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1" r:id="rId2"/>
    <p:sldId id="270" r:id="rId3"/>
    <p:sldId id="275" r:id="rId4"/>
    <p:sldId id="277" r:id="rId5"/>
    <p:sldId id="260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0D467F"/>
    <a:srgbClr val="0D0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41" autoAdjust="0"/>
  </p:normalViewPr>
  <p:slideViewPr>
    <p:cSldViewPr snapToGrid="0">
      <p:cViewPr varScale="1">
        <p:scale>
          <a:sx n="88" d="100"/>
          <a:sy n="88" d="100"/>
        </p:scale>
        <p:origin x="-1464" y="-108"/>
      </p:cViewPr>
      <p:guideLst>
        <p:guide orient="horz" pos="4001"/>
        <p:guide orient="horz" pos="310"/>
        <p:guide orient="horz" pos="506"/>
        <p:guide pos="5472"/>
        <p:guide pos="2880"/>
        <p:guide pos="295"/>
        <p:guide pos="613"/>
        <p:guide pos="704"/>
        <p:guide pos="1476"/>
        <p:guide pos="1067"/>
        <p:guide pos="1158"/>
        <p:guide pos="1567"/>
        <p:guide pos="1930"/>
        <p:guide pos="2021"/>
        <p:guide pos="2339"/>
        <p:guide pos="2430"/>
        <p:guide pos="2793"/>
        <p:guide pos="3201"/>
        <p:guide pos="3292"/>
        <p:guide pos="3655"/>
        <p:guide pos="3746"/>
        <p:guide pos="4064"/>
        <p:guide pos="4155"/>
        <p:guide pos="4518"/>
        <p:guide pos="4609"/>
        <p:guide pos="4927"/>
        <p:guide pos="5018"/>
        <p:guide pos="5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78EE-CE39-433C-A22A-FF115D5577E5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124A-5420-43E5-BC62-ECDC37A5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821BF-03B5-420E-AFAE-383ED8E64FB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5DFA-3687-4873-9E1B-FDEAC5F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5DFA-3687-4873-9E1B-FDEAC5FFF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5DFA-3687-4873-9E1B-FDEAC5FFF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5DFA-3687-4873-9E1B-FDEAC5FFFF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5DFA-3687-4873-9E1B-FDEAC5FFFF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5DFA-3687-4873-9E1B-FDEAC5FFFF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5DFA-3687-4873-9E1B-FDEAC5FFFF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589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Theme photo goes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5069953"/>
            <a:ext cx="9144000" cy="1815431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 userDrawn="1"/>
        </p:nvSpPr>
        <p:spPr>
          <a:xfrm flipH="1">
            <a:off x="-6024" y="4841353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35052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3733800" y="457200"/>
                </a:lnTo>
                <a:lnTo>
                  <a:pt x="9144000" y="457200"/>
                </a:lnTo>
                <a:lnTo>
                  <a:pt x="9144000" y="228600"/>
                </a:lnTo>
                <a:lnTo>
                  <a:pt x="3733800" y="228600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SN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513784"/>
            <a:ext cx="2400464" cy="9906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84571" y="6057419"/>
            <a:ext cx="6316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5517232"/>
            <a:ext cx="31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0" i="1" baseline="0" smtClean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/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419872" y="5953372"/>
            <a:ext cx="3240088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00" b="1" i="0" kern="1200" baseline="0" dirty="0" smtClean="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7524750" y="5513388"/>
            <a:ext cx="1439863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0130-6E08-4AD3-A732-E2B7B15A1CB6}" type="datetime1">
              <a:rPr lang="en-US" sz="700" smtClean="0"/>
              <a:t>3/2/2015</a:t>
            </a:fld>
            <a:endParaRPr lang="en-US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smtClean="0"/>
              <a:t>SNS presentation | Setra – Kick-Off Meeting Agenda | Riyadh-KSA</a:t>
            </a:r>
            <a:endParaRPr lang="en-US" sz="700" dirty="0"/>
          </a:p>
        </p:txBody>
      </p:sp>
      <p:sp>
        <p:nvSpPr>
          <p:cNvPr id="6" name="Right Triangle 1"/>
          <p:cNvSpPr/>
          <p:nvPr userDrawn="1"/>
        </p:nvSpPr>
        <p:spPr>
          <a:xfrm>
            <a:off x="456147" y="495300"/>
            <a:ext cx="3802586" cy="304800"/>
          </a:xfrm>
          <a:custGeom>
            <a:avLst/>
            <a:gdLst/>
            <a:ahLst/>
            <a:cxnLst/>
            <a:rect l="l" t="t" r="r" b="b"/>
            <a:pathLst>
              <a:path w="1842553" h="304800">
                <a:moveTo>
                  <a:pt x="0" y="0"/>
                </a:moveTo>
                <a:lnTo>
                  <a:pt x="1556803" y="0"/>
                </a:lnTo>
                <a:lnTo>
                  <a:pt x="1842553" y="304800"/>
                </a:lnTo>
                <a:lnTo>
                  <a:pt x="1556803" y="304800"/>
                </a:lnTo>
                <a:lnTo>
                  <a:pt x="0" y="304800"/>
                </a:lnTo>
                <a:close/>
              </a:path>
            </a:pathLst>
          </a:custGeom>
          <a:solidFill>
            <a:srgbClr val="B20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00100"/>
            <a:ext cx="82296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75" y="495300"/>
            <a:ext cx="3811588" cy="3063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Helvetica" pitchFamily="34" charset="0"/>
              </a:defRPr>
            </a:lvl1pPr>
            <a:lvl2pPr>
              <a:defRPr sz="1500" b="1">
                <a:solidFill>
                  <a:schemeClr val="bg1"/>
                </a:solidFill>
                <a:latin typeface="Helvetica" pitchFamily="34" charset="0"/>
              </a:defRPr>
            </a:lvl2pPr>
            <a:lvl3pPr>
              <a:defRPr sz="1500" b="1">
                <a:solidFill>
                  <a:schemeClr val="bg1"/>
                </a:solidFill>
                <a:latin typeface="Helvetica" pitchFamily="34" charset="0"/>
              </a:defRPr>
            </a:lvl3pPr>
            <a:lvl4pPr>
              <a:defRPr sz="1500" b="1">
                <a:solidFill>
                  <a:schemeClr val="bg1"/>
                </a:solidFill>
                <a:latin typeface="Helvetica" pitchFamily="34" charset="0"/>
              </a:defRPr>
            </a:lvl4pPr>
            <a:lvl5pPr>
              <a:defRPr sz="1500" b="1">
                <a:solidFill>
                  <a:schemeClr val="bg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SOLUTION DETAILS &amp; BENEFITS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1052737"/>
            <a:ext cx="8229600" cy="51125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1600" baseline="0">
                <a:latin typeface="Helvetica" pitchFamily="34" charset="0"/>
              </a:defRPr>
            </a:lvl1pPr>
            <a:lvl2pPr marL="742950" indent="-28575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200" baseline="0">
                <a:latin typeface="Helvetica" pitchFamily="34" charset="0"/>
              </a:defRPr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000" baseline="0">
                <a:latin typeface="Helvetica" pitchFamily="34" charset="0"/>
              </a:defRPr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900" baseline="0">
                <a:latin typeface="Helvetica" pitchFamily="34" charset="0"/>
              </a:defRPr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800" baseline="0"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0D893F22-695B-0B44-B6B8-EE52FF48B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AECE-DEBF-44EC-9487-40DDFA621B6D}" type="datetime1">
              <a:rPr lang="en-US" sz="700" smtClean="0"/>
              <a:t>3/2/2015</a:t>
            </a:fld>
            <a:endParaRPr lang="en-US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smtClean="0"/>
              <a:t>SNS presentation | Setra – Kick-Off Meeting Agenda | Riyadh-KSA</a:t>
            </a:r>
            <a:endParaRPr lang="en-US" sz="700" dirty="0"/>
          </a:p>
        </p:txBody>
      </p:sp>
      <p:sp>
        <p:nvSpPr>
          <p:cNvPr id="6" name="Right Triangle 1"/>
          <p:cNvSpPr/>
          <p:nvPr userDrawn="1"/>
        </p:nvSpPr>
        <p:spPr>
          <a:xfrm>
            <a:off x="456147" y="495300"/>
            <a:ext cx="3802586" cy="304800"/>
          </a:xfrm>
          <a:custGeom>
            <a:avLst/>
            <a:gdLst/>
            <a:ahLst/>
            <a:cxnLst/>
            <a:rect l="l" t="t" r="r" b="b"/>
            <a:pathLst>
              <a:path w="1842553" h="304800">
                <a:moveTo>
                  <a:pt x="0" y="0"/>
                </a:moveTo>
                <a:lnTo>
                  <a:pt x="1556803" y="0"/>
                </a:lnTo>
                <a:lnTo>
                  <a:pt x="1842553" y="304800"/>
                </a:lnTo>
                <a:lnTo>
                  <a:pt x="1556803" y="304800"/>
                </a:lnTo>
                <a:lnTo>
                  <a:pt x="0" y="304800"/>
                </a:lnTo>
                <a:close/>
              </a:path>
            </a:pathLst>
          </a:custGeom>
          <a:solidFill>
            <a:srgbClr val="B20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457200" y="518160"/>
            <a:ext cx="8229600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SOLUTION DETAILS AND BENIFITS</a:t>
            </a:r>
            <a:endParaRPr lang="en-US" sz="2200" b="1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00100"/>
            <a:ext cx="82296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2728009"/>
              </p:ext>
            </p:extLst>
          </p:nvPr>
        </p:nvGraphicFramePr>
        <p:xfrm>
          <a:off x="457199" y="1844824"/>
          <a:ext cx="8229602" cy="3739396"/>
        </p:xfrm>
        <a:graphic>
          <a:graphicData uri="http://schemas.openxmlformats.org/drawingml/2006/table">
            <a:tbl>
              <a:tblPr/>
              <a:tblGrid>
                <a:gridCol w="541868"/>
                <a:gridCol w="897466"/>
                <a:gridCol w="491067"/>
                <a:gridCol w="541867"/>
                <a:gridCol w="1371010"/>
                <a:gridCol w="805138"/>
                <a:gridCol w="1165772"/>
                <a:gridCol w="914167"/>
                <a:gridCol w="587080"/>
                <a:gridCol w="914167"/>
              </a:tblGrid>
              <a:tr h="435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Company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"/>
                      </a:endParaRPr>
                    </a:p>
                  </a:txBody>
                  <a:tcPr marL="6292" marR="6292" marT="629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Agency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Stock Days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Order </a:t>
                      </a:r>
                      <a:b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Lead Time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"/>
                      </a:endParaRP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Source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Supplier name/</a:t>
                      </a:r>
                      <a:b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Contacts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Payment Terms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Agreement 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Freight </a:t>
                      </a:r>
                      <a:b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Forwarder </a:t>
                      </a:r>
                      <a:b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Options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Remarks</a:t>
                      </a:r>
                    </a:p>
                  </a:txBody>
                  <a:tcPr marL="6292" marR="6292" marT="6292" marB="0" anchor="ctr">
                    <a:lnL w="6350" cap="flat" cmpd="sng" algn="ctr">
                      <a:solidFill>
                        <a:srgbClr val="FF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0634"/>
                    </a:solidFill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QQP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Kraft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effectLst/>
                          <a:latin typeface="Arial"/>
                        </a:rPr>
                        <a:t>Germany,Swiz,Aus,Belgium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,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45 days from BL 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QQP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Kraft - Bahrain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Bahrain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12 days from invoice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QQP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Nabisco 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Saudi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12 days from invoice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QQP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Royal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Spain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Not known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Ramadan stocks only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QQP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Reckitt Benckiser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UAE- Hub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30 days from Invoice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PCP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NHABC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Poland / Germany / Egypt / Turkey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PCP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Food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95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USA / Belgium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PCP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Vicks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87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Germany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IA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BAT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Bahrain (HUB)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IA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Danone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France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IA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BEL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Morocco/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France/Australia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IA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Barilla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Italy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92" marR="6292" marT="6292" marB="0" anchor="ctr">
                    <a:lnL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457200" y="914401"/>
            <a:ext cx="8229600" cy="345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500" dirty="0" smtClean="0">
                <a:latin typeface="Helvetica"/>
                <a:cs typeface="Helvetica"/>
              </a:rPr>
              <a:t>Sample consolidated source list</a:t>
            </a:r>
            <a:endParaRPr lang="en-US" sz="1500" dirty="0">
              <a:latin typeface="Helvetica"/>
              <a:cs typeface="Helvetica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0D893F22-695B-0B44-B6B8-EE52FF48B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5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356769"/>
            <a:ext cx="9144000" cy="1815431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 userDrawn="1"/>
        </p:nvSpPr>
        <p:spPr>
          <a:xfrm flipH="1">
            <a:off x="0" y="412816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35052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3733800" y="457200"/>
                </a:lnTo>
                <a:lnTo>
                  <a:pt x="9144000" y="457200"/>
                </a:lnTo>
                <a:lnTo>
                  <a:pt x="9144000" y="228600"/>
                </a:lnTo>
                <a:lnTo>
                  <a:pt x="3733800" y="228600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55963" y="4885272"/>
            <a:ext cx="262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Helvetica"/>
                <a:cs typeface="Helvetica"/>
              </a:rPr>
              <a:t>Thank you</a:t>
            </a:r>
            <a:r>
              <a:rPr lang="en-US" sz="2400" i="0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endParaRPr lang="en-US" sz="2400" i="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3975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EC73-B848-47A4-8C49-4FFB68B83D6C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SNS presentation | Setra – Kick-Off Meeting Agenda | Riyadh-KSA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A1FB-6448-F443-999E-FE3A5B855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A192E8FE-E4D5-48C7-BFB6-35E89981A6AD}" type="datetime1">
              <a:rPr lang="en-US" sz="700" smtClean="0"/>
              <a:t>3/2/2015</a:t>
            </a:fld>
            <a:endParaRPr lang="en-US" sz="7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dirty="0" smtClean="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en-US" sz="700" smtClean="0"/>
              <a:t>SNS presentation | Setra – Kick-Off Meeting Agenda | Riyadh-KSA</a:t>
            </a:r>
            <a:endParaRPr lang="en-US" sz="7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kern="1200" smtClean="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0D893F22-695B-0B44-B6B8-EE52FF48B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356350"/>
            <a:ext cx="82296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79" r:id="rId3"/>
    <p:sldLayoutId id="2147483685" r:id="rId4"/>
    <p:sldLayoutId id="2147483693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:\SNS\Training\Warehouse Management Systems\Photos\iStock_000015071676_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251"/>
          <a:stretch/>
        </p:blipFill>
        <p:spPr bwMode="auto">
          <a:xfrm>
            <a:off x="0" y="-518099"/>
            <a:ext cx="9144000" cy="510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000" i="1" baseline="30000" smtClean="0">
                <a:latin typeface="Helvetica"/>
                <a:cs typeface="Helvetica"/>
              </a:defRPr>
            </a:lvl1pPr>
          </a:lstStyle>
          <a:p>
            <a:fld id="{A2F4575D-C052-4E3E-AA23-929530279189}" type="datetime1">
              <a:rPr lang="en-US" sz="800" baseline="0" smtClean="0"/>
              <a:t>3/2/2015</a:t>
            </a:fld>
            <a:endParaRPr lang="en-US" sz="800" baseline="0" dirty="0"/>
          </a:p>
        </p:txBody>
      </p:sp>
      <p:sp>
        <p:nvSpPr>
          <p:cNvPr id="6" name="Rectangle 5"/>
          <p:cNvSpPr/>
          <p:nvPr/>
        </p:nvSpPr>
        <p:spPr>
          <a:xfrm>
            <a:off x="0" y="4356769"/>
            <a:ext cx="9144000" cy="1815431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-6024" y="412816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35052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3733800" y="457200"/>
                </a:lnTo>
                <a:lnTo>
                  <a:pt x="9144000" y="457200"/>
                </a:lnTo>
                <a:lnTo>
                  <a:pt x="9144000" y="228600"/>
                </a:lnTo>
                <a:lnTo>
                  <a:pt x="3733800" y="228600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S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800600"/>
            <a:ext cx="2400464" cy="990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2884571" y="5344235"/>
            <a:ext cx="6316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4953000"/>
            <a:ext cx="31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Helvetica"/>
                <a:cs typeface="Helvetica"/>
              </a:rPr>
              <a:t>23</a:t>
            </a:r>
            <a:r>
              <a:rPr lang="en-US" b="0" i="1" dirty="0" smtClean="0">
                <a:solidFill>
                  <a:schemeClr val="bg1"/>
                </a:solidFill>
                <a:latin typeface="Helvetica"/>
                <a:cs typeface="Helvetica"/>
              </a:rPr>
              <a:t>/2/2015</a:t>
            </a:r>
            <a:endParaRPr lang="en-US" b="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257800"/>
            <a:ext cx="3199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Helvetica"/>
                <a:cs typeface="Helvetica"/>
              </a:rPr>
              <a:t>Kick-Off Meeting Agenda</a:t>
            </a:r>
            <a:endParaRPr lang="en-US" sz="2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4794484"/>
            <a:ext cx="1110343" cy="11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SNS presentation | Setra – Kick-Off Meeting Agenda | Riyadh-KSA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A1FB-6448-F443-999E-FE3A5B8552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cap="all" dirty="0" smtClean="0">
                <a:latin typeface="Helvetica"/>
                <a:cs typeface="Helvetica"/>
              </a:rPr>
              <a:t>Objectives and duration</a:t>
            </a:r>
            <a:endParaRPr lang="en-US" b="0" cap="all" dirty="0">
              <a:latin typeface="Helvetica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34343"/>
                </a:solidFill>
                <a:cs typeface="Helvetica" pitchFamily="34" charset="0"/>
              </a:rPr>
              <a:t>The </a:t>
            </a:r>
            <a:r>
              <a:rPr lang="en-US" b="1" dirty="0">
                <a:solidFill>
                  <a:srgbClr val="434343"/>
                </a:solidFill>
                <a:cs typeface="Helvetica" pitchFamily="34" charset="0"/>
              </a:rPr>
              <a:t>objective:</a:t>
            </a:r>
            <a:r>
              <a:rPr lang="en-US" b="1" dirty="0">
                <a:cs typeface="Helvetica" pitchFamily="34" charset="0"/>
              </a:rPr>
              <a:t> </a:t>
            </a:r>
            <a:r>
              <a:rPr lang="en-US" dirty="0">
                <a:solidFill>
                  <a:srgbClr val="434343"/>
                </a:solidFill>
                <a:cs typeface="Helvetica" pitchFamily="34" charset="0"/>
              </a:rPr>
              <a:t>Provide information about the upcoming Kick-Off meeting, including duration, required participants, meeting pre-requisites and the list of points to be </a:t>
            </a:r>
            <a:r>
              <a:rPr lang="en-US" dirty="0" smtClean="0">
                <a:solidFill>
                  <a:srgbClr val="434343"/>
                </a:solidFill>
                <a:cs typeface="Helvetica" pitchFamily="34" charset="0"/>
              </a:rPr>
              <a:t>discussed during </a:t>
            </a:r>
            <a:r>
              <a:rPr lang="en-US" dirty="0">
                <a:solidFill>
                  <a:srgbClr val="434343"/>
                </a:solidFill>
                <a:cs typeface="Helvetica" pitchFamily="34" charset="0"/>
              </a:rPr>
              <a:t>the meeting.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434343"/>
                </a:solidFill>
                <a:cs typeface="Helvetica" pitchFamily="34" charset="0"/>
              </a:rPr>
              <a:t>Duration</a:t>
            </a:r>
            <a:r>
              <a:rPr lang="en-US" b="1" dirty="0">
                <a:solidFill>
                  <a:srgbClr val="434343"/>
                </a:solidFill>
                <a:cs typeface="Helvetica" pitchFamily="34" charset="0"/>
              </a:rPr>
              <a:t>:</a:t>
            </a:r>
            <a:r>
              <a:rPr lang="en-US" dirty="0">
                <a:cs typeface="Helvetica" pitchFamily="34" charset="0"/>
              </a:rPr>
              <a:t> </a:t>
            </a:r>
            <a:r>
              <a:rPr lang="en-US" dirty="0">
                <a:solidFill>
                  <a:srgbClr val="434343"/>
                </a:solidFill>
                <a:cs typeface="Helvetica" pitchFamily="34" charset="0"/>
              </a:rPr>
              <a:t>1 Full Day – From 9:00 AM to 6:00 PM</a:t>
            </a:r>
          </a:p>
          <a:p>
            <a:endParaRPr lang="en-US" dirty="0" smtClean="0"/>
          </a:p>
          <a:p>
            <a:pPr marL="0" indent="0">
              <a:buClr>
                <a:srgbClr val="C80D34"/>
              </a:buClr>
              <a:buNone/>
            </a:pPr>
            <a:endParaRPr lang="en-US" sz="2000" dirty="0">
              <a:solidFill>
                <a:srgbClr val="434343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F9240DA-6612-4D7A-B4BB-B030733D340F}" type="datetime1">
              <a:rPr lang="en-US" sz="1000" smtClean="0"/>
              <a:t>3/2/2015</a:t>
            </a:fld>
            <a:endParaRPr lang="en-US" sz="1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929744" cy="365125"/>
          </a:xfrm>
        </p:spPr>
        <p:txBody>
          <a:bodyPr/>
          <a:lstStyle/>
          <a:p>
            <a:r>
              <a:rPr lang="en-US" sz="1000" smtClean="0"/>
              <a:t>SNS presentation | Setra – Kick-Off Meeting Agenda | Riyadh-KSA</a:t>
            </a:r>
            <a:endParaRPr lang="en-US" sz="1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0D893F22-695B-0B44-B6B8-EE52FF48BBE7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1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cap="all" dirty="0" smtClean="0">
                <a:latin typeface="Helvetica"/>
                <a:cs typeface="Helvetica"/>
              </a:rPr>
              <a:t>Who should attend</a:t>
            </a:r>
            <a:endParaRPr lang="en-US" b="0" cap="all" dirty="0">
              <a:latin typeface="Helvetica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The presence of the below participants is essential throughout the duration of the meeting:</a:t>
            </a:r>
          </a:p>
          <a:p>
            <a:pPr lvl="1">
              <a:buFont typeface="Arial" charset="0"/>
              <a:buChar char="–"/>
            </a:pPr>
            <a:r>
              <a:rPr lang="en-US" sz="1600" dirty="0">
                <a:solidFill>
                  <a:srgbClr val="434343"/>
                </a:solidFill>
                <a:cs typeface="Helvetica" pitchFamily="34" charset="0"/>
              </a:rPr>
              <a:t>Project Manager</a:t>
            </a:r>
          </a:p>
          <a:p>
            <a:pPr lvl="1">
              <a:buFont typeface="Arial" charset="0"/>
              <a:buChar char="–"/>
            </a:pPr>
            <a:r>
              <a:rPr lang="en-US" sz="1600" dirty="0">
                <a:solidFill>
                  <a:srgbClr val="434343"/>
                </a:solidFill>
                <a:cs typeface="Helvetica" pitchFamily="34" charset="0"/>
              </a:rPr>
              <a:t>Project Team Members (optional)</a:t>
            </a:r>
          </a:p>
          <a:p>
            <a:pPr lvl="1">
              <a:buFont typeface="Arial" charset="0"/>
              <a:buChar char="–"/>
            </a:pPr>
            <a:r>
              <a:rPr lang="en-US" sz="1600" dirty="0">
                <a:solidFill>
                  <a:srgbClr val="434343"/>
                </a:solidFill>
                <a:cs typeface="Helvetica" pitchFamily="34" charset="0"/>
              </a:rPr>
              <a:t>IT Resource</a:t>
            </a:r>
          </a:p>
          <a:p>
            <a:pPr lvl="1">
              <a:buFont typeface="Arial" charset="0"/>
              <a:buChar char="–"/>
            </a:pPr>
            <a:r>
              <a:rPr lang="en-US" sz="1600" dirty="0">
                <a:solidFill>
                  <a:srgbClr val="434343"/>
                </a:solidFill>
                <a:cs typeface="Helvetica" pitchFamily="34" charset="0"/>
              </a:rPr>
              <a:t>Logistics </a:t>
            </a:r>
            <a:r>
              <a:rPr lang="en-US" sz="1600" dirty="0" smtClean="0">
                <a:solidFill>
                  <a:srgbClr val="434343"/>
                </a:solidFill>
                <a:cs typeface="Helvetica" pitchFamily="34" charset="0"/>
              </a:rPr>
              <a:t>Manager</a:t>
            </a:r>
            <a:endParaRPr lang="en-US" sz="1600" dirty="0">
              <a:solidFill>
                <a:srgbClr val="434343"/>
              </a:solidFill>
              <a:cs typeface="Helvetic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3E72E072-47CF-4098-B4DF-7C14C8FC21C8}" type="datetime1">
              <a:rPr lang="en-US" sz="1000" smtClean="0"/>
              <a:t>3/2/2015</a:t>
            </a:fld>
            <a:endParaRPr lang="en-US" sz="1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27714" cy="365125"/>
          </a:xfrm>
        </p:spPr>
        <p:txBody>
          <a:bodyPr/>
          <a:lstStyle/>
          <a:p>
            <a:r>
              <a:rPr lang="en-US" sz="1000" dirty="0"/>
              <a:t>SNS presentation | </a:t>
            </a:r>
            <a:r>
              <a:rPr lang="en-US" sz="1000" dirty="0" err="1"/>
              <a:t>Setra</a:t>
            </a:r>
            <a:r>
              <a:rPr lang="en-US" sz="1000" dirty="0"/>
              <a:t> – Kick-Off Meeting Agenda | Riyadh-KSA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0D893F22-695B-0B44-B6B8-EE52FF48BBE7}" type="slidenum">
              <a:rPr lang="en-US" sz="1000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00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MEETING PRE-REQUISITES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 pre-requisites listed below are essential for a successful meeting:</a:t>
            </a:r>
            <a:endParaRPr lang="en-US" dirty="0"/>
          </a:p>
          <a:p>
            <a:pPr lvl="1">
              <a:buFont typeface="Arial" charset="0"/>
              <a:buChar char="–"/>
            </a:pPr>
            <a:r>
              <a:rPr lang="en-US" sz="1600" dirty="0" smtClean="0">
                <a:solidFill>
                  <a:srgbClr val="434343"/>
                </a:solidFill>
                <a:cs typeface="Helvetica" pitchFamily="34" charset="0"/>
              </a:rPr>
              <a:t>All required participants to be present and dedicated throughout the duration of the meeting</a:t>
            </a:r>
          </a:p>
          <a:p>
            <a:pPr lvl="1">
              <a:buFont typeface="Arial" charset="0"/>
              <a:buChar char="–"/>
            </a:pPr>
            <a:r>
              <a:rPr lang="en-US" sz="1600" dirty="0" smtClean="0">
                <a:solidFill>
                  <a:srgbClr val="434343"/>
                </a:solidFill>
                <a:cs typeface="Helvetica" pitchFamily="34" charset="0"/>
              </a:rPr>
              <a:t>Data Projector</a:t>
            </a:r>
          </a:p>
          <a:p>
            <a:pPr lvl="1">
              <a:buFont typeface="Arial" charset="0"/>
              <a:buChar char="–"/>
            </a:pPr>
            <a:r>
              <a:rPr lang="en-US" sz="1600" dirty="0">
                <a:solidFill>
                  <a:srgbClr val="434343"/>
                </a:solidFill>
                <a:cs typeface="Helvetica" pitchFamily="34" charset="0"/>
              </a:rPr>
              <a:t>F</a:t>
            </a:r>
            <a:r>
              <a:rPr lang="en-US" sz="1600" dirty="0" smtClean="0">
                <a:solidFill>
                  <a:srgbClr val="434343"/>
                </a:solidFill>
                <a:cs typeface="Helvetica" pitchFamily="34" charset="0"/>
              </a:rPr>
              <a:t>lip </a:t>
            </a:r>
            <a:r>
              <a:rPr lang="en-US" sz="1600" dirty="0">
                <a:solidFill>
                  <a:srgbClr val="434343"/>
                </a:solidFill>
                <a:cs typeface="Helvetica" pitchFamily="34" charset="0"/>
              </a:rPr>
              <a:t>chart or white board with </a:t>
            </a:r>
            <a:r>
              <a:rPr lang="en-US" sz="1600" dirty="0" smtClean="0">
                <a:solidFill>
                  <a:srgbClr val="434343"/>
                </a:solidFill>
                <a:cs typeface="Helvetica" pitchFamily="34" charset="0"/>
              </a:rPr>
              <a:t>markers (optional)</a:t>
            </a:r>
          </a:p>
          <a:p>
            <a:pPr lvl="1">
              <a:buFont typeface="Arial" charset="0"/>
              <a:buChar char="–"/>
            </a:pPr>
            <a:r>
              <a:rPr lang="en-US" sz="1600" dirty="0" smtClean="0">
                <a:solidFill>
                  <a:srgbClr val="434343"/>
                </a:solidFill>
                <a:cs typeface="Helvetica" pitchFamily="34" charset="0"/>
              </a:rPr>
              <a:t>Minutes Taker (optional)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327E4693-33F3-44B3-9926-35EED2AD96B0}" type="datetime1">
              <a:rPr lang="en-US" sz="1000" smtClean="0"/>
              <a:t>3/2/2015</a:t>
            </a:fld>
            <a:endParaRPr lang="en-US" sz="1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27714" cy="365125"/>
          </a:xfrm>
        </p:spPr>
        <p:txBody>
          <a:bodyPr/>
          <a:lstStyle/>
          <a:p>
            <a:r>
              <a:rPr lang="en-US" sz="1000" dirty="0"/>
              <a:t>SNS presentation | </a:t>
            </a:r>
            <a:r>
              <a:rPr lang="en-US" sz="1000" dirty="0" err="1"/>
              <a:t>Setra</a:t>
            </a:r>
            <a:r>
              <a:rPr lang="en-US" sz="1000" dirty="0"/>
              <a:t> – Kick-Off Meeting Agenda | Riyadh-KSA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0D893F22-695B-0B44-B6B8-EE52FF48BBE7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86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Introduce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the SNS and Setra implementation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teams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Introduce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the Setra Business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Present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the SNS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Rapid Implementation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Methodology (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SRIM)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Present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and walkthrough the Infor WM Implementation Project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Plan</a:t>
            </a:r>
          </a:p>
          <a:p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Review Warehouse Layout (If available)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Present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the Standard Operating Procedures (SOP)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Document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Present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the Project Status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Report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Review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HW Sizing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Specs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Agree </a:t>
            </a:r>
            <a:r>
              <a:rPr lang="en-US" dirty="0">
                <a:solidFill>
                  <a:srgbClr val="242424"/>
                </a:solidFill>
                <a:cs typeface="Helvetica" pitchFamily="34" charset="0"/>
              </a:rPr>
              <a:t>on the Next Steps and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Milestones</a:t>
            </a:r>
          </a:p>
          <a:p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Q&amp;A </a:t>
            </a:r>
            <a:r>
              <a:rPr lang="en-US" dirty="0" smtClean="0">
                <a:solidFill>
                  <a:srgbClr val="242424"/>
                </a:solidFill>
                <a:cs typeface="Helvetica" pitchFamily="34" charset="0"/>
              </a:rPr>
              <a:t>Session</a:t>
            </a:r>
            <a:endParaRPr lang="en-US" dirty="0">
              <a:solidFill>
                <a:srgbClr val="434343"/>
              </a:solidFill>
              <a:cs typeface="Helvetica" pitchFamily="34" charset="0"/>
            </a:endParaRPr>
          </a:p>
          <a:p>
            <a:r>
              <a:rPr lang="en-US" dirty="0" smtClean="0">
                <a:solidFill>
                  <a:srgbClr val="434343"/>
                </a:solidFill>
                <a:cs typeface="Helvetica" pitchFamily="34" charset="0"/>
              </a:rPr>
              <a:t>Site Visit to the Warehouse</a:t>
            </a:r>
            <a:endParaRPr lang="en-US" dirty="0">
              <a:solidFill>
                <a:srgbClr val="434343"/>
              </a:solidFill>
              <a:cs typeface="Helvetica" pitchFamily="34" charset="0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62D2585-7D5A-4160-A51B-10A1D9970BF9}" type="datetime1">
              <a:rPr lang="en-US" sz="1000" smtClean="0"/>
              <a:t>3/2/2015</a:t>
            </a:fld>
            <a:endParaRPr lang="en-US" sz="1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95058" cy="365125"/>
          </a:xfrm>
        </p:spPr>
        <p:txBody>
          <a:bodyPr/>
          <a:lstStyle/>
          <a:p>
            <a:r>
              <a:rPr lang="en-US" sz="1000" dirty="0"/>
              <a:t>SNS presentation | </a:t>
            </a:r>
            <a:r>
              <a:rPr lang="en-US" sz="1000" dirty="0" err="1"/>
              <a:t>Setra</a:t>
            </a:r>
            <a:r>
              <a:rPr lang="en-US" sz="1000" dirty="0"/>
              <a:t> – Kick-Off Meeting Agenda | Riyadh-KSA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0D893F22-695B-0B44-B6B8-EE52FF48BBE7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35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3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259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Saade</dc:creator>
  <cp:lastModifiedBy>Bernard Khazzaka</cp:lastModifiedBy>
  <cp:revision>89</cp:revision>
  <dcterms:created xsi:type="dcterms:W3CDTF">2012-10-24T04:50:55Z</dcterms:created>
  <dcterms:modified xsi:type="dcterms:W3CDTF">2015-03-02T14:36:56Z</dcterms:modified>
</cp:coreProperties>
</file>