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88" r:id="rId2"/>
    <p:sldId id="270" r:id="rId3"/>
    <p:sldId id="274" r:id="rId4"/>
    <p:sldId id="287" r:id="rId5"/>
    <p:sldId id="275" r:id="rId6"/>
    <p:sldId id="280" r:id="rId7"/>
    <p:sldId id="281" r:id="rId8"/>
    <p:sldId id="282" r:id="rId9"/>
    <p:sldId id="273"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3543"/>
    <a:srgbClr val="C80D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5" autoAdjust="0"/>
    <p:restoredTop sz="94709" autoAdjust="0"/>
  </p:normalViewPr>
  <p:slideViewPr>
    <p:cSldViewPr>
      <p:cViewPr varScale="1">
        <p:scale>
          <a:sx n="88" d="100"/>
          <a:sy n="88" d="100"/>
        </p:scale>
        <p:origin x="-1656" y="-114"/>
      </p:cViewPr>
      <p:guideLst>
        <p:guide orient="horz" pos="2160"/>
        <p:guide pos="2880"/>
      </p:guideLst>
    </p:cSldViewPr>
  </p:slideViewPr>
  <p:outlineViewPr>
    <p:cViewPr>
      <p:scale>
        <a:sx n="33" d="100"/>
        <a:sy n="33" d="100"/>
      </p:scale>
      <p:origin x="0" y="259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D7D8526-75AC-477D-AE32-87C751C35B74}" type="datetimeFigureOut">
              <a:rPr lang="en-US"/>
              <a:pPr>
                <a:defRPr/>
              </a:pPr>
              <a:t>3/5/2015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CD3995A3-8F23-470C-8047-B99E3CC5BF29}" type="slidenum">
              <a:rPr lang="en-US"/>
              <a:pPr>
                <a:defRPr/>
              </a:pPr>
              <a:t>‹#›</a:t>
            </a:fld>
            <a:endParaRPr lang="en-US"/>
          </a:p>
        </p:txBody>
      </p:sp>
    </p:spTree>
    <p:extLst>
      <p:ext uri="{BB962C8B-B14F-4D97-AF65-F5344CB8AC3E}">
        <p14:creationId xmlns:p14="http://schemas.microsoft.com/office/powerpoint/2010/main" val="10765260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3995A3-8F23-470C-8047-B99E3CC5BF29}" type="slidenum">
              <a:rPr lang="en-US" smtClean="0"/>
              <a:pPr>
                <a:defRPr/>
              </a:pPr>
              <a:t>1</a:t>
            </a:fld>
            <a:endParaRPr lang="en-US"/>
          </a:p>
        </p:txBody>
      </p:sp>
    </p:spTree>
    <p:extLst>
      <p:ext uri="{BB962C8B-B14F-4D97-AF65-F5344CB8AC3E}">
        <p14:creationId xmlns:p14="http://schemas.microsoft.com/office/powerpoint/2010/main" val="3186185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3995A3-8F23-470C-8047-B99E3CC5BF29}" type="slidenum">
              <a:rPr lang="en-US" smtClean="0"/>
              <a:pPr>
                <a:defRPr/>
              </a:pPr>
              <a:t>2</a:t>
            </a:fld>
            <a:endParaRPr lang="en-US"/>
          </a:p>
        </p:txBody>
      </p:sp>
    </p:spTree>
    <p:extLst>
      <p:ext uri="{BB962C8B-B14F-4D97-AF65-F5344CB8AC3E}">
        <p14:creationId xmlns:p14="http://schemas.microsoft.com/office/powerpoint/2010/main" val="226453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3995A3-8F23-470C-8047-B99E3CC5BF29}" type="slidenum">
              <a:rPr lang="en-US" smtClean="0"/>
              <a:pPr>
                <a:defRPr/>
              </a:pPr>
              <a:t>3</a:t>
            </a:fld>
            <a:endParaRPr lang="en-US"/>
          </a:p>
        </p:txBody>
      </p:sp>
    </p:spTree>
    <p:extLst>
      <p:ext uri="{BB962C8B-B14F-4D97-AF65-F5344CB8AC3E}">
        <p14:creationId xmlns:p14="http://schemas.microsoft.com/office/powerpoint/2010/main" val="725770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3995A3-8F23-470C-8047-B99E3CC5BF29}" type="slidenum">
              <a:rPr lang="en-US" smtClean="0"/>
              <a:pPr>
                <a:defRPr/>
              </a:pPr>
              <a:t>4</a:t>
            </a:fld>
            <a:endParaRPr lang="en-US"/>
          </a:p>
        </p:txBody>
      </p:sp>
    </p:spTree>
    <p:extLst>
      <p:ext uri="{BB962C8B-B14F-4D97-AF65-F5344CB8AC3E}">
        <p14:creationId xmlns:p14="http://schemas.microsoft.com/office/powerpoint/2010/main" val="2156984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3995A3-8F23-470C-8047-B99E3CC5BF29}" type="slidenum">
              <a:rPr lang="en-US" smtClean="0"/>
              <a:pPr>
                <a:defRPr/>
              </a:pPr>
              <a:t>5</a:t>
            </a:fld>
            <a:endParaRPr lang="en-US"/>
          </a:p>
        </p:txBody>
      </p:sp>
    </p:spTree>
    <p:extLst>
      <p:ext uri="{BB962C8B-B14F-4D97-AF65-F5344CB8AC3E}">
        <p14:creationId xmlns:p14="http://schemas.microsoft.com/office/powerpoint/2010/main" val="32946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3995A3-8F23-470C-8047-B99E3CC5BF29}" type="slidenum">
              <a:rPr lang="en-US" smtClean="0"/>
              <a:pPr>
                <a:defRPr/>
              </a:pPr>
              <a:t>6</a:t>
            </a:fld>
            <a:endParaRPr lang="en-US"/>
          </a:p>
        </p:txBody>
      </p:sp>
    </p:spTree>
    <p:extLst>
      <p:ext uri="{BB962C8B-B14F-4D97-AF65-F5344CB8AC3E}">
        <p14:creationId xmlns:p14="http://schemas.microsoft.com/office/powerpoint/2010/main" val="2243381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3995A3-8F23-470C-8047-B99E3CC5BF29}" type="slidenum">
              <a:rPr lang="en-US" smtClean="0"/>
              <a:pPr>
                <a:defRPr/>
              </a:pPr>
              <a:t>7</a:t>
            </a:fld>
            <a:endParaRPr lang="en-US"/>
          </a:p>
        </p:txBody>
      </p:sp>
    </p:spTree>
    <p:extLst>
      <p:ext uri="{BB962C8B-B14F-4D97-AF65-F5344CB8AC3E}">
        <p14:creationId xmlns:p14="http://schemas.microsoft.com/office/powerpoint/2010/main" val="708723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3995A3-8F23-470C-8047-B99E3CC5BF29}" type="slidenum">
              <a:rPr lang="en-US" smtClean="0"/>
              <a:pPr>
                <a:defRPr/>
              </a:pPr>
              <a:t>8</a:t>
            </a:fld>
            <a:endParaRPr lang="en-US"/>
          </a:p>
        </p:txBody>
      </p:sp>
    </p:spTree>
    <p:extLst>
      <p:ext uri="{BB962C8B-B14F-4D97-AF65-F5344CB8AC3E}">
        <p14:creationId xmlns:p14="http://schemas.microsoft.com/office/powerpoint/2010/main" val="2159290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3995A3-8F23-470C-8047-B99E3CC5BF29}" type="slidenum">
              <a:rPr lang="en-US" smtClean="0"/>
              <a:pPr>
                <a:defRPr/>
              </a:pPr>
              <a:t>9</a:t>
            </a:fld>
            <a:endParaRPr lang="en-US"/>
          </a:p>
        </p:txBody>
      </p:sp>
    </p:spTree>
    <p:extLst>
      <p:ext uri="{BB962C8B-B14F-4D97-AF65-F5344CB8AC3E}">
        <p14:creationId xmlns:p14="http://schemas.microsoft.com/office/powerpoint/2010/main" val="41284767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C80D34"/>
        </a:solidFill>
        <a:effectLst/>
      </p:bgPr>
    </p:bg>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a:srcRect b="21346"/>
          <a:stretch>
            <a:fillRect/>
          </a:stretch>
        </p:blipFill>
        <p:spPr bwMode="auto">
          <a:xfrm>
            <a:off x="6899275" y="3286125"/>
            <a:ext cx="2101850" cy="571500"/>
          </a:xfrm>
          <a:prstGeom prst="rect">
            <a:avLst/>
          </a:prstGeom>
          <a:noFill/>
          <a:ln w="9525">
            <a:noFill/>
            <a:miter lim="800000"/>
            <a:headEnd/>
            <a:tailEnd/>
          </a:ln>
        </p:spPr>
      </p:pic>
      <p:sp>
        <p:nvSpPr>
          <p:cNvPr id="3" name="Rectangle 4"/>
          <p:cNvSpPr>
            <a:spLocks/>
          </p:cNvSpPr>
          <p:nvPr userDrawn="1"/>
        </p:nvSpPr>
        <p:spPr bwMode="auto">
          <a:xfrm>
            <a:off x="4945063" y="4000504"/>
            <a:ext cx="4056062" cy="677108"/>
          </a:xfrm>
          <a:prstGeom prst="rect">
            <a:avLst/>
          </a:prstGeom>
          <a:noFill/>
          <a:ln w="9525">
            <a:noFill/>
            <a:miter lim="800000"/>
            <a:headEnd type="none" w="med" len="med"/>
            <a:tailEnd type="none" w="med" len="med"/>
          </a:ln>
        </p:spPr>
        <p:txBody>
          <a:bodyPr lIns="0" tIns="0" rIns="0" bIns="0" anchor="ctr">
            <a:spAutoFit/>
          </a:bodyPr>
          <a:lstStyle/>
          <a:p>
            <a:pPr algn="r">
              <a:defRPr/>
            </a:pPr>
            <a:r>
              <a:rPr lang="en-US" sz="2200" dirty="0" smtClean="0">
                <a:solidFill>
                  <a:schemeClr val="bg1"/>
                </a:solidFill>
                <a:latin typeface="Calibri" pitchFamily="34" charset="0"/>
                <a:ea typeface="Helvetica Neue"/>
                <a:cs typeface="Helvetica Neue"/>
                <a:sym typeface="Helvetica Neue"/>
              </a:rPr>
              <a:t>Client – Infor WM </a:t>
            </a:r>
            <a:br>
              <a:rPr lang="en-US" sz="2200" dirty="0" smtClean="0">
                <a:solidFill>
                  <a:schemeClr val="bg1"/>
                </a:solidFill>
                <a:latin typeface="Calibri" pitchFamily="34" charset="0"/>
                <a:ea typeface="Helvetica Neue"/>
                <a:cs typeface="Helvetica Neue"/>
                <a:sym typeface="Helvetica Neue"/>
              </a:rPr>
            </a:br>
            <a:r>
              <a:rPr lang="en-US" sz="2200" dirty="0" smtClean="0">
                <a:solidFill>
                  <a:schemeClr val="bg1"/>
                </a:solidFill>
                <a:latin typeface="Calibri" pitchFamily="34" charset="0"/>
                <a:ea typeface="Helvetica Neue"/>
                <a:cs typeface="Helvetica Neue"/>
                <a:sym typeface="Helvetica Neue"/>
              </a:rPr>
              <a:t>S</a:t>
            </a:r>
            <a:r>
              <a:rPr lang="en-US" sz="2200" baseline="0" dirty="0" smtClean="0">
                <a:solidFill>
                  <a:schemeClr val="bg1"/>
                </a:solidFill>
                <a:latin typeface="Calibri" pitchFamily="34" charset="0"/>
                <a:ea typeface="Helvetica Neue"/>
                <a:cs typeface="Helvetica Neue"/>
                <a:sym typeface="Helvetica Neue"/>
              </a:rPr>
              <a:t>uperuser Training Agenda (3 Days)</a:t>
            </a:r>
            <a:endParaRPr lang="en-US" sz="2200" dirty="0">
              <a:solidFill>
                <a:schemeClr val="bg1"/>
              </a:solidFill>
              <a:latin typeface="Calibri" pitchFamily="34" charset="0"/>
              <a:ea typeface="Helvetica Neue"/>
              <a:cs typeface="Helvetica Neue"/>
              <a:sym typeface="Helvetica Neue"/>
            </a:endParaRPr>
          </a:p>
        </p:txBody>
      </p:sp>
      <p:sp>
        <p:nvSpPr>
          <p:cNvPr id="4" name="Date Placeholder 3"/>
          <p:cNvSpPr>
            <a:spLocks noGrp="1"/>
          </p:cNvSpPr>
          <p:nvPr>
            <p:ph type="dt" sz="half" idx="10"/>
          </p:nvPr>
        </p:nvSpPr>
        <p:spPr/>
        <p:txBody>
          <a:bodyPr/>
          <a:lstStyle>
            <a:lvl1pPr>
              <a:defRPr/>
            </a:lvl1pPr>
          </a:lstStyle>
          <a:p>
            <a:pPr>
              <a:defRPr/>
            </a:pPr>
            <a:fld id="{47BD88FF-7177-45A0-B095-60E2A17F7FDD}" type="datetime1">
              <a:rPr lang="en-US" smtClean="0"/>
              <a:t>3/5/2015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SNS Presentation | Setra – Infor WM – Education Training  Agenda | Riyadh-KSA</a:t>
            </a:r>
            <a:endParaRPr lang="en-US"/>
          </a:p>
        </p:txBody>
      </p:sp>
      <p:sp>
        <p:nvSpPr>
          <p:cNvPr id="6" name="Slide Number Placeholder 5"/>
          <p:cNvSpPr>
            <a:spLocks noGrp="1"/>
          </p:cNvSpPr>
          <p:nvPr>
            <p:ph type="sldNum" sz="quarter" idx="12"/>
          </p:nvPr>
        </p:nvSpPr>
        <p:spPr/>
        <p:txBody>
          <a:bodyPr/>
          <a:lstStyle>
            <a:lvl1pPr>
              <a:defRPr/>
            </a:lvl1pPr>
          </a:lstStyle>
          <a:p>
            <a:pPr>
              <a:defRPr/>
            </a:pPr>
            <a:fld id="{94FE5355-05CE-4D7F-8B32-6DB7DF67969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F51DDB-836D-4DFA-9F15-D4DE9CB243F0}" type="datetime1">
              <a:rPr lang="en-US" smtClean="0"/>
              <a:t>3/5/2015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SNS Presentation | Setra – Infor WM – Education Training  Agenda | Riyadh-KSA</a:t>
            </a:r>
            <a:endParaRPr lang="en-US"/>
          </a:p>
        </p:txBody>
      </p:sp>
      <p:sp>
        <p:nvSpPr>
          <p:cNvPr id="6" name="Slide Number Placeholder 5"/>
          <p:cNvSpPr>
            <a:spLocks noGrp="1"/>
          </p:cNvSpPr>
          <p:nvPr>
            <p:ph type="sldNum" sz="quarter" idx="12"/>
          </p:nvPr>
        </p:nvSpPr>
        <p:spPr/>
        <p:txBody>
          <a:bodyPr/>
          <a:lstStyle>
            <a:lvl1pPr>
              <a:defRPr/>
            </a:lvl1pPr>
          </a:lstStyle>
          <a:p>
            <a:pPr>
              <a:defRPr/>
            </a:pPr>
            <a:fld id="{1CD2DBC2-07E0-44FC-B32F-EF53734DFB4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0AF6B22-EAF0-4AD2-AF7C-1A78DF03EDFA}" type="datetime1">
              <a:rPr lang="en-US" smtClean="0"/>
              <a:t>3/5/2015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SNS Presentation | Setra – Infor WM – Education Training  Agenda | Riyadh-KSA</a:t>
            </a:r>
            <a:endParaRPr lang="en-US"/>
          </a:p>
        </p:txBody>
      </p:sp>
      <p:sp>
        <p:nvSpPr>
          <p:cNvPr id="6" name="Slide Number Placeholder 5"/>
          <p:cNvSpPr>
            <a:spLocks noGrp="1"/>
          </p:cNvSpPr>
          <p:nvPr>
            <p:ph type="sldNum" sz="quarter" idx="12"/>
          </p:nvPr>
        </p:nvSpPr>
        <p:spPr/>
        <p:txBody>
          <a:bodyPr/>
          <a:lstStyle>
            <a:lvl1pPr>
              <a:defRPr/>
            </a:lvl1pPr>
          </a:lstStyle>
          <a:p>
            <a:pPr>
              <a:defRPr/>
            </a:pPr>
            <a:fld id="{8FFCB56A-9295-451D-A872-9E03A9B2509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91540" y="182880"/>
            <a:ext cx="7360920" cy="5783580"/>
          </a:xfrm>
          <a:prstGeom prst="rect">
            <a:avLst/>
          </a:prstGeom>
        </p:spPr>
        <p:txBody>
          <a:bodyPr lIns="82296" tIns="41148" rIns="82296" bIns="4114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6" name="Right Triangle 1"/>
          <p:cNvSpPr/>
          <p:nvPr userDrawn="1"/>
        </p:nvSpPr>
        <p:spPr>
          <a:xfrm>
            <a:off x="456147" y="495300"/>
            <a:ext cx="3802586" cy="304800"/>
          </a:xfrm>
          <a:custGeom>
            <a:avLst/>
            <a:gdLst/>
            <a:ahLst/>
            <a:cxnLst/>
            <a:rect l="l" t="t" r="r" b="b"/>
            <a:pathLst>
              <a:path w="1842553" h="304800">
                <a:moveTo>
                  <a:pt x="0" y="0"/>
                </a:moveTo>
                <a:lnTo>
                  <a:pt x="1556803" y="0"/>
                </a:lnTo>
                <a:lnTo>
                  <a:pt x="1842553" y="304800"/>
                </a:lnTo>
                <a:lnTo>
                  <a:pt x="1556803" y="304800"/>
                </a:lnTo>
                <a:lnTo>
                  <a:pt x="0" y="304800"/>
                </a:lnTo>
                <a:close/>
              </a:path>
            </a:pathLst>
          </a:custGeom>
          <a:solidFill>
            <a:srgbClr val="B205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endParaRPr>
          </a:p>
        </p:txBody>
      </p:sp>
      <p:cxnSp>
        <p:nvCxnSpPr>
          <p:cNvPr id="8" name="Straight Connector 7"/>
          <p:cNvCxnSpPr/>
          <p:nvPr userDrawn="1"/>
        </p:nvCxnSpPr>
        <p:spPr>
          <a:xfrm>
            <a:off x="457200" y="800100"/>
            <a:ext cx="8229600" cy="158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3" hasCustomPrompt="1"/>
          </p:nvPr>
        </p:nvSpPr>
        <p:spPr>
          <a:xfrm>
            <a:off x="447675" y="495300"/>
            <a:ext cx="3811588" cy="306388"/>
          </a:xfrm>
          <a:prstGeom prst="rect">
            <a:avLst/>
          </a:prstGeom>
          <a:ln>
            <a:noFill/>
          </a:ln>
        </p:spPr>
        <p:txBody>
          <a:bodyPr/>
          <a:lstStyle>
            <a:lvl1pPr marL="0" indent="0">
              <a:buNone/>
              <a:defRPr sz="1500" b="1" baseline="0">
                <a:solidFill>
                  <a:schemeClr val="bg1"/>
                </a:solidFill>
                <a:latin typeface="Helvetica" pitchFamily="34" charset="0"/>
              </a:defRPr>
            </a:lvl1pPr>
            <a:lvl2pPr>
              <a:defRPr sz="1500" b="1">
                <a:solidFill>
                  <a:schemeClr val="bg1"/>
                </a:solidFill>
                <a:latin typeface="Helvetica" pitchFamily="34" charset="0"/>
              </a:defRPr>
            </a:lvl2pPr>
            <a:lvl3pPr>
              <a:defRPr sz="1500" b="1">
                <a:solidFill>
                  <a:schemeClr val="bg1"/>
                </a:solidFill>
                <a:latin typeface="Helvetica" pitchFamily="34" charset="0"/>
              </a:defRPr>
            </a:lvl3pPr>
            <a:lvl4pPr>
              <a:defRPr sz="1500" b="1">
                <a:solidFill>
                  <a:schemeClr val="bg1"/>
                </a:solidFill>
                <a:latin typeface="Helvetica" pitchFamily="34" charset="0"/>
              </a:defRPr>
            </a:lvl4pPr>
            <a:lvl5pPr>
              <a:defRPr sz="1500" b="1">
                <a:solidFill>
                  <a:schemeClr val="bg1"/>
                </a:solidFill>
                <a:latin typeface="Helvetica" pitchFamily="34" charset="0"/>
              </a:defRPr>
            </a:lvl5pPr>
          </a:lstStyle>
          <a:p>
            <a:pPr lvl="0"/>
            <a:r>
              <a:rPr lang="en-US" dirty="0" smtClean="0"/>
              <a:t>SOLUTION DETAILS &amp; BENEFITS</a:t>
            </a:r>
            <a:endParaRPr lang="en-US" dirty="0"/>
          </a:p>
        </p:txBody>
      </p:sp>
      <p:sp>
        <p:nvSpPr>
          <p:cNvPr id="13" name="Text Placeholder 12"/>
          <p:cNvSpPr>
            <a:spLocks noGrp="1"/>
          </p:cNvSpPr>
          <p:nvPr>
            <p:ph type="body" sz="quarter" idx="14"/>
          </p:nvPr>
        </p:nvSpPr>
        <p:spPr>
          <a:xfrm>
            <a:off x="457200" y="1052737"/>
            <a:ext cx="8229600" cy="5112568"/>
          </a:xfrm>
          <a:prstGeom prst="rect">
            <a:avLst/>
          </a:prstGeom>
        </p:spPr>
        <p:txBody>
          <a:bodyPr/>
          <a:lstStyle>
            <a:lvl1pPr marL="342900" indent="-342900">
              <a:buClr>
                <a:srgbClr val="C00000"/>
              </a:buClr>
              <a:buFont typeface="Wingdings" pitchFamily="2" charset="2"/>
              <a:buChar char="§"/>
              <a:defRPr sz="1600" baseline="0">
                <a:latin typeface="Helvetica" pitchFamily="34" charset="0"/>
              </a:defRPr>
            </a:lvl1pPr>
            <a:lvl2pPr marL="742950" indent="-285750">
              <a:buClr>
                <a:schemeClr val="tx1">
                  <a:lumMod val="50000"/>
                  <a:lumOff val="50000"/>
                </a:schemeClr>
              </a:buClr>
              <a:buFont typeface="Wingdings" pitchFamily="2" charset="2"/>
              <a:buChar char="§"/>
              <a:defRPr sz="1200" baseline="0">
                <a:latin typeface="Helvetica" pitchFamily="34" charset="0"/>
              </a:defRPr>
            </a:lvl2pPr>
            <a:lvl3pPr marL="1143000" indent="-228600">
              <a:buClr>
                <a:schemeClr val="tx1">
                  <a:lumMod val="50000"/>
                  <a:lumOff val="50000"/>
                </a:schemeClr>
              </a:buClr>
              <a:buFont typeface="Wingdings" pitchFamily="2" charset="2"/>
              <a:buChar char="§"/>
              <a:defRPr sz="1000" baseline="0">
                <a:latin typeface="Helvetica" pitchFamily="34" charset="0"/>
              </a:defRPr>
            </a:lvl3pPr>
            <a:lvl4pPr marL="1600200" indent="-228600">
              <a:buClr>
                <a:schemeClr val="tx1">
                  <a:lumMod val="50000"/>
                  <a:lumOff val="50000"/>
                </a:schemeClr>
              </a:buClr>
              <a:buFont typeface="Wingdings" pitchFamily="2" charset="2"/>
              <a:buChar char="§"/>
              <a:defRPr sz="900" baseline="0">
                <a:latin typeface="Helvetica" pitchFamily="34" charset="0"/>
              </a:defRPr>
            </a:lvl4pPr>
            <a:lvl5pPr marL="2057400" indent="-228600">
              <a:buClr>
                <a:schemeClr val="tx1">
                  <a:lumMod val="50000"/>
                  <a:lumOff val="50000"/>
                </a:schemeClr>
              </a:buClr>
              <a:buFont typeface="Wingdings" pitchFamily="2" charset="2"/>
              <a:buChar char="§"/>
              <a:defRPr sz="800" baseline="0">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000">
                <a:solidFill>
                  <a:schemeClr val="tx1">
                    <a:tint val="75000"/>
                  </a:schemeClr>
                </a:solidFill>
                <a:latin typeface="Helvetica"/>
                <a:cs typeface="Helvetica"/>
              </a:defRPr>
            </a:lvl1pPr>
          </a:lstStyle>
          <a:p>
            <a:fld id="{0D04773D-359D-4ECA-A453-F300D7D170CA}" type="datetime1">
              <a:rPr lang="en-US" smtClean="0"/>
              <a:t>3/5/2015</a:t>
            </a:fld>
            <a:endParaRPr lang="en-US" dirty="0"/>
          </a:p>
        </p:txBody>
      </p:sp>
      <p:sp>
        <p:nvSpPr>
          <p:cNvPr id="12"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lang="en-US" sz="1000" kern="1200" dirty="0" smtClean="0">
                <a:solidFill>
                  <a:schemeClr val="tx1">
                    <a:tint val="75000"/>
                  </a:schemeClr>
                </a:solidFill>
                <a:latin typeface="Helvetica"/>
                <a:ea typeface="+mn-ea"/>
                <a:cs typeface="Helvetica"/>
              </a:defRPr>
            </a:lvl1pPr>
          </a:lstStyle>
          <a:p>
            <a:r>
              <a:rPr lang="en-US" smtClean="0"/>
              <a:t>SNS Presentation | Setra – Infor WM – Education Training  Agenda | Riyadh-KSA</a:t>
            </a:r>
            <a:endParaRPr lang="en-US" dirty="0"/>
          </a:p>
        </p:txBody>
      </p:sp>
      <p:sp>
        <p:nvSpPr>
          <p:cNvPr id="14"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lang="en-US" sz="1000" kern="1200" smtClean="0">
                <a:solidFill>
                  <a:schemeClr val="tx1">
                    <a:tint val="75000"/>
                  </a:schemeClr>
                </a:solidFill>
                <a:latin typeface="Helvetica"/>
                <a:ea typeface="+mn-ea"/>
                <a:cs typeface="Helvetica"/>
              </a:defRPr>
            </a:lvl1pPr>
          </a:lstStyle>
          <a:p>
            <a:fld id="{0D893F22-695B-0B44-B6B8-EE52FF48BBE7}" type="slidenum">
              <a:rPr lang="en-US" smtClean="0"/>
              <a:pPr/>
              <a:t>‹#›</a:t>
            </a:fld>
            <a:endParaRPr lang="en-US" dirty="0"/>
          </a:p>
        </p:txBody>
      </p:sp>
      <p:cxnSp>
        <p:nvCxnSpPr>
          <p:cNvPr id="15" name="Straight Connector 14"/>
          <p:cNvCxnSpPr/>
          <p:nvPr userDrawn="1"/>
        </p:nvCxnSpPr>
        <p:spPr>
          <a:xfrm>
            <a:off x="457200" y="6356350"/>
            <a:ext cx="8229600" cy="158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67178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5_Custom Layout">
    <p:spTree>
      <p:nvGrpSpPr>
        <p:cNvPr id="1" name=""/>
        <p:cNvGrpSpPr/>
        <p:nvPr/>
      </p:nvGrpSpPr>
      <p:grpSpPr>
        <a:xfrm>
          <a:off x="0" y="0"/>
          <a:ext cx="0" cy="0"/>
          <a:chOff x="0" y="0"/>
          <a:chExt cx="0" cy="0"/>
        </a:xfrm>
      </p:grpSpPr>
      <p:sp>
        <p:nvSpPr>
          <p:cNvPr id="6" name="Rectangle 5"/>
          <p:cNvSpPr/>
          <p:nvPr userDrawn="1"/>
        </p:nvSpPr>
        <p:spPr>
          <a:xfrm>
            <a:off x="0" y="4356769"/>
            <a:ext cx="9144000" cy="1815431"/>
          </a:xfrm>
          <a:prstGeom prst="rect">
            <a:avLst/>
          </a:prstGeom>
          <a:solidFill>
            <a:srgbClr val="7778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rmAutofit/>
          </a:bodyPr>
          <a:lstStyle/>
          <a:p>
            <a:pPr algn="ctr"/>
            <a:endParaRPr lang="en-US"/>
          </a:p>
        </p:txBody>
      </p:sp>
      <p:sp>
        <p:nvSpPr>
          <p:cNvPr id="7" name="Snip Single Corner Rectangle 6"/>
          <p:cNvSpPr/>
          <p:nvPr userDrawn="1"/>
        </p:nvSpPr>
        <p:spPr>
          <a:xfrm flipH="1">
            <a:off x="0" y="4128169"/>
            <a:ext cx="9144000" cy="457200"/>
          </a:xfrm>
          <a:custGeom>
            <a:avLst/>
            <a:gdLst/>
            <a:ahLst/>
            <a:cxnLst/>
            <a:rect l="l" t="t" r="r" b="b"/>
            <a:pathLst>
              <a:path w="9144000" h="457200">
                <a:moveTo>
                  <a:pt x="3505200" y="0"/>
                </a:moveTo>
                <a:lnTo>
                  <a:pt x="0" y="0"/>
                </a:lnTo>
                <a:lnTo>
                  <a:pt x="0" y="228600"/>
                </a:lnTo>
                <a:lnTo>
                  <a:pt x="0" y="457200"/>
                </a:lnTo>
                <a:lnTo>
                  <a:pt x="3733800" y="457200"/>
                </a:lnTo>
                <a:lnTo>
                  <a:pt x="9144000" y="457200"/>
                </a:lnTo>
                <a:lnTo>
                  <a:pt x="9144000" y="228600"/>
                </a:lnTo>
                <a:lnTo>
                  <a:pt x="3733800" y="228600"/>
                </a:lnTo>
                <a:close/>
              </a:path>
            </a:pathLst>
          </a:custGeom>
          <a:solidFill>
            <a:srgbClr val="3C3C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userDrawn="1"/>
        </p:nvSpPr>
        <p:spPr>
          <a:xfrm>
            <a:off x="3255963" y="4885272"/>
            <a:ext cx="2627312" cy="461665"/>
          </a:xfrm>
          <a:prstGeom prst="rect">
            <a:avLst/>
          </a:prstGeom>
          <a:noFill/>
        </p:spPr>
        <p:txBody>
          <a:bodyPr wrap="square" rtlCol="0">
            <a:spAutoFit/>
          </a:bodyPr>
          <a:lstStyle/>
          <a:p>
            <a:pPr algn="ctr"/>
            <a:r>
              <a:rPr lang="en-US" sz="2400" b="1" i="0" dirty="0" smtClean="0">
                <a:solidFill>
                  <a:schemeClr val="bg1"/>
                </a:solidFill>
                <a:latin typeface="Helvetica"/>
                <a:cs typeface="Helvetica"/>
              </a:rPr>
              <a:t>Thank you</a:t>
            </a:r>
            <a:r>
              <a:rPr lang="en-US" sz="2400" i="0" dirty="0" smtClean="0">
                <a:solidFill>
                  <a:schemeClr val="bg1"/>
                </a:solidFill>
                <a:latin typeface="Helvetica"/>
                <a:cs typeface="Helvetica"/>
              </a:rPr>
              <a:t> </a:t>
            </a:r>
            <a:endParaRPr lang="en-US" sz="2400" i="0" dirty="0">
              <a:solidFill>
                <a:schemeClr val="bg1"/>
              </a:solidFill>
              <a:latin typeface="Helvetica"/>
              <a:cs typeface="Helvetica"/>
            </a:endParaRPr>
          </a:p>
        </p:txBody>
      </p:sp>
    </p:spTree>
    <p:extLst>
      <p:ext uri="{BB962C8B-B14F-4D97-AF65-F5344CB8AC3E}">
        <p14:creationId xmlns:p14="http://schemas.microsoft.com/office/powerpoint/2010/main" val="312083833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D61EED-2995-44DC-A274-D17821BBE89A}" type="datetime1">
              <a:rPr lang="en-US" smtClean="0"/>
              <a:t>3/5/2015</a:t>
            </a:fld>
            <a:endParaRPr lang="en-US"/>
          </a:p>
        </p:txBody>
      </p:sp>
      <p:sp>
        <p:nvSpPr>
          <p:cNvPr id="5" name="Footer Placeholder 4"/>
          <p:cNvSpPr>
            <a:spLocks noGrp="1"/>
          </p:cNvSpPr>
          <p:nvPr>
            <p:ph type="ftr" sz="quarter" idx="11"/>
          </p:nvPr>
        </p:nvSpPr>
        <p:spPr/>
        <p:txBody>
          <a:bodyPr/>
          <a:lstStyle/>
          <a:p>
            <a:r>
              <a:rPr lang="en-US" smtClean="0"/>
              <a:t>SNS Presentation | Setra – Infor WM – Education Training  Agenda | Riyadh-KSA</a:t>
            </a:r>
            <a:endParaRPr lang="en-US"/>
          </a:p>
        </p:txBody>
      </p:sp>
      <p:sp>
        <p:nvSpPr>
          <p:cNvPr id="6" name="Slide Number Placeholder 5"/>
          <p:cNvSpPr>
            <a:spLocks noGrp="1"/>
          </p:cNvSpPr>
          <p:nvPr>
            <p:ph type="sldNum" sz="quarter" idx="12"/>
          </p:nvPr>
        </p:nvSpPr>
        <p:spPr/>
        <p:txBody>
          <a:bodyPr/>
          <a:lstStyle/>
          <a:p>
            <a:fld id="{E44BA1FB-6448-F443-999E-FE3A5B8552FF}" type="slidenum">
              <a:rPr lang="en-US" smtClean="0"/>
              <a:pPr/>
              <a:t>‹#›</a:t>
            </a:fld>
            <a:endParaRPr lang="en-US"/>
          </a:p>
        </p:txBody>
      </p:sp>
    </p:spTree>
    <p:extLst>
      <p:ext uri="{BB962C8B-B14F-4D97-AF65-F5344CB8AC3E}">
        <p14:creationId xmlns:p14="http://schemas.microsoft.com/office/powerpoint/2010/main" val="2953061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srcRect/>
          <a:stretch>
            <a:fillRect/>
          </a:stretch>
        </p:blipFill>
        <p:spPr bwMode="auto">
          <a:xfrm>
            <a:off x="7143750" y="142875"/>
            <a:ext cx="1860550" cy="642938"/>
          </a:xfrm>
          <a:prstGeom prst="rect">
            <a:avLst/>
          </a:prstGeom>
          <a:noFill/>
          <a:ln w="9525">
            <a:noFill/>
            <a:miter lim="800000"/>
            <a:headEnd/>
            <a:tailEnd/>
          </a:ln>
        </p:spPr>
      </p:pic>
      <p:sp>
        <p:nvSpPr>
          <p:cNvPr id="5" name="Rectangle 3"/>
          <p:cNvSpPr>
            <a:spLocks/>
          </p:cNvSpPr>
          <p:nvPr userDrawn="1"/>
        </p:nvSpPr>
        <p:spPr bwMode="auto">
          <a:xfrm>
            <a:off x="-11113" y="857250"/>
            <a:ext cx="9155113" cy="142875"/>
          </a:xfrm>
          <a:prstGeom prst="rect">
            <a:avLst/>
          </a:prstGeom>
          <a:solidFill>
            <a:srgbClr val="C80D34"/>
          </a:solidFill>
          <a:ln w="25400">
            <a:noFill/>
            <a:miter lim="800000"/>
            <a:headEnd/>
            <a:tailEnd/>
          </a:ln>
        </p:spPr>
        <p:txBody>
          <a:bodyPr lIns="82296" tIns="41148" rIns="82296" bIns="41148"/>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142844" y="357166"/>
            <a:ext cx="6972320" cy="631844"/>
          </a:xfrm>
          <a:prstGeom prst="rect">
            <a:avLst/>
          </a:prstGeom>
        </p:spPr>
        <p:txBody>
          <a:bodyPr/>
          <a:lstStyle>
            <a:lvl1pPr algn="l">
              <a:defRPr sz="3000">
                <a:solidFill>
                  <a:srgbClr val="0B3543"/>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fld id="{17D72F2D-BFBE-45C1-A9ED-607AF2803FA9}" type="datetime1">
              <a:rPr lang="en-US" smtClean="0"/>
              <a:t>3/5/2015</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SNS Presentation | Setra – Infor WM – Education Training  Agenda | Riyadh-KSA</a:t>
            </a:r>
            <a:endParaRPr lang="en-US"/>
          </a:p>
        </p:txBody>
      </p:sp>
      <p:sp>
        <p:nvSpPr>
          <p:cNvPr id="8" name="Slide Number Placeholder 5"/>
          <p:cNvSpPr>
            <a:spLocks noGrp="1"/>
          </p:cNvSpPr>
          <p:nvPr>
            <p:ph type="sldNum" sz="quarter" idx="12"/>
          </p:nvPr>
        </p:nvSpPr>
        <p:spPr/>
        <p:txBody>
          <a:bodyPr/>
          <a:lstStyle>
            <a:lvl1pPr>
              <a:defRPr/>
            </a:lvl1pPr>
          </a:lstStyle>
          <a:p>
            <a:pPr>
              <a:defRPr/>
            </a:pPr>
            <a:fld id="{D5498AD6-C61E-4A27-9F0C-811D4E26A718}" type="slidenum">
              <a:rPr lang="en-US"/>
              <a:pPr>
                <a:defRPr/>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46643F2-0C92-41BD-A3D7-DAFCB647F30C}" type="datetime1">
              <a:rPr lang="en-US" smtClean="0"/>
              <a:t>3/5/2015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SNS Presentation | Setra – Infor WM – Education Training  Agenda | Riyadh-KSA</a:t>
            </a:r>
            <a:endParaRPr lang="en-US"/>
          </a:p>
        </p:txBody>
      </p:sp>
      <p:sp>
        <p:nvSpPr>
          <p:cNvPr id="6" name="Slide Number Placeholder 5"/>
          <p:cNvSpPr>
            <a:spLocks noGrp="1"/>
          </p:cNvSpPr>
          <p:nvPr>
            <p:ph type="sldNum" sz="quarter" idx="12"/>
          </p:nvPr>
        </p:nvSpPr>
        <p:spPr/>
        <p:txBody>
          <a:bodyPr/>
          <a:lstStyle>
            <a:lvl1pPr>
              <a:defRPr/>
            </a:lvl1pPr>
          </a:lstStyle>
          <a:p>
            <a:pPr>
              <a:defRPr/>
            </a:pPr>
            <a:fld id="{4EDA1EC4-9E39-4B1C-A76B-332AF93C664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AFA850C-2AAE-4E4B-BE4B-6F35CB368E78}" type="datetime1">
              <a:rPr lang="en-US" smtClean="0"/>
              <a:t>3/5/2015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SNS Presentation | Setra – Infor WM – Education Training  Agenda | Riyadh-KSA</a:t>
            </a:r>
            <a:endParaRPr lang="en-US"/>
          </a:p>
        </p:txBody>
      </p:sp>
      <p:sp>
        <p:nvSpPr>
          <p:cNvPr id="7" name="Slide Number Placeholder 5"/>
          <p:cNvSpPr>
            <a:spLocks noGrp="1"/>
          </p:cNvSpPr>
          <p:nvPr>
            <p:ph type="sldNum" sz="quarter" idx="12"/>
          </p:nvPr>
        </p:nvSpPr>
        <p:spPr/>
        <p:txBody>
          <a:bodyPr/>
          <a:lstStyle>
            <a:lvl1pPr>
              <a:defRPr/>
            </a:lvl1pPr>
          </a:lstStyle>
          <a:p>
            <a:pPr>
              <a:defRPr/>
            </a:pPr>
            <a:fld id="{F8CA50BA-A735-44CB-A453-B63D828DD0E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967B849-FC15-42D7-BB9F-9AB56DFDD874}" type="datetime1">
              <a:rPr lang="en-US" smtClean="0"/>
              <a:t>3/5/2015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SNS Presentation | Setra – Infor WM – Education Training  Agenda | Riyadh-KSA</a:t>
            </a:r>
            <a:endParaRPr lang="en-US"/>
          </a:p>
        </p:txBody>
      </p:sp>
      <p:sp>
        <p:nvSpPr>
          <p:cNvPr id="9" name="Slide Number Placeholder 5"/>
          <p:cNvSpPr>
            <a:spLocks noGrp="1"/>
          </p:cNvSpPr>
          <p:nvPr>
            <p:ph type="sldNum" sz="quarter" idx="12"/>
          </p:nvPr>
        </p:nvSpPr>
        <p:spPr/>
        <p:txBody>
          <a:bodyPr/>
          <a:lstStyle>
            <a:lvl1pPr>
              <a:defRPr/>
            </a:lvl1pPr>
          </a:lstStyle>
          <a:p>
            <a:pPr>
              <a:defRPr/>
            </a:pPr>
            <a:fld id="{12736A48-CD56-40BF-8C49-74429AC991C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9B3E0CE-6B68-41DC-8B04-77E1C056F8D8}" type="datetime1">
              <a:rPr lang="en-US" smtClean="0"/>
              <a:t>3/5/2015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SNS Presentation | Setra – Infor WM – Education Training  Agenda | Riyadh-KSA</a:t>
            </a:r>
            <a:endParaRPr lang="en-US"/>
          </a:p>
        </p:txBody>
      </p:sp>
      <p:sp>
        <p:nvSpPr>
          <p:cNvPr id="5" name="Slide Number Placeholder 5"/>
          <p:cNvSpPr>
            <a:spLocks noGrp="1"/>
          </p:cNvSpPr>
          <p:nvPr>
            <p:ph type="sldNum" sz="quarter" idx="12"/>
          </p:nvPr>
        </p:nvSpPr>
        <p:spPr/>
        <p:txBody>
          <a:bodyPr/>
          <a:lstStyle>
            <a:lvl1pPr>
              <a:defRPr/>
            </a:lvl1pPr>
          </a:lstStyle>
          <a:p>
            <a:pPr>
              <a:defRPr/>
            </a:pPr>
            <a:fld id="{179E4573-AA00-42BA-82A6-176FB043E9D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2C9E526-89E6-4AF3-B66A-011771D7A3F9}" type="datetime1">
              <a:rPr lang="en-US" smtClean="0"/>
              <a:t>3/5/2015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SNS Presentation | Setra – Infor WM – Education Training  Agenda | Riyadh-KSA</a:t>
            </a:r>
            <a:endParaRPr lang="en-US"/>
          </a:p>
        </p:txBody>
      </p:sp>
      <p:sp>
        <p:nvSpPr>
          <p:cNvPr id="4" name="Slide Number Placeholder 5"/>
          <p:cNvSpPr>
            <a:spLocks noGrp="1"/>
          </p:cNvSpPr>
          <p:nvPr>
            <p:ph type="sldNum" sz="quarter" idx="12"/>
          </p:nvPr>
        </p:nvSpPr>
        <p:spPr/>
        <p:txBody>
          <a:bodyPr/>
          <a:lstStyle>
            <a:lvl1pPr>
              <a:defRPr/>
            </a:lvl1pPr>
          </a:lstStyle>
          <a:p>
            <a:pPr>
              <a:defRPr/>
            </a:pPr>
            <a:fld id="{68780424-DFC8-4152-99C7-9BC71E4EF84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4C22E8F-A258-46B7-916B-57B9BB80D37C}" type="datetime1">
              <a:rPr lang="en-US" smtClean="0"/>
              <a:t>3/5/2015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SNS Presentation | Setra – Infor WM – Education Training  Agenda | Riyadh-KSA</a:t>
            </a:r>
            <a:endParaRPr lang="en-US"/>
          </a:p>
        </p:txBody>
      </p:sp>
      <p:sp>
        <p:nvSpPr>
          <p:cNvPr id="7" name="Slide Number Placeholder 5"/>
          <p:cNvSpPr>
            <a:spLocks noGrp="1"/>
          </p:cNvSpPr>
          <p:nvPr>
            <p:ph type="sldNum" sz="quarter" idx="12"/>
          </p:nvPr>
        </p:nvSpPr>
        <p:spPr/>
        <p:txBody>
          <a:bodyPr/>
          <a:lstStyle>
            <a:lvl1pPr>
              <a:defRPr/>
            </a:lvl1pPr>
          </a:lstStyle>
          <a:p>
            <a:pPr>
              <a:defRPr/>
            </a:pPr>
            <a:fld id="{E1CC241B-3EE6-4C29-9499-249404BA930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3F10DC5-DF58-4229-A11D-425FAD398137}" type="datetime1">
              <a:rPr lang="en-US" smtClean="0"/>
              <a:t>3/5/2015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SNS Presentation | Setra – Infor WM – Education Training  Agenda | Riyadh-KSA</a:t>
            </a:r>
            <a:endParaRPr lang="en-US"/>
          </a:p>
        </p:txBody>
      </p:sp>
      <p:sp>
        <p:nvSpPr>
          <p:cNvPr id="7" name="Slide Number Placeholder 5"/>
          <p:cNvSpPr>
            <a:spLocks noGrp="1"/>
          </p:cNvSpPr>
          <p:nvPr>
            <p:ph type="sldNum" sz="quarter" idx="12"/>
          </p:nvPr>
        </p:nvSpPr>
        <p:spPr/>
        <p:txBody>
          <a:bodyPr/>
          <a:lstStyle>
            <a:lvl1pPr>
              <a:defRPr/>
            </a:lvl1pPr>
          </a:lstStyle>
          <a:p>
            <a:pPr>
              <a:defRPr/>
            </a:pPr>
            <a:fld id="{9160E152-874C-498E-9DEF-E8327DA6ED1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241FA61-0C7B-4812-9621-CE36F970BBCC}" type="datetime1">
              <a:rPr lang="en-US" smtClean="0"/>
              <a:t>3/5/2015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smtClean="0"/>
              <a:t>SNS Presentation | Setra – Infor WM – Education Training  Agenda | Riyadh-KSA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F82A4DC-AFC8-4648-AF81-20E7CFC0E43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3" r:id="rId12"/>
    <p:sldLayoutId id="2147483665" r:id="rId13"/>
    <p:sldLayoutId id="2147483666" r:id="rId14"/>
    <p:sldLayoutId id="2147483669" r:id="rId15"/>
  </p:sldLayoutIdLst>
  <p:transition>
    <p:fade/>
  </p:transition>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5.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96000"/>
          </a:xfrm>
          <a:prstGeom prst="rect">
            <a:avLst/>
          </a:prstGeom>
        </p:spPr>
      </p:pic>
      <p:sp>
        <p:nvSpPr>
          <p:cNvPr id="5" name="Date Placeholder 3"/>
          <p:cNvSpPr>
            <a:spLocks noGrp="1"/>
          </p:cNvSpPr>
          <p:nvPr>
            <p:ph type="dt" sz="half" idx="4294967295"/>
          </p:nvPr>
        </p:nvSpPr>
        <p:spPr>
          <a:xfrm>
            <a:off x="457200" y="6356350"/>
            <a:ext cx="8229600" cy="365125"/>
          </a:xfrm>
          <a:prstGeom prst="rect">
            <a:avLst/>
          </a:prstGeom>
          <a:ln>
            <a:noFill/>
          </a:ln>
        </p:spPr>
        <p:txBody>
          <a:bodyPr vert="horz" lIns="91440" tIns="45720" rIns="91440" bIns="45720" rtlCol="0" anchor="ctr"/>
          <a:lstStyle>
            <a:lvl1pPr algn="l">
              <a:defRPr lang="en-US" sz="1000" i="1" baseline="30000" smtClean="0">
                <a:latin typeface="Helvetica"/>
                <a:cs typeface="Helvetica"/>
              </a:defRPr>
            </a:lvl1pPr>
          </a:lstStyle>
          <a:p>
            <a:fld id="{25F9A033-E402-449F-BAD3-7DF31F7E3016}" type="datetime1">
              <a:rPr lang="en-US" sz="800" baseline="0" smtClean="0"/>
              <a:t>3/5/2015</a:t>
            </a:fld>
            <a:endParaRPr lang="en-US" sz="800" baseline="0" dirty="0"/>
          </a:p>
        </p:txBody>
      </p:sp>
      <p:sp>
        <p:nvSpPr>
          <p:cNvPr id="6" name="Rectangle 5"/>
          <p:cNvSpPr/>
          <p:nvPr/>
        </p:nvSpPr>
        <p:spPr>
          <a:xfrm>
            <a:off x="0" y="4356769"/>
            <a:ext cx="9144000" cy="1815431"/>
          </a:xfrm>
          <a:prstGeom prst="rect">
            <a:avLst/>
          </a:prstGeom>
          <a:solidFill>
            <a:srgbClr val="7778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rmAutofit/>
          </a:bodyPr>
          <a:lstStyle/>
          <a:p>
            <a:pPr algn="ctr"/>
            <a:endParaRPr lang="en-US"/>
          </a:p>
        </p:txBody>
      </p:sp>
      <p:sp>
        <p:nvSpPr>
          <p:cNvPr id="7" name="Snip Single Corner Rectangle 6"/>
          <p:cNvSpPr/>
          <p:nvPr/>
        </p:nvSpPr>
        <p:spPr>
          <a:xfrm flipH="1">
            <a:off x="-6024" y="4128169"/>
            <a:ext cx="9144000" cy="457200"/>
          </a:xfrm>
          <a:custGeom>
            <a:avLst/>
            <a:gdLst/>
            <a:ahLst/>
            <a:cxnLst/>
            <a:rect l="l" t="t" r="r" b="b"/>
            <a:pathLst>
              <a:path w="9144000" h="457200">
                <a:moveTo>
                  <a:pt x="3505200" y="0"/>
                </a:moveTo>
                <a:lnTo>
                  <a:pt x="0" y="0"/>
                </a:lnTo>
                <a:lnTo>
                  <a:pt x="0" y="228600"/>
                </a:lnTo>
                <a:lnTo>
                  <a:pt x="0" y="457200"/>
                </a:lnTo>
                <a:lnTo>
                  <a:pt x="3733800" y="457200"/>
                </a:lnTo>
                <a:lnTo>
                  <a:pt x="9144000" y="457200"/>
                </a:lnTo>
                <a:lnTo>
                  <a:pt x="9144000" y="228600"/>
                </a:lnTo>
                <a:lnTo>
                  <a:pt x="3733800" y="228600"/>
                </a:lnTo>
                <a:close/>
              </a:path>
            </a:pathLst>
          </a:custGeom>
          <a:solidFill>
            <a:srgbClr val="3C3C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LogoSNS.png"/>
          <p:cNvPicPr>
            <a:picLocks noChangeAspect="1"/>
          </p:cNvPicPr>
          <p:nvPr/>
        </p:nvPicPr>
        <p:blipFill>
          <a:blip r:embed="rId4"/>
          <a:stretch>
            <a:fillRect/>
          </a:stretch>
        </p:blipFill>
        <p:spPr>
          <a:xfrm>
            <a:off x="304800" y="4800600"/>
            <a:ext cx="2400464" cy="990600"/>
          </a:xfrm>
          <a:prstGeom prst="rect">
            <a:avLst/>
          </a:prstGeom>
        </p:spPr>
      </p:pic>
      <p:cxnSp>
        <p:nvCxnSpPr>
          <p:cNvPr id="10" name="Straight Connector 9"/>
          <p:cNvCxnSpPr/>
          <p:nvPr/>
        </p:nvCxnSpPr>
        <p:spPr>
          <a:xfrm rot="5400000">
            <a:off x="2884571" y="5344235"/>
            <a:ext cx="631658"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429000" y="4953000"/>
            <a:ext cx="3199606" cy="369332"/>
          </a:xfrm>
          <a:prstGeom prst="rect">
            <a:avLst/>
          </a:prstGeom>
          <a:noFill/>
        </p:spPr>
        <p:txBody>
          <a:bodyPr wrap="square" rtlCol="0">
            <a:spAutoFit/>
          </a:bodyPr>
          <a:lstStyle/>
          <a:p>
            <a:r>
              <a:rPr lang="en-US" i="1" dirty="0" smtClean="0">
                <a:solidFill>
                  <a:schemeClr val="bg1"/>
                </a:solidFill>
                <a:latin typeface="Helvetica"/>
                <a:cs typeface="Helvetica"/>
              </a:rPr>
              <a:t>09-10</a:t>
            </a:r>
            <a:r>
              <a:rPr lang="en-US" b="0" i="1" dirty="0" smtClean="0">
                <a:solidFill>
                  <a:schemeClr val="bg1"/>
                </a:solidFill>
                <a:latin typeface="Helvetica"/>
                <a:cs typeface="Helvetica"/>
              </a:rPr>
              <a:t>/03/2015</a:t>
            </a:r>
            <a:endParaRPr lang="en-US" b="0" i="1" dirty="0">
              <a:solidFill>
                <a:schemeClr val="bg1"/>
              </a:solidFill>
              <a:latin typeface="Helvetica"/>
              <a:cs typeface="Helvetica"/>
            </a:endParaRPr>
          </a:p>
        </p:txBody>
      </p:sp>
      <p:sp>
        <p:nvSpPr>
          <p:cNvPr id="12" name="TextBox 11"/>
          <p:cNvSpPr txBox="1"/>
          <p:nvPr/>
        </p:nvSpPr>
        <p:spPr>
          <a:xfrm>
            <a:off x="3429000" y="5257800"/>
            <a:ext cx="3199606" cy="769441"/>
          </a:xfrm>
          <a:prstGeom prst="rect">
            <a:avLst/>
          </a:prstGeom>
          <a:noFill/>
        </p:spPr>
        <p:txBody>
          <a:bodyPr wrap="square" rtlCol="0">
            <a:spAutoFit/>
          </a:bodyPr>
          <a:lstStyle/>
          <a:p>
            <a:r>
              <a:rPr lang="en-US" sz="2200" b="1" dirty="0">
                <a:solidFill>
                  <a:schemeClr val="bg1"/>
                </a:solidFill>
                <a:latin typeface="Helvetica"/>
                <a:cs typeface="Helvetica"/>
              </a:rPr>
              <a:t>Education Training Agenda</a:t>
            </a:r>
          </a:p>
        </p:txBody>
      </p:sp>
      <p:pic>
        <p:nvPicPr>
          <p:cNvPr id="1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2320" y="4794484"/>
            <a:ext cx="1110343" cy="1101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smtClean="0"/>
              <a:t>SNS Presentation | Setra – Infor WM – Education Training  Agenda | Riyadh-KSA</a:t>
            </a:r>
            <a:endParaRPr lang="en-US"/>
          </a:p>
        </p:txBody>
      </p:sp>
      <p:sp>
        <p:nvSpPr>
          <p:cNvPr id="4" name="Slide Number Placeholder 3"/>
          <p:cNvSpPr>
            <a:spLocks noGrp="1"/>
          </p:cNvSpPr>
          <p:nvPr>
            <p:ph type="sldNum" sz="quarter" idx="12"/>
          </p:nvPr>
        </p:nvSpPr>
        <p:spPr/>
        <p:txBody>
          <a:bodyPr/>
          <a:lstStyle/>
          <a:p>
            <a:fld id="{E44BA1FB-6448-F443-999E-FE3A5B8552FF}" type="slidenum">
              <a:rPr lang="en-US" smtClean="0"/>
              <a:pPr/>
              <a:t>1</a:t>
            </a:fld>
            <a:endParaRPr lang="en-US"/>
          </a:p>
        </p:txBody>
      </p:sp>
    </p:spTree>
    <p:extLst>
      <p:ext uri="{BB962C8B-B14F-4D97-AF65-F5344CB8AC3E}">
        <p14:creationId xmlns:p14="http://schemas.microsoft.com/office/powerpoint/2010/main" val="1850991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b="0" dirty="0" smtClean="0"/>
              <a:t>OBJECTIVES AND DURATION</a:t>
            </a:r>
            <a:endParaRPr lang="en-US" b="0" dirty="0"/>
          </a:p>
        </p:txBody>
      </p:sp>
      <p:sp>
        <p:nvSpPr>
          <p:cNvPr id="3" name="Text Placeholder 2"/>
          <p:cNvSpPr>
            <a:spLocks noGrp="1"/>
          </p:cNvSpPr>
          <p:nvPr>
            <p:ph type="body" sz="quarter" idx="14"/>
          </p:nvPr>
        </p:nvSpPr>
        <p:spPr/>
        <p:txBody>
          <a:bodyPr/>
          <a:lstStyle/>
          <a:p>
            <a:pPr>
              <a:buClr>
                <a:srgbClr val="C80D34"/>
              </a:buClr>
            </a:pPr>
            <a:r>
              <a:rPr lang="en-US" b="1" dirty="0" smtClean="0">
                <a:solidFill>
                  <a:srgbClr val="434343"/>
                </a:solidFill>
                <a:cs typeface="Helvetica" pitchFamily="34" charset="0"/>
              </a:rPr>
              <a:t>The </a:t>
            </a:r>
            <a:r>
              <a:rPr lang="en-US" b="1" dirty="0">
                <a:solidFill>
                  <a:srgbClr val="434343"/>
                </a:solidFill>
                <a:cs typeface="Helvetica" pitchFamily="34" charset="0"/>
              </a:rPr>
              <a:t>objective:</a:t>
            </a:r>
            <a:r>
              <a:rPr lang="en-US" b="1" dirty="0">
                <a:cs typeface="Helvetica" pitchFamily="34" charset="0"/>
              </a:rPr>
              <a:t>  </a:t>
            </a:r>
            <a:r>
              <a:rPr lang="en-US" dirty="0">
                <a:cs typeface="Helvetica" pitchFamily="34" charset="0"/>
              </a:rPr>
              <a:t>Introduce the Infor WM standard functionalities to the </a:t>
            </a:r>
            <a:r>
              <a:rPr lang="en-US" dirty="0" smtClean="0">
                <a:solidFill>
                  <a:srgbClr val="A60734"/>
                </a:solidFill>
                <a:cs typeface="Helvetica" pitchFamily="34" charset="0"/>
              </a:rPr>
              <a:t>Setra </a:t>
            </a:r>
            <a:r>
              <a:rPr lang="en-US" dirty="0" smtClean="0">
                <a:cs typeface="Helvetica" pitchFamily="34" charset="0"/>
              </a:rPr>
              <a:t>Super users </a:t>
            </a:r>
            <a:r>
              <a:rPr lang="en-US" dirty="0">
                <a:cs typeface="Helvetica" pitchFamily="34" charset="0"/>
              </a:rPr>
              <a:t>thus allowing them to actively participate in the Business Review Summit (BRS) sessions and conducting the end user training prior to the Go-Live.</a:t>
            </a:r>
            <a:endParaRPr lang="en-US" dirty="0">
              <a:solidFill>
                <a:srgbClr val="434343"/>
              </a:solidFill>
              <a:cs typeface="Helvetica" pitchFamily="34" charset="0"/>
            </a:endParaRPr>
          </a:p>
          <a:p>
            <a:pPr>
              <a:buClr>
                <a:srgbClr val="C80D34"/>
              </a:buClr>
            </a:pPr>
            <a:endParaRPr lang="en-US" dirty="0">
              <a:solidFill>
                <a:srgbClr val="434343"/>
              </a:solidFill>
              <a:cs typeface="Helvetica" pitchFamily="34" charset="0"/>
            </a:endParaRPr>
          </a:p>
          <a:p>
            <a:pPr>
              <a:buClr>
                <a:srgbClr val="C80D34"/>
              </a:buClr>
            </a:pPr>
            <a:r>
              <a:rPr lang="en-US" b="1" dirty="0">
                <a:solidFill>
                  <a:srgbClr val="434343"/>
                </a:solidFill>
                <a:cs typeface="Helvetica" pitchFamily="34" charset="0"/>
              </a:rPr>
              <a:t>Duration</a:t>
            </a:r>
            <a:r>
              <a:rPr lang="en-US" b="1">
                <a:solidFill>
                  <a:srgbClr val="434343"/>
                </a:solidFill>
                <a:cs typeface="Helvetica" pitchFamily="34" charset="0"/>
              </a:rPr>
              <a:t>:</a:t>
            </a:r>
            <a:r>
              <a:rPr lang="en-US">
                <a:cs typeface="Helvetica" pitchFamily="34" charset="0"/>
              </a:rPr>
              <a:t>  </a:t>
            </a:r>
            <a:r>
              <a:rPr lang="en-US" smtClean="0">
                <a:solidFill>
                  <a:srgbClr val="434343"/>
                </a:solidFill>
                <a:cs typeface="Helvetica" pitchFamily="34" charset="0"/>
              </a:rPr>
              <a:t>1 Day </a:t>
            </a:r>
            <a:r>
              <a:rPr lang="en-US" dirty="0">
                <a:solidFill>
                  <a:srgbClr val="434343"/>
                </a:solidFill>
                <a:cs typeface="Helvetica" pitchFamily="34" charset="0"/>
              </a:rPr>
              <a:t>– From 9:00 AM to 6</a:t>
            </a:r>
            <a:r>
              <a:rPr lang="en-US" dirty="0" smtClean="0">
                <a:solidFill>
                  <a:srgbClr val="434343"/>
                </a:solidFill>
                <a:cs typeface="Helvetica" pitchFamily="34" charset="0"/>
              </a:rPr>
              <a:t>:00 </a:t>
            </a:r>
            <a:r>
              <a:rPr lang="en-US" dirty="0">
                <a:solidFill>
                  <a:srgbClr val="434343"/>
                </a:solidFill>
                <a:cs typeface="Helvetica" pitchFamily="34" charset="0"/>
              </a:rPr>
              <a:t>PM</a:t>
            </a:r>
          </a:p>
          <a:p>
            <a:pPr>
              <a:lnSpc>
                <a:spcPct val="85000"/>
              </a:lnSpc>
              <a:buNone/>
            </a:pPr>
            <a:endParaRPr lang="en-US" dirty="0">
              <a:cs typeface="Helvetica" pitchFamily="34" charset="0"/>
            </a:endParaRPr>
          </a:p>
          <a:p>
            <a:endParaRPr lang="en-US" dirty="0">
              <a:cs typeface="Helvetica" pitchFamily="34" charset="0"/>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000">
                <a:solidFill>
                  <a:schemeClr val="tx1">
                    <a:tint val="75000"/>
                  </a:schemeClr>
                </a:solidFill>
                <a:latin typeface="Helvetica"/>
                <a:cs typeface="Helvetica"/>
              </a:defRPr>
            </a:lvl1pPr>
          </a:lstStyle>
          <a:p>
            <a:fld id="{8C7633D3-85FC-4D39-89F3-0D37B1950D4F}" type="datetime1">
              <a:rPr lang="en-US" smtClean="0"/>
              <a:t>3/5/2015</a:t>
            </a:fld>
            <a:endParaRPr lang="en-US" dirty="0"/>
          </a:p>
        </p:txBody>
      </p:sp>
      <p:sp>
        <p:nvSpPr>
          <p:cNvPr id="8" name="Footer Placeholder 4"/>
          <p:cNvSpPr>
            <a:spLocks noGrp="1"/>
          </p:cNvSpPr>
          <p:nvPr>
            <p:ph type="ftr" sz="quarter" idx="3"/>
          </p:nvPr>
        </p:nvSpPr>
        <p:spPr>
          <a:xfrm>
            <a:off x="2627784" y="6381328"/>
            <a:ext cx="4760168" cy="365125"/>
          </a:xfrm>
          <a:prstGeom prst="rect">
            <a:avLst/>
          </a:prstGeom>
        </p:spPr>
        <p:txBody>
          <a:bodyPr vert="horz" lIns="91440" tIns="45720" rIns="91440" bIns="45720" rtlCol="0" anchor="ctr"/>
          <a:lstStyle>
            <a:lvl1pPr algn="ctr">
              <a:defRPr lang="en-US" sz="1000" kern="1200" dirty="0" smtClean="0">
                <a:solidFill>
                  <a:schemeClr val="tx1">
                    <a:tint val="75000"/>
                  </a:schemeClr>
                </a:solidFill>
                <a:latin typeface="Helvetica"/>
                <a:ea typeface="+mn-ea"/>
                <a:cs typeface="Helvetica"/>
              </a:defRPr>
            </a:lvl1pPr>
          </a:lstStyle>
          <a:p>
            <a:r>
              <a:rPr lang="en-US" dirty="0" smtClean="0"/>
              <a:t>SNS Presentation | </a:t>
            </a:r>
            <a:r>
              <a:rPr lang="en-US" dirty="0" err="1" smtClean="0"/>
              <a:t>Setra</a:t>
            </a:r>
            <a:r>
              <a:rPr lang="en-US" dirty="0" smtClean="0"/>
              <a:t> – </a:t>
            </a:r>
            <a:r>
              <a:rPr lang="en-US" dirty="0" err="1" smtClean="0"/>
              <a:t>Infor</a:t>
            </a:r>
            <a:r>
              <a:rPr lang="en-US" dirty="0" smtClean="0"/>
              <a:t> WM – Education Training  Agenda | Riyadh-KSA</a:t>
            </a:r>
            <a:endParaRPr lang="en-US" dirty="0"/>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lang="en-US" sz="1000" kern="1200" smtClean="0">
                <a:solidFill>
                  <a:schemeClr val="tx1">
                    <a:tint val="75000"/>
                  </a:schemeClr>
                </a:solidFill>
                <a:latin typeface="Helvetica"/>
                <a:ea typeface="+mn-ea"/>
                <a:cs typeface="Helvetica"/>
              </a:defRPr>
            </a:lvl1pPr>
          </a:lstStyle>
          <a:p>
            <a:fld id="{0D893F22-695B-0B44-B6B8-EE52FF48BBE7}" type="slidenum">
              <a:rPr lang="en-US" smtClean="0"/>
              <a:pPr/>
              <a:t>2</a:t>
            </a:fld>
            <a:endParaRPr lang="en-US" dirty="0"/>
          </a:p>
        </p:txBody>
      </p:sp>
    </p:spTree>
    <p:extLst>
      <p:ext uri="{BB962C8B-B14F-4D97-AF65-F5344CB8AC3E}">
        <p14:creationId xmlns:p14="http://schemas.microsoft.com/office/powerpoint/2010/main" val="3414396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b="0" dirty="0" smtClean="0"/>
              <a:t>WHO SHOULD ATTEND</a:t>
            </a:r>
            <a:endParaRPr lang="en-US" b="0" dirty="0"/>
          </a:p>
        </p:txBody>
      </p:sp>
      <p:graphicFrame>
        <p:nvGraphicFramePr>
          <p:cNvPr id="4" name="Group 231"/>
          <p:cNvGraphicFramePr>
            <a:graphicFrameLocks noGrp="1"/>
          </p:cNvGraphicFramePr>
          <p:nvPr>
            <p:extLst>
              <p:ext uri="{D42A27DB-BD31-4B8C-83A1-F6EECF244321}">
                <p14:modId xmlns:p14="http://schemas.microsoft.com/office/powerpoint/2010/main" val="2205686309"/>
              </p:ext>
            </p:extLst>
          </p:nvPr>
        </p:nvGraphicFramePr>
        <p:xfrm>
          <a:off x="827584" y="2060848"/>
          <a:ext cx="7488832" cy="3649984"/>
        </p:xfrm>
        <a:graphic>
          <a:graphicData uri="http://schemas.openxmlformats.org/drawingml/2006/table">
            <a:tbl>
              <a:tblPr/>
              <a:tblGrid>
                <a:gridCol w="701309"/>
                <a:gridCol w="2741482"/>
                <a:gridCol w="4046041"/>
              </a:tblGrid>
              <a:tr h="285752">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600" b="1" i="0" u="none" strike="noStrike" cap="none" normalizeH="0" baseline="0" dirty="0" smtClean="0">
                          <a:ln>
                            <a:noFill/>
                          </a:ln>
                          <a:solidFill>
                            <a:schemeClr val="bg1"/>
                          </a:solidFill>
                          <a:effectLst/>
                          <a:latin typeface="Helvetica" pitchFamily="34" charset="0"/>
                          <a:cs typeface="Helvetica" pitchFamily="34" charset="0"/>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10634"/>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600" b="1" i="0" u="none" strike="noStrike" cap="none" normalizeH="0" baseline="0" dirty="0" smtClean="0">
                          <a:ln>
                            <a:noFill/>
                          </a:ln>
                          <a:solidFill>
                            <a:schemeClr val="bg1"/>
                          </a:solidFill>
                          <a:effectLst/>
                          <a:latin typeface="Helvetica" pitchFamily="34" charset="0"/>
                          <a:cs typeface="Helvetica" pitchFamily="34" charset="0"/>
                        </a:rPr>
                        <a:t>Name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10634"/>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600" b="1" i="0" u="none" strike="noStrike" cap="none" normalizeH="0" baseline="0" dirty="0" smtClean="0">
                          <a:ln>
                            <a:noFill/>
                          </a:ln>
                          <a:solidFill>
                            <a:schemeClr val="bg1"/>
                          </a:solidFill>
                          <a:effectLst/>
                          <a:latin typeface="Helvetica" pitchFamily="34" charset="0"/>
                          <a:cs typeface="Helvetica" pitchFamily="34" charset="0"/>
                        </a:rPr>
                        <a:t>Role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10634"/>
                    </a:solidFill>
                  </a:tcPr>
                </a:tc>
              </a:tr>
              <a:tr h="414338">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600" b="1" i="0" u="none" strike="noStrike" cap="none" normalizeH="0" baseline="0" dirty="0" smtClean="0">
                          <a:ln>
                            <a:noFill/>
                          </a:ln>
                          <a:solidFill>
                            <a:srgbClr val="A60734"/>
                          </a:solidFill>
                          <a:effectLst/>
                          <a:latin typeface="Helvetica" pitchFamily="34" charset="0"/>
                          <a:cs typeface="Helvetica" pitchFamily="34"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1" i="0" u="none" strike="noStrike" cap="none" normalizeH="0" baseline="0" dirty="0" smtClean="0">
                        <a:ln>
                          <a:noFill/>
                        </a:ln>
                        <a:solidFill>
                          <a:srgbClr val="434343"/>
                        </a:solidFill>
                        <a:effectLst/>
                        <a:latin typeface="Helvetica" pitchFamily="34" charset="0"/>
                        <a:cs typeface="Helvetica"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1" i="0" u="none" strike="noStrike" cap="none" normalizeH="0" baseline="0" dirty="0" smtClean="0">
                        <a:ln>
                          <a:noFill/>
                        </a:ln>
                        <a:solidFill>
                          <a:srgbClr val="242424"/>
                        </a:solidFill>
                        <a:effectLst/>
                        <a:latin typeface="Helvetica" pitchFamily="34" charset="0"/>
                        <a:cs typeface="Helvetica"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r h="414338">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600" b="1" i="0" u="none" strike="noStrike" cap="none" normalizeH="0" baseline="0" dirty="0" smtClean="0">
                          <a:ln>
                            <a:noFill/>
                          </a:ln>
                          <a:solidFill>
                            <a:srgbClr val="A60734"/>
                          </a:solidFill>
                          <a:effectLst/>
                          <a:latin typeface="Helvetica" pitchFamily="34" charset="0"/>
                          <a:cs typeface="Helvetica" pitchFamily="34" charset="0"/>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1" i="0" u="none" strike="noStrike" cap="none" normalizeH="0" baseline="0" dirty="0" smtClean="0">
                        <a:ln>
                          <a:noFill/>
                        </a:ln>
                        <a:solidFill>
                          <a:srgbClr val="434343"/>
                        </a:solidFill>
                        <a:effectLst/>
                        <a:latin typeface="Helvetica" pitchFamily="34" charset="0"/>
                        <a:cs typeface="Helvetica"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1" i="0" u="none" strike="noStrike" cap="none" normalizeH="0" baseline="0" dirty="0" smtClean="0">
                        <a:ln>
                          <a:noFill/>
                        </a:ln>
                        <a:solidFill>
                          <a:srgbClr val="434343"/>
                        </a:solidFill>
                        <a:effectLst/>
                        <a:latin typeface="Helvetica" pitchFamily="34" charset="0"/>
                        <a:cs typeface="Helvetica"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r h="414338">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600" b="1" i="0" u="none" strike="noStrike" cap="none" normalizeH="0" baseline="0" dirty="0" smtClean="0">
                          <a:ln>
                            <a:noFill/>
                          </a:ln>
                          <a:solidFill>
                            <a:srgbClr val="A60734"/>
                          </a:solidFill>
                          <a:effectLst/>
                          <a:latin typeface="Helvetica" pitchFamily="34" charset="0"/>
                          <a:cs typeface="Helvetica" pitchFamily="34" charset="0"/>
                        </a:rPr>
                        <a:t>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1" i="0" u="none" strike="noStrike" cap="none" normalizeH="0" baseline="0" dirty="0" smtClean="0">
                        <a:ln>
                          <a:noFill/>
                        </a:ln>
                        <a:solidFill>
                          <a:srgbClr val="434343"/>
                        </a:solidFill>
                        <a:effectLst/>
                        <a:latin typeface="Helvetica" pitchFamily="34" charset="0"/>
                        <a:cs typeface="Helvetica"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1" i="0" u="none" strike="noStrike" cap="none" normalizeH="0" baseline="0" dirty="0" smtClean="0">
                        <a:ln>
                          <a:noFill/>
                        </a:ln>
                        <a:solidFill>
                          <a:srgbClr val="242424"/>
                        </a:solidFill>
                        <a:effectLst/>
                        <a:latin typeface="Helvetica" pitchFamily="34" charset="0"/>
                        <a:cs typeface="Helvetica"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r h="414338">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600" b="1" i="0" u="none" strike="noStrike" cap="none" normalizeH="0" baseline="0" dirty="0" smtClean="0">
                          <a:ln>
                            <a:noFill/>
                          </a:ln>
                          <a:solidFill>
                            <a:srgbClr val="A60734"/>
                          </a:solidFill>
                          <a:effectLst/>
                          <a:latin typeface="Helvetica" pitchFamily="34" charset="0"/>
                          <a:cs typeface="Helvetica" pitchFamily="34" charset="0"/>
                        </a:rPr>
                        <a:t>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1" i="0" u="none" strike="noStrike" cap="none" normalizeH="0" baseline="0" dirty="0" smtClean="0">
                        <a:ln>
                          <a:noFill/>
                        </a:ln>
                        <a:solidFill>
                          <a:srgbClr val="434343"/>
                        </a:solidFill>
                        <a:effectLst/>
                        <a:latin typeface="Helvetica" pitchFamily="34" charset="0"/>
                        <a:cs typeface="Helvetica"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1" i="0" u="none" strike="noStrike" cap="none" normalizeH="0" baseline="0" dirty="0" smtClean="0">
                        <a:ln>
                          <a:noFill/>
                        </a:ln>
                        <a:solidFill>
                          <a:srgbClr val="242424"/>
                        </a:solidFill>
                        <a:effectLst/>
                        <a:latin typeface="Helvetica" pitchFamily="34" charset="0"/>
                        <a:cs typeface="Helvetica"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r h="414338">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600" b="1" i="0" u="none" strike="noStrike" cap="none" normalizeH="0" baseline="0" dirty="0" smtClean="0">
                          <a:ln>
                            <a:noFill/>
                          </a:ln>
                          <a:solidFill>
                            <a:srgbClr val="A60734"/>
                          </a:solidFill>
                          <a:effectLst/>
                          <a:latin typeface="Helvetica" pitchFamily="34" charset="0"/>
                          <a:cs typeface="Helvetica" pitchFamily="34" charset="0"/>
                        </a:rPr>
                        <a:t>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1" i="0" u="none" strike="noStrike" cap="none" normalizeH="0" baseline="0" dirty="0" smtClean="0">
                        <a:ln>
                          <a:noFill/>
                        </a:ln>
                        <a:solidFill>
                          <a:srgbClr val="434343"/>
                        </a:solidFill>
                        <a:effectLst/>
                        <a:latin typeface="Helvetica" pitchFamily="34" charset="0"/>
                        <a:cs typeface="Helvetica"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1" i="0" u="none" strike="noStrike" cap="none" normalizeH="0" baseline="0" dirty="0" smtClean="0">
                        <a:ln>
                          <a:noFill/>
                        </a:ln>
                        <a:solidFill>
                          <a:srgbClr val="242424"/>
                        </a:solidFill>
                        <a:effectLst/>
                        <a:latin typeface="Helvetica" pitchFamily="34" charset="0"/>
                        <a:cs typeface="Helvetica"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r h="414338">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rgbClr val="A60734"/>
                          </a:solidFill>
                          <a:effectLst/>
                          <a:latin typeface="Helvetica" pitchFamily="34" charset="0"/>
                          <a:cs typeface="Helvetica" pitchFamily="34" charset="0"/>
                        </a:rPr>
                        <a:t>6</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1" i="0" u="none" strike="noStrike" cap="none" normalizeH="0" baseline="0" smtClean="0">
                        <a:ln>
                          <a:noFill/>
                        </a:ln>
                        <a:solidFill>
                          <a:srgbClr val="434343"/>
                        </a:solidFill>
                        <a:effectLst/>
                        <a:latin typeface="Helvetica" pitchFamily="34" charset="0"/>
                        <a:cs typeface="Helvetica"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1" i="0" u="none" strike="noStrike" cap="none" normalizeH="0" baseline="0" dirty="0" smtClean="0">
                        <a:ln>
                          <a:noFill/>
                        </a:ln>
                        <a:solidFill>
                          <a:srgbClr val="434343"/>
                        </a:solidFill>
                        <a:effectLst/>
                        <a:latin typeface="Helvetica" pitchFamily="34" charset="0"/>
                        <a:cs typeface="Helvetica"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r h="414338">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600" b="1" i="0" u="none" strike="noStrike" cap="none" normalizeH="0" baseline="0" dirty="0" smtClean="0">
                          <a:ln>
                            <a:noFill/>
                          </a:ln>
                          <a:solidFill>
                            <a:srgbClr val="A60734"/>
                          </a:solidFill>
                          <a:effectLst/>
                          <a:latin typeface="Helvetica" pitchFamily="34" charset="0"/>
                          <a:cs typeface="Helvetica" pitchFamily="34" charset="0"/>
                        </a:rPr>
                        <a:t>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1" i="0" u="none" strike="noStrike" cap="none" normalizeH="0" baseline="0" smtClean="0">
                        <a:ln>
                          <a:noFill/>
                        </a:ln>
                        <a:solidFill>
                          <a:srgbClr val="434343"/>
                        </a:solidFill>
                        <a:effectLst/>
                        <a:latin typeface="Helvetica" pitchFamily="34" charset="0"/>
                        <a:cs typeface="Helvetica"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1" i="0" u="none" strike="noStrike" cap="none" normalizeH="0" baseline="0" dirty="0" smtClean="0">
                        <a:ln>
                          <a:noFill/>
                        </a:ln>
                        <a:solidFill>
                          <a:srgbClr val="434343"/>
                        </a:solidFill>
                        <a:effectLst/>
                        <a:latin typeface="Helvetica" pitchFamily="34" charset="0"/>
                        <a:cs typeface="Helvetica"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r h="414338">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600" b="1" i="0" u="none" strike="noStrike" cap="none" normalizeH="0" baseline="0" dirty="0" smtClean="0">
                          <a:ln>
                            <a:noFill/>
                          </a:ln>
                          <a:solidFill>
                            <a:srgbClr val="A60734"/>
                          </a:solidFill>
                          <a:effectLst/>
                          <a:latin typeface="Helvetica" pitchFamily="34" charset="0"/>
                          <a:cs typeface="Helvetica" pitchFamily="34" charset="0"/>
                        </a:rPr>
                        <a:t>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1" i="0" u="none" strike="noStrike" cap="none" normalizeH="0" baseline="0" dirty="0" smtClean="0">
                        <a:ln>
                          <a:noFill/>
                        </a:ln>
                        <a:solidFill>
                          <a:srgbClr val="434343"/>
                        </a:solidFill>
                        <a:effectLst/>
                        <a:latin typeface="Helvetica" pitchFamily="34" charset="0"/>
                        <a:cs typeface="Helvetica"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1" i="0" u="none" strike="noStrike" cap="none" normalizeH="0" baseline="0" dirty="0" smtClean="0">
                        <a:ln>
                          <a:noFill/>
                        </a:ln>
                        <a:solidFill>
                          <a:srgbClr val="434343"/>
                        </a:solidFill>
                        <a:effectLst/>
                        <a:latin typeface="Helvetica" pitchFamily="34" charset="0"/>
                        <a:cs typeface="Helvetica"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bl>
          </a:graphicData>
        </a:graphic>
      </p:graphicFrame>
      <p:sp>
        <p:nvSpPr>
          <p:cNvPr id="5" name="Text Placeholder 2"/>
          <p:cNvSpPr>
            <a:spLocks noGrp="1"/>
          </p:cNvSpPr>
          <p:nvPr>
            <p:ph type="body" sz="quarter" idx="14"/>
          </p:nvPr>
        </p:nvSpPr>
        <p:spPr>
          <a:xfrm>
            <a:off x="457200" y="1052737"/>
            <a:ext cx="8229600" cy="864095"/>
          </a:xfrm>
        </p:spPr>
        <p:txBody>
          <a:bodyPr/>
          <a:lstStyle/>
          <a:p>
            <a:pPr>
              <a:buClr>
                <a:srgbClr val="C80D34"/>
              </a:buClr>
            </a:pPr>
            <a:r>
              <a:rPr lang="en-US" b="1" dirty="0">
                <a:solidFill>
                  <a:srgbClr val="434343"/>
                </a:solidFill>
                <a:cs typeface="Helvetica" pitchFamily="34" charset="0"/>
              </a:rPr>
              <a:t>Participants:</a:t>
            </a:r>
            <a:r>
              <a:rPr lang="en-US" b="1" dirty="0">
                <a:cs typeface="Helvetica" pitchFamily="34" charset="0"/>
              </a:rPr>
              <a:t>  </a:t>
            </a:r>
            <a:r>
              <a:rPr lang="en-US" dirty="0">
                <a:cs typeface="Helvetica" pitchFamily="34" charset="0"/>
              </a:rPr>
              <a:t>Please fill the following table with the names of the participants and their current role within the company</a:t>
            </a:r>
            <a:r>
              <a:rPr lang="en-US" dirty="0" smtClean="0">
                <a:cs typeface="Helvetica" pitchFamily="34" charset="0"/>
              </a:rPr>
              <a:t>:</a:t>
            </a:r>
            <a:endParaRPr lang="en-US" dirty="0">
              <a:solidFill>
                <a:srgbClr val="434343"/>
              </a:solidFill>
              <a:cs typeface="Helvetica" pitchFamily="34" charset="0"/>
            </a:endParaRPr>
          </a:p>
        </p:txBody>
      </p:sp>
      <p:sp>
        <p:nvSpPr>
          <p:cNvPr id="9"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000">
                <a:solidFill>
                  <a:schemeClr val="tx1">
                    <a:tint val="75000"/>
                  </a:schemeClr>
                </a:solidFill>
                <a:latin typeface="Helvetica"/>
                <a:cs typeface="Helvetica"/>
              </a:defRPr>
            </a:lvl1pPr>
          </a:lstStyle>
          <a:p>
            <a:fld id="{3DE70AF6-3F00-4CA7-BA51-B9A5ED6A2E74}" type="datetime1">
              <a:rPr lang="en-US" smtClean="0"/>
              <a:t>3/5/2015</a:t>
            </a:fld>
            <a:endParaRPr lang="en-US" dirty="0"/>
          </a:p>
        </p:txBody>
      </p:sp>
      <p:sp>
        <p:nvSpPr>
          <p:cNvPr id="10" name="Footer Placeholder 4"/>
          <p:cNvSpPr>
            <a:spLocks noGrp="1"/>
          </p:cNvSpPr>
          <p:nvPr>
            <p:ph type="ftr" sz="quarter" idx="3"/>
          </p:nvPr>
        </p:nvSpPr>
        <p:spPr>
          <a:xfrm>
            <a:off x="2627784" y="6381328"/>
            <a:ext cx="4760168" cy="365125"/>
          </a:xfrm>
          <a:prstGeom prst="rect">
            <a:avLst/>
          </a:prstGeom>
        </p:spPr>
        <p:txBody>
          <a:bodyPr vert="horz" lIns="91440" tIns="45720" rIns="91440" bIns="45720" rtlCol="0" anchor="ctr"/>
          <a:lstStyle>
            <a:lvl1pPr algn="ctr">
              <a:defRPr lang="en-US" sz="1000" kern="1200" dirty="0" smtClean="0">
                <a:solidFill>
                  <a:schemeClr val="tx1">
                    <a:tint val="75000"/>
                  </a:schemeClr>
                </a:solidFill>
                <a:latin typeface="Helvetica"/>
                <a:ea typeface="+mn-ea"/>
                <a:cs typeface="Helvetica"/>
              </a:defRPr>
            </a:lvl1pPr>
          </a:lstStyle>
          <a:p>
            <a:r>
              <a:rPr lang="en-US" dirty="0"/>
              <a:t>SNS Presentation | </a:t>
            </a:r>
            <a:r>
              <a:rPr lang="en-US" dirty="0" err="1"/>
              <a:t>Setra</a:t>
            </a:r>
            <a:r>
              <a:rPr lang="en-US" dirty="0"/>
              <a:t> – </a:t>
            </a:r>
            <a:r>
              <a:rPr lang="en-US" dirty="0" err="1"/>
              <a:t>Infor</a:t>
            </a:r>
            <a:r>
              <a:rPr lang="en-US" dirty="0"/>
              <a:t> WM – Education Training  Agenda | Riyadh-KSA</a:t>
            </a:r>
          </a:p>
        </p:txBody>
      </p:sp>
      <p:sp>
        <p:nvSpPr>
          <p:cNvPr id="11"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lang="en-US" sz="1000" kern="1200" smtClean="0">
                <a:solidFill>
                  <a:schemeClr val="tx1">
                    <a:tint val="75000"/>
                  </a:schemeClr>
                </a:solidFill>
                <a:latin typeface="Helvetica"/>
                <a:ea typeface="+mn-ea"/>
                <a:cs typeface="Helvetica"/>
              </a:defRPr>
            </a:lvl1pPr>
          </a:lstStyle>
          <a:p>
            <a:fld id="{0D893F22-695B-0B44-B6B8-EE52FF48BBE7}" type="slidenum">
              <a:rPr lang="en-US" smtClean="0"/>
              <a:pPr/>
              <a:t>3</a:t>
            </a:fld>
            <a:endParaRPr lang="en-US" dirty="0"/>
          </a:p>
        </p:txBody>
      </p:sp>
    </p:spTree>
    <p:extLst>
      <p:ext uri="{BB962C8B-B14F-4D97-AF65-F5344CB8AC3E}">
        <p14:creationId xmlns:p14="http://schemas.microsoft.com/office/powerpoint/2010/main" val="981564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b="0" dirty="0" smtClean="0"/>
              <a:t>MEETING PRE-REQUISITES</a:t>
            </a:r>
            <a:endParaRPr lang="en-US" b="0" dirty="0"/>
          </a:p>
        </p:txBody>
      </p:sp>
      <p:sp>
        <p:nvSpPr>
          <p:cNvPr id="3" name="Text Placeholder 2"/>
          <p:cNvSpPr>
            <a:spLocks noGrp="1"/>
          </p:cNvSpPr>
          <p:nvPr>
            <p:ph type="body" sz="quarter" idx="14"/>
          </p:nvPr>
        </p:nvSpPr>
        <p:spPr/>
        <p:txBody>
          <a:bodyPr/>
          <a:lstStyle/>
          <a:p>
            <a:pPr marL="342900" lvl="1" indent="-342900">
              <a:buClr>
                <a:srgbClr val="C00000"/>
              </a:buClr>
            </a:pPr>
            <a:r>
              <a:rPr lang="en-US" sz="1600" dirty="0">
                <a:solidFill>
                  <a:srgbClr val="434343"/>
                </a:solidFill>
                <a:cs typeface="Helvetica" pitchFamily="34" charset="0"/>
              </a:rPr>
              <a:t>Training Requirements:  </a:t>
            </a:r>
          </a:p>
          <a:p>
            <a:pPr lvl="1">
              <a:buFont typeface="Arial" charset="0"/>
              <a:buChar char="–"/>
            </a:pPr>
            <a:r>
              <a:rPr lang="en-US" sz="1600" dirty="0" smtClean="0">
                <a:solidFill>
                  <a:srgbClr val="434343"/>
                </a:solidFill>
                <a:cs typeface="Helvetica" pitchFamily="34" charset="0"/>
              </a:rPr>
              <a:t>Either </a:t>
            </a:r>
            <a:r>
              <a:rPr lang="en-US" sz="1600" dirty="0">
                <a:solidFill>
                  <a:srgbClr val="434343"/>
                </a:solidFill>
                <a:cs typeface="Helvetica" pitchFamily="34" charset="0"/>
              </a:rPr>
              <a:t>a flip chart or white board with markers</a:t>
            </a:r>
          </a:p>
          <a:p>
            <a:pPr lvl="1">
              <a:buFont typeface="Arial" charset="0"/>
              <a:buChar char="–"/>
            </a:pPr>
            <a:r>
              <a:rPr lang="en-US" sz="1600" dirty="0">
                <a:solidFill>
                  <a:srgbClr val="434343"/>
                </a:solidFill>
                <a:cs typeface="Helvetica" pitchFamily="34" charset="0"/>
              </a:rPr>
              <a:t>A data projector for the trainer to project presentations</a:t>
            </a:r>
          </a:p>
          <a:p>
            <a:pPr lvl="1">
              <a:buFont typeface="Arial" charset="0"/>
              <a:buChar char="–"/>
            </a:pPr>
            <a:r>
              <a:rPr lang="en-US" sz="1600" dirty="0">
                <a:solidFill>
                  <a:srgbClr val="434343"/>
                </a:solidFill>
                <a:cs typeface="Helvetica" pitchFamily="34" charset="0"/>
              </a:rPr>
              <a:t>Notebooks and pens for participants to take </a:t>
            </a:r>
            <a:r>
              <a:rPr lang="en-US" sz="1600" dirty="0" smtClean="0">
                <a:solidFill>
                  <a:srgbClr val="434343"/>
                </a:solidFill>
                <a:cs typeface="Helvetica" pitchFamily="34" charset="0"/>
              </a:rPr>
              <a:t>notes</a:t>
            </a:r>
          </a:p>
          <a:p>
            <a:pPr lvl="1">
              <a:buFont typeface="Arial" charset="0"/>
              <a:buChar char="–"/>
            </a:pPr>
            <a:r>
              <a:rPr lang="en-US" sz="1600" dirty="0">
                <a:solidFill>
                  <a:srgbClr val="434343"/>
                </a:solidFill>
                <a:cs typeface="Helvetica" pitchFamily="34" charset="0"/>
              </a:rPr>
              <a:t>All required participants to be present and dedicated throughout the duration of the </a:t>
            </a:r>
            <a:r>
              <a:rPr lang="en-US" sz="1600" dirty="0" smtClean="0">
                <a:solidFill>
                  <a:srgbClr val="434343"/>
                </a:solidFill>
                <a:cs typeface="Helvetica" pitchFamily="34" charset="0"/>
              </a:rPr>
              <a:t>meeting</a:t>
            </a:r>
            <a:endParaRPr lang="en-US" sz="2000" dirty="0">
              <a:solidFill>
                <a:srgbClr val="434343"/>
              </a:solidFill>
              <a:cs typeface="Helvetica" pitchFamily="34" charset="0"/>
            </a:endParaRPr>
          </a:p>
          <a:p>
            <a:pPr lvl="1">
              <a:buFont typeface="Arial" charset="0"/>
              <a:buChar char="–"/>
            </a:pPr>
            <a:endParaRPr lang="en-US" dirty="0"/>
          </a:p>
        </p:txBody>
      </p:sp>
      <p:sp>
        <p:nvSpPr>
          <p:cNvPr id="10"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000">
                <a:solidFill>
                  <a:schemeClr val="tx1">
                    <a:tint val="75000"/>
                  </a:schemeClr>
                </a:solidFill>
                <a:latin typeface="Helvetica"/>
                <a:cs typeface="Helvetica"/>
              </a:defRPr>
            </a:lvl1pPr>
          </a:lstStyle>
          <a:p>
            <a:fld id="{41FCFB86-70FC-47C8-9C51-C8C157A452A1}" type="datetime1">
              <a:rPr lang="en-US" smtClean="0"/>
              <a:t>3/5/2015</a:t>
            </a:fld>
            <a:endParaRPr lang="en-US" dirty="0"/>
          </a:p>
        </p:txBody>
      </p:sp>
      <p:sp>
        <p:nvSpPr>
          <p:cNvPr id="11" name="Footer Placeholder 4"/>
          <p:cNvSpPr>
            <a:spLocks noGrp="1"/>
          </p:cNvSpPr>
          <p:nvPr>
            <p:ph type="ftr" sz="quarter" idx="3"/>
          </p:nvPr>
        </p:nvSpPr>
        <p:spPr>
          <a:xfrm>
            <a:off x="2771800" y="6356350"/>
            <a:ext cx="4896544" cy="365125"/>
          </a:xfrm>
          <a:prstGeom prst="rect">
            <a:avLst/>
          </a:prstGeom>
        </p:spPr>
        <p:txBody>
          <a:bodyPr vert="horz" lIns="91440" tIns="45720" rIns="91440" bIns="45720" rtlCol="0" anchor="ctr"/>
          <a:lstStyle>
            <a:lvl1pPr algn="ctr">
              <a:defRPr lang="en-US" sz="1000" kern="1200" dirty="0" smtClean="0">
                <a:solidFill>
                  <a:schemeClr val="tx1">
                    <a:tint val="75000"/>
                  </a:schemeClr>
                </a:solidFill>
                <a:latin typeface="Helvetica"/>
                <a:ea typeface="+mn-ea"/>
                <a:cs typeface="Helvetica"/>
              </a:defRPr>
            </a:lvl1pPr>
          </a:lstStyle>
          <a:p>
            <a:r>
              <a:rPr lang="en-US" dirty="0"/>
              <a:t>SNS Presentation | </a:t>
            </a:r>
            <a:r>
              <a:rPr lang="en-US" dirty="0" err="1"/>
              <a:t>Setra</a:t>
            </a:r>
            <a:r>
              <a:rPr lang="en-US" dirty="0"/>
              <a:t> – </a:t>
            </a:r>
            <a:r>
              <a:rPr lang="en-US" dirty="0" err="1"/>
              <a:t>Infor</a:t>
            </a:r>
            <a:r>
              <a:rPr lang="en-US" dirty="0"/>
              <a:t> WM – Education Training  Agenda | Riyadh-KSA</a:t>
            </a:r>
          </a:p>
        </p:txBody>
      </p:sp>
      <p:sp>
        <p:nvSpPr>
          <p:cNvPr id="12"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lang="en-US" sz="1000" kern="1200" smtClean="0">
                <a:solidFill>
                  <a:schemeClr val="tx1">
                    <a:tint val="75000"/>
                  </a:schemeClr>
                </a:solidFill>
                <a:latin typeface="Helvetica"/>
                <a:ea typeface="+mn-ea"/>
                <a:cs typeface="Helvetica"/>
              </a:defRPr>
            </a:lvl1pPr>
          </a:lstStyle>
          <a:p>
            <a:fld id="{0D893F22-695B-0B44-B6B8-EE52FF48BBE7}" type="slidenum">
              <a:rPr lang="en-US" smtClean="0"/>
              <a:pPr/>
              <a:t>4</a:t>
            </a:fld>
            <a:endParaRPr lang="en-US" dirty="0"/>
          </a:p>
        </p:txBody>
      </p:sp>
    </p:spTree>
    <p:extLst>
      <p:ext uri="{BB962C8B-B14F-4D97-AF65-F5344CB8AC3E}">
        <p14:creationId xmlns:p14="http://schemas.microsoft.com/office/powerpoint/2010/main" val="3412172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b="0" dirty="0" smtClean="0"/>
              <a:t>AGENDA</a:t>
            </a:r>
            <a:endParaRPr lang="en-US" b="0" dirty="0"/>
          </a:p>
        </p:txBody>
      </p:sp>
      <p:sp>
        <p:nvSpPr>
          <p:cNvPr id="3" name="Text Placeholder 2"/>
          <p:cNvSpPr>
            <a:spLocks noGrp="1"/>
          </p:cNvSpPr>
          <p:nvPr>
            <p:ph type="body" sz="quarter" idx="14"/>
          </p:nvPr>
        </p:nvSpPr>
        <p:spPr/>
        <p:txBody>
          <a:bodyPr/>
          <a:lstStyle/>
          <a:p>
            <a:r>
              <a:rPr lang="en-US" b="1" dirty="0">
                <a:solidFill>
                  <a:srgbClr val="242424"/>
                </a:solidFill>
                <a:cs typeface="Helvetica" pitchFamily="34" charset="0"/>
              </a:rPr>
              <a:t>Agenda:</a:t>
            </a:r>
            <a:r>
              <a:rPr lang="en-US" b="1" dirty="0">
                <a:cs typeface="Helvetica" pitchFamily="34" charset="0"/>
              </a:rPr>
              <a:t> </a:t>
            </a:r>
            <a:r>
              <a:rPr lang="en-US" dirty="0">
                <a:solidFill>
                  <a:srgbClr val="434343"/>
                </a:solidFill>
                <a:cs typeface="Helvetica" pitchFamily="34" charset="0"/>
              </a:rPr>
              <a:t>The following is a detailed agenda highlighting all the activities which need to be completed during this visit. Note that the duration allocated to each session is based on our experience with similar project activities but might change depending on particularities</a:t>
            </a:r>
            <a:r>
              <a:rPr lang="en-US" dirty="0" smtClean="0">
                <a:solidFill>
                  <a:srgbClr val="434343"/>
                </a:solidFill>
                <a:cs typeface="Helvetica" pitchFamily="34" charset="0"/>
              </a:rPr>
              <a:t>.</a:t>
            </a:r>
            <a:endParaRPr lang="en-US" dirty="0">
              <a:solidFill>
                <a:srgbClr val="434343"/>
              </a:solidFill>
              <a:cs typeface="Helvetica" pitchFamily="34" charset="0"/>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000">
                <a:solidFill>
                  <a:schemeClr val="tx1">
                    <a:tint val="75000"/>
                  </a:schemeClr>
                </a:solidFill>
                <a:latin typeface="Helvetica"/>
                <a:cs typeface="Helvetica"/>
              </a:defRPr>
            </a:lvl1pPr>
          </a:lstStyle>
          <a:p>
            <a:fld id="{1451BC8E-4821-4E1D-96F4-3BFF8FEBD0BA}" type="datetime1">
              <a:rPr lang="en-US" smtClean="0"/>
              <a:t>3/5/2015</a:t>
            </a:fld>
            <a:endParaRPr lang="en-US" dirty="0"/>
          </a:p>
        </p:txBody>
      </p:sp>
      <p:sp>
        <p:nvSpPr>
          <p:cNvPr id="8" name="Footer Placeholder 4"/>
          <p:cNvSpPr>
            <a:spLocks noGrp="1"/>
          </p:cNvSpPr>
          <p:nvPr>
            <p:ph type="ftr" sz="quarter" idx="3"/>
          </p:nvPr>
        </p:nvSpPr>
        <p:spPr>
          <a:xfrm>
            <a:off x="2339752" y="6356350"/>
            <a:ext cx="4968552" cy="365125"/>
          </a:xfrm>
          <a:prstGeom prst="rect">
            <a:avLst/>
          </a:prstGeom>
        </p:spPr>
        <p:txBody>
          <a:bodyPr vert="horz" lIns="91440" tIns="45720" rIns="91440" bIns="45720" rtlCol="0" anchor="ctr"/>
          <a:lstStyle>
            <a:lvl1pPr algn="ctr">
              <a:defRPr lang="en-US" sz="1000" kern="1200" dirty="0" smtClean="0">
                <a:solidFill>
                  <a:schemeClr val="tx1">
                    <a:tint val="75000"/>
                  </a:schemeClr>
                </a:solidFill>
                <a:latin typeface="Helvetica"/>
                <a:ea typeface="+mn-ea"/>
                <a:cs typeface="Helvetica"/>
              </a:defRPr>
            </a:lvl1pPr>
          </a:lstStyle>
          <a:p>
            <a:r>
              <a:rPr lang="en-US" dirty="0"/>
              <a:t>SNS Presentation | </a:t>
            </a:r>
            <a:r>
              <a:rPr lang="en-US" dirty="0" err="1"/>
              <a:t>Setra</a:t>
            </a:r>
            <a:r>
              <a:rPr lang="en-US" dirty="0"/>
              <a:t> – </a:t>
            </a:r>
            <a:r>
              <a:rPr lang="en-US" dirty="0" err="1"/>
              <a:t>Infor</a:t>
            </a:r>
            <a:r>
              <a:rPr lang="en-US" dirty="0"/>
              <a:t> WM – Education Training  Agenda | Riyadh-KSA</a:t>
            </a: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lang="en-US" sz="1000" kern="1200" smtClean="0">
                <a:solidFill>
                  <a:schemeClr val="tx1">
                    <a:tint val="75000"/>
                  </a:schemeClr>
                </a:solidFill>
                <a:latin typeface="Helvetica"/>
                <a:ea typeface="+mn-ea"/>
                <a:cs typeface="Helvetica"/>
              </a:defRPr>
            </a:lvl1pPr>
          </a:lstStyle>
          <a:p>
            <a:fld id="{0D893F22-695B-0B44-B6B8-EE52FF48BBE7}" type="slidenum">
              <a:rPr lang="en-US" smtClean="0"/>
              <a:pPr/>
              <a:t>5</a:t>
            </a:fld>
            <a:endParaRPr lang="en-US" dirty="0"/>
          </a:p>
        </p:txBody>
      </p:sp>
    </p:spTree>
    <p:extLst>
      <p:ext uri="{BB962C8B-B14F-4D97-AF65-F5344CB8AC3E}">
        <p14:creationId xmlns:p14="http://schemas.microsoft.com/office/powerpoint/2010/main" val="2412792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b="0" dirty="0" smtClean="0"/>
              <a:t>AGENDA</a:t>
            </a:r>
            <a:endParaRPr lang="en-US" b="0" dirty="0"/>
          </a:p>
        </p:txBody>
      </p:sp>
      <p:graphicFrame>
        <p:nvGraphicFramePr>
          <p:cNvPr id="4" name="Group 256"/>
          <p:cNvGraphicFramePr>
            <a:graphicFrameLocks noGrp="1"/>
          </p:cNvGraphicFramePr>
          <p:nvPr>
            <p:extLst>
              <p:ext uri="{D42A27DB-BD31-4B8C-83A1-F6EECF244321}">
                <p14:modId xmlns:p14="http://schemas.microsoft.com/office/powerpoint/2010/main" val="509166361"/>
              </p:ext>
            </p:extLst>
          </p:nvPr>
        </p:nvGraphicFramePr>
        <p:xfrm>
          <a:off x="539750" y="1010827"/>
          <a:ext cx="8352730" cy="5223819"/>
        </p:xfrm>
        <a:graphic>
          <a:graphicData uri="http://schemas.openxmlformats.org/drawingml/2006/table">
            <a:tbl>
              <a:tblPr/>
              <a:tblGrid>
                <a:gridCol w="704223"/>
                <a:gridCol w="1340043"/>
                <a:gridCol w="2398708"/>
                <a:gridCol w="3909756"/>
              </a:tblGrid>
              <a:tr h="307395">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bg1"/>
                          </a:solidFill>
                          <a:effectLst/>
                          <a:latin typeface="+mn-lt"/>
                          <a:ea typeface="+mn-ea"/>
                          <a:cs typeface="Arial" charset="0"/>
                        </a:rPr>
                        <a:t>Days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10634"/>
                    </a:solidFill>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bg1"/>
                          </a:solidFill>
                          <a:effectLst/>
                          <a:latin typeface="+mn-lt"/>
                          <a:ea typeface="+mn-ea"/>
                          <a:cs typeface="Arial" charset="0"/>
                        </a:rPr>
                        <a:t>Time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10634"/>
                    </a:solidFill>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bg1"/>
                          </a:solidFill>
                          <a:effectLst/>
                          <a:latin typeface="+mn-lt"/>
                          <a:ea typeface="+mn-ea"/>
                          <a:cs typeface="Arial" charset="0"/>
                        </a:rPr>
                        <a:t>Subject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10634"/>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bg1"/>
                          </a:solidFill>
                          <a:effectLst/>
                          <a:latin typeface="+mn-lt"/>
                          <a:ea typeface="+mn-ea"/>
                          <a:cs typeface="Arial" charset="0"/>
                        </a:rPr>
                        <a:t>Details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10634"/>
                    </a:solidFill>
                  </a:tcPr>
                </a:tc>
              </a:tr>
              <a:tr h="487109">
                <a:tc rowSpan="5">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Day 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09:00 – 09:30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Kick-Off Meeting</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Finalize the Agenda</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Introduction to Setra Team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r h="289441">
                <a:tc vMerge="1">
                  <a:txBody>
                    <a:bodyPr/>
                    <a:lstStyle/>
                    <a:p>
                      <a:endParaRPr lang="en-US"/>
                    </a:p>
                  </a:txBody>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09:30 – 10:00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Infor WM Look &amp; Feel</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Main Menu &amp; Navigation Options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r h="1673112">
                <a:tc vMerge="1">
                  <a:txBody>
                    <a:bodyPr/>
                    <a:lstStyle/>
                    <a:p>
                      <a:endParaRPr lang="en-US"/>
                    </a:p>
                  </a:txBody>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10:00 – 10:30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Setup Module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Creating Storers</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Creating SKUs</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Creating Pack Keys</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Creating Lottable Validation Profiles</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Creating Locations</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Creating Zones</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Creating Areas</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Setting Up Alternate Codes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r h="1870780">
                <a:tc vMerge="1">
                  <a:txBody>
                    <a:bodyPr/>
                    <a:lstStyle/>
                    <a:p>
                      <a:endParaRPr lang="en-US"/>
                    </a:p>
                  </a:txBody>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10:30 – 11:30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err="1" smtClean="0">
                          <a:ln>
                            <a:noFill/>
                          </a:ln>
                          <a:solidFill>
                            <a:schemeClr val="tx1"/>
                          </a:solidFill>
                          <a:effectLst/>
                          <a:latin typeface="+mn-lt"/>
                          <a:ea typeface="+mn-ea"/>
                          <a:cs typeface="Arial" charset="0"/>
                        </a:rPr>
                        <a:t>Infor</a:t>
                      </a:r>
                      <a:r>
                        <a:rPr kumimoji="0" lang="en-US" sz="1400" b="0" i="0" u="none" strike="noStrike" kern="1200" cap="none" normalizeH="0" baseline="0" dirty="0" smtClean="0">
                          <a:ln>
                            <a:noFill/>
                          </a:ln>
                          <a:solidFill>
                            <a:schemeClr val="tx1"/>
                          </a:solidFill>
                          <a:effectLst/>
                          <a:latin typeface="+mn-lt"/>
                          <a:ea typeface="+mn-ea"/>
                          <a:cs typeface="Arial" charset="0"/>
                        </a:rPr>
                        <a:t> WM Receiving</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Creating Purchase Orders</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Creating ASNs</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Console Receiving</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a:t>
                      </a:r>
                      <a:r>
                        <a:rPr kumimoji="0" lang="en-US" sz="1400" b="0" i="0" u="none" strike="noStrike" kern="1200" cap="none" normalizeH="0" baseline="0" dirty="0" err="1" smtClean="0">
                          <a:ln>
                            <a:noFill/>
                          </a:ln>
                          <a:solidFill>
                            <a:schemeClr val="tx1"/>
                          </a:solidFill>
                          <a:effectLst/>
                          <a:latin typeface="+mn-lt"/>
                          <a:ea typeface="+mn-ea"/>
                          <a:cs typeface="Arial" charset="0"/>
                        </a:rPr>
                        <a:t>Lottables</a:t>
                      </a:r>
                      <a:r>
                        <a:rPr kumimoji="0" lang="en-US" sz="1400" b="0" i="0" u="none" strike="noStrike" kern="1200" cap="none" normalizeH="0" baseline="0" dirty="0" smtClean="0">
                          <a:ln>
                            <a:noFill/>
                          </a:ln>
                          <a:solidFill>
                            <a:schemeClr val="tx1"/>
                          </a:solidFill>
                          <a:effectLst/>
                          <a:latin typeface="+mn-lt"/>
                          <a:ea typeface="+mn-ea"/>
                          <a:cs typeface="Arial" charset="0"/>
                        </a:rPr>
                        <a:t> Concept</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RF Receiving</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Alternate SKU Receiving</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Receiving Validations</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Receipt Reversal</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Inventory Balance Modules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r h="313342">
                <a:tc vMerge="1">
                  <a:txBody>
                    <a:bodyPr/>
                    <a:lstStyle/>
                    <a:p>
                      <a:endParaRPr lang="en-US"/>
                    </a:p>
                  </a:txBody>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11:30 – 12:30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Putaway Module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Putaway Strategies</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RF Putaway Assisted</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bl>
          </a:graphicData>
        </a:graphic>
      </p:graphicFrame>
      <p:sp>
        <p:nvSpPr>
          <p:cNvPr id="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000">
                <a:solidFill>
                  <a:schemeClr val="tx1">
                    <a:tint val="75000"/>
                  </a:schemeClr>
                </a:solidFill>
                <a:latin typeface="Helvetica"/>
                <a:cs typeface="Helvetica"/>
              </a:defRPr>
            </a:lvl1pPr>
          </a:lstStyle>
          <a:p>
            <a:fld id="{5855CDCB-FB87-4ABD-9399-68E5DD6B732F}" type="datetime1">
              <a:rPr lang="en-US" smtClean="0"/>
              <a:t>3/5/2015</a:t>
            </a:fld>
            <a:endParaRPr lang="en-US" dirty="0"/>
          </a:p>
        </p:txBody>
      </p:sp>
      <p:sp>
        <p:nvSpPr>
          <p:cNvPr id="9" name="Footer Placeholder 4"/>
          <p:cNvSpPr>
            <a:spLocks noGrp="1"/>
          </p:cNvSpPr>
          <p:nvPr>
            <p:ph type="ftr" sz="quarter" idx="3"/>
          </p:nvPr>
        </p:nvSpPr>
        <p:spPr>
          <a:xfrm>
            <a:off x="2483768" y="6356350"/>
            <a:ext cx="4896544" cy="365125"/>
          </a:xfrm>
          <a:prstGeom prst="rect">
            <a:avLst/>
          </a:prstGeom>
        </p:spPr>
        <p:txBody>
          <a:bodyPr vert="horz" lIns="91440" tIns="45720" rIns="91440" bIns="45720" rtlCol="0" anchor="ctr"/>
          <a:lstStyle>
            <a:lvl1pPr algn="ctr">
              <a:defRPr lang="en-US" sz="1000" kern="1200" dirty="0" smtClean="0">
                <a:solidFill>
                  <a:schemeClr val="tx1">
                    <a:tint val="75000"/>
                  </a:schemeClr>
                </a:solidFill>
                <a:latin typeface="Helvetica"/>
                <a:ea typeface="+mn-ea"/>
                <a:cs typeface="Helvetica"/>
              </a:defRPr>
            </a:lvl1pPr>
          </a:lstStyle>
          <a:p>
            <a:r>
              <a:rPr lang="en-US" dirty="0"/>
              <a:t>SNS Presentation | </a:t>
            </a:r>
            <a:r>
              <a:rPr lang="en-US" dirty="0" err="1"/>
              <a:t>Setra</a:t>
            </a:r>
            <a:r>
              <a:rPr lang="en-US" dirty="0"/>
              <a:t> – </a:t>
            </a:r>
            <a:r>
              <a:rPr lang="en-US" dirty="0" err="1"/>
              <a:t>Infor</a:t>
            </a:r>
            <a:r>
              <a:rPr lang="en-US" dirty="0"/>
              <a:t> WM – Education Training  Agenda | Riyadh-KSA</a:t>
            </a:r>
          </a:p>
        </p:txBody>
      </p:sp>
      <p:sp>
        <p:nvSpPr>
          <p:cNvPr id="1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lang="en-US" sz="1000" kern="1200" smtClean="0">
                <a:solidFill>
                  <a:schemeClr val="tx1">
                    <a:tint val="75000"/>
                  </a:schemeClr>
                </a:solidFill>
                <a:latin typeface="Helvetica"/>
                <a:ea typeface="+mn-ea"/>
                <a:cs typeface="Helvetica"/>
              </a:defRPr>
            </a:lvl1pPr>
          </a:lstStyle>
          <a:p>
            <a:fld id="{0D893F22-695B-0B44-B6B8-EE52FF48BBE7}" type="slidenum">
              <a:rPr lang="en-US" smtClean="0"/>
              <a:pPr/>
              <a:t>6</a:t>
            </a:fld>
            <a:endParaRPr lang="en-US" dirty="0"/>
          </a:p>
        </p:txBody>
      </p:sp>
    </p:spTree>
    <p:extLst>
      <p:ext uri="{BB962C8B-B14F-4D97-AF65-F5344CB8AC3E}">
        <p14:creationId xmlns:p14="http://schemas.microsoft.com/office/powerpoint/2010/main" val="3744585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b="0" dirty="0"/>
              <a:t>AGENDA</a:t>
            </a:r>
          </a:p>
        </p:txBody>
      </p:sp>
      <p:graphicFrame>
        <p:nvGraphicFramePr>
          <p:cNvPr id="5" name="Group 256"/>
          <p:cNvGraphicFramePr>
            <a:graphicFrameLocks noGrp="1"/>
          </p:cNvGraphicFramePr>
          <p:nvPr>
            <p:extLst>
              <p:ext uri="{D42A27DB-BD31-4B8C-83A1-F6EECF244321}">
                <p14:modId xmlns:p14="http://schemas.microsoft.com/office/powerpoint/2010/main" val="3026417905"/>
              </p:ext>
            </p:extLst>
          </p:nvPr>
        </p:nvGraphicFramePr>
        <p:xfrm>
          <a:off x="539750" y="1196975"/>
          <a:ext cx="8352730" cy="4896612"/>
        </p:xfrm>
        <a:graphic>
          <a:graphicData uri="http://schemas.openxmlformats.org/drawingml/2006/table">
            <a:tbl>
              <a:tblPr/>
              <a:tblGrid>
                <a:gridCol w="704223"/>
                <a:gridCol w="1340043"/>
                <a:gridCol w="2398708"/>
                <a:gridCol w="3909756"/>
              </a:tblGrid>
              <a:tr h="289614">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bg1"/>
                          </a:solidFill>
                          <a:effectLst/>
                          <a:latin typeface="+mn-lt"/>
                          <a:ea typeface="+mn-ea"/>
                          <a:cs typeface="Arial" charset="0"/>
                        </a:rPr>
                        <a:t>Days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10634"/>
                    </a:solidFill>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bg1"/>
                          </a:solidFill>
                          <a:effectLst/>
                          <a:latin typeface="+mn-lt"/>
                          <a:ea typeface="+mn-ea"/>
                          <a:cs typeface="Arial" charset="0"/>
                        </a:rPr>
                        <a:t>Time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10634"/>
                    </a:solidFill>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bg1"/>
                          </a:solidFill>
                          <a:effectLst/>
                          <a:latin typeface="+mn-lt"/>
                          <a:ea typeface="+mn-ea"/>
                          <a:cs typeface="Arial" charset="0"/>
                        </a:rPr>
                        <a:t>Subject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10634"/>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bg1"/>
                          </a:solidFill>
                          <a:effectLst/>
                          <a:latin typeface="+mn-lt"/>
                          <a:ea typeface="+mn-ea"/>
                          <a:cs typeface="Arial" charset="0"/>
                        </a:rPr>
                        <a:t>Details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10634"/>
                    </a:solidFill>
                  </a:tcPr>
                </a:tc>
              </a:tr>
              <a:tr h="1070825">
                <a:tc rowSpan="6">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Day 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12:30 – 13:00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Inventory Management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Inventory Balance Module</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Inventory Transaction Module</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Workstation Moves</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RF Moves</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RF Inquiry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r h="286953">
                <a:tc vMerge="1">
                  <a:txBody>
                    <a:bodyPr/>
                    <a:lstStyle/>
                    <a:p>
                      <a:endParaRPr lang="en-US"/>
                    </a:p>
                  </a:txBody>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13:00 – 14:00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Lunch Break</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r h="482921">
                <a:tc vMerge="1">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en-US" sz="1400" b="1" i="0" u="none" strike="noStrike" cap="none" normalizeH="0" baseline="0" dirty="0" smtClean="0">
                        <a:ln>
                          <a:noFill/>
                        </a:ln>
                        <a:solidFill>
                          <a:srgbClr val="A60734"/>
                        </a:solidFill>
                        <a:effectLst/>
                        <a:latin typeface="Calibri"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14:00 – 14:30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Cycle Count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Cycle Count Setup</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RF Cycle Count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r h="482921">
                <a:tc vMerge="1">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endParaRPr kumimoji="0" lang="en-US" sz="1400" b="0" i="0" u="none" strike="noStrike" kern="1200" cap="none" normalizeH="0" baseline="0" dirty="0" smtClean="0">
                        <a:ln>
                          <a:noFill/>
                        </a:ln>
                        <a:solidFill>
                          <a:schemeClr val="tx1"/>
                        </a:solidFill>
                        <a:effectLst/>
                        <a:latin typeface="+mn-lt"/>
                        <a:ea typeface="+mn-ea"/>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14:30 – 15:00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Replenishment &amp; Slotting</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Replenishment Setup</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RF Replenishment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r h="874857">
                <a:tc vMerge="1">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endParaRPr kumimoji="0" lang="en-US" sz="1400" b="0" i="0" u="none" strike="noStrike" kern="1200" cap="none" normalizeH="0" baseline="0" dirty="0" smtClean="0">
                        <a:ln>
                          <a:noFill/>
                        </a:ln>
                        <a:solidFill>
                          <a:schemeClr val="tx1"/>
                        </a:solidFill>
                        <a:effectLst/>
                        <a:latin typeface="+mn-lt"/>
                        <a:ea typeface="+mn-ea"/>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15:00 – 15:30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Order Processing</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Overview of the Order Processing Process</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Wave Picking Methods: Discrete, Cluster, and</a:t>
                      </a:r>
                      <a:br>
                        <a:rPr kumimoji="0" lang="en-US" sz="1400" b="0" i="0" u="none" strike="noStrike" kern="1200" cap="none" normalizeH="0" baseline="0" dirty="0" smtClean="0">
                          <a:ln>
                            <a:noFill/>
                          </a:ln>
                          <a:solidFill>
                            <a:schemeClr val="tx1"/>
                          </a:solidFill>
                          <a:effectLst/>
                          <a:latin typeface="+mn-lt"/>
                          <a:ea typeface="+mn-ea"/>
                          <a:cs typeface="Arial" charset="0"/>
                        </a:rPr>
                      </a:br>
                      <a:r>
                        <a:rPr kumimoji="0" lang="en-US" sz="1400" b="0" i="0" u="none" strike="noStrike" kern="1200" cap="none" normalizeH="0" baseline="0" dirty="0" smtClean="0">
                          <a:ln>
                            <a:noFill/>
                          </a:ln>
                          <a:solidFill>
                            <a:schemeClr val="tx1"/>
                          </a:solidFill>
                          <a:effectLst/>
                          <a:latin typeface="+mn-lt"/>
                          <a:ea typeface="+mn-ea"/>
                          <a:cs typeface="Arial" charset="0"/>
                        </a:rPr>
                        <a:t> Batch Picking Concepts</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User Task Management &amp; Restrictions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r h="1264214">
                <a:tc vMerge="1">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endParaRPr kumimoji="0" lang="en-US" sz="1400" b="0" i="0" u="none" strike="noStrike" kern="1200" cap="none" normalizeH="0" baseline="0" dirty="0" smtClean="0">
                        <a:ln>
                          <a:noFill/>
                        </a:ln>
                        <a:solidFill>
                          <a:schemeClr val="tx1"/>
                        </a:solidFill>
                        <a:effectLst/>
                        <a:latin typeface="+mn-lt"/>
                        <a:ea typeface="+mn-ea"/>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15:30 – 16:30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Outbound Process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Creating Shipment Orders</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Allocation Process</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Un-Allocation Process</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Generating Pick Tickets</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RF Assisted Picking</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Wave Management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bl>
          </a:graphicData>
        </a:graphic>
      </p:graphicFrame>
      <p:sp>
        <p:nvSpPr>
          <p:cNvPr id="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000">
                <a:solidFill>
                  <a:schemeClr val="tx1">
                    <a:tint val="75000"/>
                  </a:schemeClr>
                </a:solidFill>
                <a:latin typeface="Helvetica"/>
                <a:cs typeface="Helvetica"/>
              </a:defRPr>
            </a:lvl1pPr>
          </a:lstStyle>
          <a:p>
            <a:fld id="{068BA1F3-F99E-46BF-87D3-46603DC71BC2}" type="datetime1">
              <a:rPr lang="en-US" smtClean="0"/>
              <a:t>3/5/2015</a:t>
            </a:fld>
            <a:endParaRPr lang="en-US" dirty="0"/>
          </a:p>
        </p:txBody>
      </p:sp>
      <p:sp>
        <p:nvSpPr>
          <p:cNvPr id="9" name="Footer Placeholder 4"/>
          <p:cNvSpPr>
            <a:spLocks noGrp="1"/>
          </p:cNvSpPr>
          <p:nvPr>
            <p:ph type="ftr" sz="quarter" idx="3"/>
          </p:nvPr>
        </p:nvSpPr>
        <p:spPr>
          <a:xfrm>
            <a:off x="2195736" y="6356350"/>
            <a:ext cx="4896544" cy="365125"/>
          </a:xfrm>
          <a:prstGeom prst="rect">
            <a:avLst/>
          </a:prstGeom>
        </p:spPr>
        <p:txBody>
          <a:bodyPr vert="horz" lIns="91440" tIns="45720" rIns="91440" bIns="45720" rtlCol="0" anchor="ctr"/>
          <a:lstStyle>
            <a:lvl1pPr algn="ctr">
              <a:defRPr lang="en-US" sz="1000" kern="1200" dirty="0" smtClean="0">
                <a:solidFill>
                  <a:schemeClr val="tx1">
                    <a:tint val="75000"/>
                  </a:schemeClr>
                </a:solidFill>
                <a:latin typeface="Helvetica"/>
                <a:ea typeface="+mn-ea"/>
                <a:cs typeface="Helvetica"/>
              </a:defRPr>
            </a:lvl1pPr>
          </a:lstStyle>
          <a:p>
            <a:r>
              <a:rPr lang="en-US" dirty="0"/>
              <a:t>SNS Presentation | </a:t>
            </a:r>
            <a:r>
              <a:rPr lang="en-US" dirty="0" err="1"/>
              <a:t>Setra</a:t>
            </a:r>
            <a:r>
              <a:rPr lang="en-US" dirty="0"/>
              <a:t> – </a:t>
            </a:r>
            <a:r>
              <a:rPr lang="en-US" dirty="0" err="1"/>
              <a:t>Infor</a:t>
            </a:r>
            <a:r>
              <a:rPr lang="en-US" dirty="0"/>
              <a:t> WM – Education Training  Agenda | Riyadh-KSA</a:t>
            </a:r>
          </a:p>
        </p:txBody>
      </p:sp>
      <p:sp>
        <p:nvSpPr>
          <p:cNvPr id="1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lang="en-US" sz="1000" kern="1200" smtClean="0">
                <a:solidFill>
                  <a:schemeClr val="tx1">
                    <a:tint val="75000"/>
                  </a:schemeClr>
                </a:solidFill>
                <a:latin typeface="Helvetica"/>
                <a:ea typeface="+mn-ea"/>
                <a:cs typeface="Helvetica"/>
              </a:defRPr>
            </a:lvl1pPr>
          </a:lstStyle>
          <a:p>
            <a:fld id="{0D893F22-695B-0B44-B6B8-EE52FF48BBE7}" type="slidenum">
              <a:rPr lang="en-US" smtClean="0"/>
              <a:pPr/>
              <a:t>7</a:t>
            </a:fld>
            <a:endParaRPr lang="en-US" dirty="0"/>
          </a:p>
        </p:txBody>
      </p:sp>
    </p:spTree>
    <p:extLst>
      <p:ext uri="{BB962C8B-B14F-4D97-AF65-F5344CB8AC3E}">
        <p14:creationId xmlns:p14="http://schemas.microsoft.com/office/powerpoint/2010/main" val="2458950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b="0" dirty="0"/>
              <a:t>AGENDA</a:t>
            </a:r>
          </a:p>
        </p:txBody>
      </p:sp>
      <p:graphicFrame>
        <p:nvGraphicFramePr>
          <p:cNvPr id="3" name="Group 256"/>
          <p:cNvGraphicFramePr>
            <a:graphicFrameLocks noGrp="1"/>
          </p:cNvGraphicFramePr>
          <p:nvPr>
            <p:extLst>
              <p:ext uri="{D42A27DB-BD31-4B8C-83A1-F6EECF244321}">
                <p14:modId xmlns:p14="http://schemas.microsoft.com/office/powerpoint/2010/main" val="1185799600"/>
              </p:ext>
            </p:extLst>
          </p:nvPr>
        </p:nvGraphicFramePr>
        <p:xfrm>
          <a:off x="539750" y="1196975"/>
          <a:ext cx="8529638" cy="1698638"/>
        </p:xfrm>
        <a:graphic>
          <a:graphicData uri="http://schemas.openxmlformats.org/drawingml/2006/table">
            <a:tbl>
              <a:tblPr/>
              <a:tblGrid>
                <a:gridCol w="719138"/>
                <a:gridCol w="1368425"/>
                <a:gridCol w="2449512"/>
                <a:gridCol w="3992563"/>
              </a:tblGrid>
              <a:tr h="299551">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bg1"/>
                          </a:solidFill>
                          <a:effectLst/>
                          <a:latin typeface="+mn-lt"/>
                          <a:ea typeface="+mn-ea"/>
                          <a:cs typeface="Arial" charset="0"/>
                        </a:rPr>
                        <a:t>Days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10634"/>
                    </a:solidFill>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bg1"/>
                          </a:solidFill>
                          <a:effectLst/>
                          <a:latin typeface="+mn-lt"/>
                          <a:ea typeface="+mn-ea"/>
                          <a:cs typeface="Arial" charset="0"/>
                        </a:rPr>
                        <a:t>Time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10634"/>
                    </a:solidFill>
                  </a:tcPr>
                </a:tc>
                <a:tc>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bg1"/>
                          </a:solidFill>
                          <a:effectLst/>
                          <a:latin typeface="+mn-lt"/>
                          <a:ea typeface="+mn-ea"/>
                          <a:cs typeface="Arial" charset="0"/>
                        </a:rPr>
                        <a:t>Subject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10634"/>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bg1"/>
                          </a:solidFill>
                          <a:effectLst/>
                          <a:latin typeface="+mn-lt"/>
                          <a:ea typeface="+mn-ea"/>
                          <a:cs typeface="Arial" charset="0"/>
                        </a:rPr>
                        <a:t>Details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10634"/>
                    </a:solidFill>
                  </a:tcPr>
                </a:tc>
              </a:tr>
              <a:tr h="420306">
                <a:tc rowSpan="2">
                  <a:txBody>
                    <a:bodyPr/>
                    <a:lstStyle/>
                    <a:p>
                      <a:pPr marL="0" marR="0" lvl="0" indent="0" algn="ctr"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Day 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16:30 – 17:00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Pick, Pack, Load, &amp; Ship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RF Directed Picking</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RF Packing</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RF Loading</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RF Shipping</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r h="496879">
                <a:tc vMerge="1">
                  <a:txBody>
                    <a:bodyPr/>
                    <a:lstStyle/>
                    <a:p>
                      <a:endParaRPr lang="en-US"/>
                    </a:p>
                  </a:txBody>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17:00 – 18:00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Wrap up Session</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Q&amp;A</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bl>
          </a:graphicData>
        </a:graphic>
      </p:graphicFrame>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000">
                <a:solidFill>
                  <a:schemeClr val="tx1">
                    <a:tint val="75000"/>
                  </a:schemeClr>
                </a:solidFill>
                <a:latin typeface="Helvetica"/>
                <a:cs typeface="Helvetica"/>
              </a:defRPr>
            </a:lvl1pPr>
          </a:lstStyle>
          <a:p>
            <a:fld id="{375C61FD-7417-4E6C-8C43-385C8D2298B8}" type="datetime1">
              <a:rPr lang="en-US" smtClean="0"/>
              <a:t>3/5/2015</a:t>
            </a:fld>
            <a:endParaRPr lang="en-US" dirty="0"/>
          </a:p>
        </p:txBody>
      </p:sp>
      <p:sp>
        <p:nvSpPr>
          <p:cNvPr id="8" name="Footer Placeholder 4"/>
          <p:cNvSpPr>
            <a:spLocks noGrp="1"/>
          </p:cNvSpPr>
          <p:nvPr>
            <p:ph type="ftr" sz="quarter" idx="3"/>
          </p:nvPr>
        </p:nvSpPr>
        <p:spPr>
          <a:xfrm>
            <a:off x="2267744" y="6356350"/>
            <a:ext cx="4896544" cy="365125"/>
          </a:xfrm>
          <a:prstGeom prst="rect">
            <a:avLst/>
          </a:prstGeom>
        </p:spPr>
        <p:txBody>
          <a:bodyPr vert="horz" lIns="91440" tIns="45720" rIns="91440" bIns="45720" rtlCol="0" anchor="ctr"/>
          <a:lstStyle>
            <a:lvl1pPr algn="ctr">
              <a:defRPr lang="en-US" sz="1000" kern="1200" dirty="0" smtClean="0">
                <a:solidFill>
                  <a:schemeClr val="tx1">
                    <a:tint val="75000"/>
                  </a:schemeClr>
                </a:solidFill>
                <a:latin typeface="Helvetica"/>
                <a:ea typeface="+mn-ea"/>
                <a:cs typeface="Helvetica"/>
              </a:defRPr>
            </a:lvl1pPr>
          </a:lstStyle>
          <a:p>
            <a:r>
              <a:rPr lang="en-US" dirty="0"/>
              <a:t>SNS Presentation | </a:t>
            </a:r>
            <a:r>
              <a:rPr lang="en-US" dirty="0" err="1"/>
              <a:t>Setra</a:t>
            </a:r>
            <a:r>
              <a:rPr lang="en-US" dirty="0"/>
              <a:t> – </a:t>
            </a:r>
            <a:r>
              <a:rPr lang="en-US" dirty="0" err="1"/>
              <a:t>Infor</a:t>
            </a:r>
            <a:r>
              <a:rPr lang="en-US" dirty="0"/>
              <a:t> WM – Education Training  Agenda | Riyadh-KSA</a:t>
            </a:r>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lang="en-US" sz="1000" kern="1200" smtClean="0">
                <a:solidFill>
                  <a:schemeClr val="tx1">
                    <a:tint val="75000"/>
                  </a:schemeClr>
                </a:solidFill>
                <a:latin typeface="Helvetica"/>
                <a:ea typeface="+mn-ea"/>
                <a:cs typeface="Helvetica"/>
              </a:defRPr>
            </a:lvl1pPr>
          </a:lstStyle>
          <a:p>
            <a:fld id="{0D893F22-695B-0B44-B6B8-EE52FF48BBE7}" type="slidenum">
              <a:rPr lang="en-US" smtClean="0"/>
              <a:pPr/>
              <a:t>8</a:t>
            </a:fld>
            <a:endParaRPr lang="en-US" dirty="0"/>
          </a:p>
        </p:txBody>
      </p:sp>
    </p:spTree>
    <p:extLst>
      <p:ext uri="{BB962C8B-B14F-4D97-AF65-F5344CB8AC3E}">
        <p14:creationId xmlns:p14="http://schemas.microsoft.com/office/powerpoint/2010/main" val="4282499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07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892</TotalTime>
  <Words>577</Words>
  <Application>Microsoft Office PowerPoint</Application>
  <PresentationFormat>On-screen Show (4:3)</PresentationFormat>
  <Paragraphs>150</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Mario Ghosn</dc:creator>
  <cp:lastModifiedBy>Bernard Khazzaka</cp:lastModifiedBy>
  <cp:revision>94</cp:revision>
  <dcterms:created xsi:type="dcterms:W3CDTF">2009-12-14T16:40:03Z</dcterms:created>
  <dcterms:modified xsi:type="dcterms:W3CDTF">2015-03-05T10:45:29Z</dcterms:modified>
</cp:coreProperties>
</file>