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80" r:id="rId2"/>
    <p:sldId id="260" r:id="rId3"/>
    <p:sldId id="276" r:id="rId4"/>
    <p:sldId id="269" r:id="rId5"/>
    <p:sldId id="270" r:id="rId6"/>
    <p:sldId id="271" r:id="rId7"/>
    <p:sldId id="272"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0D467F"/>
    <a:srgbClr val="0D0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41" autoAdjust="0"/>
  </p:normalViewPr>
  <p:slideViewPr>
    <p:cSldViewPr snapToGrid="0">
      <p:cViewPr varScale="1">
        <p:scale>
          <a:sx n="88" d="100"/>
          <a:sy n="88" d="100"/>
        </p:scale>
        <p:origin x="-1572" y="-108"/>
      </p:cViewPr>
      <p:guideLst>
        <p:guide orient="horz" pos="4001"/>
        <p:guide orient="horz" pos="310"/>
        <p:guide orient="horz" pos="506"/>
        <p:guide pos="5472"/>
        <p:guide pos="2880"/>
        <p:guide pos="295"/>
        <p:guide pos="613"/>
        <p:guide pos="704"/>
        <p:guide pos="1476"/>
        <p:guide pos="1067"/>
        <p:guide pos="1158"/>
        <p:guide pos="1567"/>
        <p:guide pos="1930"/>
        <p:guide pos="2021"/>
        <p:guide pos="2339"/>
        <p:guide pos="2430"/>
        <p:guide pos="2793"/>
        <p:guide pos="3201"/>
        <p:guide pos="3292"/>
        <p:guide pos="3655"/>
        <p:guide pos="3746"/>
        <p:guide pos="4064"/>
        <p:guide pos="4155"/>
        <p:guide pos="4518"/>
        <p:guide pos="4609"/>
        <p:guide pos="4927"/>
        <p:guide pos="5018"/>
        <p:guide pos="538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3" d="100"/>
          <a:sy n="53" d="100"/>
        </p:scale>
        <p:origin x="-26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D278EE-CE39-433C-A22A-FF115D5577E5}" type="datetimeFigureOut">
              <a:rPr lang="en-US" smtClean="0"/>
              <a:t>3/2/2015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61124A-5420-43E5-BC62-ECDC37A52734}" type="slidenum">
              <a:rPr lang="en-US" smtClean="0"/>
              <a:t>‹#›</a:t>
            </a:fld>
            <a:endParaRPr lang="en-US"/>
          </a:p>
        </p:txBody>
      </p:sp>
    </p:spTree>
    <p:extLst>
      <p:ext uri="{BB962C8B-B14F-4D97-AF65-F5344CB8AC3E}">
        <p14:creationId xmlns:p14="http://schemas.microsoft.com/office/powerpoint/2010/main" val="3490964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5821BF-03B5-420E-AFAE-383ED8E64FBE}" type="datetimeFigureOut">
              <a:rPr lang="en-US" smtClean="0"/>
              <a:t>3/2/2015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D65DFA-3687-4873-9E1B-FDEAC5FFFFB5}" type="slidenum">
              <a:rPr lang="en-US" smtClean="0"/>
              <a:t>‹#›</a:t>
            </a:fld>
            <a:endParaRPr lang="en-US"/>
          </a:p>
        </p:txBody>
      </p:sp>
    </p:spTree>
    <p:extLst>
      <p:ext uri="{BB962C8B-B14F-4D97-AF65-F5344CB8AC3E}">
        <p14:creationId xmlns:p14="http://schemas.microsoft.com/office/powerpoint/2010/main" val="1245628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65DFA-3687-4873-9E1B-FDEAC5FFFFB5}" type="slidenum">
              <a:rPr lang="en-US" smtClean="0"/>
              <a:t>1</a:t>
            </a:fld>
            <a:endParaRPr lang="en-US"/>
          </a:p>
        </p:txBody>
      </p:sp>
    </p:spTree>
    <p:extLst>
      <p:ext uri="{BB962C8B-B14F-4D97-AF65-F5344CB8AC3E}">
        <p14:creationId xmlns:p14="http://schemas.microsoft.com/office/powerpoint/2010/main" val="162356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65DFA-3687-4873-9E1B-FDEAC5FFFFB5}" type="slidenum">
              <a:rPr lang="en-US" smtClean="0"/>
              <a:t>2</a:t>
            </a:fld>
            <a:endParaRPr lang="en-US"/>
          </a:p>
        </p:txBody>
      </p:sp>
    </p:spTree>
    <p:extLst>
      <p:ext uri="{BB962C8B-B14F-4D97-AF65-F5344CB8AC3E}">
        <p14:creationId xmlns:p14="http://schemas.microsoft.com/office/powerpoint/2010/main" val="207544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65DFA-3687-4873-9E1B-FDEAC5FFFFB5}" type="slidenum">
              <a:rPr lang="en-US" smtClean="0"/>
              <a:t>3</a:t>
            </a:fld>
            <a:endParaRPr lang="en-US"/>
          </a:p>
        </p:txBody>
      </p:sp>
    </p:spTree>
    <p:extLst>
      <p:ext uri="{BB962C8B-B14F-4D97-AF65-F5344CB8AC3E}">
        <p14:creationId xmlns:p14="http://schemas.microsoft.com/office/powerpoint/2010/main" val="45004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65DFA-3687-4873-9E1B-FDEAC5FFFFB5}" type="slidenum">
              <a:rPr lang="en-US" smtClean="0"/>
              <a:t>4</a:t>
            </a:fld>
            <a:endParaRPr lang="en-US"/>
          </a:p>
        </p:txBody>
      </p:sp>
    </p:spTree>
    <p:extLst>
      <p:ext uri="{BB962C8B-B14F-4D97-AF65-F5344CB8AC3E}">
        <p14:creationId xmlns:p14="http://schemas.microsoft.com/office/powerpoint/2010/main" val="2898864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65DFA-3687-4873-9E1B-FDEAC5FFFFB5}" type="slidenum">
              <a:rPr lang="en-US" smtClean="0"/>
              <a:t>5</a:t>
            </a:fld>
            <a:endParaRPr lang="en-US"/>
          </a:p>
        </p:txBody>
      </p:sp>
    </p:spTree>
    <p:extLst>
      <p:ext uri="{BB962C8B-B14F-4D97-AF65-F5344CB8AC3E}">
        <p14:creationId xmlns:p14="http://schemas.microsoft.com/office/powerpoint/2010/main" val="2160388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D65DFA-3687-4873-9E1B-FDEAC5FFFFB5}" type="slidenum">
              <a:rPr lang="en-US" smtClean="0"/>
              <a:t>6</a:t>
            </a:fld>
            <a:endParaRPr lang="en-US"/>
          </a:p>
        </p:txBody>
      </p:sp>
    </p:spTree>
    <p:extLst>
      <p:ext uri="{BB962C8B-B14F-4D97-AF65-F5344CB8AC3E}">
        <p14:creationId xmlns:p14="http://schemas.microsoft.com/office/powerpoint/2010/main" val="3238517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65DFA-3687-4873-9E1B-FDEAC5FFFFB5}" type="slidenum">
              <a:rPr lang="en-US" smtClean="0"/>
              <a:t>7</a:t>
            </a:fld>
            <a:endParaRPr lang="en-US"/>
          </a:p>
        </p:txBody>
      </p:sp>
    </p:spTree>
    <p:extLst>
      <p:ext uri="{BB962C8B-B14F-4D97-AF65-F5344CB8AC3E}">
        <p14:creationId xmlns:p14="http://schemas.microsoft.com/office/powerpoint/2010/main" val="271507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65DFA-3687-4873-9E1B-FDEAC5FFFFB5}" type="slidenum">
              <a:rPr lang="en-US" smtClean="0"/>
              <a:t>8</a:t>
            </a:fld>
            <a:endParaRPr lang="en-US"/>
          </a:p>
        </p:txBody>
      </p:sp>
    </p:spTree>
    <p:extLst>
      <p:ext uri="{BB962C8B-B14F-4D97-AF65-F5344CB8AC3E}">
        <p14:creationId xmlns:p14="http://schemas.microsoft.com/office/powerpoint/2010/main" val="31256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z="700" smtClean="0"/>
              <a:t>9/30/12</a:t>
            </a:r>
            <a:endParaRPr lang="en-US" sz="700" dirty="0"/>
          </a:p>
        </p:txBody>
      </p:sp>
      <p:sp>
        <p:nvSpPr>
          <p:cNvPr id="4" name="Footer Placeholder 3"/>
          <p:cNvSpPr>
            <a:spLocks noGrp="1"/>
          </p:cNvSpPr>
          <p:nvPr>
            <p:ph type="ftr" sz="quarter" idx="11"/>
          </p:nvPr>
        </p:nvSpPr>
        <p:spPr/>
        <p:txBody>
          <a:bodyPr/>
          <a:lstStyle/>
          <a:p>
            <a:r>
              <a:rPr lang="en-US" sz="700" smtClean="0"/>
              <a:t>SNS presentation | Client and title of presentation | Country</a:t>
            </a:r>
            <a:endParaRPr lang="en-US" sz="700" dirty="0"/>
          </a:p>
        </p:txBody>
      </p:sp>
      <p:sp>
        <p:nvSpPr>
          <p:cNvPr id="6" name="Right Triangle 1"/>
          <p:cNvSpPr/>
          <p:nvPr userDrawn="1"/>
        </p:nvSpPr>
        <p:spPr>
          <a:xfrm>
            <a:off x="456147" y="495300"/>
            <a:ext cx="3802586" cy="304800"/>
          </a:xfrm>
          <a:custGeom>
            <a:avLst/>
            <a:gdLst/>
            <a:ahLst/>
            <a:cxnLst/>
            <a:rect l="l" t="t" r="r" b="b"/>
            <a:pathLst>
              <a:path w="1842553" h="304800">
                <a:moveTo>
                  <a:pt x="0" y="0"/>
                </a:moveTo>
                <a:lnTo>
                  <a:pt x="1556803" y="0"/>
                </a:lnTo>
                <a:lnTo>
                  <a:pt x="1842553" y="304800"/>
                </a:lnTo>
                <a:lnTo>
                  <a:pt x="1556803" y="304800"/>
                </a:lnTo>
                <a:lnTo>
                  <a:pt x="0" y="304800"/>
                </a:lnTo>
                <a:close/>
              </a:path>
            </a:pathLst>
          </a:custGeom>
          <a:solidFill>
            <a:srgbClr val="B205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cxnSp>
        <p:nvCxnSpPr>
          <p:cNvPr id="8" name="Straight Connector 7"/>
          <p:cNvCxnSpPr/>
          <p:nvPr userDrawn="1"/>
        </p:nvCxnSpPr>
        <p:spPr>
          <a:xfrm>
            <a:off x="457200" y="800100"/>
            <a:ext cx="8229600" cy="158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447675" y="495300"/>
            <a:ext cx="3811588" cy="306388"/>
          </a:xfrm>
          <a:prstGeom prst="rect">
            <a:avLst/>
          </a:prstGeom>
          <a:ln>
            <a:noFill/>
          </a:ln>
        </p:spPr>
        <p:txBody>
          <a:bodyPr/>
          <a:lstStyle>
            <a:lvl1pPr marL="0" indent="0">
              <a:buNone/>
              <a:defRPr sz="1500" b="1" baseline="0">
                <a:solidFill>
                  <a:schemeClr val="bg1"/>
                </a:solidFill>
                <a:latin typeface="Helvetica" pitchFamily="34" charset="0"/>
              </a:defRPr>
            </a:lvl1pPr>
            <a:lvl2pPr>
              <a:defRPr sz="1500" b="1">
                <a:solidFill>
                  <a:schemeClr val="bg1"/>
                </a:solidFill>
                <a:latin typeface="Helvetica" pitchFamily="34" charset="0"/>
              </a:defRPr>
            </a:lvl2pPr>
            <a:lvl3pPr>
              <a:defRPr sz="1500" b="1">
                <a:solidFill>
                  <a:schemeClr val="bg1"/>
                </a:solidFill>
                <a:latin typeface="Helvetica" pitchFamily="34" charset="0"/>
              </a:defRPr>
            </a:lvl3pPr>
            <a:lvl4pPr>
              <a:defRPr sz="1500" b="1">
                <a:solidFill>
                  <a:schemeClr val="bg1"/>
                </a:solidFill>
                <a:latin typeface="Helvetica" pitchFamily="34" charset="0"/>
              </a:defRPr>
            </a:lvl4pPr>
            <a:lvl5pPr>
              <a:defRPr sz="1500" b="1">
                <a:solidFill>
                  <a:schemeClr val="bg1"/>
                </a:solidFill>
                <a:latin typeface="Helvetica" pitchFamily="34" charset="0"/>
              </a:defRPr>
            </a:lvl5pPr>
          </a:lstStyle>
          <a:p>
            <a:pPr lvl="0"/>
            <a:r>
              <a:rPr lang="en-US" dirty="0" smtClean="0"/>
              <a:t>SOLUTION DETAILS &amp; BENEFITS</a:t>
            </a:r>
            <a:endParaRPr lang="en-US" dirty="0"/>
          </a:p>
        </p:txBody>
      </p:sp>
      <p:sp>
        <p:nvSpPr>
          <p:cNvPr id="13" name="Text Placeholder 12"/>
          <p:cNvSpPr>
            <a:spLocks noGrp="1"/>
          </p:cNvSpPr>
          <p:nvPr>
            <p:ph type="body" sz="quarter" idx="14"/>
          </p:nvPr>
        </p:nvSpPr>
        <p:spPr>
          <a:xfrm>
            <a:off x="457200" y="1052737"/>
            <a:ext cx="8229600" cy="5112568"/>
          </a:xfrm>
          <a:prstGeom prst="rect">
            <a:avLst/>
          </a:prstGeom>
        </p:spPr>
        <p:txBody>
          <a:bodyPr/>
          <a:lstStyle>
            <a:lvl1pPr marL="342900" indent="-342900">
              <a:buClr>
                <a:srgbClr val="C00000"/>
              </a:buClr>
              <a:buFont typeface="Wingdings" pitchFamily="2" charset="2"/>
              <a:buChar char="§"/>
              <a:defRPr sz="1600" baseline="0">
                <a:latin typeface="Helvetica" pitchFamily="34" charset="0"/>
              </a:defRPr>
            </a:lvl1pPr>
            <a:lvl2pPr marL="742950" indent="-285750">
              <a:buClr>
                <a:schemeClr val="tx1">
                  <a:lumMod val="50000"/>
                  <a:lumOff val="50000"/>
                </a:schemeClr>
              </a:buClr>
              <a:buFont typeface="Wingdings" pitchFamily="2" charset="2"/>
              <a:buChar char="§"/>
              <a:defRPr sz="1200" baseline="0">
                <a:latin typeface="Helvetica" pitchFamily="34" charset="0"/>
              </a:defRPr>
            </a:lvl2pPr>
            <a:lvl3pPr marL="1143000" indent="-228600">
              <a:buClr>
                <a:schemeClr val="tx1">
                  <a:lumMod val="50000"/>
                  <a:lumOff val="50000"/>
                </a:schemeClr>
              </a:buClr>
              <a:buFont typeface="Wingdings" pitchFamily="2" charset="2"/>
              <a:buChar char="§"/>
              <a:defRPr sz="1000" baseline="0">
                <a:latin typeface="Helvetica" pitchFamily="34" charset="0"/>
              </a:defRPr>
            </a:lvl3pPr>
            <a:lvl4pPr marL="1600200" indent="-228600">
              <a:buClr>
                <a:schemeClr val="tx1">
                  <a:lumMod val="50000"/>
                  <a:lumOff val="50000"/>
                </a:schemeClr>
              </a:buClr>
              <a:buFont typeface="Wingdings" pitchFamily="2" charset="2"/>
              <a:buChar char="§"/>
              <a:defRPr sz="900" baseline="0">
                <a:latin typeface="Helvetica" pitchFamily="34" charset="0"/>
              </a:defRPr>
            </a:lvl4pPr>
            <a:lvl5pPr marL="2057400" indent="-228600">
              <a:buClr>
                <a:schemeClr val="tx1">
                  <a:lumMod val="50000"/>
                  <a:lumOff val="50000"/>
                </a:schemeClr>
              </a:buClr>
              <a:buFont typeface="Wingdings" pitchFamily="2" charset="2"/>
              <a:buChar char="§"/>
              <a:defRPr sz="800" baseline="0">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12"/>
          </p:nvPr>
        </p:nvSpPr>
        <p:spPr>
          <a:xfrm>
            <a:off x="6553200" y="6356350"/>
            <a:ext cx="2133600" cy="365125"/>
          </a:xfrm>
        </p:spPr>
        <p:txBody>
          <a:bodyPr/>
          <a:lstStyle>
            <a:lvl1pPr>
              <a:defRPr sz="1400"/>
            </a:lvl1pPr>
          </a:lstStyle>
          <a:p>
            <a:fld id="{0D893F22-695B-0B44-B6B8-EE52FF48BBE7}" type="slidenum">
              <a:rPr lang="en-US" smtClean="0"/>
              <a:pPr/>
              <a:t>‹#›</a:t>
            </a:fld>
            <a:endParaRPr lang="en-US" dirty="0"/>
          </a:p>
        </p:txBody>
      </p:sp>
    </p:spTree>
    <p:extLst>
      <p:ext uri="{BB962C8B-B14F-4D97-AF65-F5344CB8AC3E}">
        <p14:creationId xmlns:p14="http://schemas.microsoft.com/office/powerpoint/2010/main" val="2761539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Rectangle 5"/>
          <p:cNvSpPr/>
          <p:nvPr userDrawn="1"/>
        </p:nvSpPr>
        <p:spPr>
          <a:xfrm>
            <a:off x="0" y="4356769"/>
            <a:ext cx="9144000" cy="1815431"/>
          </a:xfrm>
          <a:prstGeom prst="rect">
            <a:avLst/>
          </a:prstGeom>
          <a:solidFill>
            <a:srgbClr val="7778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lstStyle/>
          <a:p>
            <a:pPr algn="ctr"/>
            <a:endParaRPr lang="en-US"/>
          </a:p>
        </p:txBody>
      </p:sp>
      <p:sp>
        <p:nvSpPr>
          <p:cNvPr id="7" name="Snip Single Corner Rectangle 6"/>
          <p:cNvSpPr/>
          <p:nvPr userDrawn="1"/>
        </p:nvSpPr>
        <p:spPr>
          <a:xfrm flipH="1">
            <a:off x="0" y="4128169"/>
            <a:ext cx="9144000" cy="457200"/>
          </a:xfrm>
          <a:custGeom>
            <a:avLst/>
            <a:gdLst/>
            <a:ahLst/>
            <a:cxnLst/>
            <a:rect l="l" t="t" r="r" b="b"/>
            <a:pathLst>
              <a:path w="9144000" h="457200">
                <a:moveTo>
                  <a:pt x="3505200" y="0"/>
                </a:moveTo>
                <a:lnTo>
                  <a:pt x="0" y="0"/>
                </a:lnTo>
                <a:lnTo>
                  <a:pt x="0" y="228600"/>
                </a:lnTo>
                <a:lnTo>
                  <a:pt x="0" y="457200"/>
                </a:lnTo>
                <a:lnTo>
                  <a:pt x="3733800" y="457200"/>
                </a:lnTo>
                <a:lnTo>
                  <a:pt x="9144000" y="457200"/>
                </a:lnTo>
                <a:lnTo>
                  <a:pt x="9144000" y="228600"/>
                </a:lnTo>
                <a:lnTo>
                  <a:pt x="3733800" y="228600"/>
                </a:lnTo>
                <a:close/>
              </a:path>
            </a:pathLst>
          </a:custGeom>
          <a:solidFill>
            <a:srgbClr val="3C3C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3255963" y="4885272"/>
            <a:ext cx="2627312" cy="461665"/>
          </a:xfrm>
          <a:prstGeom prst="rect">
            <a:avLst/>
          </a:prstGeom>
          <a:noFill/>
        </p:spPr>
        <p:txBody>
          <a:bodyPr wrap="square" rtlCol="0">
            <a:spAutoFit/>
          </a:bodyPr>
          <a:lstStyle/>
          <a:p>
            <a:pPr algn="ctr"/>
            <a:r>
              <a:rPr lang="en-US" sz="2400" b="1" i="0" dirty="0" smtClean="0">
                <a:solidFill>
                  <a:schemeClr val="bg1"/>
                </a:solidFill>
                <a:latin typeface="Helvetica"/>
                <a:cs typeface="Helvetica"/>
              </a:rPr>
              <a:t>Thank you</a:t>
            </a:r>
            <a:r>
              <a:rPr lang="en-US" sz="2400" i="0" dirty="0" smtClean="0">
                <a:solidFill>
                  <a:schemeClr val="bg1"/>
                </a:solidFill>
                <a:latin typeface="Helvetica"/>
                <a:cs typeface="Helvetica"/>
              </a:rPr>
              <a:t> </a:t>
            </a:r>
            <a:endParaRPr lang="en-US" sz="2400" i="0" dirty="0">
              <a:solidFill>
                <a:schemeClr val="bg1"/>
              </a:solidFill>
              <a:latin typeface="Helvetica"/>
              <a:cs typeface="Helvetica"/>
            </a:endParaRPr>
          </a:p>
        </p:txBody>
      </p:sp>
    </p:spTree>
    <p:extLst>
      <p:ext uri="{BB962C8B-B14F-4D97-AF65-F5344CB8AC3E}">
        <p14:creationId xmlns:p14="http://schemas.microsoft.com/office/powerpoint/2010/main" val="19639755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F42B91-5D8D-104D-9B23-853EBF80C2E7}" type="datetimeFigureOut">
              <a:rPr lang="en-US" smtClean="0"/>
              <a:pPr/>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BA1FB-6448-F443-999E-FE3A5B8552FF}" type="slidenum">
              <a:rPr lang="en-US" smtClean="0"/>
              <a:pPr/>
              <a:t>‹#›</a:t>
            </a:fld>
            <a:endParaRPr lang="en-US"/>
          </a:p>
        </p:txBody>
      </p:sp>
    </p:spTree>
    <p:extLst>
      <p:ext uri="{BB962C8B-B14F-4D97-AF65-F5344CB8AC3E}">
        <p14:creationId xmlns:p14="http://schemas.microsoft.com/office/powerpoint/2010/main" val="870387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tint val="75000"/>
                  </a:schemeClr>
                </a:solidFill>
                <a:latin typeface="Helvetica"/>
                <a:cs typeface="Helvetica"/>
              </a:defRPr>
            </a:lvl1pPr>
          </a:lstStyle>
          <a:p>
            <a:r>
              <a:rPr lang="en-US" sz="700" dirty="0" smtClean="0"/>
              <a:t>9/30/12</a:t>
            </a:r>
            <a:endParaRPr lang="en-US" sz="700"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lang="en-US" sz="800" kern="1200" dirty="0" smtClean="0">
                <a:solidFill>
                  <a:schemeClr val="tx1">
                    <a:tint val="75000"/>
                  </a:schemeClr>
                </a:solidFill>
                <a:latin typeface="Helvetica"/>
                <a:ea typeface="+mn-ea"/>
                <a:cs typeface="Helvetica"/>
              </a:defRPr>
            </a:lvl1pPr>
          </a:lstStyle>
          <a:p>
            <a:r>
              <a:rPr lang="en-US" sz="700" dirty="0" smtClean="0"/>
              <a:t>SNS presentation | Client and title of presentation | Country</a:t>
            </a:r>
            <a:endParaRPr lang="en-US" sz="700"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lang="en-US" sz="1400" kern="1200" smtClean="0">
                <a:solidFill>
                  <a:schemeClr val="tx1">
                    <a:tint val="75000"/>
                  </a:schemeClr>
                </a:solidFill>
                <a:latin typeface="Helvetica"/>
                <a:ea typeface="+mn-ea"/>
                <a:cs typeface="Helvetica"/>
              </a:defRPr>
            </a:lvl1pPr>
          </a:lstStyle>
          <a:p>
            <a:fld id="{0D893F22-695B-0B44-B6B8-EE52FF48BBE7}" type="slidenum">
              <a:rPr lang="en-US" smtClean="0"/>
              <a:pPr/>
              <a:t>‹#›</a:t>
            </a:fld>
            <a:endParaRPr lang="en-US" dirty="0"/>
          </a:p>
        </p:txBody>
      </p:sp>
      <p:cxnSp>
        <p:nvCxnSpPr>
          <p:cNvPr id="10" name="Straight Connector 9"/>
          <p:cNvCxnSpPr/>
          <p:nvPr userDrawn="1"/>
        </p:nvCxnSpPr>
        <p:spPr>
          <a:xfrm>
            <a:off x="457200" y="6356350"/>
            <a:ext cx="8229600" cy="158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723328"/>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93"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0631"/>
            <a:ext cx="9144000" cy="6096000"/>
          </a:xfrm>
          <a:prstGeom prst="rect">
            <a:avLst/>
          </a:prstGeom>
        </p:spPr>
      </p:pic>
      <p:sp>
        <p:nvSpPr>
          <p:cNvPr id="5" name="Date Placeholder 3"/>
          <p:cNvSpPr>
            <a:spLocks noGrp="1"/>
          </p:cNvSpPr>
          <p:nvPr>
            <p:ph type="dt" sz="half" idx="4294967295"/>
          </p:nvPr>
        </p:nvSpPr>
        <p:spPr>
          <a:xfrm>
            <a:off x="457200" y="6356350"/>
            <a:ext cx="8229600" cy="365125"/>
          </a:xfrm>
          <a:prstGeom prst="rect">
            <a:avLst/>
          </a:prstGeom>
          <a:ln>
            <a:noFill/>
          </a:ln>
        </p:spPr>
        <p:txBody>
          <a:bodyPr vert="horz" lIns="91440" tIns="45720" rIns="91440" bIns="45720" rtlCol="0" anchor="ctr"/>
          <a:lstStyle>
            <a:lvl1pPr algn="l">
              <a:defRPr lang="en-US" sz="1000" i="1" baseline="30000" smtClean="0">
                <a:latin typeface="Helvetica"/>
                <a:cs typeface="Helvetica"/>
              </a:defRPr>
            </a:lvl1pPr>
          </a:lstStyle>
          <a:p>
            <a:r>
              <a:rPr lang="en-US" sz="800" baseline="0" dirty="0" smtClean="0"/>
              <a:t>This document is confidential and is intended solely for the use and information of the client to whom it is addressed.</a:t>
            </a:r>
            <a:endParaRPr lang="en-US" sz="800" baseline="0" dirty="0"/>
          </a:p>
        </p:txBody>
      </p:sp>
      <p:sp>
        <p:nvSpPr>
          <p:cNvPr id="6" name="Rectangle 5"/>
          <p:cNvSpPr/>
          <p:nvPr/>
        </p:nvSpPr>
        <p:spPr>
          <a:xfrm>
            <a:off x="0" y="4356769"/>
            <a:ext cx="9144000" cy="1815431"/>
          </a:xfrm>
          <a:prstGeom prst="rect">
            <a:avLst/>
          </a:prstGeom>
          <a:solidFill>
            <a:srgbClr val="7778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a:bodyPr>
          <a:lstStyle/>
          <a:p>
            <a:pPr algn="ctr"/>
            <a:endParaRPr lang="en-US"/>
          </a:p>
        </p:txBody>
      </p:sp>
      <p:sp>
        <p:nvSpPr>
          <p:cNvPr id="7" name="Snip Single Corner Rectangle 6"/>
          <p:cNvSpPr/>
          <p:nvPr/>
        </p:nvSpPr>
        <p:spPr>
          <a:xfrm flipH="1">
            <a:off x="-6024" y="4128169"/>
            <a:ext cx="9144000" cy="457200"/>
          </a:xfrm>
          <a:custGeom>
            <a:avLst/>
            <a:gdLst/>
            <a:ahLst/>
            <a:cxnLst/>
            <a:rect l="l" t="t" r="r" b="b"/>
            <a:pathLst>
              <a:path w="9144000" h="457200">
                <a:moveTo>
                  <a:pt x="3505200" y="0"/>
                </a:moveTo>
                <a:lnTo>
                  <a:pt x="0" y="0"/>
                </a:lnTo>
                <a:lnTo>
                  <a:pt x="0" y="228600"/>
                </a:lnTo>
                <a:lnTo>
                  <a:pt x="0" y="457200"/>
                </a:lnTo>
                <a:lnTo>
                  <a:pt x="3733800" y="457200"/>
                </a:lnTo>
                <a:lnTo>
                  <a:pt x="9144000" y="457200"/>
                </a:lnTo>
                <a:lnTo>
                  <a:pt x="9144000" y="228600"/>
                </a:lnTo>
                <a:lnTo>
                  <a:pt x="3733800" y="228600"/>
                </a:lnTo>
                <a:close/>
              </a:path>
            </a:pathLst>
          </a:custGeom>
          <a:solidFill>
            <a:srgbClr val="3C3C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LogoSNS.png"/>
          <p:cNvPicPr>
            <a:picLocks noChangeAspect="1"/>
          </p:cNvPicPr>
          <p:nvPr/>
        </p:nvPicPr>
        <p:blipFill>
          <a:blip r:embed="rId4"/>
          <a:stretch>
            <a:fillRect/>
          </a:stretch>
        </p:blipFill>
        <p:spPr>
          <a:xfrm>
            <a:off x="304800" y="4800600"/>
            <a:ext cx="2400464" cy="990600"/>
          </a:xfrm>
          <a:prstGeom prst="rect">
            <a:avLst/>
          </a:prstGeom>
        </p:spPr>
      </p:pic>
      <p:cxnSp>
        <p:nvCxnSpPr>
          <p:cNvPr id="10" name="Straight Connector 9"/>
          <p:cNvCxnSpPr/>
          <p:nvPr/>
        </p:nvCxnSpPr>
        <p:spPr>
          <a:xfrm rot="5400000">
            <a:off x="2884571" y="5344235"/>
            <a:ext cx="631658"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29000" y="4953000"/>
            <a:ext cx="3199606" cy="369332"/>
          </a:xfrm>
          <a:prstGeom prst="rect">
            <a:avLst/>
          </a:prstGeom>
          <a:noFill/>
        </p:spPr>
        <p:txBody>
          <a:bodyPr wrap="square" rtlCol="0">
            <a:spAutoFit/>
          </a:bodyPr>
          <a:lstStyle/>
          <a:p>
            <a:r>
              <a:rPr lang="en-US" i="1" dirty="0" smtClean="0">
                <a:solidFill>
                  <a:schemeClr val="bg1"/>
                </a:solidFill>
                <a:latin typeface="Helvetica"/>
                <a:cs typeface="Helvetica"/>
              </a:rPr>
              <a:t>10-12</a:t>
            </a:r>
            <a:r>
              <a:rPr lang="en-US" b="0" i="1" dirty="0" smtClean="0">
                <a:solidFill>
                  <a:schemeClr val="bg1"/>
                </a:solidFill>
                <a:latin typeface="Helvetica"/>
                <a:cs typeface="Helvetica"/>
              </a:rPr>
              <a:t>/03/2015</a:t>
            </a:r>
            <a:endParaRPr lang="en-US" b="0" i="1" dirty="0">
              <a:solidFill>
                <a:schemeClr val="bg1"/>
              </a:solidFill>
              <a:latin typeface="Helvetica"/>
              <a:cs typeface="Helvetica"/>
            </a:endParaRPr>
          </a:p>
        </p:txBody>
      </p:sp>
      <p:sp>
        <p:nvSpPr>
          <p:cNvPr id="12" name="TextBox 11"/>
          <p:cNvSpPr txBox="1"/>
          <p:nvPr/>
        </p:nvSpPr>
        <p:spPr>
          <a:xfrm>
            <a:off x="3429000" y="5257800"/>
            <a:ext cx="3199606" cy="769441"/>
          </a:xfrm>
          <a:prstGeom prst="rect">
            <a:avLst/>
          </a:prstGeom>
          <a:noFill/>
        </p:spPr>
        <p:txBody>
          <a:bodyPr wrap="square" rtlCol="0">
            <a:spAutoFit/>
          </a:bodyPr>
          <a:lstStyle/>
          <a:p>
            <a:r>
              <a:rPr lang="en-US" sz="2200" b="1" dirty="0">
                <a:solidFill>
                  <a:schemeClr val="bg1"/>
                </a:solidFill>
                <a:latin typeface="Helvetica"/>
                <a:cs typeface="Helvetica"/>
              </a:rPr>
              <a:t>Business Review Summit Agenda</a:t>
            </a:r>
          </a:p>
        </p:txBody>
      </p:sp>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4794484"/>
            <a:ext cx="1110343" cy="110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731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OBJECTIVE AND DURATION</a:t>
            </a:r>
            <a:endParaRPr lang="en-US" b="0" dirty="0"/>
          </a:p>
        </p:txBody>
      </p:sp>
      <p:sp>
        <p:nvSpPr>
          <p:cNvPr id="3" name="Text Placeholder 2"/>
          <p:cNvSpPr>
            <a:spLocks noGrp="1"/>
          </p:cNvSpPr>
          <p:nvPr>
            <p:ph type="body" sz="quarter" idx="14"/>
          </p:nvPr>
        </p:nvSpPr>
        <p:spPr/>
        <p:txBody>
          <a:bodyPr/>
          <a:lstStyle/>
          <a:p>
            <a:pPr>
              <a:buClr>
                <a:srgbClr val="C80D34"/>
              </a:buClr>
            </a:pPr>
            <a:r>
              <a:rPr lang="en-US" b="1" dirty="0" smtClean="0">
                <a:solidFill>
                  <a:srgbClr val="242424"/>
                </a:solidFill>
                <a:cs typeface="Helvetica" pitchFamily="34" charset="0"/>
              </a:rPr>
              <a:t>The </a:t>
            </a:r>
            <a:r>
              <a:rPr lang="en-US" b="1" dirty="0">
                <a:solidFill>
                  <a:srgbClr val="242424"/>
                </a:solidFill>
                <a:cs typeface="Helvetica" pitchFamily="34" charset="0"/>
              </a:rPr>
              <a:t>objective:</a:t>
            </a:r>
            <a:r>
              <a:rPr lang="en-US" dirty="0">
                <a:solidFill>
                  <a:srgbClr val="242424"/>
                </a:solidFill>
                <a:cs typeface="Helvetica" pitchFamily="34" charset="0"/>
              </a:rPr>
              <a:t>  Define all the business processes </a:t>
            </a:r>
            <a:r>
              <a:rPr lang="en-US" dirty="0" smtClean="0">
                <a:solidFill>
                  <a:srgbClr val="242424"/>
                </a:solidFill>
                <a:cs typeface="Helvetica" pitchFamily="34" charset="0"/>
              </a:rPr>
              <a:t>mentioned </a:t>
            </a:r>
            <a:r>
              <a:rPr lang="en-US" dirty="0">
                <a:solidFill>
                  <a:srgbClr val="242424"/>
                </a:solidFill>
                <a:cs typeface="Helvetica" pitchFamily="34" charset="0"/>
              </a:rPr>
              <a:t>during the ‘Information Gathering’ session.  This will allow </a:t>
            </a:r>
            <a:r>
              <a:rPr lang="en-US" dirty="0" err="1" smtClean="0">
                <a:solidFill>
                  <a:srgbClr val="242424"/>
                </a:solidFill>
                <a:cs typeface="Helvetica" pitchFamily="34" charset="0"/>
              </a:rPr>
              <a:t>Setra</a:t>
            </a:r>
            <a:r>
              <a:rPr lang="en-US" dirty="0" smtClean="0">
                <a:solidFill>
                  <a:srgbClr val="242424"/>
                </a:solidFill>
                <a:cs typeface="Helvetica" pitchFamily="34" charset="0"/>
              </a:rPr>
              <a:t> </a:t>
            </a:r>
            <a:r>
              <a:rPr lang="en-US" dirty="0">
                <a:solidFill>
                  <a:srgbClr val="242424"/>
                </a:solidFill>
                <a:cs typeface="Helvetica" pitchFamily="34" charset="0"/>
              </a:rPr>
              <a:t>and SNS to agree upon and finalize the Infor WM SOP Document.</a:t>
            </a:r>
          </a:p>
          <a:p>
            <a:pPr>
              <a:buClr>
                <a:srgbClr val="C80D34"/>
              </a:buClr>
            </a:pPr>
            <a:endParaRPr lang="en-US" dirty="0">
              <a:solidFill>
                <a:srgbClr val="242424"/>
              </a:solidFill>
              <a:cs typeface="Helvetica" pitchFamily="34" charset="0"/>
            </a:endParaRPr>
          </a:p>
          <a:p>
            <a:pPr>
              <a:buClr>
                <a:srgbClr val="C80D34"/>
              </a:buClr>
            </a:pPr>
            <a:r>
              <a:rPr lang="en-US" b="1" dirty="0">
                <a:solidFill>
                  <a:srgbClr val="242424"/>
                </a:solidFill>
                <a:cs typeface="Helvetica" pitchFamily="34" charset="0"/>
              </a:rPr>
              <a:t>Duration:  </a:t>
            </a:r>
            <a:r>
              <a:rPr lang="en-US" dirty="0" smtClean="0">
                <a:solidFill>
                  <a:srgbClr val="242424"/>
                </a:solidFill>
                <a:cs typeface="Helvetica" pitchFamily="34" charset="0"/>
              </a:rPr>
              <a:t>2.5  </a:t>
            </a:r>
            <a:r>
              <a:rPr lang="en-US" dirty="0">
                <a:solidFill>
                  <a:srgbClr val="242424"/>
                </a:solidFill>
                <a:cs typeface="Helvetica" pitchFamily="34" charset="0"/>
              </a:rPr>
              <a:t>Days – From 9:00 AM to 6:00 </a:t>
            </a:r>
            <a:r>
              <a:rPr lang="en-US" dirty="0" smtClean="0">
                <a:solidFill>
                  <a:srgbClr val="242424"/>
                </a:solidFill>
                <a:cs typeface="Helvetica" pitchFamily="34" charset="0"/>
              </a:rPr>
              <a:t>PM</a:t>
            </a:r>
          </a:p>
          <a:p>
            <a:pPr>
              <a:buClr>
                <a:srgbClr val="C80D34"/>
              </a:buClr>
            </a:pPr>
            <a:endParaRPr lang="en-US" b="1" dirty="0">
              <a:solidFill>
                <a:srgbClr val="242424"/>
              </a:solidFill>
              <a:cs typeface="Helvetica" pitchFamily="34" charset="0"/>
            </a:endParaRPr>
          </a:p>
          <a:p>
            <a:pPr>
              <a:buClr>
                <a:srgbClr val="C80D34"/>
              </a:buClr>
            </a:pPr>
            <a:r>
              <a:rPr lang="en-US" b="1" dirty="0" smtClean="0">
                <a:solidFill>
                  <a:srgbClr val="242424"/>
                </a:solidFill>
                <a:cs typeface="Helvetica" pitchFamily="34" charset="0"/>
              </a:rPr>
              <a:t>Location</a:t>
            </a:r>
            <a:r>
              <a:rPr lang="en-US" b="1" dirty="0">
                <a:solidFill>
                  <a:srgbClr val="242424"/>
                </a:solidFill>
                <a:cs typeface="Helvetica" pitchFamily="34" charset="0"/>
              </a:rPr>
              <a:t>:  </a:t>
            </a:r>
            <a:r>
              <a:rPr lang="en-US" dirty="0">
                <a:solidFill>
                  <a:srgbClr val="434343"/>
                </a:solidFill>
              </a:rPr>
              <a:t>The meetings will be held at the client’s site. The definite meeting room will be determined by the client and communicated to SNS in advance.</a:t>
            </a:r>
          </a:p>
          <a:p>
            <a:pPr>
              <a:buClr>
                <a:srgbClr val="C80D34"/>
              </a:buClr>
            </a:pPr>
            <a:endParaRPr lang="en-US" dirty="0">
              <a:solidFill>
                <a:srgbClr val="242424"/>
              </a:solidFill>
              <a:cs typeface="Helvetica" pitchFamily="34" charset="0"/>
            </a:endParaRPr>
          </a:p>
        </p:txBody>
      </p:sp>
      <p:sp>
        <p:nvSpPr>
          <p:cNvPr id="4" name="Date Placeholder 2"/>
          <p:cNvSpPr>
            <a:spLocks noGrp="1"/>
          </p:cNvSpPr>
          <p:nvPr>
            <p:ph type="dt" sz="half" idx="10"/>
          </p:nvPr>
        </p:nvSpPr>
        <p:spPr>
          <a:xfrm>
            <a:off x="457200" y="6356350"/>
            <a:ext cx="2133600" cy="365125"/>
          </a:xfrm>
        </p:spPr>
        <p:txBody>
          <a:bodyPr/>
          <a:lstStyle/>
          <a:p>
            <a:r>
              <a:rPr lang="en-US" sz="1000" dirty="0"/>
              <a:t>2/23/15</a:t>
            </a:r>
          </a:p>
        </p:txBody>
      </p:sp>
      <p:sp>
        <p:nvSpPr>
          <p:cNvPr id="5" name="Footer Placeholder 3"/>
          <p:cNvSpPr>
            <a:spLocks noGrp="1"/>
          </p:cNvSpPr>
          <p:nvPr>
            <p:ph type="ftr" sz="quarter" idx="11"/>
          </p:nvPr>
        </p:nvSpPr>
        <p:spPr>
          <a:xfrm>
            <a:off x="2253343" y="6356350"/>
            <a:ext cx="5127171" cy="365125"/>
          </a:xfrm>
        </p:spPr>
        <p:txBody>
          <a:bodyPr/>
          <a:lstStyle/>
          <a:p>
            <a:r>
              <a:rPr lang="en-US" sz="1000" dirty="0"/>
              <a:t>SNS Presentation | </a:t>
            </a:r>
            <a:r>
              <a:rPr lang="en-US" sz="1000" dirty="0" err="1"/>
              <a:t>Setra</a:t>
            </a:r>
            <a:r>
              <a:rPr lang="en-US" sz="1000" dirty="0"/>
              <a:t> – </a:t>
            </a:r>
            <a:r>
              <a:rPr lang="en-US" sz="1000" dirty="0" err="1"/>
              <a:t>Infor</a:t>
            </a:r>
            <a:r>
              <a:rPr lang="en-US" sz="1000" dirty="0"/>
              <a:t> WM – </a:t>
            </a:r>
            <a:r>
              <a:rPr lang="en-US" sz="1000" dirty="0" smtClean="0"/>
              <a:t>Business </a:t>
            </a:r>
            <a:r>
              <a:rPr lang="en-US" sz="1000" dirty="0"/>
              <a:t>R</a:t>
            </a:r>
            <a:r>
              <a:rPr lang="en-US" sz="1000" dirty="0" smtClean="0"/>
              <a:t>eview Summit Agenda </a:t>
            </a:r>
            <a:r>
              <a:rPr lang="en-US" sz="1000" dirty="0"/>
              <a:t>| Riyadh-KSA</a:t>
            </a:r>
          </a:p>
        </p:txBody>
      </p:sp>
      <p:sp>
        <p:nvSpPr>
          <p:cNvPr id="6" name="Slide Number Placeholder 4"/>
          <p:cNvSpPr>
            <a:spLocks noGrp="1"/>
          </p:cNvSpPr>
          <p:nvPr>
            <p:ph type="sldNum" sz="quarter" idx="12"/>
          </p:nvPr>
        </p:nvSpPr>
        <p:spPr>
          <a:xfrm>
            <a:off x="6553200" y="6356350"/>
            <a:ext cx="2133600" cy="365125"/>
          </a:xfrm>
        </p:spPr>
        <p:txBody>
          <a:bodyPr/>
          <a:lstStyle>
            <a:lvl1pPr>
              <a:defRPr sz="1400"/>
            </a:lvl1pPr>
          </a:lstStyle>
          <a:p>
            <a:fld id="{0D893F22-695B-0B44-B6B8-EE52FF48BBE7}" type="slidenum">
              <a:rPr lang="en-US" sz="1000" smtClean="0"/>
              <a:pPr/>
              <a:t>2</a:t>
            </a:fld>
            <a:endParaRPr lang="en-US" sz="1000" dirty="0"/>
          </a:p>
        </p:txBody>
      </p:sp>
    </p:spTree>
    <p:extLst>
      <p:ext uri="{BB962C8B-B14F-4D97-AF65-F5344CB8AC3E}">
        <p14:creationId xmlns:p14="http://schemas.microsoft.com/office/powerpoint/2010/main" val="1943538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cap="all" dirty="0" smtClean="0">
                <a:latin typeface="Helvetica"/>
                <a:cs typeface="Helvetica"/>
              </a:rPr>
              <a:t>Who should attend</a:t>
            </a:r>
            <a:endParaRPr lang="en-US" b="0" cap="all" dirty="0">
              <a:latin typeface="Helvetica"/>
              <a:cs typeface="Helvetica"/>
            </a:endParaRPr>
          </a:p>
        </p:txBody>
      </p:sp>
      <p:sp>
        <p:nvSpPr>
          <p:cNvPr id="3" name="Text Placeholder 2"/>
          <p:cNvSpPr>
            <a:spLocks noGrp="1"/>
          </p:cNvSpPr>
          <p:nvPr>
            <p:ph type="body" sz="quarter" idx="14"/>
          </p:nvPr>
        </p:nvSpPr>
        <p:spPr/>
        <p:txBody>
          <a:bodyPr/>
          <a:lstStyle/>
          <a:p>
            <a:r>
              <a:rPr lang="en-US" dirty="0" smtClean="0">
                <a:solidFill>
                  <a:srgbClr val="242424"/>
                </a:solidFill>
                <a:cs typeface="Helvetica" pitchFamily="34" charset="0"/>
              </a:rPr>
              <a:t>The presence of the below participants is essential throughout the duration of the meeting:</a:t>
            </a:r>
            <a:endParaRPr lang="en-US" dirty="0">
              <a:solidFill>
                <a:srgbClr val="242424"/>
              </a:solidFill>
              <a:cs typeface="Helvetica" pitchFamily="34" charset="0"/>
            </a:endParaRPr>
          </a:p>
          <a:p>
            <a:pPr lvl="1">
              <a:buFont typeface="Arial" charset="0"/>
              <a:buChar char="–"/>
            </a:pPr>
            <a:r>
              <a:rPr lang="en-US" sz="1600" dirty="0">
                <a:solidFill>
                  <a:srgbClr val="434343"/>
                </a:solidFill>
              </a:rPr>
              <a:t>DC or Warehouse Manager</a:t>
            </a:r>
          </a:p>
          <a:p>
            <a:pPr lvl="1">
              <a:buFont typeface="Arial" charset="0"/>
              <a:buChar char="–"/>
            </a:pPr>
            <a:r>
              <a:rPr lang="en-US" sz="1600" dirty="0">
                <a:solidFill>
                  <a:srgbClr val="434343"/>
                </a:solidFill>
              </a:rPr>
              <a:t>IT resources assigned to the WMS Project</a:t>
            </a:r>
          </a:p>
          <a:p>
            <a:pPr lvl="1">
              <a:buFont typeface="Arial" charset="0"/>
              <a:buChar char="–"/>
            </a:pPr>
            <a:r>
              <a:rPr lang="en-US" sz="1600" dirty="0">
                <a:solidFill>
                  <a:srgbClr val="434343"/>
                </a:solidFill>
              </a:rPr>
              <a:t>Warehouse Super-Users assigned to the WMS Project</a:t>
            </a:r>
          </a:p>
          <a:p>
            <a:pPr lvl="1">
              <a:buFont typeface="Arial" charset="0"/>
              <a:buChar char="–"/>
            </a:pPr>
            <a:r>
              <a:rPr lang="en-US" sz="1600" dirty="0">
                <a:solidFill>
                  <a:srgbClr val="434343"/>
                </a:solidFill>
              </a:rPr>
              <a:t>WMS Project Manager</a:t>
            </a:r>
          </a:p>
          <a:p>
            <a:pPr lvl="1">
              <a:buFont typeface="Arial" charset="0"/>
              <a:buChar char="–"/>
            </a:pPr>
            <a:r>
              <a:rPr lang="en-US" sz="1600" dirty="0">
                <a:solidFill>
                  <a:srgbClr val="434343"/>
                </a:solidFill>
              </a:rPr>
              <a:t>Logistics Manager (optional)</a:t>
            </a:r>
          </a:p>
          <a:p>
            <a:pPr marL="0" indent="0">
              <a:buNone/>
            </a:pPr>
            <a:endParaRPr lang="en-US" b="1" dirty="0" smtClean="0">
              <a:solidFill>
                <a:srgbClr val="242424"/>
              </a:solidFill>
              <a:cs typeface="Helvetica" pitchFamily="34" charset="0"/>
            </a:endParaRPr>
          </a:p>
          <a:p>
            <a:r>
              <a:rPr lang="en-US" sz="1600" b="1" dirty="0" smtClean="0">
                <a:solidFill>
                  <a:srgbClr val="B10634"/>
                </a:solidFill>
              </a:rPr>
              <a:t>Important</a:t>
            </a:r>
            <a:r>
              <a:rPr lang="en-US" sz="1600" b="1" dirty="0">
                <a:solidFill>
                  <a:srgbClr val="B10634"/>
                </a:solidFill>
              </a:rPr>
              <a:t>:</a:t>
            </a:r>
            <a:r>
              <a:rPr lang="en-US" sz="1600" dirty="0">
                <a:solidFill>
                  <a:srgbClr val="434343"/>
                </a:solidFill>
              </a:rPr>
              <a:t> The BRS sessions should be attended by client representatives who can approve and decide on key operational processes.</a:t>
            </a:r>
          </a:p>
          <a:p>
            <a:pPr marL="457200" lvl="1" indent="0">
              <a:buNone/>
            </a:pPr>
            <a:endParaRPr lang="en-US" sz="1600" b="1" dirty="0">
              <a:solidFill>
                <a:srgbClr val="434343"/>
              </a:solidFill>
            </a:endParaRPr>
          </a:p>
          <a:p>
            <a:pPr marL="457200" lvl="1" indent="0">
              <a:buNone/>
            </a:pPr>
            <a:endParaRPr lang="en-US" sz="1600" dirty="0" smtClean="0">
              <a:solidFill>
                <a:srgbClr val="434343"/>
              </a:solidFill>
            </a:endParaRPr>
          </a:p>
          <a:p>
            <a:pPr lvl="1">
              <a:buFont typeface="Arial" charset="0"/>
              <a:buChar char="–"/>
            </a:pPr>
            <a:endParaRPr lang="en-US" sz="1600" dirty="0" smtClean="0">
              <a:solidFill>
                <a:srgbClr val="434343"/>
              </a:solidFill>
            </a:endParaRPr>
          </a:p>
          <a:p>
            <a:pPr lvl="1">
              <a:buFont typeface="Arial" charset="0"/>
              <a:buChar char="–"/>
            </a:pPr>
            <a:endParaRPr lang="en-US" sz="1600" dirty="0" smtClean="0">
              <a:solidFill>
                <a:srgbClr val="434343"/>
              </a:solidFill>
            </a:endParaRPr>
          </a:p>
          <a:p>
            <a:pPr lvl="1">
              <a:buFont typeface="Arial" charset="0"/>
              <a:buChar char="–"/>
            </a:pPr>
            <a:endParaRPr lang="en-US" sz="1600" dirty="0" smtClean="0">
              <a:solidFill>
                <a:srgbClr val="434343"/>
              </a:solidFill>
              <a:cs typeface="Helvetica" pitchFamily="34" charset="0"/>
            </a:endParaRPr>
          </a:p>
          <a:p>
            <a:pPr lvl="1">
              <a:buFont typeface="Arial" charset="0"/>
              <a:buChar char="–"/>
            </a:pPr>
            <a:endParaRPr lang="en-US" sz="1600" dirty="0" smtClean="0">
              <a:solidFill>
                <a:srgbClr val="434343"/>
              </a:solidFill>
              <a:cs typeface="Helvetica" pitchFamily="34" charset="0"/>
            </a:endParaRPr>
          </a:p>
          <a:p>
            <a:pPr marL="0" indent="0">
              <a:buNone/>
            </a:pPr>
            <a:endParaRPr lang="en-US" dirty="0"/>
          </a:p>
        </p:txBody>
      </p:sp>
      <p:sp>
        <p:nvSpPr>
          <p:cNvPr id="4" name="Date Placeholder 2"/>
          <p:cNvSpPr>
            <a:spLocks noGrp="1"/>
          </p:cNvSpPr>
          <p:nvPr>
            <p:ph type="dt" sz="half" idx="10"/>
          </p:nvPr>
        </p:nvSpPr>
        <p:spPr>
          <a:xfrm>
            <a:off x="457200" y="6356350"/>
            <a:ext cx="2133600" cy="365125"/>
          </a:xfrm>
        </p:spPr>
        <p:txBody>
          <a:bodyPr/>
          <a:lstStyle/>
          <a:p>
            <a:r>
              <a:rPr lang="en-US" sz="1000" dirty="0" smtClean="0"/>
              <a:t>2/23/15</a:t>
            </a:r>
            <a:endParaRPr lang="en-US" sz="1000" dirty="0"/>
          </a:p>
        </p:txBody>
      </p:sp>
      <p:sp>
        <p:nvSpPr>
          <p:cNvPr id="5" name="Footer Placeholder 3"/>
          <p:cNvSpPr>
            <a:spLocks noGrp="1"/>
          </p:cNvSpPr>
          <p:nvPr>
            <p:ph type="ftr" sz="quarter" idx="11"/>
          </p:nvPr>
        </p:nvSpPr>
        <p:spPr>
          <a:xfrm>
            <a:off x="2242457" y="6356350"/>
            <a:ext cx="5116286" cy="365125"/>
          </a:xfrm>
        </p:spPr>
        <p:txBody>
          <a:bodyPr/>
          <a:lstStyle/>
          <a:p>
            <a:r>
              <a:rPr lang="en-US" sz="1000" dirty="0"/>
              <a:t>SNS Presentation | </a:t>
            </a:r>
            <a:r>
              <a:rPr lang="en-US" sz="1000" dirty="0" err="1"/>
              <a:t>Setra</a:t>
            </a:r>
            <a:r>
              <a:rPr lang="en-US" sz="1000" dirty="0"/>
              <a:t> – </a:t>
            </a:r>
            <a:r>
              <a:rPr lang="en-US" sz="1000" dirty="0" err="1"/>
              <a:t>Infor</a:t>
            </a:r>
            <a:r>
              <a:rPr lang="en-US" sz="1000" dirty="0"/>
              <a:t> WM – Business Review Summit Agenda | Riyadh-KSA</a:t>
            </a:r>
          </a:p>
        </p:txBody>
      </p:sp>
      <p:sp>
        <p:nvSpPr>
          <p:cNvPr id="6" name="Slide Number Placeholder 4"/>
          <p:cNvSpPr>
            <a:spLocks noGrp="1"/>
          </p:cNvSpPr>
          <p:nvPr>
            <p:ph type="sldNum" sz="quarter" idx="12"/>
          </p:nvPr>
        </p:nvSpPr>
        <p:spPr>
          <a:xfrm>
            <a:off x="6553200" y="6356350"/>
            <a:ext cx="2133600" cy="365125"/>
          </a:xfrm>
        </p:spPr>
        <p:txBody>
          <a:bodyPr/>
          <a:lstStyle>
            <a:lvl1pPr>
              <a:defRPr sz="1400"/>
            </a:lvl1pPr>
          </a:lstStyle>
          <a:p>
            <a:fld id="{0D893F22-695B-0B44-B6B8-EE52FF48BBE7}" type="slidenum">
              <a:rPr lang="en-US" sz="1000" smtClean="0"/>
              <a:pPr/>
              <a:t>3</a:t>
            </a:fld>
            <a:endParaRPr lang="en-US" sz="1000" dirty="0"/>
          </a:p>
        </p:txBody>
      </p:sp>
    </p:spTree>
    <p:extLst>
      <p:ext uri="{BB962C8B-B14F-4D97-AF65-F5344CB8AC3E}">
        <p14:creationId xmlns:p14="http://schemas.microsoft.com/office/powerpoint/2010/main" val="3406778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a:t>MEETING </a:t>
            </a:r>
            <a:r>
              <a:rPr lang="en-US" b="0" dirty="0" smtClean="0"/>
              <a:t>PRE-REQUISITES</a:t>
            </a:r>
            <a:endParaRPr lang="en-US" b="0" dirty="0"/>
          </a:p>
        </p:txBody>
      </p:sp>
      <p:sp>
        <p:nvSpPr>
          <p:cNvPr id="3" name="Text Placeholder 2"/>
          <p:cNvSpPr>
            <a:spLocks noGrp="1"/>
          </p:cNvSpPr>
          <p:nvPr>
            <p:ph type="body" sz="quarter" idx="14"/>
          </p:nvPr>
        </p:nvSpPr>
        <p:spPr/>
        <p:txBody>
          <a:bodyPr/>
          <a:lstStyle/>
          <a:p>
            <a:pPr>
              <a:buClr>
                <a:srgbClr val="C80D34"/>
              </a:buClr>
            </a:pPr>
            <a:r>
              <a:rPr lang="en-US" dirty="0"/>
              <a:t>The pre-requisites listed below are essential for a successful meeting</a:t>
            </a:r>
            <a:r>
              <a:rPr lang="en-US" dirty="0" smtClean="0"/>
              <a:t>:</a:t>
            </a:r>
            <a:endParaRPr lang="en-US" b="1" dirty="0" smtClean="0">
              <a:solidFill>
                <a:srgbClr val="434343"/>
              </a:solidFill>
            </a:endParaRPr>
          </a:p>
          <a:p>
            <a:pPr lvl="1">
              <a:buFont typeface="Arial" charset="0"/>
              <a:buChar char="–"/>
            </a:pPr>
            <a:r>
              <a:rPr lang="en-US" sz="1600" dirty="0" smtClean="0">
                <a:solidFill>
                  <a:srgbClr val="434343"/>
                </a:solidFill>
              </a:rPr>
              <a:t>Meeting </a:t>
            </a:r>
            <a:r>
              <a:rPr lang="en-US" sz="1600" dirty="0">
                <a:solidFill>
                  <a:srgbClr val="434343"/>
                </a:solidFill>
              </a:rPr>
              <a:t>Room</a:t>
            </a:r>
          </a:p>
          <a:p>
            <a:pPr lvl="1">
              <a:buFont typeface="Arial" charset="0"/>
              <a:buChar char="–"/>
            </a:pPr>
            <a:r>
              <a:rPr lang="en-US" sz="1600" dirty="0">
                <a:solidFill>
                  <a:srgbClr val="434343"/>
                </a:solidFill>
              </a:rPr>
              <a:t>Projector</a:t>
            </a:r>
          </a:p>
          <a:p>
            <a:pPr lvl="1">
              <a:buFont typeface="Arial" charset="0"/>
              <a:buChar char="–"/>
            </a:pPr>
            <a:r>
              <a:rPr lang="en-US" sz="1600" dirty="0">
                <a:solidFill>
                  <a:srgbClr val="434343"/>
                </a:solidFill>
              </a:rPr>
              <a:t>White Board and Markers</a:t>
            </a:r>
          </a:p>
          <a:p>
            <a:pPr lvl="1">
              <a:buFont typeface="Arial" charset="0"/>
              <a:buChar char="–"/>
            </a:pPr>
            <a:r>
              <a:rPr lang="en-US" sz="1600" dirty="0">
                <a:solidFill>
                  <a:srgbClr val="434343"/>
                </a:solidFill>
              </a:rPr>
              <a:t>Minutes Taker (optional)</a:t>
            </a:r>
          </a:p>
          <a:p>
            <a:pPr lvl="1">
              <a:buClr>
                <a:srgbClr val="C80D34"/>
              </a:buClr>
            </a:pPr>
            <a:endParaRPr lang="en-US" sz="1600" dirty="0">
              <a:solidFill>
                <a:srgbClr val="434343"/>
              </a:solidFill>
            </a:endParaRPr>
          </a:p>
        </p:txBody>
      </p:sp>
      <p:sp>
        <p:nvSpPr>
          <p:cNvPr id="4" name="Date Placeholder 2"/>
          <p:cNvSpPr>
            <a:spLocks noGrp="1"/>
          </p:cNvSpPr>
          <p:nvPr>
            <p:ph type="dt" sz="half" idx="10"/>
          </p:nvPr>
        </p:nvSpPr>
        <p:spPr>
          <a:xfrm>
            <a:off x="457200" y="6356350"/>
            <a:ext cx="2133600" cy="365125"/>
          </a:xfrm>
        </p:spPr>
        <p:txBody>
          <a:bodyPr/>
          <a:lstStyle/>
          <a:p>
            <a:r>
              <a:rPr lang="en-US" sz="1000" dirty="0" smtClean="0"/>
              <a:t>2/23/15</a:t>
            </a:r>
            <a:endParaRPr lang="en-US" sz="1000" dirty="0"/>
          </a:p>
        </p:txBody>
      </p:sp>
      <p:sp>
        <p:nvSpPr>
          <p:cNvPr id="5" name="Footer Placeholder 3"/>
          <p:cNvSpPr>
            <a:spLocks noGrp="1"/>
          </p:cNvSpPr>
          <p:nvPr>
            <p:ph type="ftr" sz="quarter" idx="11"/>
          </p:nvPr>
        </p:nvSpPr>
        <p:spPr>
          <a:xfrm>
            <a:off x="2231571" y="6356350"/>
            <a:ext cx="5127172" cy="365125"/>
          </a:xfrm>
        </p:spPr>
        <p:txBody>
          <a:bodyPr/>
          <a:lstStyle/>
          <a:p>
            <a:r>
              <a:rPr lang="en-US" sz="1000" dirty="0"/>
              <a:t>SNS Presentation | </a:t>
            </a:r>
            <a:r>
              <a:rPr lang="en-US" sz="1000" dirty="0" err="1"/>
              <a:t>Setra</a:t>
            </a:r>
            <a:r>
              <a:rPr lang="en-US" sz="1000" dirty="0"/>
              <a:t> – </a:t>
            </a:r>
            <a:r>
              <a:rPr lang="en-US" sz="1000" dirty="0" err="1"/>
              <a:t>Infor</a:t>
            </a:r>
            <a:r>
              <a:rPr lang="en-US" sz="1000" dirty="0"/>
              <a:t> WM – Business Review Summit Agenda | Riyadh-KSA</a:t>
            </a:r>
          </a:p>
        </p:txBody>
      </p:sp>
      <p:sp>
        <p:nvSpPr>
          <p:cNvPr id="6" name="Slide Number Placeholder 4"/>
          <p:cNvSpPr>
            <a:spLocks noGrp="1"/>
          </p:cNvSpPr>
          <p:nvPr>
            <p:ph type="sldNum" sz="quarter" idx="12"/>
          </p:nvPr>
        </p:nvSpPr>
        <p:spPr>
          <a:xfrm>
            <a:off x="6553200" y="6356350"/>
            <a:ext cx="2133600" cy="365125"/>
          </a:xfrm>
        </p:spPr>
        <p:txBody>
          <a:bodyPr/>
          <a:lstStyle>
            <a:lvl1pPr>
              <a:defRPr sz="1400"/>
            </a:lvl1pPr>
          </a:lstStyle>
          <a:p>
            <a:fld id="{0D893F22-695B-0B44-B6B8-EE52FF48BBE7}" type="slidenum">
              <a:rPr lang="en-US" sz="1000" smtClean="0"/>
              <a:pPr/>
              <a:t>4</a:t>
            </a:fld>
            <a:endParaRPr lang="en-US" sz="1000" dirty="0"/>
          </a:p>
        </p:txBody>
      </p:sp>
    </p:spTree>
    <p:extLst>
      <p:ext uri="{BB962C8B-B14F-4D97-AF65-F5344CB8AC3E}">
        <p14:creationId xmlns:p14="http://schemas.microsoft.com/office/powerpoint/2010/main" val="2865289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AGENDA</a:t>
            </a:r>
          </a:p>
        </p:txBody>
      </p:sp>
      <p:sp>
        <p:nvSpPr>
          <p:cNvPr id="4" name="Date Placeholder 2"/>
          <p:cNvSpPr>
            <a:spLocks noGrp="1"/>
          </p:cNvSpPr>
          <p:nvPr>
            <p:ph type="dt" sz="half" idx="10"/>
          </p:nvPr>
        </p:nvSpPr>
        <p:spPr>
          <a:xfrm>
            <a:off x="457200" y="6356350"/>
            <a:ext cx="2133600" cy="365125"/>
          </a:xfrm>
        </p:spPr>
        <p:txBody>
          <a:bodyPr/>
          <a:lstStyle/>
          <a:p>
            <a:r>
              <a:rPr lang="en-US" sz="1000" dirty="0"/>
              <a:t>2/23/15</a:t>
            </a:r>
          </a:p>
        </p:txBody>
      </p:sp>
      <p:sp>
        <p:nvSpPr>
          <p:cNvPr id="5" name="Footer Placeholder 3"/>
          <p:cNvSpPr>
            <a:spLocks noGrp="1"/>
          </p:cNvSpPr>
          <p:nvPr>
            <p:ph type="ftr" sz="quarter" idx="11"/>
          </p:nvPr>
        </p:nvSpPr>
        <p:spPr>
          <a:xfrm>
            <a:off x="2166256" y="6356350"/>
            <a:ext cx="5236029" cy="365125"/>
          </a:xfrm>
        </p:spPr>
        <p:txBody>
          <a:bodyPr/>
          <a:lstStyle/>
          <a:p>
            <a:r>
              <a:rPr lang="en-US" sz="1000" dirty="0"/>
              <a:t>SNS Presentation | </a:t>
            </a:r>
            <a:r>
              <a:rPr lang="en-US" sz="1000" dirty="0" err="1"/>
              <a:t>Setra</a:t>
            </a:r>
            <a:r>
              <a:rPr lang="en-US" sz="1000" dirty="0"/>
              <a:t> – </a:t>
            </a:r>
            <a:r>
              <a:rPr lang="en-US" sz="1000" dirty="0" err="1"/>
              <a:t>Infor</a:t>
            </a:r>
            <a:r>
              <a:rPr lang="en-US" sz="1000" dirty="0"/>
              <a:t> WM – Business Review Summit Agenda | Riyadh-KSA</a:t>
            </a:r>
          </a:p>
        </p:txBody>
      </p:sp>
      <p:sp>
        <p:nvSpPr>
          <p:cNvPr id="6" name="Slide Number Placeholder 4"/>
          <p:cNvSpPr>
            <a:spLocks noGrp="1"/>
          </p:cNvSpPr>
          <p:nvPr>
            <p:ph type="sldNum" sz="quarter" idx="12"/>
          </p:nvPr>
        </p:nvSpPr>
        <p:spPr>
          <a:xfrm>
            <a:off x="6553200" y="6356350"/>
            <a:ext cx="2133600" cy="365125"/>
          </a:xfrm>
        </p:spPr>
        <p:txBody>
          <a:bodyPr/>
          <a:lstStyle>
            <a:lvl1pPr>
              <a:defRPr sz="1400"/>
            </a:lvl1pPr>
          </a:lstStyle>
          <a:p>
            <a:fld id="{0D893F22-695B-0B44-B6B8-EE52FF48BBE7}" type="slidenum">
              <a:rPr lang="en-US" sz="1000" smtClean="0"/>
              <a:pPr/>
              <a:t>5</a:t>
            </a:fld>
            <a:endParaRPr lang="en-US" sz="1000" dirty="0"/>
          </a:p>
        </p:txBody>
      </p:sp>
      <p:sp>
        <p:nvSpPr>
          <p:cNvPr id="7" name="Text Placeholder 2"/>
          <p:cNvSpPr txBox="1">
            <a:spLocks/>
          </p:cNvSpPr>
          <p:nvPr/>
        </p:nvSpPr>
        <p:spPr>
          <a:xfrm>
            <a:off x="609600" y="1205137"/>
            <a:ext cx="8229600" cy="5112568"/>
          </a:xfrm>
          <a:prstGeom prst="rect">
            <a:avLst/>
          </a:prstGeom>
        </p:spPr>
        <p:txBody>
          <a:bodyPr/>
          <a:lstStyle>
            <a:lvl1pPr marL="342900" indent="-342900" algn="l" defTabSz="914400" rtl="0" eaLnBrk="1" latinLnBrk="0" hangingPunct="1">
              <a:spcBef>
                <a:spcPct val="20000"/>
              </a:spcBef>
              <a:buClr>
                <a:srgbClr val="C00000"/>
              </a:buClr>
              <a:buFont typeface="Wingdings" pitchFamily="2" charset="2"/>
              <a:buChar char="§"/>
              <a:defRPr sz="1600" kern="1200" baseline="0">
                <a:solidFill>
                  <a:schemeClr val="tx1"/>
                </a:solidFill>
                <a:latin typeface="Helvetica" pitchFamily="34" charset="0"/>
                <a:ea typeface="+mn-ea"/>
                <a:cs typeface="+mn-cs"/>
              </a:defRPr>
            </a:lvl1pPr>
            <a:lvl2pPr marL="742950" indent="-285750" algn="l" defTabSz="914400" rtl="0" eaLnBrk="1" latinLnBrk="0" hangingPunct="1">
              <a:spcBef>
                <a:spcPct val="20000"/>
              </a:spcBef>
              <a:buClr>
                <a:schemeClr val="tx1">
                  <a:lumMod val="50000"/>
                  <a:lumOff val="50000"/>
                </a:schemeClr>
              </a:buClr>
              <a:buFont typeface="Wingdings" pitchFamily="2" charset="2"/>
              <a:buChar char="§"/>
              <a:defRPr sz="1200" kern="1200" baseline="0">
                <a:solidFill>
                  <a:schemeClr val="tx1"/>
                </a:solidFill>
                <a:latin typeface="Helvetica" pitchFamily="34" charset="0"/>
                <a:ea typeface="+mn-ea"/>
                <a:cs typeface="+mn-cs"/>
              </a:defRPr>
            </a:lvl2pPr>
            <a:lvl3pPr marL="1143000" indent="-228600" algn="l" defTabSz="914400" rtl="0" eaLnBrk="1" latinLnBrk="0" hangingPunct="1">
              <a:spcBef>
                <a:spcPct val="20000"/>
              </a:spcBef>
              <a:buClr>
                <a:schemeClr val="tx1">
                  <a:lumMod val="50000"/>
                  <a:lumOff val="50000"/>
                </a:schemeClr>
              </a:buClr>
              <a:buFont typeface="Wingdings" pitchFamily="2" charset="2"/>
              <a:buChar char="§"/>
              <a:defRPr sz="1000" kern="1200" baseline="0">
                <a:solidFill>
                  <a:schemeClr val="tx1"/>
                </a:solidFill>
                <a:latin typeface="Helvetica" pitchFamily="34" charset="0"/>
                <a:ea typeface="+mn-ea"/>
                <a:cs typeface="+mn-cs"/>
              </a:defRPr>
            </a:lvl3pPr>
            <a:lvl4pPr marL="1600200" indent="-228600" algn="l" defTabSz="914400" rtl="0" eaLnBrk="1" latinLnBrk="0" hangingPunct="1">
              <a:spcBef>
                <a:spcPct val="20000"/>
              </a:spcBef>
              <a:buClr>
                <a:schemeClr val="tx1">
                  <a:lumMod val="50000"/>
                  <a:lumOff val="50000"/>
                </a:schemeClr>
              </a:buClr>
              <a:buFont typeface="Wingdings" pitchFamily="2" charset="2"/>
              <a:buChar char="§"/>
              <a:defRPr sz="900" kern="1200" baseline="0">
                <a:solidFill>
                  <a:schemeClr val="tx1"/>
                </a:solidFill>
                <a:latin typeface="Helvetica" pitchFamily="34" charset="0"/>
                <a:ea typeface="+mn-ea"/>
                <a:cs typeface="+mn-cs"/>
              </a:defRPr>
            </a:lvl4pPr>
            <a:lvl5pPr marL="2057400" indent="-228600" algn="l" defTabSz="914400" rtl="0" eaLnBrk="1" latinLnBrk="0" hangingPunct="1">
              <a:spcBef>
                <a:spcPct val="20000"/>
              </a:spcBef>
              <a:buClr>
                <a:schemeClr val="tx1">
                  <a:lumMod val="50000"/>
                  <a:lumOff val="50000"/>
                </a:schemeClr>
              </a:buClr>
              <a:buFont typeface="Wingdings" pitchFamily="2" charset="2"/>
              <a:buChar char="§"/>
              <a:defRPr sz="800" kern="1200" baseline="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42424"/>
                </a:solidFill>
                <a:cs typeface="Helvetica" pitchFamily="34" charset="0"/>
              </a:rPr>
              <a:t>Agenda: </a:t>
            </a:r>
            <a:r>
              <a:rPr lang="en-US" dirty="0">
                <a:solidFill>
                  <a:srgbClr val="242424"/>
                </a:solidFill>
                <a:cs typeface="Helvetica" pitchFamily="34" charset="0"/>
              </a:rPr>
              <a:t> The following is a detailed agenda highlighting all the activities which need to be completed during this visit. Note that the duration allocated to each session is based on our experience with similar project activities but might change depending on particularities.</a:t>
            </a:r>
          </a:p>
        </p:txBody>
      </p:sp>
    </p:spTree>
    <p:extLst>
      <p:ext uri="{BB962C8B-B14F-4D97-AF65-F5344CB8AC3E}">
        <p14:creationId xmlns:p14="http://schemas.microsoft.com/office/powerpoint/2010/main" val="390568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AGENDA</a:t>
            </a:r>
          </a:p>
        </p:txBody>
      </p:sp>
      <p:graphicFrame>
        <p:nvGraphicFramePr>
          <p:cNvPr id="5" name="Group 110"/>
          <p:cNvGraphicFramePr>
            <a:graphicFrameLocks noGrp="1"/>
          </p:cNvGraphicFramePr>
          <p:nvPr>
            <p:extLst>
              <p:ext uri="{D42A27DB-BD31-4B8C-83A1-F6EECF244321}">
                <p14:modId xmlns:p14="http://schemas.microsoft.com/office/powerpoint/2010/main" val="1998532543"/>
              </p:ext>
            </p:extLst>
          </p:nvPr>
        </p:nvGraphicFramePr>
        <p:xfrm>
          <a:off x="214282" y="1214422"/>
          <a:ext cx="8529638" cy="4285280"/>
        </p:xfrm>
        <a:graphic>
          <a:graphicData uri="http://schemas.openxmlformats.org/drawingml/2006/table">
            <a:tbl>
              <a:tblPr/>
              <a:tblGrid>
                <a:gridCol w="719138"/>
                <a:gridCol w="1368425"/>
                <a:gridCol w="2879725"/>
                <a:gridCol w="3562350"/>
              </a:tblGrid>
              <a:tr h="377825">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Days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Subject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Details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r>
              <a:tr h="812800">
                <a:tc rowSpan="2">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Day 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14:00 – 16:00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Setup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Setup – Location Schemas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Setup – UOM and Pack Keys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Setup – SKUs and Movable Units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Other Master Data – Vendors, Customers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28625">
                <a:tc vMerge="1">
                  <a:txBody>
                    <a:bodyPr/>
                    <a:lstStyle/>
                    <a:p>
                      <a:endParaRPr lang="en-US"/>
                    </a:p>
                  </a:txBody>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16:00 – 18:00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Inbound / Receiving I</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Receiving Process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QC Process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52016">
                <a:tc rowSpan="4">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Day 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09:00 – 11:00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Inbound / Receiving II</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Damage Handling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Putaway Process and Policies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52016">
                <a:tc vMerge="1">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11:00 – 13:00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Inbound / Receiving III</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Returns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52016">
                <a:tc vMerge="1">
                  <a:txBody>
                    <a:bodyPr/>
                    <a:lstStyle/>
                    <a:p>
                      <a:endParaRPr lang="en-US"/>
                    </a:p>
                  </a:txBody>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13:00 – 14:00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Lunch Break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452016">
                <a:tc vMerge="1">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14:00 </a:t>
                      </a:r>
                      <a:r>
                        <a:rPr kumimoji="0" lang="en-US" sz="1400" b="0" i="0" u="none" strike="noStrike" kern="1200" cap="none" normalizeH="0" baseline="0" dirty="0" smtClean="0">
                          <a:ln>
                            <a:noFill/>
                          </a:ln>
                          <a:solidFill>
                            <a:schemeClr val="tx1"/>
                          </a:solidFill>
                          <a:effectLst/>
                          <a:latin typeface="+mn-lt"/>
                          <a:ea typeface="+mn-ea"/>
                          <a:cs typeface="Arial" charset="0"/>
                        </a:rPr>
                        <a:t>– 18:00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Inventory Management</a:t>
                      </a: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a:t>
                      </a:r>
                      <a:r>
                        <a:rPr kumimoji="0" lang="en-US" sz="1400" b="0" i="0" u="none" strike="noStrike" kern="1200" cap="none" normalizeH="0" baseline="0" dirty="0" smtClean="0">
                          <a:ln>
                            <a:noFill/>
                          </a:ln>
                          <a:solidFill>
                            <a:schemeClr val="tx1"/>
                          </a:solidFill>
                          <a:effectLst/>
                          <a:latin typeface="+mn-lt"/>
                          <a:ea typeface="+mn-ea"/>
                          <a:cs typeface="Arial" charset="0"/>
                        </a:rPr>
                        <a:t>Inventory Balance Transactions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Cycle Counts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Move</a:t>
                      </a:r>
                      <a:endParaRPr kumimoji="0" lang="en-US" sz="1400" b="0" i="0" u="none" strike="noStrike" kern="1200" cap="none" normalizeH="0" baseline="0" dirty="0" smtClean="0">
                        <a:ln>
                          <a:noFill/>
                        </a:ln>
                        <a:solidFill>
                          <a:schemeClr val="tx1"/>
                        </a:solidFill>
                        <a:effectLst/>
                        <a:latin typeface="+mn-lt"/>
                        <a:ea typeface="+mn-ea"/>
                        <a:cs typeface="Arial" charset="0"/>
                      </a:endParaRP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Adjustments</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Hold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bl>
          </a:graphicData>
        </a:graphic>
      </p:graphicFrame>
      <p:sp>
        <p:nvSpPr>
          <p:cNvPr id="4" name="Date Placeholder 2"/>
          <p:cNvSpPr>
            <a:spLocks noGrp="1"/>
          </p:cNvSpPr>
          <p:nvPr>
            <p:ph type="dt" sz="half" idx="10"/>
          </p:nvPr>
        </p:nvSpPr>
        <p:spPr>
          <a:xfrm>
            <a:off x="457200" y="6356350"/>
            <a:ext cx="2133600" cy="365125"/>
          </a:xfrm>
        </p:spPr>
        <p:txBody>
          <a:bodyPr/>
          <a:lstStyle/>
          <a:p>
            <a:r>
              <a:rPr lang="en-US" sz="1000" dirty="0"/>
              <a:t>2/23/15</a:t>
            </a:r>
          </a:p>
        </p:txBody>
      </p:sp>
      <p:sp>
        <p:nvSpPr>
          <p:cNvPr id="6" name="Footer Placeholder 3"/>
          <p:cNvSpPr>
            <a:spLocks noGrp="1"/>
          </p:cNvSpPr>
          <p:nvPr>
            <p:ph type="ftr" sz="quarter" idx="11"/>
          </p:nvPr>
        </p:nvSpPr>
        <p:spPr>
          <a:xfrm>
            <a:off x="2231571" y="6356350"/>
            <a:ext cx="5105400" cy="365125"/>
          </a:xfrm>
        </p:spPr>
        <p:txBody>
          <a:bodyPr/>
          <a:lstStyle/>
          <a:p>
            <a:r>
              <a:rPr lang="en-US" sz="1000" dirty="0"/>
              <a:t>SNS Presentation | </a:t>
            </a:r>
            <a:r>
              <a:rPr lang="en-US" sz="1000" dirty="0" err="1"/>
              <a:t>Setra</a:t>
            </a:r>
            <a:r>
              <a:rPr lang="en-US" sz="1000" dirty="0"/>
              <a:t> – </a:t>
            </a:r>
            <a:r>
              <a:rPr lang="en-US" sz="1000" dirty="0" err="1"/>
              <a:t>Infor</a:t>
            </a:r>
            <a:r>
              <a:rPr lang="en-US" sz="1000" dirty="0"/>
              <a:t> WM – Business Review Summit Agenda | Riyadh-KSA</a:t>
            </a:r>
          </a:p>
        </p:txBody>
      </p:sp>
      <p:sp>
        <p:nvSpPr>
          <p:cNvPr id="7" name="Slide Number Placeholder 4"/>
          <p:cNvSpPr>
            <a:spLocks noGrp="1"/>
          </p:cNvSpPr>
          <p:nvPr>
            <p:ph type="sldNum" sz="quarter" idx="12"/>
          </p:nvPr>
        </p:nvSpPr>
        <p:spPr>
          <a:xfrm>
            <a:off x="6553200" y="6356350"/>
            <a:ext cx="2133600" cy="365125"/>
          </a:xfrm>
        </p:spPr>
        <p:txBody>
          <a:bodyPr/>
          <a:lstStyle>
            <a:lvl1pPr>
              <a:defRPr sz="1400"/>
            </a:lvl1pPr>
          </a:lstStyle>
          <a:p>
            <a:fld id="{0D893F22-695B-0B44-B6B8-EE52FF48BBE7}" type="slidenum">
              <a:rPr lang="en-US" sz="1000" smtClean="0"/>
              <a:pPr/>
              <a:t>6</a:t>
            </a:fld>
            <a:endParaRPr lang="en-US" sz="1000" dirty="0"/>
          </a:p>
        </p:txBody>
      </p:sp>
    </p:spTree>
    <p:extLst>
      <p:ext uri="{BB962C8B-B14F-4D97-AF65-F5344CB8AC3E}">
        <p14:creationId xmlns:p14="http://schemas.microsoft.com/office/powerpoint/2010/main" val="2863467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a:t>AGENDA</a:t>
            </a:r>
          </a:p>
        </p:txBody>
      </p:sp>
      <p:graphicFrame>
        <p:nvGraphicFramePr>
          <p:cNvPr id="5" name="Group 100"/>
          <p:cNvGraphicFramePr>
            <a:graphicFrameLocks noGrp="1"/>
          </p:cNvGraphicFramePr>
          <p:nvPr>
            <p:extLst>
              <p:ext uri="{D42A27DB-BD31-4B8C-83A1-F6EECF244321}">
                <p14:modId xmlns:p14="http://schemas.microsoft.com/office/powerpoint/2010/main" val="3218392740"/>
              </p:ext>
            </p:extLst>
          </p:nvPr>
        </p:nvGraphicFramePr>
        <p:xfrm>
          <a:off x="214282" y="1214422"/>
          <a:ext cx="8529638" cy="3547570"/>
        </p:xfrm>
        <a:graphic>
          <a:graphicData uri="http://schemas.openxmlformats.org/drawingml/2006/table">
            <a:tbl>
              <a:tblPr/>
              <a:tblGrid>
                <a:gridCol w="719138"/>
                <a:gridCol w="1368425"/>
                <a:gridCol w="2879725"/>
                <a:gridCol w="3562350"/>
              </a:tblGrid>
              <a:tr h="377825">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Days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smtClean="0">
                          <a:ln>
                            <a:noFill/>
                          </a:ln>
                          <a:solidFill>
                            <a:schemeClr val="bg1"/>
                          </a:solidFill>
                          <a:effectLst/>
                          <a:latin typeface="+mn-lt"/>
                          <a:ea typeface="+mn-ea"/>
                          <a:cs typeface="Arial"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smtClean="0">
                          <a:ln>
                            <a:noFill/>
                          </a:ln>
                          <a:solidFill>
                            <a:schemeClr val="bg1"/>
                          </a:solidFill>
                          <a:effectLst/>
                          <a:latin typeface="+mn-lt"/>
                          <a:ea typeface="+mn-ea"/>
                          <a:cs typeface="Arial" charset="0"/>
                        </a:rPr>
                        <a:t>Subject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bg1"/>
                          </a:solidFill>
                          <a:effectLst/>
                          <a:latin typeface="+mn-lt"/>
                          <a:ea typeface="+mn-ea"/>
                          <a:cs typeface="Arial" charset="0"/>
                        </a:rPr>
                        <a:t>Details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10634"/>
                    </a:solidFill>
                  </a:tcPr>
                </a:tc>
              </a:tr>
              <a:tr h="812800">
                <a:tc rowSpan="4">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Day 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09:00 – 13:00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Outbound / Shipping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Order Processing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Wave </a:t>
                      </a:r>
                      <a:r>
                        <a:rPr kumimoji="0" lang="en-US" sz="1400" b="0" i="0" u="none" strike="noStrike" kern="1200" cap="none" normalizeH="0" baseline="0" dirty="0" smtClean="0">
                          <a:ln>
                            <a:noFill/>
                          </a:ln>
                          <a:solidFill>
                            <a:schemeClr val="tx1"/>
                          </a:solidFill>
                          <a:effectLst/>
                          <a:latin typeface="+mn-lt"/>
                          <a:ea typeface="+mn-ea"/>
                          <a:cs typeface="Arial" charset="0"/>
                        </a:rPr>
                        <a:t>Management</a:t>
                      </a: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812800">
                <a:tc vMerge="1">
                  <a:txBody>
                    <a:bodyPr/>
                    <a:lstStyle/>
                    <a:p>
                      <a:endParaRPr lang="en-US"/>
                    </a:p>
                  </a:txBody>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13:00 – 14:00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Lunch Break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731345">
                <a:tc vMerge="1">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14:00 – 16:00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Outbound / Shipping</a:t>
                      </a: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Picking &amp; Packing</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Loading Process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r h="812800">
                <a:tc vMerge="1">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endParaRPr kumimoji="0" lang="en-US" sz="1400" b="0" i="0" u="none" strike="noStrike" kern="1200" cap="none" normalizeH="0" baseline="0" dirty="0" smtClean="0">
                        <a:ln>
                          <a:noFill/>
                        </a:ln>
                        <a:solidFill>
                          <a:schemeClr val="tx1"/>
                        </a:solidFill>
                        <a:effectLst/>
                        <a:latin typeface="+mn-lt"/>
                        <a:ea typeface="+mn-ea"/>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16:00 – 18:00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Wrap-Up / Project Plan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c>
                  <a:txBody>
                    <a:bodyPr/>
                    <a:lstStyle/>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Summary and Wrap-Up</a:t>
                      </a:r>
                    </a:p>
                    <a:p>
                      <a:pPr marL="0" marR="0" lvl="0" indent="0" algn="l" defTabSz="914400" rtl="0" eaLnBrk="1" fontAlgn="t" latinLnBrk="0" hangingPunct="1">
                        <a:lnSpc>
                          <a:spcPct val="95000"/>
                        </a:lnSpc>
                        <a:spcBef>
                          <a:spcPct val="0"/>
                        </a:spcBef>
                        <a:spcAft>
                          <a:spcPct val="0"/>
                        </a:spcAft>
                        <a:buClrTx/>
                        <a:buSzTx/>
                        <a:buFont typeface="Wingdings" pitchFamily="2" charset="2"/>
                        <a:buNone/>
                        <a:tabLst/>
                      </a:pPr>
                      <a:r>
                        <a:rPr kumimoji="0" lang="en-US" sz="1400" b="0" i="0" u="none" strike="noStrike" kern="1200" cap="none" normalizeH="0" baseline="0" dirty="0" smtClean="0">
                          <a:ln>
                            <a:noFill/>
                          </a:ln>
                          <a:solidFill>
                            <a:schemeClr val="tx1"/>
                          </a:solidFill>
                          <a:effectLst/>
                          <a:latin typeface="+mn-lt"/>
                          <a:ea typeface="+mn-ea"/>
                          <a:cs typeface="Arial" charset="0"/>
                        </a:rPr>
                        <a:t> Project Plan Review</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0E0">
                        <a:alpha val="50000"/>
                      </a:srgbClr>
                    </a:solidFill>
                  </a:tcPr>
                </a:tc>
              </a:tr>
            </a:tbl>
          </a:graphicData>
        </a:graphic>
      </p:graphicFrame>
      <p:sp>
        <p:nvSpPr>
          <p:cNvPr id="4" name="Date Placeholder 2"/>
          <p:cNvSpPr>
            <a:spLocks noGrp="1"/>
          </p:cNvSpPr>
          <p:nvPr>
            <p:ph type="dt" sz="half" idx="10"/>
          </p:nvPr>
        </p:nvSpPr>
        <p:spPr>
          <a:xfrm>
            <a:off x="457200" y="6356350"/>
            <a:ext cx="2133600" cy="365125"/>
          </a:xfrm>
        </p:spPr>
        <p:txBody>
          <a:bodyPr/>
          <a:lstStyle/>
          <a:p>
            <a:r>
              <a:rPr lang="en-US" sz="1000" dirty="0"/>
              <a:t>2/23/15</a:t>
            </a:r>
          </a:p>
        </p:txBody>
      </p:sp>
      <p:sp>
        <p:nvSpPr>
          <p:cNvPr id="6" name="Footer Placeholder 3"/>
          <p:cNvSpPr>
            <a:spLocks noGrp="1"/>
          </p:cNvSpPr>
          <p:nvPr>
            <p:ph type="ftr" sz="quarter" idx="11"/>
          </p:nvPr>
        </p:nvSpPr>
        <p:spPr>
          <a:xfrm>
            <a:off x="2209799" y="6356350"/>
            <a:ext cx="5148943" cy="365125"/>
          </a:xfrm>
        </p:spPr>
        <p:txBody>
          <a:bodyPr/>
          <a:lstStyle/>
          <a:p>
            <a:r>
              <a:rPr lang="en-US" sz="1000" dirty="0"/>
              <a:t>SNS Presentation | </a:t>
            </a:r>
            <a:r>
              <a:rPr lang="en-US" sz="1000" dirty="0" err="1"/>
              <a:t>Setra</a:t>
            </a:r>
            <a:r>
              <a:rPr lang="en-US" sz="1000" dirty="0"/>
              <a:t> – </a:t>
            </a:r>
            <a:r>
              <a:rPr lang="en-US" sz="1000" dirty="0" err="1"/>
              <a:t>Infor</a:t>
            </a:r>
            <a:r>
              <a:rPr lang="en-US" sz="1000" dirty="0"/>
              <a:t> WM – Business Review Summit Agenda | Riyadh-KSA</a:t>
            </a:r>
          </a:p>
        </p:txBody>
      </p:sp>
      <p:sp>
        <p:nvSpPr>
          <p:cNvPr id="7" name="Slide Number Placeholder 4"/>
          <p:cNvSpPr>
            <a:spLocks noGrp="1"/>
          </p:cNvSpPr>
          <p:nvPr>
            <p:ph type="sldNum" sz="quarter" idx="12"/>
          </p:nvPr>
        </p:nvSpPr>
        <p:spPr>
          <a:xfrm>
            <a:off x="6553200" y="6356350"/>
            <a:ext cx="2133600" cy="365125"/>
          </a:xfrm>
        </p:spPr>
        <p:txBody>
          <a:bodyPr/>
          <a:lstStyle>
            <a:lvl1pPr>
              <a:defRPr sz="1400"/>
            </a:lvl1pPr>
          </a:lstStyle>
          <a:p>
            <a:fld id="{0D893F22-695B-0B44-B6B8-EE52FF48BBE7}" type="slidenum">
              <a:rPr lang="en-US" sz="1000" smtClean="0"/>
              <a:pPr/>
              <a:t>7</a:t>
            </a:fld>
            <a:endParaRPr lang="en-US" sz="1000" dirty="0"/>
          </a:p>
        </p:txBody>
      </p:sp>
    </p:spTree>
    <p:extLst>
      <p:ext uri="{BB962C8B-B14F-4D97-AF65-F5344CB8AC3E}">
        <p14:creationId xmlns:p14="http://schemas.microsoft.com/office/powerpoint/2010/main" val="2863467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336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1905</TotalTime>
  <Words>497</Words>
  <Application>Microsoft Office PowerPoint</Application>
  <PresentationFormat>On-screen Show (4:3)</PresentationFormat>
  <Paragraphs>110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Emile Bassil</dc:creator>
  <cp:lastModifiedBy>Bernard Khazzaka</cp:lastModifiedBy>
  <cp:revision>84</cp:revision>
  <dcterms:created xsi:type="dcterms:W3CDTF">2012-10-24T04:50:55Z</dcterms:created>
  <dcterms:modified xsi:type="dcterms:W3CDTF">2015-03-02T15:35:45Z</dcterms:modified>
</cp:coreProperties>
</file>