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392"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CED963-75DF-463D-842C-A3ACF82EB7A0}" type="datetimeFigureOut">
              <a:rPr lang="en-US" smtClean="0"/>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BB87D-516B-4929-8D32-FE71600FE699}" type="slidenum">
              <a:rPr lang="en-US" smtClean="0"/>
              <a:t>‹#›</a:t>
            </a:fld>
            <a:endParaRPr lang="en-US"/>
          </a:p>
        </p:txBody>
      </p:sp>
    </p:spTree>
    <p:extLst>
      <p:ext uri="{BB962C8B-B14F-4D97-AF65-F5344CB8AC3E}">
        <p14:creationId xmlns:p14="http://schemas.microsoft.com/office/powerpoint/2010/main" val="476775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ED963-75DF-463D-842C-A3ACF82EB7A0}" type="datetimeFigureOut">
              <a:rPr lang="en-US" smtClean="0"/>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BB87D-516B-4929-8D32-FE71600FE699}" type="slidenum">
              <a:rPr lang="en-US" smtClean="0"/>
              <a:t>‹#›</a:t>
            </a:fld>
            <a:endParaRPr lang="en-US"/>
          </a:p>
        </p:txBody>
      </p:sp>
    </p:spTree>
    <p:extLst>
      <p:ext uri="{BB962C8B-B14F-4D97-AF65-F5344CB8AC3E}">
        <p14:creationId xmlns:p14="http://schemas.microsoft.com/office/powerpoint/2010/main" val="3979124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ED963-75DF-463D-842C-A3ACF82EB7A0}" type="datetimeFigureOut">
              <a:rPr lang="en-US" smtClean="0"/>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BB87D-516B-4929-8D32-FE71600FE699}" type="slidenum">
              <a:rPr lang="en-US" smtClean="0"/>
              <a:t>‹#›</a:t>
            </a:fld>
            <a:endParaRPr lang="en-US"/>
          </a:p>
        </p:txBody>
      </p:sp>
    </p:spTree>
    <p:extLst>
      <p:ext uri="{BB962C8B-B14F-4D97-AF65-F5344CB8AC3E}">
        <p14:creationId xmlns:p14="http://schemas.microsoft.com/office/powerpoint/2010/main" val="1142669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CED963-75DF-463D-842C-A3ACF82EB7A0}" type="datetimeFigureOut">
              <a:rPr lang="en-US" smtClean="0"/>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BB87D-516B-4929-8D32-FE71600FE699}" type="slidenum">
              <a:rPr lang="en-US" smtClean="0"/>
              <a:t>‹#›</a:t>
            </a:fld>
            <a:endParaRPr lang="en-US"/>
          </a:p>
        </p:txBody>
      </p:sp>
    </p:spTree>
    <p:extLst>
      <p:ext uri="{BB962C8B-B14F-4D97-AF65-F5344CB8AC3E}">
        <p14:creationId xmlns:p14="http://schemas.microsoft.com/office/powerpoint/2010/main" val="1962785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CED963-75DF-463D-842C-A3ACF82EB7A0}" type="datetimeFigureOut">
              <a:rPr lang="en-US" smtClean="0"/>
              <a:t>3/26/2017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2BB87D-516B-4929-8D32-FE71600FE699}" type="slidenum">
              <a:rPr lang="en-US" smtClean="0"/>
              <a:t>‹#›</a:t>
            </a:fld>
            <a:endParaRPr lang="en-US"/>
          </a:p>
        </p:txBody>
      </p:sp>
    </p:spTree>
    <p:extLst>
      <p:ext uri="{BB962C8B-B14F-4D97-AF65-F5344CB8AC3E}">
        <p14:creationId xmlns:p14="http://schemas.microsoft.com/office/powerpoint/2010/main" val="178449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CED963-75DF-463D-842C-A3ACF82EB7A0}" type="datetimeFigureOut">
              <a:rPr lang="en-US" smtClean="0"/>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BB87D-516B-4929-8D32-FE71600FE699}" type="slidenum">
              <a:rPr lang="en-US" smtClean="0"/>
              <a:t>‹#›</a:t>
            </a:fld>
            <a:endParaRPr lang="en-US"/>
          </a:p>
        </p:txBody>
      </p:sp>
    </p:spTree>
    <p:extLst>
      <p:ext uri="{BB962C8B-B14F-4D97-AF65-F5344CB8AC3E}">
        <p14:creationId xmlns:p14="http://schemas.microsoft.com/office/powerpoint/2010/main" val="1053582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CED963-75DF-463D-842C-A3ACF82EB7A0}" type="datetimeFigureOut">
              <a:rPr lang="en-US" smtClean="0"/>
              <a:t>3/26/2017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2BB87D-516B-4929-8D32-FE71600FE699}" type="slidenum">
              <a:rPr lang="en-US" smtClean="0"/>
              <a:t>‹#›</a:t>
            </a:fld>
            <a:endParaRPr lang="en-US"/>
          </a:p>
        </p:txBody>
      </p:sp>
    </p:spTree>
    <p:extLst>
      <p:ext uri="{BB962C8B-B14F-4D97-AF65-F5344CB8AC3E}">
        <p14:creationId xmlns:p14="http://schemas.microsoft.com/office/powerpoint/2010/main" val="2902311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CED963-75DF-463D-842C-A3ACF82EB7A0}" type="datetimeFigureOut">
              <a:rPr lang="en-US" smtClean="0"/>
              <a:t>3/26/2017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2BB87D-516B-4929-8D32-FE71600FE699}" type="slidenum">
              <a:rPr lang="en-US" smtClean="0"/>
              <a:t>‹#›</a:t>
            </a:fld>
            <a:endParaRPr lang="en-US"/>
          </a:p>
        </p:txBody>
      </p:sp>
    </p:spTree>
    <p:extLst>
      <p:ext uri="{BB962C8B-B14F-4D97-AF65-F5344CB8AC3E}">
        <p14:creationId xmlns:p14="http://schemas.microsoft.com/office/powerpoint/2010/main" val="46251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ED963-75DF-463D-842C-A3ACF82EB7A0}" type="datetimeFigureOut">
              <a:rPr lang="en-US" smtClean="0"/>
              <a:t>3/26/2017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2BB87D-516B-4929-8D32-FE71600FE699}" type="slidenum">
              <a:rPr lang="en-US" smtClean="0"/>
              <a:t>‹#›</a:t>
            </a:fld>
            <a:endParaRPr lang="en-US"/>
          </a:p>
        </p:txBody>
      </p:sp>
    </p:spTree>
    <p:extLst>
      <p:ext uri="{BB962C8B-B14F-4D97-AF65-F5344CB8AC3E}">
        <p14:creationId xmlns:p14="http://schemas.microsoft.com/office/powerpoint/2010/main" val="112600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ED963-75DF-463D-842C-A3ACF82EB7A0}" type="datetimeFigureOut">
              <a:rPr lang="en-US" smtClean="0"/>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BB87D-516B-4929-8D32-FE71600FE699}" type="slidenum">
              <a:rPr lang="en-US" smtClean="0"/>
              <a:t>‹#›</a:t>
            </a:fld>
            <a:endParaRPr lang="en-US"/>
          </a:p>
        </p:txBody>
      </p:sp>
    </p:spTree>
    <p:extLst>
      <p:ext uri="{BB962C8B-B14F-4D97-AF65-F5344CB8AC3E}">
        <p14:creationId xmlns:p14="http://schemas.microsoft.com/office/powerpoint/2010/main" val="3208002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ED963-75DF-463D-842C-A3ACF82EB7A0}" type="datetimeFigureOut">
              <a:rPr lang="en-US" smtClean="0"/>
              <a:t>3/26/2017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2BB87D-516B-4929-8D32-FE71600FE699}" type="slidenum">
              <a:rPr lang="en-US" smtClean="0"/>
              <a:t>‹#›</a:t>
            </a:fld>
            <a:endParaRPr lang="en-US"/>
          </a:p>
        </p:txBody>
      </p:sp>
    </p:spTree>
    <p:extLst>
      <p:ext uri="{BB962C8B-B14F-4D97-AF65-F5344CB8AC3E}">
        <p14:creationId xmlns:p14="http://schemas.microsoft.com/office/powerpoint/2010/main" val="164098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ED963-75DF-463D-842C-A3ACF82EB7A0}" type="datetimeFigureOut">
              <a:rPr lang="en-US" smtClean="0"/>
              <a:t>3/26/2017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BB87D-516B-4929-8D32-FE71600FE699}" type="slidenum">
              <a:rPr lang="en-US" smtClean="0"/>
              <a:t>‹#›</a:t>
            </a:fld>
            <a:endParaRPr lang="en-US"/>
          </a:p>
        </p:txBody>
      </p:sp>
    </p:spTree>
    <p:extLst>
      <p:ext uri="{BB962C8B-B14F-4D97-AF65-F5344CB8AC3E}">
        <p14:creationId xmlns:p14="http://schemas.microsoft.com/office/powerpoint/2010/main" val="3410306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analyticsvidhya.com/blog/2015/09/naive-bayes-explained/"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blog.aylien.com/support-vector-machines-for-dummies-a-simpl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www.ijera.com/papers/Vol3_issue5/DI35605610.pdf"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2117124" y="495300"/>
            <a:ext cx="0" cy="3695700"/>
          </a:xfrm>
          <a:prstGeom prst="straightConnector1">
            <a:avLst/>
          </a:prstGeom>
          <a:ln w="2540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304800" y="2429768"/>
            <a:ext cx="3511378" cy="0"/>
          </a:xfrm>
          <a:prstGeom prst="straightConnector1">
            <a:avLst/>
          </a:prstGeom>
          <a:ln w="25400">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199635" y="83105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312906" y="946547"/>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256270" y="1004292"/>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482811" y="946547"/>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43000" y="106203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256270" y="117752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199635" y="1235273"/>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426176" y="117752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312906" y="946547"/>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426176" y="106203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369541" y="1119783"/>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596081" y="106203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426176" y="106203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1596081" y="106203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482811" y="1235273"/>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765987" y="106203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1596081" y="106203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1709351" y="117752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539446" y="1235273"/>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097692" y="1072753"/>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709351" y="117752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709351" y="129301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652716" y="135076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097692" y="118824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426176" y="140850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1482811" y="140850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701246" y="1476970"/>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652716" y="140850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709351" y="129301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041057" y="130373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765987" y="146625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210962" y="130373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1041057" y="130373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154327"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097692" y="1476970"/>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324232"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312906" y="946547"/>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1426176" y="106203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369541" y="1119783"/>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596081" y="106203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256270" y="117752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1369541" y="129301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312906" y="135076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1539446" y="129301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1426176" y="106203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539446" y="117752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482811" y="1235273"/>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709351" y="117752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1539446" y="117752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709351" y="117752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482811" y="135076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097692" y="1072753"/>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1709351" y="117752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1709351" y="129301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1652716" y="135076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1097692" y="118824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709351" y="129301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041057" y="130373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1765987" y="146625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210962" y="130373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757881"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814516"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701246" y="1592461"/>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984422"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1041057" y="130373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1154327"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097692" y="1476970"/>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154327"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1210962" y="1592461"/>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1426176" y="106203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1539446" y="117752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482811" y="1235273"/>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1709351" y="117752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1369541" y="129301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482811" y="140850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1426176" y="146625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1539446" y="140850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1539446" y="117752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539446" y="129301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1482811" y="135076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709351" y="129301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539446" y="129301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1709351" y="129301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596081" y="146625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1097692" y="118824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709351" y="129301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1041057" y="130373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1765987" y="146625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1210962" y="130373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1041057" y="130373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154327"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097692" y="1476970"/>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1324232"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757881" y="153471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927786" y="153471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814516" y="1707952"/>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1097692" y="153471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1154327"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1267597" y="153471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210962" y="1592461"/>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1267597" y="153471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1324232" y="1707952"/>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1539446" y="117752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1539446" y="129301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1482811" y="135076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1709351" y="129301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1482811" y="140850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701246"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757881" y="1476970"/>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871151"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1539446" y="129301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1652716" y="140850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1596081" y="146625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1041057" y="130373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1652716" y="140850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1041057" y="130373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927786" y="1476970"/>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1210962" y="130373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1041057" y="130373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1154327"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097692" y="1476970"/>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1324232"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1154327"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1267597" y="153471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1210962" y="1592461"/>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1437503" y="153471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871151" y="165020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1041057" y="165020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927786" y="1823442"/>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1210962" y="165020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1267597" y="153471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1380868" y="165020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1324232" y="1707952"/>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1380868" y="165020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1437503" y="1823442"/>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1539446" y="129301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1652716" y="140850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1596081" y="146625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1041057" y="1303734"/>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701246"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814516" y="153471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757881" y="1592461"/>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984422" y="153471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1652716" y="140850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984422"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927786" y="1476970"/>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1154327"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984422"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1154327"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1041057" y="1592461"/>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24232"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1154327"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1267597" y="153471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1210962" y="1592461"/>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1437503" y="153471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1267597" y="153471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1380868" y="165020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1324232" y="1707952"/>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1550773" y="165020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984422" y="1765697"/>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1154327" y="1765697"/>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1041057" y="1938933"/>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1324232" y="1765697"/>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1380868" y="165020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1494138" y="1765697"/>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1437503" y="1823442"/>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1494138" y="1765697"/>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a:off x="1550773" y="1938933"/>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a:off x="1652716" y="1408509"/>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984422"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927786" y="1476970"/>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1154327"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814516" y="153471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p:cNvSpPr/>
          <p:nvPr/>
        </p:nvSpPr>
        <p:spPr>
          <a:xfrm>
            <a:off x="927786" y="165020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p:cNvSpPr/>
          <p:nvPr/>
        </p:nvSpPr>
        <p:spPr>
          <a:xfrm>
            <a:off x="871151" y="1707952"/>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p:cNvSpPr/>
          <p:nvPr/>
        </p:nvSpPr>
        <p:spPr>
          <a:xfrm>
            <a:off x="1097692" y="165020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p:cNvSpPr/>
          <p:nvPr/>
        </p:nvSpPr>
        <p:spPr>
          <a:xfrm>
            <a:off x="984422" y="1419225"/>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p:cNvSpPr/>
          <p:nvPr/>
        </p:nvSpPr>
        <p:spPr>
          <a:xfrm>
            <a:off x="1097692" y="153471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1041057" y="1592461"/>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1267597" y="153471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1097692" y="153471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1267597" y="153471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1154327" y="1707952"/>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p:cNvSpPr/>
          <p:nvPr/>
        </p:nvSpPr>
        <p:spPr>
          <a:xfrm>
            <a:off x="1437503" y="153471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267597" y="153471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380868" y="165020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1324232" y="1707952"/>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1550773" y="165020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p:cNvSpPr/>
          <p:nvPr/>
        </p:nvSpPr>
        <p:spPr>
          <a:xfrm>
            <a:off x="1380868" y="1650206"/>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p:cNvSpPr/>
          <p:nvPr/>
        </p:nvSpPr>
        <p:spPr>
          <a:xfrm>
            <a:off x="1494138" y="1765697"/>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1437503" y="1823442"/>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1664043" y="1765697"/>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p:nvPr/>
        </p:nvSpPr>
        <p:spPr>
          <a:xfrm>
            <a:off x="1097692" y="188118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1267597" y="188118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p:nvSpPr>
        <p:spPr>
          <a:xfrm>
            <a:off x="1267597" y="2054423"/>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1437503" y="188118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1494138" y="1765697"/>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1607408" y="188118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1550773" y="1938933"/>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1607408" y="1881188"/>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1777314" y="2054423"/>
            <a:ext cx="56635" cy="57745"/>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p:cNvSpPr/>
          <p:nvPr/>
        </p:nvSpPr>
        <p:spPr>
          <a:xfrm>
            <a:off x="2683476" y="2747367"/>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2796746" y="2862858"/>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2740111" y="2920603"/>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2966651" y="2862858"/>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p:cNvSpPr/>
          <p:nvPr/>
        </p:nvSpPr>
        <p:spPr>
          <a:xfrm>
            <a:off x="2626841" y="2978348"/>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Oval 257"/>
          <p:cNvSpPr/>
          <p:nvPr/>
        </p:nvSpPr>
        <p:spPr>
          <a:xfrm>
            <a:off x="2740111" y="3093839"/>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p:cNvSpPr/>
          <p:nvPr/>
        </p:nvSpPr>
        <p:spPr>
          <a:xfrm>
            <a:off x="2683476" y="3151584"/>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p:cNvSpPr/>
          <p:nvPr/>
        </p:nvSpPr>
        <p:spPr>
          <a:xfrm>
            <a:off x="2910016" y="3093839"/>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p:cNvSpPr/>
          <p:nvPr/>
        </p:nvSpPr>
        <p:spPr>
          <a:xfrm>
            <a:off x="2796746" y="2862858"/>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261"/>
          <p:cNvSpPr/>
          <p:nvPr/>
        </p:nvSpPr>
        <p:spPr>
          <a:xfrm>
            <a:off x="2910016" y="2978348"/>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p:cNvSpPr/>
          <p:nvPr/>
        </p:nvSpPr>
        <p:spPr>
          <a:xfrm>
            <a:off x="2853381" y="3036094"/>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p:cNvSpPr/>
          <p:nvPr/>
        </p:nvSpPr>
        <p:spPr>
          <a:xfrm>
            <a:off x="3079922" y="2978348"/>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p:cNvSpPr/>
          <p:nvPr/>
        </p:nvSpPr>
        <p:spPr>
          <a:xfrm>
            <a:off x="2910016" y="2978348"/>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p:cNvSpPr/>
          <p:nvPr/>
        </p:nvSpPr>
        <p:spPr>
          <a:xfrm>
            <a:off x="3079922" y="2978348"/>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p:cNvSpPr/>
          <p:nvPr/>
        </p:nvSpPr>
        <p:spPr>
          <a:xfrm>
            <a:off x="2966651" y="3151584"/>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3249827" y="2978348"/>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p:cNvSpPr/>
          <p:nvPr/>
        </p:nvSpPr>
        <p:spPr>
          <a:xfrm>
            <a:off x="3079922" y="2978348"/>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Oval 269"/>
          <p:cNvSpPr/>
          <p:nvPr/>
        </p:nvSpPr>
        <p:spPr>
          <a:xfrm>
            <a:off x="3193192" y="3093839"/>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p:cNvSpPr/>
          <p:nvPr/>
        </p:nvSpPr>
        <p:spPr>
          <a:xfrm>
            <a:off x="3023286" y="3151584"/>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p:cNvSpPr/>
          <p:nvPr/>
        </p:nvSpPr>
        <p:spPr>
          <a:xfrm>
            <a:off x="3193192" y="3093839"/>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p:cNvSpPr/>
          <p:nvPr/>
        </p:nvSpPr>
        <p:spPr>
          <a:xfrm>
            <a:off x="2910016" y="3324820"/>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p:cNvSpPr/>
          <p:nvPr/>
        </p:nvSpPr>
        <p:spPr>
          <a:xfrm>
            <a:off x="2796746" y="2862858"/>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p:cNvSpPr/>
          <p:nvPr/>
        </p:nvSpPr>
        <p:spPr>
          <a:xfrm>
            <a:off x="2910016" y="2978348"/>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p:cNvSpPr/>
          <p:nvPr/>
        </p:nvSpPr>
        <p:spPr>
          <a:xfrm>
            <a:off x="2853381" y="3036094"/>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p:cNvSpPr/>
          <p:nvPr/>
        </p:nvSpPr>
        <p:spPr>
          <a:xfrm>
            <a:off x="3079922" y="2978348"/>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p:cNvSpPr/>
          <p:nvPr/>
        </p:nvSpPr>
        <p:spPr>
          <a:xfrm>
            <a:off x="2740111" y="3093839"/>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p:cNvSpPr/>
          <p:nvPr/>
        </p:nvSpPr>
        <p:spPr>
          <a:xfrm>
            <a:off x="2853381" y="3209330"/>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p:nvPr/>
        </p:nvSpPr>
        <p:spPr>
          <a:xfrm>
            <a:off x="2796746" y="3267075"/>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p:cNvSpPr/>
          <p:nvPr/>
        </p:nvSpPr>
        <p:spPr>
          <a:xfrm>
            <a:off x="2910016" y="2978348"/>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p:cNvSpPr/>
          <p:nvPr/>
        </p:nvSpPr>
        <p:spPr>
          <a:xfrm>
            <a:off x="3023286" y="3093839"/>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p:cNvSpPr/>
          <p:nvPr/>
        </p:nvSpPr>
        <p:spPr>
          <a:xfrm>
            <a:off x="2966651" y="3151584"/>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p:cNvSpPr/>
          <p:nvPr/>
        </p:nvSpPr>
        <p:spPr>
          <a:xfrm>
            <a:off x="3193192" y="3093839"/>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p:cNvSpPr/>
          <p:nvPr/>
        </p:nvSpPr>
        <p:spPr>
          <a:xfrm>
            <a:off x="3023286" y="3093839"/>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Oval 301"/>
          <p:cNvSpPr/>
          <p:nvPr/>
        </p:nvSpPr>
        <p:spPr>
          <a:xfrm>
            <a:off x="3193192" y="3093839"/>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p:cNvSpPr/>
          <p:nvPr/>
        </p:nvSpPr>
        <p:spPr>
          <a:xfrm>
            <a:off x="2966651" y="3267075"/>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p:cNvSpPr/>
          <p:nvPr/>
        </p:nvSpPr>
        <p:spPr>
          <a:xfrm>
            <a:off x="3193192" y="3093839"/>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p:cNvSpPr/>
          <p:nvPr/>
        </p:nvSpPr>
        <p:spPr>
          <a:xfrm>
            <a:off x="2910016" y="2978348"/>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p:cNvSpPr/>
          <p:nvPr/>
        </p:nvSpPr>
        <p:spPr>
          <a:xfrm>
            <a:off x="3023286" y="3093839"/>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p:cNvSpPr/>
          <p:nvPr/>
        </p:nvSpPr>
        <p:spPr>
          <a:xfrm>
            <a:off x="2966651" y="3151584"/>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p:cNvSpPr/>
          <p:nvPr/>
        </p:nvSpPr>
        <p:spPr>
          <a:xfrm>
            <a:off x="3193192" y="3093839"/>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p:cNvSpPr/>
          <p:nvPr/>
        </p:nvSpPr>
        <p:spPr>
          <a:xfrm>
            <a:off x="2853381" y="3209330"/>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val 327"/>
          <p:cNvSpPr/>
          <p:nvPr/>
        </p:nvSpPr>
        <p:spPr>
          <a:xfrm>
            <a:off x="2910016" y="3382566"/>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p:cNvSpPr/>
          <p:nvPr/>
        </p:nvSpPr>
        <p:spPr>
          <a:xfrm>
            <a:off x="3023286" y="3093839"/>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p:cNvSpPr/>
          <p:nvPr/>
        </p:nvSpPr>
        <p:spPr>
          <a:xfrm>
            <a:off x="2966651" y="3267075"/>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p:cNvSpPr/>
          <p:nvPr/>
        </p:nvSpPr>
        <p:spPr>
          <a:xfrm>
            <a:off x="3023286" y="3093839"/>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p:cNvSpPr/>
          <p:nvPr/>
        </p:nvSpPr>
        <p:spPr>
          <a:xfrm>
            <a:off x="2966651" y="3267075"/>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Oval 453"/>
          <p:cNvSpPr/>
          <p:nvPr/>
        </p:nvSpPr>
        <p:spPr>
          <a:xfrm>
            <a:off x="3079922" y="2689622"/>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Oval 454"/>
          <p:cNvSpPr/>
          <p:nvPr/>
        </p:nvSpPr>
        <p:spPr>
          <a:xfrm>
            <a:off x="3193192" y="2805113"/>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Oval 455"/>
          <p:cNvSpPr/>
          <p:nvPr/>
        </p:nvSpPr>
        <p:spPr>
          <a:xfrm>
            <a:off x="3136557" y="2862858"/>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Oval 457"/>
          <p:cNvSpPr/>
          <p:nvPr/>
        </p:nvSpPr>
        <p:spPr>
          <a:xfrm>
            <a:off x="3023286" y="2920603"/>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Oval 458"/>
          <p:cNvSpPr/>
          <p:nvPr/>
        </p:nvSpPr>
        <p:spPr>
          <a:xfrm>
            <a:off x="3136557" y="3036094"/>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Oval 459"/>
          <p:cNvSpPr/>
          <p:nvPr/>
        </p:nvSpPr>
        <p:spPr>
          <a:xfrm>
            <a:off x="3079922" y="3093839"/>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Oval 461"/>
          <p:cNvSpPr/>
          <p:nvPr/>
        </p:nvSpPr>
        <p:spPr>
          <a:xfrm>
            <a:off x="3193192" y="2805113"/>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Oval 463"/>
          <p:cNvSpPr/>
          <p:nvPr/>
        </p:nvSpPr>
        <p:spPr>
          <a:xfrm>
            <a:off x="3249827" y="2978348"/>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Oval 489"/>
          <p:cNvSpPr/>
          <p:nvPr/>
        </p:nvSpPr>
        <p:spPr>
          <a:xfrm>
            <a:off x="3193192" y="2805113"/>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Oval 491"/>
          <p:cNvSpPr/>
          <p:nvPr/>
        </p:nvSpPr>
        <p:spPr>
          <a:xfrm>
            <a:off x="3249827" y="2978348"/>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Oval 493"/>
          <p:cNvSpPr/>
          <p:nvPr/>
        </p:nvSpPr>
        <p:spPr>
          <a:xfrm>
            <a:off x="3136557" y="3036094"/>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Oval 494"/>
          <p:cNvSpPr/>
          <p:nvPr/>
        </p:nvSpPr>
        <p:spPr>
          <a:xfrm>
            <a:off x="3249827" y="3151584"/>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Oval 526"/>
          <p:cNvSpPr/>
          <p:nvPr/>
        </p:nvSpPr>
        <p:spPr>
          <a:xfrm>
            <a:off x="3249827" y="3151584"/>
            <a:ext cx="56635" cy="57745"/>
          </a:xfrm>
          <a:prstGeom prst="ellipse">
            <a:avLst/>
          </a:prstGeom>
          <a:solidFill>
            <a:srgbClr val="FF0000"/>
          </a:solid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6" name="Straight Connector 655"/>
          <p:cNvCxnSpPr/>
          <p:nvPr/>
        </p:nvCxnSpPr>
        <p:spPr>
          <a:xfrm flipV="1">
            <a:off x="871151" y="1188244"/>
            <a:ext cx="1897277" cy="17901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8" name="Straight Connector 657"/>
          <p:cNvCxnSpPr/>
          <p:nvPr/>
        </p:nvCxnSpPr>
        <p:spPr>
          <a:xfrm flipV="1">
            <a:off x="1635726" y="1996678"/>
            <a:ext cx="1897277" cy="17901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9" name="Straight Connector 658"/>
          <p:cNvCxnSpPr/>
          <p:nvPr/>
        </p:nvCxnSpPr>
        <p:spPr>
          <a:xfrm flipV="1">
            <a:off x="533400" y="1004293"/>
            <a:ext cx="3282778" cy="3100088"/>
          </a:xfrm>
          <a:prstGeom prst="line">
            <a:avLst/>
          </a:prstGeom>
          <a:ln w="19050" cmpd="sng">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1" name="Straight Arrow Connector 660"/>
          <p:cNvCxnSpPr/>
          <p:nvPr/>
        </p:nvCxnSpPr>
        <p:spPr>
          <a:xfrm>
            <a:off x="2438400" y="1485900"/>
            <a:ext cx="783109" cy="808435"/>
          </a:xfrm>
          <a:prstGeom prst="straightConnector1">
            <a:avLst/>
          </a:prstGeom>
          <a:ln w="1905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66" name="TextBox 665"/>
          <p:cNvSpPr txBox="1"/>
          <p:nvPr/>
        </p:nvSpPr>
        <p:spPr>
          <a:xfrm rot="2722781">
            <a:off x="2589785" y="1708085"/>
            <a:ext cx="651844" cy="261610"/>
          </a:xfrm>
          <a:prstGeom prst="rect">
            <a:avLst/>
          </a:prstGeom>
          <a:noFill/>
        </p:spPr>
        <p:txBody>
          <a:bodyPr wrap="square" rtlCol="0">
            <a:spAutoFit/>
          </a:bodyPr>
          <a:lstStyle/>
          <a:p>
            <a:r>
              <a:rPr lang="en-US" sz="1100" b="1" dirty="0" smtClean="0"/>
              <a:t>Mar gin</a:t>
            </a:r>
            <a:endParaRPr lang="en-US" sz="1100" b="1" dirty="0"/>
          </a:p>
        </p:txBody>
      </p:sp>
      <p:sp>
        <p:nvSpPr>
          <p:cNvPr id="667" name="TextBox 666"/>
          <p:cNvSpPr txBox="1"/>
          <p:nvPr/>
        </p:nvSpPr>
        <p:spPr>
          <a:xfrm>
            <a:off x="4191000" y="533400"/>
            <a:ext cx="4768164" cy="4524315"/>
          </a:xfrm>
          <a:prstGeom prst="rect">
            <a:avLst/>
          </a:prstGeom>
          <a:noFill/>
        </p:spPr>
        <p:txBody>
          <a:bodyPr wrap="square" rtlCol="0">
            <a:spAutoFit/>
          </a:bodyPr>
          <a:lstStyle/>
          <a:p>
            <a:r>
              <a:rPr lang="en-US" sz="1600" dirty="0" smtClean="0"/>
              <a:t>Main purpose of SVM is to design a </a:t>
            </a:r>
            <a:r>
              <a:rPr lang="en-US" sz="1600" b="1" u="sng" dirty="0" smtClean="0"/>
              <a:t>hyperplane </a:t>
            </a:r>
            <a:r>
              <a:rPr lang="en-US" sz="1600" dirty="0" smtClean="0"/>
              <a:t>(single decision boundary) which classifies the data in 2 categories. For example in our case, 2 we have following 2 categories.</a:t>
            </a:r>
          </a:p>
          <a:p>
            <a:pPr marL="342900" indent="-342900">
              <a:buAutoNum type="arabicPeriod"/>
            </a:pPr>
            <a:r>
              <a:rPr lang="en-US" sz="1600" dirty="0" smtClean="0"/>
              <a:t>Students who need intervention to help them pass the final exam.</a:t>
            </a:r>
          </a:p>
          <a:p>
            <a:pPr marL="342900" indent="-342900">
              <a:buAutoNum type="arabicPeriod"/>
            </a:pPr>
            <a:r>
              <a:rPr lang="en-US" sz="1600" dirty="0" smtClean="0"/>
              <a:t>Students who don’t need intervention to help them pass the final exam.</a:t>
            </a:r>
          </a:p>
          <a:p>
            <a:pPr marL="342900" indent="-342900">
              <a:buAutoNum type="arabicPeriod"/>
            </a:pPr>
            <a:endParaRPr lang="en-US" sz="1600" dirty="0"/>
          </a:p>
          <a:p>
            <a:pPr marL="285750" indent="-285750">
              <a:buFont typeface="Arial" panose="020B0604020202020204" pitchFamily="34" charset="0"/>
              <a:buChar char="•"/>
            </a:pPr>
            <a:r>
              <a:rPr lang="en-US" sz="1600" dirty="0" smtClean="0"/>
              <a:t>The best </a:t>
            </a:r>
            <a:r>
              <a:rPr lang="en-US" sz="1600" i="1" dirty="0" smtClean="0"/>
              <a:t>hyperplane</a:t>
            </a:r>
            <a:r>
              <a:rPr lang="en-US" sz="1600" dirty="0" smtClean="0"/>
              <a:t> is the one where the </a:t>
            </a:r>
            <a:r>
              <a:rPr lang="en-US" sz="1600" i="1" dirty="0" smtClean="0"/>
              <a:t>margin</a:t>
            </a:r>
            <a:r>
              <a:rPr lang="en-US" sz="1600" dirty="0" smtClean="0"/>
              <a:t> is maximum. The margin is the distance between the hyperplane and the closest vector of each class. The closest vector of each class are also known as Support Vector.</a:t>
            </a:r>
          </a:p>
          <a:p>
            <a:pPr marL="285750" indent="-285750">
              <a:buFont typeface="Arial" panose="020B0604020202020204" pitchFamily="34" charset="0"/>
              <a:buChar char="•"/>
            </a:pPr>
            <a:r>
              <a:rPr lang="en-US" sz="1600" dirty="0" smtClean="0"/>
              <a:t>The purpose of having the largest margin is to make sure to eliminate the chances of miss-classification of vectors. That’s more the distance between support vector and hyperplane, better it is.</a:t>
            </a:r>
            <a:endParaRPr lang="en-US" sz="1600" dirty="0"/>
          </a:p>
        </p:txBody>
      </p:sp>
      <p:sp>
        <p:nvSpPr>
          <p:cNvPr id="668" name="TextBox 667"/>
          <p:cNvSpPr txBox="1"/>
          <p:nvPr/>
        </p:nvSpPr>
        <p:spPr>
          <a:xfrm>
            <a:off x="2133600" y="3505200"/>
            <a:ext cx="923453" cy="430887"/>
          </a:xfrm>
          <a:prstGeom prst="rect">
            <a:avLst/>
          </a:prstGeom>
          <a:noFill/>
        </p:spPr>
        <p:txBody>
          <a:bodyPr wrap="square" rtlCol="0">
            <a:spAutoFit/>
          </a:bodyPr>
          <a:lstStyle/>
          <a:p>
            <a:r>
              <a:rPr lang="en-US" sz="1100" b="1" dirty="0" smtClean="0"/>
              <a:t>Intervention Required</a:t>
            </a:r>
            <a:endParaRPr lang="en-US" sz="1100" b="1" dirty="0"/>
          </a:p>
        </p:txBody>
      </p:sp>
      <p:sp>
        <p:nvSpPr>
          <p:cNvPr id="669" name="TextBox 668"/>
          <p:cNvSpPr txBox="1"/>
          <p:nvPr/>
        </p:nvSpPr>
        <p:spPr>
          <a:xfrm>
            <a:off x="76200" y="644484"/>
            <a:ext cx="1180069" cy="430887"/>
          </a:xfrm>
          <a:prstGeom prst="rect">
            <a:avLst/>
          </a:prstGeom>
          <a:noFill/>
        </p:spPr>
        <p:txBody>
          <a:bodyPr wrap="square" rtlCol="0">
            <a:spAutoFit/>
          </a:bodyPr>
          <a:lstStyle/>
          <a:p>
            <a:r>
              <a:rPr lang="en-US" sz="1100" b="1" dirty="0" smtClean="0"/>
              <a:t>No Intervention Required</a:t>
            </a:r>
            <a:endParaRPr lang="en-US" sz="1100" b="1" dirty="0"/>
          </a:p>
        </p:txBody>
      </p:sp>
      <p:sp>
        <p:nvSpPr>
          <p:cNvPr id="672" name="TextBox 671"/>
          <p:cNvSpPr txBox="1"/>
          <p:nvPr/>
        </p:nvSpPr>
        <p:spPr>
          <a:xfrm rot="19096742">
            <a:off x="989342" y="2985223"/>
            <a:ext cx="936861" cy="261610"/>
          </a:xfrm>
          <a:prstGeom prst="rect">
            <a:avLst/>
          </a:prstGeom>
          <a:noFill/>
        </p:spPr>
        <p:txBody>
          <a:bodyPr wrap="square" rtlCol="0">
            <a:spAutoFit/>
          </a:bodyPr>
          <a:lstStyle/>
          <a:p>
            <a:r>
              <a:rPr lang="en-US" sz="1100" b="1" dirty="0" smtClean="0"/>
              <a:t>Hyperplane</a:t>
            </a:r>
            <a:endParaRPr lang="en-US" sz="1100" b="1" dirty="0"/>
          </a:p>
        </p:txBody>
      </p:sp>
      <p:sp>
        <p:nvSpPr>
          <p:cNvPr id="673" name="TextBox 672"/>
          <p:cNvSpPr txBox="1"/>
          <p:nvPr/>
        </p:nvSpPr>
        <p:spPr>
          <a:xfrm>
            <a:off x="2256349" y="757996"/>
            <a:ext cx="1220019" cy="261610"/>
          </a:xfrm>
          <a:prstGeom prst="rect">
            <a:avLst/>
          </a:prstGeom>
          <a:noFill/>
        </p:spPr>
        <p:txBody>
          <a:bodyPr wrap="square" rtlCol="0">
            <a:spAutoFit/>
          </a:bodyPr>
          <a:lstStyle/>
          <a:p>
            <a:r>
              <a:rPr lang="en-US" sz="1100" b="1" dirty="0" smtClean="0"/>
              <a:t>Support Vector</a:t>
            </a:r>
            <a:endParaRPr lang="en-US" sz="1100" b="1" dirty="0"/>
          </a:p>
        </p:txBody>
      </p:sp>
      <p:cxnSp>
        <p:nvCxnSpPr>
          <p:cNvPr id="675" name="Straight Arrow Connector 674"/>
          <p:cNvCxnSpPr/>
          <p:nvPr/>
        </p:nvCxnSpPr>
        <p:spPr>
          <a:xfrm flipH="1">
            <a:off x="1805632" y="975419"/>
            <a:ext cx="556568" cy="1083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7" name="Straight Arrow Connector 676"/>
          <p:cNvCxnSpPr>
            <a:endCxn id="253" idx="0"/>
          </p:cNvCxnSpPr>
          <p:nvPr/>
        </p:nvCxnSpPr>
        <p:spPr>
          <a:xfrm>
            <a:off x="2362200" y="975419"/>
            <a:ext cx="349594" cy="1771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0" name="TextBox 679"/>
          <p:cNvSpPr txBox="1"/>
          <p:nvPr/>
        </p:nvSpPr>
        <p:spPr>
          <a:xfrm>
            <a:off x="1" y="0"/>
            <a:ext cx="91440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smtClean="0"/>
              <a:t>SVM</a:t>
            </a:r>
            <a:endParaRPr lang="en-US" sz="2400" b="1" dirty="0"/>
          </a:p>
        </p:txBody>
      </p:sp>
      <p:sp>
        <p:nvSpPr>
          <p:cNvPr id="682" name="TextBox 681"/>
          <p:cNvSpPr txBox="1"/>
          <p:nvPr/>
        </p:nvSpPr>
        <p:spPr>
          <a:xfrm>
            <a:off x="533400" y="5257800"/>
            <a:ext cx="7924800" cy="1015663"/>
          </a:xfrm>
          <a:prstGeom prst="rect">
            <a:avLst/>
          </a:prstGeom>
          <a:noFill/>
        </p:spPr>
        <p:txBody>
          <a:bodyPr wrap="square" rtlCol="0">
            <a:spAutoFit/>
          </a:bodyPr>
          <a:lstStyle/>
          <a:p>
            <a:r>
              <a:rPr lang="en-US" sz="1200" u="sng" dirty="0" smtClean="0"/>
              <a:t>Explanation on approach</a:t>
            </a:r>
            <a:r>
              <a:rPr lang="en-US" sz="1200" dirty="0" smtClean="0"/>
              <a:t>: Based on the existing data of students, model will assign labels such as “Requires Intervention” or “Not Requires Intervention”. The model will classifies each student depending on some of the pre-selected features for e.g. “number of school absences”, “wants to take higher education”, “weekly study time” , “number of past class failures “ etc. Once the model is trained with existing data, it is then used to predict the label for unseen student if information for similar features is available.</a:t>
            </a:r>
            <a:endParaRPr lang="en-US" sz="1200" dirty="0"/>
          </a:p>
        </p:txBody>
      </p:sp>
    </p:spTree>
    <p:extLst>
      <p:ext uri="{BB962C8B-B14F-4D97-AF65-F5344CB8AC3E}">
        <p14:creationId xmlns:p14="http://schemas.microsoft.com/office/powerpoint/2010/main" val="441119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TextBox 679"/>
          <p:cNvSpPr txBox="1"/>
          <p:nvPr/>
        </p:nvSpPr>
        <p:spPr>
          <a:xfrm>
            <a:off x="1" y="0"/>
            <a:ext cx="91440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smtClean="0"/>
              <a:t>Naïve Bayes</a:t>
            </a:r>
            <a:endParaRPr lang="en-US" sz="2400" b="1" dirty="0"/>
          </a:p>
        </p:txBody>
      </p:sp>
      <p:sp>
        <p:nvSpPr>
          <p:cNvPr id="2" name="TextBox 1"/>
          <p:cNvSpPr txBox="1"/>
          <p:nvPr/>
        </p:nvSpPr>
        <p:spPr>
          <a:xfrm>
            <a:off x="381000" y="729734"/>
            <a:ext cx="8458200" cy="1846659"/>
          </a:xfrm>
          <a:prstGeom prst="rect">
            <a:avLst/>
          </a:prstGeom>
          <a:noFill/>
        </p:spPr>
        <p:txBody>
          <a:bodyPr wrap="square" rtlCol="0">
            <a:spAutoFit/>
          </a:bodyPr>
          <a:lstStyle/>
          <a:p>
            <a:r>
              <a:rPr lang="en-US" sz="1400" dirty="0"/>
              <a:t>It is a classification technique, which assumes that the presence of particular feature in a class is unrelated to the presence of any other feature. Since probability of each property contribute independently on the prediction, therefore it is known as Naive.   </a:t>
            </a:r>
          </a:p>
          <a:p>
            <a:pPr lvl="4"/>
            <a:r>
              <a:rPr lang="en-US" sz="1400" i="1" dirty="0" smtClean="0"/>
              <a:t>P(</a:t>
            </a:r>
            <a:r>
              <a:rPr lang="en-US" sz="1400" i="1" dirty="0" err="1" smtClean="0"/>
              <a:t>c|x</a:t>
            </a:r>
            <a:r>
              <a:rPr lang="en-US" sz="1400" i="1" dirty="0" smtClean="0"/>
              <a:t>)    =   P(</a:t>
            </a:r>
            <a:r>
              <a:rPr lang="en-US" sz="1400" i="1" dirty="0" err="1" smtClean="0"/>
              <a:t>x|c</a:t>
            </a:r>
            <a:r>
              <a:rPr lang="en-US" sz="1400" i="1" dirty="0" smtClean="0"/>
              <a:t>)P(c)</a:t>
            </a:r>
          </a:p>
          <a:p>
            <a:pPr lvl="4"/>
            <a:r>
              <a:rPr lang="en-US" sz="1400" i="1" dirty="0"/>
              <a:t>	 </a:t>
            </a:r>
            <a:r>
              <a:rPr lang="en-US" sz="1400" i="1" dirty="0" smtClean="0"/>
              <a:t> </a:t>
            </a:r>
            <a:r>
              <a:rPr lang="en-US" sz="1400" i="1" dirty="0" smtClean="0"/>
              <a:t>P(x)</a:t>
            </a:r>
          </a:p>
          <a:p>
            <a:pPr lvl="4"/>
            <a:r>
              <a:rPr lang="en-US" sz="1100" i="1" dirty="0" smtClean="0">
                <a:effectLst/>
              </a:rPr>
              <a:t>P</a:t>
            </a:r>
            <a:r>
              <a:rPr lang="en-US" sz="1100" dirty="0" smtClean="0">
                <a:effectLst/>
              </a:rPr>
              <a:t>(</a:t>
            </a:r>
            <a:r>
              <a:rPr lang="en-US" sz="1100" i="1" dirty="0" err="1" smtClean="0">
                <a:effectLst/>
              </a:rPr>
              <a:t>c|x</a:t>
            </a:r>
            <a:r>
              <a:rPr lang="en-US" sz="1100" dirty="0" smtClean="0">
                <a:effectLst/>
              </a:rPr>
              <a:t>) is the posterior probability of </a:t>
            </a:r>
            <a:r>
              <a:rPr lang="en-US" sz="1100" i="1" dirty="0" smtClean="0">
                <a:effectLst/>
              </a:rPr>
              <a:t>class</a:t>
            </a:r>
            <a:r>
              <a:rPr lang="en-US" sz="1100" dirty="0" smtClean="0">
                <a:effectLst/>
              </a:rPr>
              <a:t> (c, </a:t>
            </a:r>
            <a:r>
              <a:rPr lang="en-US" sz="1100" i="1" dirty="0" smtClean="0">
                <a:effectLst/>
              </a:rPr>
              <a:t>target</a:t>
            </a:r>
            <a:r>
              <a:rPr lang="en-US" sz="1100" dirty="0" smtClean="0">
                <a:effectLst/>
              </a:rPr>
              <a:t>) given </a:t>
            </a:r>
            <a:r>
              <a:rPr lang="en-US" sz="1100" i="1" dirty="0" smtClean="0">
                <a:effectLst/>
              </a:rPr>
              <a:t>predictor</a:t>
            </a:r>
            <a:r>
              <a:rPr lang="en-US" sz="1100" dirty="0" smtClean="0">
                <a:effectLst/>
              </a:rPr>
              <a:t> (x, </a:t>
            </a:r>
            <a:r>
              <a:rPr lang="en-US" sz="1100" i="1" dirty="0" smtClean="0">
                <a:effectLst/>
              </a:rPr>
              <a:t>attributes</a:t>
            </a:r>
            <a:r>
              <a:rPr lang="en-US" sz="1100" dirty="0" smtClean="0">
                <a:effectLst/>
              </a:rPr>
              <a:t>).</a:t>
            </a:r>
          </a:p>
          <a:p>
            <a:pPr lvl="4"/>
            <a:r>
              <a:rPr lang="en-US" sz="1100" i="1" dirty="0" smtClean="0">
                <a:effectLst/>
              </a:rPr>
              <a:t>P</a:t>
            </a:r>
            <a:r>
              <a:rPr lang="en-US" sz="1100" dirty="0" smtClean="0">
                <a:effectLst/>
              </a:rPr>
              <a:t>(</a:t>
            </a:r>
            <a:r>
              <a:rPr lang="en-US" sz="1100" i="1" dirty="0" smtClean="0">
                <a:effectLst/>
              </a:rPr>
              <a:t>c</a:t>
            </a:r>
            <a:r>
              <a:rPr lang="en-US" sz="1100" dirty="0" smtClean="0">
                <a:effectLst/>
              </a:rPr>
              <a:t>) is the prior probability of </a:t>
            </a:r>
            <a:r>
              <a:rPr lang="en-US" sz="1100" i="1" dirty="0" smtClean="0">
                <a:effectLst/>
              </a:rPr>
              <a:t>class</a:t>
            </a:r>
            <a:r>
              <a:rPr lang="en-US" sz="1100" dirty="0" smtClean="0">
                <a:effectLst/>
              </a:rPr>
              <a:t>.</a:t>
            </a:r>
          </a:p>
          <a:p>
            <a:pPr lvl="4"/>
            <a:r>
              <a:rPr lang="en-US" sz="1100" i="1" dirty="0" smtClean="0">
                <a:effectLst/>
              </a:rPr>
              <a:t>P</a:t>
            </a:r>
            <a:r>
              <a:rPr lang="en-US" sz="1100" dirty="0" smtClean="0">
                <a:effectLst/>
              </a:rPr>
              <a:t>(</a:t>
            </a:r>
            <a:r>
              <a:rPr lang="en-US" sz="1100" i="1" dirty="0" err="1" smtClean="0">
                <a:effectLst/>
              </a:rPr>
              <a:t>x|c</a:t>
            </a:r>
            <a:r>
              <a:rPr lang="en-US" sz="1100" dirty="0" smtClean="0">
                <a:effectLst/>
              </a:rPr>
              <a:t>) is the likelihood which is the probability of </a:t>
            </a:r>
            <a:r>
              <a:rPr lang="en-US" sz="1100" i="1" dirty="0" smtClean="0">
                <a:effectLst/>
              </a:rPr>
              <a:t>predictor</a:t>
            </a:r>
            <a:r>
              <a:rPr lang="en-US" sz="1100" dirty="0" smtClean="0">
                <a:effectLst/>
              </a:rPr>
              <a:t> given </a:t>
            </a:r>
            <a:r>
              <a:rPr lang="en-US" sz="1100" i="1" dirty="0" smtClean="0">
                <a:effectLst/>
              </a:rPr>
              <a:t>class</a:t>
            </a:r>
            <a:r>
              <a:rPr lang="en-US" sz="1100" dirty="0" smtClean="0">
                <a:effectLst/>
              </a:rPr>
              <a:t>.</a:t>
            </a:r>
          </a:p>
          <a:p>
            <a:pPr lvl="4"/>
            <a:r>
              <a:rPr lang="en-US" sz="1100" i="1" dirty="0" smtClean="0">
                <a:effectLst/>
              </a:rPr>
              <a:t>P</a:t>
            </a:r>
            <a:r>
              <a:rPr lang="en-US" sz="1100" dirty="0" smtClean="0">
                <a:effectLst/>
              </a:rPr>
              <a:t>(</a:t>
            </a:r>
            <a:r>
              <a:rPr lang="en-US" sz="1100" i="1" dirty="0" smtClean="0">
                <a:effectLst/>
              </a:rPr>
              <a:t>x</a:t>
            </a:r>
            <a:r>
              <a:rPr lang="en-US" sz="1100" dirty="0" smtClean="0">
                <a:effectLst/>
              </a:rPr>
              <a:t>) is the prior probability of </a:t>
            </a:r>
            <a:r>
              <a:rPr lang="en-US" sz="1100" i="1" dirty="0" smtClean="0">
                <a:effectLst/>
              </a:rPr>
              <a:t>predictor</a:t>
            </a:r>
            <a:r>
              <a:rPr lang="en-US" sz="1100" dirty="0" smtClean="0">
                <a:effectLst/>
              </a:rPr>
              <a:t>.</a:t>
            </a:r>
            <a:endParaRPr lang="en-US" i="1" dirty="0"/>
          </a:p>
        </p:txBody>
      </p:sp>
      <p:cxnSp>
        <p:nvCxnSpPr>
          <p:cNvPr id="4" name="Straight Connector 3"/>
          <p:cNvCxnSpPr/>
          <p:nvPr/>
        </p:nvCxnSpPr>
        <p:spPr>
          <a:xfrm>
            <a:off x="2985655" y="1647028"/>
            <a:ext cx="9005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2667000"/>
            <a:ext cx="8382000" cy="3754874"/>
          </a:xfrm>
          <a:prstGeom prst="rect">
            <a:avLst/>
          </a:prstGeom>
          <a:noFill/>
        </p:spPr>
        <p:txBody>
          <a:bodyPr wrap="square" rtlCol="0">
            <a:spAutoFit/>
          </a:bodyPr>
          <a:lstStyle/>
          <a:p>
            <a:r>
              <a:rPr lang="en-US" sz="1400" u="sng" dirty="0" smtClean="0"/>
              <a:t>Advantages:</a:t>
            </a:r>
          </a:p>
          <a:p>
            <a:pPr marL="342900" indent="-342900">
              <a:buAutoNum type="arabicPeriod"/>
            </a:pPr>
            <a:r>
              <a:rPr lang="en-US" sz="1400" dirty="0" smtClean="0"/>
              <a:t>It is very simple and fast to implement and can be used for low training data.</a:t>
            </a:r>
          </a:p>
          <a:p>
            <a:pPr marL="342900" indent="-342900">
              <a:buAutoNum type="arabicPeriod"/>
            </a:pPr>
            <a:r>
              <a:rPr lang="en-US" sz="1400" dirty="0" smtClean="0"/>
              <a:t>They perform the best when the assumption of independence is hold.</a:t>
            </a:r>
          </a:p>
          <a:p>
            <a:pPr marL="342900" indent="-342900">
              <a:buAutoNum type="arabicPeriod"/>
            </a:pPr>
            <a:endParaRPr lang="en-US" sz="1400" dirty="0" smtClean="0"/>
          </a:p>
          <a:p>
            <a:r>
              <a:rPr lang="en-US" sz="1400" u="sng" dirty="0" smtClean="0"/>
              <a:t>Dis-advantages:</a:t>
            </a:r>
          </a:p>
          <a:p>
            <a:pPr marL="342900" indent="-342900">
              <a:buAutoNum type="arabicPeriod"/>
            </a:pPr>
            <a:r>
              <a:rPr lang="en-US" sz="1400" dirty="0" smtClean="0"/>
              <a:t>It can’t learn the interaction between the features. In other words, if assumption </a:t>
            </a:r>
            <a:r>
              <a:rPr lang="en-US" sz="1400" dirty="0" smtClean="0"/>
              <a:t>of independence doesn’t hold.</a:t>
            </a:r>
            <a:endParaRPr lang="en-US" sz="1400" dirty="0"/>
          </a:p>
          <a:p>
            <a:pPr marL="342900" indent="-342900">
              <a:buAutoNum type="arabicPeriod"/>
            </a:pPr>
            <a:endParaRPr lang="en-US" sz="1400" b="1" dirty="0" smtClean="0"/>
          </a:p>
          <a:p>
            <a:r>
              <a:rPr lang="en-US" sz="1400" u="sng" dirty="0" smtClean="0"/>
              <a:t>Real applications:</a:t>
            </a:r>
          </a:p>
          <a:p>
            <a:r>
              <a:rPr lang="en-US" sz="1400" dirty="0"/>
              <a:t>It can be used in “Text classification/ Spam Filtering/ Sentiment Analysis”. Naive Bayes classifiers mostly used in text classification (due to better result in multi class problems and independence rule) have higher success rate as compared to other algorithms. </a:t>
            </a:r>
            <a:r>
              <a:rPr lang="en-US" sz="1400" dirty="0"/>
              <a:t>As a result, it is widely used in Spam filtering (identify spam e-mail) and Sentiment Analysis (in social media analysis, to identify positive and negative customer sentiments</a:t>
            </a:r>
            <a:r>
              <a:rPr lang="en-US" sz="1400" dirty="0" smtClean="0"/>
              <a:t>).</a:t>
            </a:r>
            <a:endParaRPr lang="en-US" sz="1400" dirty="0"/>
          </a:p>
          <a:p>
            <a:r>
              <a:rPr lang="en-US" sz="1400" b="1" dirty="0" smtClean="0"/>
              <a:t>References:</a:t>
            </a:r>
          </a:p>
          <a:p>
            <a:r>
              <a:rPr lang="en-US" sz="1400" b="1" dirty="0" smtClean="0">
                <a:hlinkClick r:id="rId2"/>
              </a:rPr>
              <a:t>https://www.analyticsvidhya.com/blog/2015/09/naive-bayes-explained/</a:t>
            </a:r>
            <a:endParaRPr lang="en-US" sz="1400" b="1" dirty="0" smtClean="0"/>
          </a:p>
          <a:p>
            <a:endParaRPr lang="en-US" sz="1400" b="1" dirty="0" smtClean="0"/>
          </a:p>
          <a:p>
            <a:r>
              <a:rPr lang="en-US" sz="1400" b="1" u="sng" dirty="0" smtClean="0"/>
              <a:t>This is a classification model which can be used in current project as the data set is pretty small.</a:t>
            </a:r>
            <a:endParaRPr lang="en-US" sz="1400" u="sng" dirty="0"/>
          </a:p>
        </p:txBody>
      </p:sp>
    </p:spTree>
    <p:extLst>
      <p:ext uri="{BB962C8B-B14F-4D97-AF65-F5344CB8AC3E}">
        <p14:creationId xmlns:p14="http://schemas.microsoft.com/office/powerpoint/2010/main" val="2566969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TextBox 679"/>
          <p:cNvSpPr txBox="1"/>
          <p:nvPr/>
        </p:nvSpPr>
        <p:spPr>
          <a:xfrm>
            <a:off x="1" y="0"/>
            <a:ext cx="91440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smtClean="0"/>
              <a:t>SVM</a:t>
            </a:r>
            <a:endParaRPr lang="en-US" sz="2400" b="1" dirty="0"/>
          </a:p>
        </p:txBody>
      </p:sp>
      <p:sp>
        <p:nvSpPr>
          <p:cNvPr id="2" name="TextBox 1"/>
          <p:cNvSpPr txBox="1"/>
          <p:nvPr/>
        </p:nvSpPr>
        <p:spPr>
          <a:xfrm>
            <a:off x="381000" y="729734"/>
            <a:ext cx="8458200" cy="738664"/>
          </a:xfrm>
          <a:prstGeom prst="rect">
            <a:avLst/>
          </a:prstGeom>
          <a:noFill/>
        </p:spPr>
        <p:txBody>
          <a:bodyPr wrap="square" rtlCol="0">
            <a:spAutoFit/>
          </a:bodyPr>
          <a:lstStyle/>
          <a:p>
            <a:r>
              <a:rPr lang="en-US" sz="1400" dirty="0" smtClean="0"/>
              <a:t>A Support Vector Machine (SVM) is a supervised machine learning algorithm that can be employed for both classification and regression purposes. </a:t>
            </a:r>
            <a:r>
              <a:rPr lang="en-US" sz="1400" dirty="0" smtClean="0"/>
              <a:t>Main purpose of SVM is to design a </a:t>
            </a:r>
            <a:r>
              <a:rPr lang="en-US" sz="1400" b="1" u="sng" dirty="0" smtClean="0"/>
              <a:t>hyperplane </a:t>
            </a:r>
            <a:r>
              <a:rPr lang="en-US" sz="1400" dirty="0" smtClean="0"/>
              <a:t>(single decision boundary) which classifies the data in 2 categories.   </a:t>
            </a:r>
            <a:endParaRPr lang="en-US" sz="1400" dirty="0"/>
          </a:p>
        </p:txBody>
      </p:sp>
      <p:sp>
        <p:nvSpPr>
          <p:cNvPr id="10" name="TextBox 9"/>
          <p:cNvSpPr txBox="1"/>
          <p:nvPr/>
        </p:nvSpPr>
        <p:spPr>
          <a:xfrm>
            <a:off x="419100" y="1600200"/>
            <a:ext cx="8382000" cy="3970318"/>
          </a:xfrm>
          <a:prstGeom prst="rect">
            <a:avLst/>
          </a:prstGeom>
          <a:noFill/>
        </p:spPr>
        <p:txBody>
          <a:bodyPr wrap="square" rtlCol="0">
            <a:spAutoFit/>
          </a:bodyPr>
          <a:lstStyle/>
          <a:p>
            <a:r>
              <a:rPr lang="en-US" sz="1400" u="sng" dirty="0" smtClean="0"/>
              <a:t>Advantages:</a:t>
            </a:r>
          </a:p>
          <a:p>
            <a:pPr marL="342900" indent="-342900">
              <a:buFont typeface="+mj-lt"/>
              <a:buAutoNum type="arabicPeriod"/>
            </a:pPr>
            <a:r>
              <a:rPr lang="en-US" sz="1400" dirty="0" smtClean="0"/>
              <a:t>It is highly accurate on smaller </a:t>
            </a:r>
            <a:r>
              <a:rPr lang="en-US" sz="1400" dirty="0"/>
              <a:t> </a:t>
            </a:r>
            <a:r>
              <a:rPr lang="en-US" sz="1400" dirty="0" smtClean="0"/>
              <a:t>and cleaner datasets. </a:t>
            </a:r>
            <a:r>
              <a:rPr lang="en-US" sz="1400" u="sng" dirty="0" smtClean="0"/>
              <a:t>For current project it is very useful model.</a:t>
            </a:r>
          </a:p>
          <a:p>
            <a:pPr marL="342900" indent="-342900">
              <a:buFont typeface="+mj-lt"/>
              <a:buAutoNum type="arabicPeriod"/>
            </a:pPr>
            <a:r>
              <a:rPr lang="en-US" sz="1400" dirty="0" smtClean="0"/>
              <a:t>It can be more efficient because it uses a subset of training points.</a:t>
            </a:r>
          </a:p>
          <a:p>
            <a:endParaRPr lang="en-US" sz="1400" dirty="0" smtClean="0"/>
          </a:p>
          <a:p>
            <a:r>
              <a:rPr lang="en-US" sz="1400" u="sng" dirty="0" smtClean="0"/>
              <a:t>Dis-advantages:</a:t>
            </a:r>
          </a:p>
          <a:p>
            <a:pPr marL="342900" indent="-342900">
              <a:buAutoNum type="arabicPeriod"/>
            </a:pPr>
            <a:r>
              <a:rPr lang="en-US" sz="1400" dirty="0" smtClean="0"/>
              <a:t>If data has too much error or noise then it becomes less reliable.</a:t>
            </a:r>
          </a:p>
          <a:p>
            <a:pPr marL="342900" indent="-342900">
              <a:buAutoNum type="arabicPeriod"/>
            </a:pPr>
            <a:r>
              <a:rPr lang="en-US" sz="1400" dirty="0" smtClean="0"/>
              <a:t>Not good for bigger datasets. </a:t>
            </a:r>
            <a:endParaRPr lang="en-US" sz="1400" dirty="0"/>
          </a:p>
          <a:p>
            <a:pPr marL="342900" indent="-342900">
              <a:buAutoNum type="arabicPeriod"/>
            </a:pPr>
            <a:endParaRPr lang="en-US" sz="1400" b="1" dirty="0" smtClean="0"/>
          </a:p>
          <a:p>
            <a:r>
              <a:rPr lang="en-US" sz="1400" u="sng" dirty="0" smtClean="0"/>
              <a:t>Real applications:</a:t>
            </a:r>
          </a:p>
          <a:p>
            <a:r>
              <a:rPr lang="en-US" sz="1400" dirty="0"/>
              <a:t>It can be used in “Text classification/ Spam Filtering/ Sentiment Analysis”. </a:t>
            </a:r>
            <a:r>
              <a:rPr lang="en-US" sz="1400" dirty="0" smtClean="0"/>
              <a:t> </a:t>
            </a:r>
          </a:p>
          <a:p>
            <a:endParaRPr lang="en-US" sz="1400" dirty="0"/>
          </a:p>
          <a:p>
            <a:r>
              <a:rPr lang="en-US" sz="1400" b="1" dirty="0" smtClean="0"/>
              <a:t>References:</a:t>
            </a:r>
          </a:p>
          <a:p>
            <a:r>
              <a:rPr lang="en-US" sz="1400" b="1" dirty="0" smtClean="0">
                <a:hlinkClick r:id="rId2"/>
              </a:rPr>
              <a:t>http://blog.aylien.com/support-vector-machines-for-dummies-a-simple/</a:t>
            </a:r>
            <a:endParaRPr lang="en-US" sz="1400" b="1" dirty="0" smtClean="0"/>
          </a:p>
          <a:p>
            <a:endParaRPr lang="en-US" sz="1400" b="1" dirty="0" smtClean="0"/>
          </a:p>
          <a:p>
            <a:endParaRPr lang="en-US" sz="1400" b="1" dirty="0"/>
          </a:p>
          <a:p>
            <a:r>
              <a:rPr lang="en-US" sz="1400" b="1" u="sng" dirty="0" smtClean="0"/>
              <a:t>This is a classification model which can be used in current project as the data set is pretty small.</a:t>
            </a:r>
            <a:endParaRPr lang="en-US" sz="1400" u="sng" dirty="0" smtClean="0"/>
          </a:p>
          <a:p>
            <a:endParaRPr lang="en-US" sz="1400" b="1" dirty="0" smtClean="0"/>
          </a:p>
          <a:p>
            <a:endParaRPr lang="en-US" sz="1400" b="1" dirty="0" smtClean="0"/>
          </a:p>
        </p:txBody>
      </p:sp>
    </p:spTree>
    <p:extLst>
      <p:ext uri="{BB962C8B-B14F-4D97-AF65-F5344CB8AC3E}">
        <p14:creationId xmlns:p14="http://schemas.microsoft.com/office/powerpoint/2010/main" val="3951737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TextBox 679"/>
          <p:cNvSpPr txBox="1"/>
          <p:nvPr/>
        </p:nvSpPr>
        <p:spPr>
          <a:xfrm>
            <a:off x="1" y="0"/>
            <a:ext cx="91440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smtClean="0"/>
              <a:t>KNN</a:t>
            </a:r>
            <a:endParaRPr lang="en-US" sz="2400" b="1" dirty="0"/>
          </a:p>
        </p:txBody>
      </p:sp>
      <p:sp>
        <p:nvSpPr>
          <p:cNvPr id="2" name="TextBox 1"/>
          <p:cNvSpPr txBox="1"/>
          <p:nvPr/>
        </p:nvSpPr>
        <p:spPr>
          <a:xfrm>
            <a:off x="381000" y="729734"/>
            <a:ext cx="8458200" cy="523220"/>
          </a:xfrm>
          <a:prstGeom prst="rect">
            <a:avLst/>
          </a:prstGeom>
          <a:noFill/>
        </p:spPr>
        <p:txBody>
          <a:bodyPr wrap="square" rtlCol="0">
            <a:spAutoFit/>
          </a:bodyPr>
          <a:lstStyle/>
          <a:p>
            <a:r>
              <a:rPr lang="en-US" sz="1400" dirty="0" smtClean="0"/>
              <a:t>K-nearest neighbors uses the local neighborhood to obtain a prediction . The K memorized examples more similar to the one that is being classified are retrieved . </a:t>
            </a:r>
            <a:endParaRPr lang="en-US" sz="1400" dirty="0"/>
          </a:p>
        </p:txBody>
      </p:sp>
      <p:sp>
        <p:nvSpPr>
          <p:cNvPr id="10" name="TextBox 9"/>
          <p:cNvSpPr txBox="1"/>
          <p:nvPr/>
        </p:nvSpPr>
        <p:spPr>
          <a:xfrm>
            <a:off x="419100" y="1600200"/>
            <a:ext cx="8382000" cy="4401205"/>
          </a:xfrm>
          <a:prstGeom prst="rect">
            <a:avLst/>
          </a:prstGeom>
          <a:noFill/>
        </p:spPr>
        <p:txBody>
          <a:bodyPr wrap="square" rtlCol="0">
            <a:spAutoFit/>
          </a:bodyPr>
          <a:lstStyle/>
          <a:p>
            <a:r>
              <a:rPr lang="en-US" sz="1400" u="sng" dirty="0" smtClean="0"/>
              <a:t>Advantages:</a:t>
            </a:r>
          </a:p>
          <a:p>
            <a:pPr marL="342900" indent="-342900">
              <a:buFont typeface="+mj-lt"/>
              <a:buAutoNum type="arabicPeriod"/>
            </a:pPr>
            <a:r>
              <a:rPr lang="en-US" sz="1400" dirty="0" smtClean="0"/>
              <a:t>The cost of the learning process is zero.</a:t>
            </a:r>
          </a:p>
          <a:p>
            <a:pPr marL="342900" indent="-342900">
              <a:buFont typeface="+mj-lt"/>
              <a:buAutoNum type="arabicPeriod"/>
            </a:pPr>
            <a:r>
              <a:rPr lang="en-US" sz="1400" dirty="0" smtClean="0"/>
              <a:t>No assumptions about the characteristics of the concepts to learn have to be done.</a:t>
            </a:r>
          </a:p>
          <a:p>
            <a:pPr marL="342900" indent="-342900">
              <a:buFont typeface="+mj-lt"/>
              <a:buAutoNum type="arabicPeriod"/>
            </a:pPr>
            <a:r>
              <a:rPr lang="en-US" sz="1400" dirty="0" smtClean="0"/>
              <a:t>Effective with large data sets.</a:t>
            </a:r>
          </a:p>
          <a:p>
            <a:endParaRPr lang="en-US" sz="1400" dirty="0" smtClean="0"/>
          </a:p>
          <a:p>
            <a:r>
              <a:rPr lang="en-US" sz="1400" u="sng" dirty="0" smtClean="0"/>
              <a:t>Dis-advantages:</a:t>
            </a:r>
          </a:p>
          <a:p>
            <a:pPr marL="342900" indent="-342900">
              <a:buAutoNum type="arabicPeriod"/>
            </a:pPr>
            <a:r>
              <a:rPr lang="en-US" sz="1400" dirty="0" smtClean="0"/>
              <a:t>If data has too much error or noise then it becomes less reliable.</a:t>
            </a:r>
          </a:p>
          <a:p>
            <a:pPr marL="342900" indent="-342900">
              <a:buAutoNum type="arabicPeriod"/>
            </a:pPr>
            <a:r>
              <a:rPr lang="en-US" sz="1400" dirty="0" smtClean="0"/>
              <a:t>It </a:t>
            </a:r>
            <a:r>
              <a:rPr lang="en-US" sz="1400" dirty="0"/>
              <a:t>doesn't handle categorical variables very well</a:t>
            </a:r>
          </a:p>
          <a:p>
            <a:r>
              <a:rPr lang="en-US" sz="1400" dirty="0" smtClean="0"/>
              <a:t/>
            </a:r>
            <a:br>
              <a:rPr lang="en-US" sz="1400" dirty="0" smtClean="0"/>
            </a:br>
            <a:endParaRPr lang="en-US" sz="1400" b="1" dirty="0" smtClean="0"/>
          </a:p>
          <a:p>
            <a:r>
              <a:rPr lang="en-US" sz="1400" u="sng" dirty="0" smtClean="0"/>
              <a:t>Real applications:</a:t>
            </a:r>
          </a:p>
          <a:p>
            <a:r>
              <a:rPr lang="en-US" sz="1400" dirty="0" smtClean="0"/>
              <a:t>It can be used in “</a:t>
            </a:r>
            <a:r>
              <a:rPr lang="en-US" sz="1400" dirty="0"/>
              <a:t>Recommender </a:t>
            </a:r>
            <a:r>
              <a:rPr lang="en-US" sz="1400" dirty="0" smtClean="0"/>
              <a:t>system”.  </a:t>
            </a:r>
          </a:p>
          <a:p>
            <a:endParaRPr lang="en-US" sz="1400" dirty="0"/>
          </a:p>
          <a:p>
            <a:r>
              <a:rPr lang="en-US" sz="1400" b="1" dirty="0" smtClean="0"/>
              <a:t>References:</a:t>
            </a:r>
          </a:p>
          <a:p>
            <a:r>
              <a:rPr lang="en-US" sz="1400" b="1" dirty="0" smtClean="0">
                <a:hlinkClick r:id="rId2"/>
              </a:rPr>
              <a:t>http://www.ijera.com/papers/Vol3_issue5/DI35605610.pdf</a:t>
            </a:r>
            <a:endParaRPr lang="en-US" sz="1400" b="1" dirty="0" smtClean="0"/>
          </a:p>
          <a:p>
            <a:endParaRPr lang="en-US" sz="1400" b="1" dirty="0"/>
          </a:p>
          <a:p>
            <a:endParaRPr lang="en-US" sz="1400" b="1" dirty="0" smtClean="0"/>
          </a:p>
          <a:p>
            <a:r>
              <a:rPr lang="en-US" sz="1400" b="1" u="sng" dirty="0" smtClean="0"/>
              <a:t>This is a classification model which can be used in current project as the data set is pretty small.</a:t>
            </a:r>
            <a:endParaRPr lang="en-US" sz="1400" u="sng" dirty="0" smtClean="0"/>
          </a:p>
          <a:p>
            <a:endParaRPr lang="en-US" sz="1400" b="1" dirty="0" smtClean="0"/>
          </a:p>
          <a:p>
            <a:endParaRPr lang="en-US" sz="1400" b="1" dirty="0" smtClean="0"/>
          </a:p>
        </p:txBody>
      </p:sp>
    </p:spTree>
    <p:extLst>
      <p:ext uri="{BB962C8B-B14F-4D97-AF65-F5344CB8AC3E}">
        <p14:creationId xmlns:p14="http://schemas.microsoft.com/office/powerpoint/2010/main" val="4106494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4660</TotalTime>
  <Words>640</Words>
  <Application>Microsoft Office PowerPoint</Application>
  <PresentationFormat>On-screen Show (4:3)</PresentationFormat>
  <Paragraphs>71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Dolby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Kathuria, Goldy</dc:creator>
  <cp:lastModifiedBy>Kathuria, Goldy</cp:lastModifiedBy>
  <cp:revision>16</cp:revision>
  <dcterms:created xsi:type="dcterms:W3CDTF">2017-03-27T00:38:21Z</dcterms:created>
  <dcterms:modified xsi:type="dcterms:W3CDTF">2017-03-30T06:18:55Z</dcterms:modified>
</cp:coreProperties>
</file>