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4FDF-A075-4989-9D1F-A02B1A23EB2B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E4C1-2A54-4B43-92CB-5165C97C3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6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4FDF-A075-4989-9D1F-A02B1A23EB2B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E4C1-2A54-4B43-92CB-5165C97C3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8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4FDF-A075-4989-9D1F-A02B1A23EB2B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E4C1-2A54-4B43-92CB-5165C97C3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4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4FDF-A075-4989-9D1F-A02B1A23EB2B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E4C1-2A54-4B43-92CB-5165C97C3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6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4FDF-A075-4989-9D1F-A02B1A23EB2B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E4C1-2A54-4B43-92CB-5165C97C3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3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4FDF-A075-4989-9D1F-A02B1A23EB2B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E4C1-2A54-4B43-92CB-5165C97C3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9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4FDF-A075-4989-9D1F-A02B1A23EB2B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E4C1-2A54-4B43-92CB-5165C97C3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8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4FDF-A075-4989-9D1F-A02B1A23EB2B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E4C1-2A54-4B43-92CB-5165C97C3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8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4FDF-A075-4989-9D1F-A02B1A23EB2B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E4C1-2A54-4B43-92CB-5165C97C3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1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4FDF-A075-4989-9D1F-A02B1A23EB2B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E4C1-2A54-4B43-92CB-5165C97C3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1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4FDF-A075-4989-9D1F-A02B1A23EB2B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E4C1-2A54-4B43-92CB-5165C97C3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2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4FDF-A075-4989-9D1F-A02B1A23EB2B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EE4C1-2A54-4B43-92CB-5165C97C3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1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686458"/>
              </p:ext>
            </p:extLst>
          </p:nvPr>
        </p:nvGraphicFramePr>
        <p:xfrm>
          <a:off x="304800" y="1371600"/>
          <a:ext cx="8458201" cy="455458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53067"/>
                <a:gridCol w="2262030"/>
                <a:gridCol w="2367808"/>
                <a:gridCol w="2575296"/>
              </a:tblGrid>
              <a:tr h="320634">
                <a:tc>
                  <a:txBody>
                    <a:bodyPr/>
                    <a:lstStyle/>
                    <a:p>
                      <a:pPr algn="l" fontAlgn="t"/>
                      <a:endParaRPr lang="en-US" sz="1000" u="none" strike="noStrike">
                        <a:effectLst/>
                      </a:endParaRPr>
                    </a:p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25" marR="7125" marT="71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0 (customer 12)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25" marR="7125" marT="71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1(customer 104)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25" marR="7125" marT="71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2(customer 203)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25" marR="7125" marT="7125" marB="0"/>
                </a:tc>
              </a:tr>
              <a:tr h="24938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>
                          <a:effectLst/>
                        </a:rPr>
                        <a:t>Fresh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25" marR="7125" marT="71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This customer buys quite lot of fresh produce which is even higher then 75% percentile.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25" marR="7125" marT="71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This customer buys fresh produce slightly higher than the average of population.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25" marR="7125" marT="71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This customer buys very less amount of fresh produce and the number is even less than 25% percentile.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25" marR="7125" marT="7125" marB="0"/>
                </a:tc>
              </a:tr>
              <a:tr h="24938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>
                          <a:effectLst/>
                        </a:rPr>
                        <a:t>Milk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25" marR="7125" marT="71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This customer buys quite lot of milk which is even higher then 75% percentile.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25" marR="7125" marT="71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This customer buys quite lot of milk which is even higher then 75% percentile.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25" marR="7125" marT="71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This customer buys very less amount of milk and the number is even less than 25% percentile.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25" marR="7125" marT="7125" marB="0"/>
                </a:tc>
              </a:tr>
              <a:tr h="24938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>
                          <a:effectLst/>
                        </a:rPr>
                        <a:t>Grocery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25" marR="7125" marT="71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This customer buys quite lot of Grocery which is very close to 75% percentile.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25" marR="7125" marT="71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This customer buys quite lot of Grocery which is very close to 75% percentile.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25" marR="7125" marT="71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This customer buys very less amount of grocery and the number is close to 25% percentile.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25" marR="7125" marT="7125" marB="0"/>
                </a:tc>
              </a:tr>
              <a:tr h="29213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>
                          <a:effectLst/>
                        </a:rPr>
                        <a:t>Frozen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25" marR="7125" marT="71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This customer buys very less amount of frozen items and the number is even less than 25% percentile.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25" marR="7125" marT="71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This customer buys very less amount of frozen items and the number is even less than 25% percentile.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25" marR="7125" marT="71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This customer buys very less amount of frozen and the number is close to 25% percentile.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25" marR="7125" marT="7125" marB="0"/>
                </a:tc>
              </a:tr>
              <a:tr h="24938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 smtClean="0">
                          <a:effectLst/>
                        </a:rPr>
                        <a:t>Detergents Paper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25" marR="7125" marT="71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This customer buys quite lot of detergent papers which is very close to 75% percentile.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25" marR="7125" marT="71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This customer buys good quantity of detergent papers which is higher than median of population.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25" marR="7125" marT="71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This customer buys moderate amount of detergent papers and the number is close to 50% percentile.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25" marR="7125" marT="7125" marB="0"/>
                </a:tc>
              </a:tr>
              <a:tr h="24938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>
                          <a:effectLst/>
                        </a:rPr>
                        <a:t>Delicatessen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25" marR="7125" marT="71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This customer falls in within 1 Standard deviation of mean of population who buys detergents paper.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25" marR="7125" marT="71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This customer buys very less amount of Delicatessen and the number is even less than 25% percentile.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25" marR="7125" marT="71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This customer buys least amount of Delicatessen and the number is even less than 25% percentile.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25" marR="7125" marT="7125" marB="0"/>
                </a:tc>
              </a:tr>
              <a:tr h="17527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>
                          <a:effectLst/>
                        </a:rPr>
                        <a:t>Comments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125" marR="7125" marT="71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This customer seems to be a big high end </a:t>
                      </a:r>
                      <a:r>
                        <a:rPr lang="en-US" sz="1000" u="none" strike="noStrike" dirty="0" smtClean="0">
                          <a:effectLst/>
                        </a:rPr>
                        <a:t>restaurant </a:t>
                      </a:r>
                      <a:r>
                        <a:rPr lang="en-US" sz="1000" u="none" strike="noStrike" dirty="0">
                          <a:effectLst/>
                        </a:rPr>
                        <a:t>or hotel whose business is around preparing food from fresh produce. They must be using milk and other grocery items for the </a:t>
                      </a:r>
                      <a:r>
                        <a:rPr lang="en-US" sz="1000" u="none" strike="noStrike" dirty="0" smtClean="0">
                          <a:effectLst/>
                        </a:rPr>
                        <a:t>preparation. </a:t>
                      </a:r>
                      <a:r>
                        <a:rPr lang="en-US" sz="1000" u="none" strike="noStrike" dirty="0">
                          <a:effectLst/>
                        </a:rPr>
                        <a:t>High consumption of detergent paper shows they need them for cleaning to often. Since it seems to be a </a:t>
                      </a:r>
                      <a:r>
                        <a:rPr lang="en-US" sz="1000" u="none" strike="noStrike" dirty="0" smtClean="0">
                          <a:effectLst/>
                        </a:rPr>
                        <a:t>restaurant </a:t>
                      </a:r>
                      <a:r>
                        <a:rPr lang="en-US" sz="1000" u="none" strike="noStrike" dirty="0">
                          <a:effectLst/>
                        </a:rPr>
                        <a:t>therefore they are not too big on Frozen items. 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125" marR="7125" marT="71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This customer seems to be a small </a:t>
                      </a:r>
                      <a:r>
                        <a:rPr lang="en-US" sz="1000" u="none" strike="noStrike" dirty="0" smtClean="0">
                          <a:effectLst/>
                        </a:rPr>
                        <a:t>restaurant </a:t>
                      </a:r>
                      <a:r>
                        <a:rPr lang="en-US" sz="1000" u="none" strike="noStrike" dirty="0">
                          <a:effectLst/>
                        </a:rPr>
                        <a:t>whose business is around preparing food from fresh produce. They must be using milk and other grocery items for the </a:t>
                      </a:r>
                      <a:r>
                        <a:rPr lang="en-US" sz="1000" u="none" strike="noStrike" dirty="0" smtClean="0">
                          <a:effectLst/>
                        </a:rPr>
                        <a:t>preparation. </a:t>
                      </a:r>
                      <a:r>
                        <a:rPr lang="en-US" sz="1000" u="none" strike="noStrike" dirty="0">
                          <a:effectLst/>
                        </a:rPr>
                        <a:t>High consumption of detergent paper shows they need them for cleaning to often. Since it seems to be a </a:t>
                      </a:r>
                      <a:r>
                        <a:rPr lang="en-US" sz="1000" u="none" strike="noStrike" dirty="0" smtClean="0">
                          <a:effectLst/>
                        </a:rPr>
                        <a:t>restaurant </a:t>
                      </a:r>
                      <a:r>
                        <a:rPr lang="en-US" sz="1000" u="none" strike="noStrike" dirty="0">
                          <a:effectLst/>
                        </a:rPr>
                        <a:t>therefore they are not too big on Frozen items. This customer has similar pattern of customer  12.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125" marR="7125" marT="71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This customer seems to be a small family run café where all items bought are in very less quantity. It seems there is no rationing of items and usually shopping is done on daily basis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125" marR="7125" marT="71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11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184416"/>
              </p:ext>
            </p:extLst>
          </p:nvPr>
        </p:nvGraphicFramePr>
        <p:xfrm>
          <a:off x="457199" y="1371600"/>
          <a:ext cx="7052735" cy="40617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69154"/>
                <a:gridCol w="1721553"/>
                <a:gridCol w="1802058"/>
                <a:gridCol w="1959970"/>
              </a:tblGrid>
              <a:tr h="320634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25" marR="7125" marT="71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0 (customer 12)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25" marR="7125" marT="71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1(customer 104)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25" marR="7125" marT="71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2(customer 203)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125" marR="7125" marT="7125" marB="0"/>
                </a:tc>
              </a:tr>
              <a:tr h="17527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Earlier prediction in question #1</a:t>
                      </a:r>
                      <a:endParaRPr 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25" marR="7125" marT="71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This customer seems to be a big high end </a:t>
                      </a:r>
                      <a:r>
                        <a:rPr lang="en-US" sz="1000" u="none" strike="noStrike" dirty="0" smtClean="0">
                          <a:effectLst/>
                        </a:rPr>
                        <a:t>restaurant </a:t>
                      </a:r>
                      <a:r>
                        <a:rPr lang="en-US" sz="1000" u="none" strike="noStrike" dirty="0">
                          <a:effectLst/>
                        </a:rPr>
                        <a:t>or hotel whose business is around preparing food from fresh produce. They must be using milk and other grocery items for the </a:t>
                      </a:r>
                      <a:r>
                        <a:rPr lang="en-US" sz="1000" u="none" strike="noStrike" dirty="0" smtClean="0">
                          <a:effectLst/>
                        </a:rPr>
                        <a:t>preparation. </a:t>
                      </a:r>
                      <a:r>
                        <a:rPr lang="en-US" sz="1000" u="none" strike="noStrike" dirty="0">
                          <a:effectLst/>
                        </a:rPr>
                        <a:t>High consumption of detergent paper shows they need them for cleaning to often. Since it seems to be a </a:t>
                      </a:r>
                      <a:r>
                        <a:rPr lang="en-US" sz="1000" u="none" strike="noStrike" dirty="0" smtClean="0">
                          <a:effectLst/>
                        </a:rPr>
                        <a:t>restaurant </a:t>
                      </a:r>
                      <a:r>
                        <a:rPr lang="en-US" sz="1000" u="none" strike="noStrike" dirty="0">
                          <a:effectLst/>
                        </a:rPr>
                        <a:t>therefore they are not too big on Frozen items. 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125" marR="7125" marT="71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This customer seems to be a small </a:t>
                      </a:r>
                      <a:r>
                        <a:rPr lang="en-US" sz="1000" u="none" strike="noStrike" dirty="0" smtClean="0">
                          <a:effectLst/>
                        </a:rPr>
                        <a:t>restaurant </a:t>
                      </a:r>
                      <a:r>
                        <a:rPr lang="en-US" sz="1000" u="none" strike="noStrike" dirty="0">
                          <a:effectLst/>
                        </a:rPr>
                        <a:t>whose business is around preparing food from fresh produce. They must be using milk and other grocery items for the </a:t>
                      </a:r>
                      <a:r>
                        <a:rPr lang="en-US" sz="1000" u="none" strike="noStrike" dirty="0" smtClean="0">
                          <a:effectLst/>
                        </a:rPr>
                        <a:t>preparation. </a:t>
                      </a:r>
                      <a:r>
                        <a:rPr lang="en-US" sz="1000" u="none" strike="noStrike" dirty="0">
                          <a:effectLst/>
                        </a:rPr>
                        <a:t>High consumption of detergent paper shows they need them for cleaning to often. Since it seems to be a </a:t>
                      </a:r>
                      <a:r>
                        <a:rPr lang="en-US" sz="1000" u="none" strike="noStrike" dirty="0" smtClean="0">
                          <a:effectLst/>
                        </a:rPr>
                        <a:t>restaurant </a:t>
                      </a:r>
                      <a:r>
                        <a:rPr lang="en-US" sz="1000" u="none" strike="noStrike" dirty="0">
                          <a:effectLst/>
                        </a:rPr>
                        <a:t>therefore they are not too big on Frozen items. This customer has similar pattern of customer  12.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125" marR="7125" marT="71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This customer seems to be a small family run café where all items bought are in very less quantity. It seems there is no rationing of items and usually shopping is done on daily basis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125" marR="7125" marT="7125" marB="0"/>
                </a:tc>
              </a:tr>
              <a:tr h="17527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prediction in question #9</a:t>
                      </a:r>
                      <a:r>
                        <a:rPr lang="en-US" sz="12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after clustering </a:t>
                      </a:r>
                      <a:endParaRPr 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25" marR="7125" marT="71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I predicted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 this customer to be high end big restaurant but it belongs to cluster 1 which points to some  kind of supermarket.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125" marR="7125" marT="71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I predicted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 this customer to be small  restaurant and it belongs to cluster 0  which points to some kind of restaurant/cafe.</a:t>
                      </a:r>
                      <a:endParaRPr lang="en-US" sz="1000" b="0" i="0" u="none" strike="noStrike" dirty="0" smtClean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125" marR="7125" marT="71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I predicted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 this customer to be small  café and it belongs to cluster 0 which points to some kind of restaurant/cafe.</a:t>
                      </a:r>
                      <a:endParaRPr lang="en-US" sz="1000" b="0" i="0" u="none" strike="noStrike" dirty="0" smtClean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125" marR="7125" marT="71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93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772</Words>
  <Application>Microsoft Office PowerPoint</Application>
  <PresentationFormat>On-screen Show (4:3)</PresentationFormat>
  <Paragraphs>44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Dolby Laboratories,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Kathuria, Goldy</dc:creator>
  <cp:lastModifiedBy>Kathuria, Goldy</cp:lastModifiedBy>
  <cp:revision>5</cp:revision>
  <dcterms:created xsi:type="dcterms:W3CDTF">2017-04-02T05:57:35Z</dcterms:created>
  <dcterms:modified xsi:type="dcterms:W3CDTF">2017-04-10T02:16:37Z</dcterms:modified>
</cp:coreProperties>
</file>