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0" r:id="rId3"/>
    <p:sldId id="259" r:id="rId4"/>
    <p:sldId id="269" r:id="rId5"/>
    <p:sldId id="270" r:id="rId6"/>
    <p:sldId id="271" r:id="rId7"/>
    <p:sldId id="272" r:id="rId8"/>
    <p:sldId id="261" r:id="rId9"/>
    <p:sldId id="262" r:id="rId10"/>
    <p:sldId id="264" r:id="rId11"/>
    <p:sldId id="265" r:id="rId12"/>
    <p:sldId id="266" r:id="rId13"/>
    <p:sldId id="267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10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77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1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79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81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0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28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6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2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9/25/2024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774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1C85F4A6-E1E1-64DD-87F4-68EC5A30D5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789" r="-1" b="15163"/>
          <a:stretch/>
        </p:blipFill>
        <p:spPr>
          <a:xfrm>
            <a:off x="-38331" y="-1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89C59A-5DF3-CF29-9179-66014F063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414760" cy="1787648"/>
          </a:xfrm>
        </p:spPr>
        <p:txBody>
          <a:bodyPr anchor="t">
            <a:normAutofit fontScale="90000"/>
          </a:bodyPr>
          <a:lstStyle/>
          <a:p>
            <a:br>
              <a:rPr lang="en-AU" sz="6000">
                <a:solidFill>
                  <a:srgbClr val="FFFFFF"/>
                </a:solidFill>
              </a:rPr>
            </a:br>
            <a:br>
              <a:rPr lang="en-AU" sz="6000">
                <a:solidFill>
                  <a:srgbClr val="FFFFFF"/>
                </a:solidFill>
              </a:rPr>
            </a:br>
            <a:endParaRPr lang="en-AU" sz="49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FF863-15A3-A01D-9F07-CA617C152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1789246"/>
            <a:ext cx="9550400" cy="1950719"/>
          </a:xfrm>
        </p:spPr>
        <p:txBody>
          <a:bodyPr anchor="b">
            <a:noAutofit/>
          </a:bodyPr>
          <a:lstStyle/>
          <a:p>
            <a:r>
              <a:rPr lang="en-AU" sz="4000">
                <a:solidFill>
                  <a:srgbClr val="FFFFFF"/>
                </a:solidFill>
              </a:rPr>
              <a:t>Database:</a:t>
            </a:r>
          </a:p>
          <a:p>
            <a:r>
              <a:rPr lang="en-AU" sz="4400">
                <a:solidFill>
                  <a:srgbClr val="FFFFFF"/>
                </a:solidFill>
              </a:rPr>
              <a:t>Blood Donation System</a:t>
            </a:r>
            <a:endParaRPr lang="en-AU" sz="44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448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B6A6F-DC8A-9201-8D7B-DED4229B4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219212"/>
            <a:ext cx="4587241" cy="984366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AU" sz="28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3</a:t>
            </a:r>
            <a:r>
              <a:rPr lang="en-A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cross-product equivalent to the "natural join" query in the previous slide</a:t>
            </a:r>
            <a:endParaRPr lang="en-A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0AD4F8-E8E5-4783-B7A9-DBB6EF26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07076-72DF-0871-FFC5-DF649B56F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641" y="846982"/>
            <a:ext cx="6461760" cy="1780074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Blood_bank_Name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Blood_bank_phoneNo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Blood_type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BloodBank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Blood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BloodBank.Blood_bank_ID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Blood.Blood_bank_ID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Blood_type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'%-’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Blood_bank_Name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05C5B1-BB24-4A5C-87B3-3B75CD259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B47AB4-2CE5-448F-8623-C07F28D2C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F227406-F46C-75B0-1453-B332F1C51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495" y="3150938"/>
            <a:ext cx="8209279" cy="300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84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B6A6F-DC8A-9201-8D7B-DED4229B4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0" y="681875"/>
            <a:ext cx="4638039" cy="892926"/>
          </a:xfrm>
        </p:spPr>
        <p:txBody>
          <a:bodyPr anchor="ctr"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AU" sz="2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4</a:t>
            </a:r>
            <a:r>
              <a:rPr lang="en-A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query involving a “Group by”, perhaps </a:t>
            </a: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a “HAVING”</a:t>
            </a:r>
            <a:endParaRPr lang="en-A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0AD4F8-E8E5-4783-B7A9-DBB6EF26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07076-72DF-0871-FFC5-DF649B56F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6564" y="681875"/>
            <a:ext cx="6478551" cy="2090847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Hospital_Name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count(*) as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No_of_requests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Hospital NATURAL JOIN Request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Request_Date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'2022-09-01' and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Request_Date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'2022-09-30'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Hospital_Name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HAVING count(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Patient_ID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&gt;= 5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Hospital_Name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05C5B1-BB24-4A5C-87B3-3B75CD259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B47AB4-2CE5-448F-8623-C07F28D2C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E25AAB2-3FE2-142D-7877-66D0CBB74FB1}"/>
              </a:ext>
            </a:extLst>
          </p:cNvPr>
          <p:cNvSpPr txBox="1"/>
          <p:nvPr/>
        </p:nvSpPr>
        <p:spPr>
          <a:xfrm>
            <a:off x="645161" y="1841044"/>
            <a:ext cx="42519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A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Question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List the names of the hospitals with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atleast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5 requests in the last month.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6CAFC3-6712-B938-46B7-7F181C6D7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360" y="3301853"/>
            <a:ext cx="9225280" cy="270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12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B6A6F-DC8A-9201-8D7B-DED4229B4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1" y="681875"/>
            <a:ext cx="4505960" cy="598286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AU" sz="28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5</a:t>
            </a:r>
            <a:r>
              <a:rPr lang="en-A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query which uses a sub query.</a:t>
            </a:r>
            <a:endParaRPr lang="en-A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0AD4F8-E8E5-4783-B7A9-DBB6EF26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07076-72DF-0871-FFC5-DF649B56F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380" y="746891"/>
            <a:ext cx="6436360" cy="1967498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Blood_bank_name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BloodBank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Blood_bank_ID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IN(SELECT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Blood_bank_ID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BloodManager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WHERE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Hospital_ID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(SELECT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Hospital_ID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Hospital  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WHERE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Hospital_Name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='First Choice Hospitals'));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05C5B1-BB24-4A5C-87B3-3B75CD259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B47AB4-2CE5-448F-8623-C07F28D2C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864A7C5-9A68-D4FA-1A7F-1C2E5DECF430}"/>
              </a:ext>
            </a:extLst>
          </p:cNvPr>
          <p:cNvSpPr txBox="1"/>
          <p:nvPr/>
        </p:nvSpPr>
        <p:spPr>
          <a:xfrm>
            <a:off x="645161" y="1745035"/>
            <a:ext cx="42519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Select the name of the blood banks who are associated with 'First Choice Hospitals'</a:t>
            </a:r>
            <a:endParaRPr lang="en-A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2DA888-E256-8B00-4967-510704EA2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080" y="3166999"/>
            <a:ext cx="8371839" cy="303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59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B6A6F-DC8A-9201-8D7B-DED4229B4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28884"/>
            <a:ext cx="5532120" cy="555531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AU" sz="28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6</a:t>
            </a:r>
            <a:r>
              <a:rPr lang="en-A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cross product which cannot be implemented using the words “natural join” </a:t>
            </a:r>
            <a:endParaRPr lang="en-A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0AD4F8-E8E5-4783-B7A9-DBB6EF26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07076-72DF-0871-FFC5-DF649B56F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940" y="619017"/>
            <a:ext cx="5857240" cy="2090847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D1.Donor_ID, D1.Donor_Name,D1.Donor_Age 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Donor D1, Donor D2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D1.Donor_ID &lt;&gt; D2.Donor_ID 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D1.Donor_Age = D2.Donor_Age 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 D1.Donor_Age, D1.Donor_ID;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05C5B1-BB24-4A5C-87B3-3B75CD259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B47AB4-2CE5-448F-8623-C07F28D2C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864A7C5-9A68-D4FA-1A7F-1C2E5DECF430}"/>
              </a:ext>
            </a:extLst>
          </p:cNvPr>
          <p:cNvSpPr txBox="1"/>
          <p:nvPr/>
        </p:nvSpPr>
        <p:spPr>
          <a:xfrm>
            <a:off x="591820" y="1957970"/>
            <a:ext cx="49149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Question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: List the Donors who are from the same age group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E42B2-1129-AE7D-C37B-25B10FF7E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0" y="3199726"/>
            <a:ext cx="8788400" cy="288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57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5408-FBBF-9D51-87A7-08760DC0B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519" y="328168"/>
            <a:ext cx="3860961" cy="972312"/>
          </a:xfrm>
        </p:spPr>
        <p:txBody>
          <a:bodyPr/>
          <a:lstStyle/>
          <a:p>
            <a:r>
              <a:rPr lang="en-AU" sz="40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86B6E-CE1B-A6A4-7D3D-F4F938B5C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932" y="1524000"/>
            <a:ext cx="10882136" cy="405384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A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different CHECK statements used in the SQL are below: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A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ensure valid </a:t>
            </a:r>
            <a:r>
              <a:rPr lang="en-A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Blood_type</a:t>
            </a:r>
            <a:r>
              <a:rPr lang="en-A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stored in the database</a:t>
            </a:r>
          </a:p>
          <a:p>
            <a:pPr algn="just"/>
            <a:r>
              <a:rPr lang="en-A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A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check_Blood_type</a:t>
            </a:r>
            <a:r>
              <a:rPr lang="en-A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CHECK</a:t>
            </a:r>
          </a:p>
          <a:p>
            <a:pPr algn="just"/>
            <a:r>
              <a:rPr lang="en-A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(</a:t>
            </a:r>
            <a:r>
              <a:rPr lang="en-A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Blood_type</a:t>
            </a:r>
            <a:r>
              <a:rPr lang="en-A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in ('A+','A-','AB+','AB-','B+','B-','O+','O-’))</a:t>
            </a:r>
          </a:p>
          <a:p>
            <a:pPr algn="just"/>
            <a:endParaRPr lang="en-A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A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To ensure only 10-digit phone number is entered starting with zero</a:t>
            </a:r>
          </a:p>
          <a:p>
            <a:pPr algn="just"/>
            <a:r>
              <a:rPr kumimoji="0" lang="en-AU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CONSTRAINT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check_Donor_PhoneNo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CHECK (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Donor_PhoneNo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~ '^0\d{9}’)</a:t>
            </a:r>
          </a:p>
          <a:p>
            <a:pPr algn="just"/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/>
            <a:r>
              <a:rPr lang="en-A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To ensure correct format of Email ID is stored in the database</a:t>
            </a:r>
          </a:p>
          <a:p>
            <a:pPr algn="just"/>
            <a:r>
              <a:rPr kumimoji="0" lang="en-AU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CONSTRAINT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check_Donor_Email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CHECK (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Donor_Email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LIKE '%_@__%.__%')</a:t>
            </a:r>
          </a:p>
          <a:p>
            <a:pPr algn="just"/>
            <a:endParaRPr lang="en-A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A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A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AU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195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5408-FBBF-9D51-87A7-08760DC0B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79" y="277368"/>
            <a:ext cx="1615521" cy="972312"/>
          </a:xfrm>
        </p:spPr>
        <p:txBody>
          <a:bodyPr/>
          <a:lstStyle/>
          <a:p>
            <a:r>
              <a:rPr lang="en-AU" sz="40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86B6E-CE1B-A6A4-7D3D-F4F938B5C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113" y="1417320"/>
            <a:ext cx="10609774" cy="3779520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 SQL creates a view that displays the details of blood camps organised in New South Wales.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VIEW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Camp_Info_NSW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</a:t>
            </a:r>
          </a:p>
          <a:p>
            <a:pPr algn="just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Camp_ID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Blood_bank_name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Camp_date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Date,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Camp_Address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Address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Campaign NATURAL JOIN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BloodBank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Camp_Address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LIKE '%NSW’;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E7E390-1146-166C-DF3A-41B62A6A3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239" y="4434171"/>
            <a:ext cx="8442960" cy="192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6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5408-FBBF-9D51-87A7-08760DC0B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569" y="553212"/>
            <a:ext cx="3343911" cy="972312"/>
          </a:xfrm>
        </p:spPr>
        <p:txBody>
          <a:bodyPr/>
          <a:lstStyle/>
          <a:p>
            <a:r>
              <a:rPr lang="en-AU" sz="4800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AU" sz="48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86B6E-CE1B-A6A4-7D3D-F4F938B5C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505" y="2010411"/>
            <a:ext cx="8413256" cy="3036314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designed aims to store, manage and retrieve the data of blood donation campaigns, donors, hospitals and blood banks in an effective way.</a:t>
            </a:r>
          </a:p>
          <a:p>
            <a:pPr algn="just"/>
            <a:endParaRPr lang="en-A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major real-time benefit of this database could be hassle free access to information about available blood group in any blood bank.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A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A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21F49C62-A581-3A8A-8AC3-07D3B4E47F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54202" y="1525524"/>
            <a:ext cx="3943099" cy="39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7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8D1B-3529-D9BF-B183-68E6D129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435" y="460248"/>
            <a:ext cx="2748280" cy="647192"/>
          </a:xfrm>
        </p:spPr>
        <p:txBody>
          <a:bodyPr/>
          <a:lstStyle/>
          <a:p>
            <a:pPr algn="ctr"/>
            <a:r>
              <a:rPr lang="en-AU" sz="3600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Diagram </a:t>
            </a:r>
            <a:endParaRPr lang="en-AU" sz="36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AAB2C2-1A19-543F-7298-75C105655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20" y="1351280"/>
            <a:ext cx="10236960" cy="504647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9439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5408-FBBF-9D51-87A7-08760DC0B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959" y="260783"/>
            <a:ext cx="7315199" cy="706627"/>
          </a:xfrm>
        </p:spPr>
        <p:txBody>
          <a:bodyPr/>
          <a:lstStyle/>
          <a:p>
            <a:r>
              <a:rPr lang="en-AU" sz="48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– Many Relationship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D9BD53-0259-ADD8-3963-FEF7276C1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3306869"/>
            <a:ext cx="11054079" cy="2572721"/>
          </a:xfrm>
        </p:spPr>
        <p:txBody>
          <a:bodyPr/>
          <a:lstStyle/>
          <a:p>
            <a:endParaRPr lang="en-AU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B4F19C-05CA-175E-4004-4100CC207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0" y="1049402"/>
            <a:ext cx="4368800" cy="14540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D20E99-2AB7-0328-1BE0-2B2B86189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958" y="2630435"/>
            <a:ext cx="5097578" cy="21019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C2282A1-D758-8CF1-FDD6-C9127145C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06" y="2630435"/>
            <a:ext cx="6000952" cy="210195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8B78272-6567-17A5-9675-ABFECD1CE379}"/>
              </a:ext>
            </a:extLst>
          </p:cNvPr>
          <p:cNvSpPr txBox="1"/>
          <p:nvPr/>
        </p:nvSpPr>
        <p:spPr>
          <a:xfrm>
            <a:off x="548640" y="4986364"/>
            <a:ext cx="10830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As seen above, ‘Campaign’ and ‘Donor’ has One-Many relationship.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The </a:t>
            </a:r>
            <a:r>
              <a:rPr lang="en-AU" sz="2400" dirty="0" err="1">
                <a:solidFill>
                  <a:schemeClr val="bg1"/>
                </a:solidFill>
              </a:rPr>
              <a:t>Campaign_ID</a:t>
            </a:r>
            <a:r>
              <a:rPr lang="en-AU" sz="2400" dirty="0">
                <a:solidFill>
                  <a:schemeClr val="bg1"/>
                </a:solidFill>
              </a:rPr>
              <a:t> 17 has multiple donors registered and every camp has at least one donor entry.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Every donor hence should be associated with one campaign. </a:t>
            </a:r>
          </a:p>
        </p:txBody>
      </p:sp>
    </p:spTree>
    <p:extLst>
      <p:ext uri="{BB962C8B-B14F-4D97-AF65-F5344CB8AC3E}">
        <p14:creationId xmlns:p14="http://schemas.microsoft.com/office/powerpoint/2010/main" val="142920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5408-FBBF-9D51-87A7-08760DC0B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959" y="260784"/>
            <a:ext cx="6898641" cy="534648"/>
          </a:xfrm>
        </p:spPr>
        <p:txBody>
          <a:bodyPr/>
          <a:lstStyle/>
          <a:p>
            <a:r>
              <a:rPr lang="en-AU" sz="48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– Many Relationship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D9BD53-0259-ADD8-3963-FEF7276C1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3306869"/>
            <a:ext cx="11054079" cy="2572721"/>
          </a:xfrm>
        </p:spPr>
        <p:txBody>
          <a:bodyPr/>
          <a:lstStyle/>
          <a:p>
            <a:endParaRPr lang="en-AU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B78272-6567-17A5-9675-ABFECD1CE379}"/>
              </a:ext>
            </a:extLst>
          </p:cNvPr>
          <p:cNvSpPr txBox="1"/>
          <p:nvPr/>
        </p:nvSpPr>
        <p:spPr>
          <a:xfrm>
            <a:off x="838199" y="5194098"/>
            <a:ext cx="1041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As seen above, ‘Patient’ and ‘Hospital’ has Many-Many relationship.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2400" dirty="0">
                <a:solidFill>
                  <a:srgbClr val="FFFFFF"/>
                </a:solidFill>
                <a:latin typeface="Seaford"/>
              </a:rPr>
              <a:t>Hence, the linking table ‘Request’ splits them into single one- many and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AU" sz="2400" dirty="0">
                <a:solidFill>
                  <a:srgbClr val="FFFFFF"/>
                </a:solidFill>
                <a:latin typeface="Seaford"/>
              </a:rPr>
              <a:t>    many – one relation.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56D6F3-6422-F210-09B1-E94B3EDA0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845" y="963912"/>
            <a:ext cx="5668709" cy="1743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B087F9-A638-9CDA-0C21-E4726E685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792" y="3079006"/>
            <a:ext cx="3773248" cy="1743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59D7FF-FD04-C04B-67F8-1949546B7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044" y="3079005"/>
            <a:ext cx="4466372" cy="174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47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5408-FBBF-9D51-87A7-08760DC0B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59" y="389099"/>
            <a:ext cx="3885396" cy="625348"/>
          </a:xfrm>
        </p:spPr>
        <p:txBody>
          <a:bodyPr/>
          <a:lstStyle/>
          <a:p>
            <a:r>
              <a:rPr lang="en-AU" sz="3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One – Many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86B6E-CE1B-A6A4-7D3D-F4F938B5C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525" y="2263954"/>
            <a:ext cx="3559092" cy="3036314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A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A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DA8F81-B4A0-E3F7-BCDE-D99FF3EBA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59" y="1131060"/>
            <a:ext cx="7079204" cy="20829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BFDBAE-D659-84CC-3A1C-05F634C5E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259" y="3429000"/>
            <a:ext cx="5634998" cy="30342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895108-B1AF-B031-C5E7-83E278E0FF3F}"/>
              </a:ext>
            </a:extLst>
          </p:cNvPr>
          <p:cNvSpPr txBox="1"/>
          <p:nvPr/>
        </p:nvSpPr>
        <p:spPr>
          <a:xfrm>
            <a:off x="7002984" y="3429000"/>
            <a:ext cx="4802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As seen, one Patient can make multiple requests to many hospitals 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It is also possible that the patient may not raise a request for blood at all.</a:t>
            </a:r>
          </a:p>
          <a:p>
            <a:pPr algn="just"/>
            <a:r>
              <a:rPr lang="en-AU" sz="2400" dirty="0">
                <a:solidFill>
                  <a:schemeClr val="bg1"/>
                </a:solidFill>
              </a:rPr>
              <a:t>    For instance, </a:t>
            </a:r>
            <a:r>
              <a:rPr lang="en-AU" sz="2400" dirty="0" err="1">
                <a:solidFill>
                  <a:schemeClr val="bg1"/>
                </a:solidFill>
              </a:rPr>
              <a:t>Patient_ID</a:t>
            </a:r>
            <a:r>
              <a:rPr lang="en-AU" sz="2400" dirty="0">
                <a:solidFill>
                  <a:schemeClr val="bg1"/>
                </a:solidFill>
              </a:rPr>
              <a:t> 63 has</a:t>
            </a:r>
          </a:p>
          <a:p>
            <a:pPr algn="just"/>
            <a:r>
              <a:rPr lang="en-AU" sz="2400" dirty="0">
                <a:solidFill>
                  <a:schemeClr val="bg1"/>
                </a:solidFill>
              </a:rPr>
              <a:t>    not raised any request.</a:t>
            </a:r>
          </a:p>
          <a:p>
            <a:pPr algn="just"/>
            <a:r>
              <a:rPr lang="en-AU" sz="2400" dirty="0">
                <a:solidFill>
                  <a:schemeClr val="bg1"/>
                </a:solidFill>
              </a:rPr>
              <a:t>   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6032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5408-FBBF-9D51-87A7-08760DC0B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71" y="350773"/>
            <a:ext cx="4081262" cy="625348"/>
          </a:xfrm>
        </p:spPr>
        <p:txBody>
          <a:bodyPr/>
          <a:lstStyle/>
          <a:p>
            <a:r>
              <a:rPr lang="en-AU" sz="3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Many – One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86B6E-CE1B-A6A4-7D3D-F4F938B5C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525" y="2263954"/>
            <a:ext cx="3559092" cy="3036314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A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A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895108-B1AF-B031-C5E7-83E278E0FF3F}"/>
              </a:ext>
            </a:extLst>
          </p:cNvPr>
          <p:cNvSpPr txBox="1"/>
          <p:nvPr/>
        </p:nvSpPr>
        <p:spPr>
          <a:xfrm>
            <a:off x="7244079" y="3947160"/>
            <a:ext cx="4802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As seen, one Hospital can receive many requests.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2400" dirty="0">
                <a:solidFill>
                  <a:srgbClr val="FFFFFF"/>
                </a:solidFill>
                <a:latin typeface="Seaford"/>
              </a:rPr>
              <a:t>Every request thus should be directed to at least one hospital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   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CD35DC-48B8-3355-70D3-B6D9B8F53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71" y="3517136"/>
            <a:ext cx="6579839" cy="25179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C46A08-7729-3B6C-A408-93F2B9581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71" y="1343876"/>
            <a:ext cx="9040706" cy="180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2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B6A6F-DC8A-9201-8D7B-DED4229B4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329" y="599787"/>
            <a:ext cx="5101095" cy="1175676"/>
          </a:xfrm>
          <a:noFill/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AU" sz="32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1</a:t>
            </a:r>
            <a:r>
              <a:rPr lang="en-A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simple query of a single table</a:t>
            </a:r>
            <a:endParaRPr lang="en-A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0AD4F8-E8E5-4783-B7A9-DBB6EF26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07076-72DF-0871-FFC5-DF649B56F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0333" y="858972"/>
            <a:ext cx="5379987" cy="1567997"/>
          </a:xfrm>
        </p:spPr>
        <p:txBody>
          <a:bodyPr anchor="ctr"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Donor_ID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Donor_Name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Donor_PhoneNo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Donor_Email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Donor_Age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Donor 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Donor_Age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30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Donor_ID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05C5B1-BB24-4A5C-87B3-3B75CD259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B47AB4-2CE5-448F-8623-C07F28D2C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01146B-5970-F71E-68F3-DD4781F7950C}"/>
              </a:ext>
            </a:extLst>
          </p:cNvPr>
          <p:cNvSpPr txBox="1"/>
          <p:nvPr/>
        </p:nvSpPr>
        <p:spPr>
          <a:xfrm>
            <a:off x="523841" y="1775463"/>
            <a:ext cx="526951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A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the ID, name, age and contact information of all donors whose age is less than 30 years.</a:t>
            </a:r>
            <a:r>
              <a:rPr lang="en-A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85CDF2-81AB-CF12-2E77-7DB96FFD3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013" y="3209652"/>
            <a:ext cx="8966677" cy="295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09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B6A6F-DC8A-9201-8D7B-DED4229B4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32733"/>
            <a:ext cx="4902200" cy="89982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AU" sz="28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2</a:t>
            </a:r>
            <a:r>
              <a:rPr lang="en-A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query which uses the words "natural join"</a:t>
            </a:r>
            <a:endParaRPr lang="en-A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0AD4F8-E8E5-4783-B7A9-DBB6EF26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07076-72DF-0871-FFC5-DF649B56F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6134" y="818105"/>
            <a:ext cx="5533671" cy="1578347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Blood_bank_Name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Blood_bank_phoneNo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Blood_type</a:t>
            </a: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BloodBank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NATURAL JOIN Blood</a:t>
            </a:r>
          </a:p>
          <a:p>
            <a:pPr>
              <a:lnSpc>
                <a:spcPct val="110000"/>
              </a:lnSpc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Blood_type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'%-’</a:t>
            </a:r>
          </a:p>
          <a:p>
            <a:pPr>
              <a:lnSpc>
                <a:spcPct val="110000"/>
              </a:lnSpc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Blood_bank_Name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05C5B1-BB24-4A5C-87B3-3B75CD259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B47AB4-2CE5-448F-8623-C07F28D2C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EB2565A-9B2C-780C-8606-28B8A3403391}"/>
              </a:ext>
            </a:extLst>
          </p:cNvPr>
          <p:cNvSpPr txBox="1"/>
          <p:nvPr/>
        </p:nvSpPr>
        <p:spPr>
          <a:xfrm>
            <a:off x="482600" y="1624578"/>
            <a:ext cx="5074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A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A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Blood banks(Blood bank name, Contact number) and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bloodtype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all blood banks where negative blood type is available.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D0DB94-8F2C-7328-250A-2026FCAB4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913" y="3196440"/>
            <a:ext cx="9564443" cy="284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54879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862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Courier New</vt:lpstr>
      <vt:lpstr>Seaford</vt:lpstr>
      <vt:lpstr>Times New Roman</vt:lpstr>
      <vt:lpstr>LevelVTI</vt:lpstr>
      <vt:lpstr>  </vt:lpstr>
      <vt:lpstr>Introduction</vt:lpstr>
      <vt:lpstr>ER Diagram </vt:lpstr>
      <vt:lpstr>One – Many Relationship</vt:lpstr>
      <vt:lpstr>Many – Many Relationship</vt:lpstr>
      <vt:lpstr>Single One – Many </vt:lpstr>
      <vt:lpstr>Single Many – One </vt:lpstr>
      <vt:lpstr>Query 1: A simple query of a single table</vt:lpstr>
      <vt:lpstr>Query 2: A query which uses the words "natural join"</vt:lpstr>
      <vt:lpstr>Query 3: The cross-product equivalent to the "natural join" query in the previous slide</vt:lpstr>
      <vt:lpstr>Query 4: A query involving a “Group by”, perhaps also with a “HAVING”</vt:lpstr>
      <vt:lpstr>Query 5: A query which uses a sub query.</vt:lpstr>
      <vt:lpstr>Query 6: A cross product which cannot be implemented using the words “natural join” </vt:lpstr>
      <vt:lpstr>Check Statements</vt:lpstr>
      <vt:lpstr>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32606 - Database Principles  (Spring 2022)  Assessment 5 </dc:title>
  <dc:creator>Kausthubha Ganesha</dc:creator>
  <cp:lastModifiedBy>Kausthubha Ganesha</cp:lastModifiedBy>
  <cp:revision>29</cp:revision>
  <dcterms:created xsi:type="dcterms:W3CDTF">2022-10-15T03:59:53Z</dcterms:created>
  <dcterms:modified xsi:type="dcterms:W3CDTF">2024-09-25T10:19:28Z</dcterms:modified>
</cp:coreProperties>
</file>