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A70"/>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97EE2-724A-0747-9EF2-E559E98B827C}" v="4" dt="2024-04-19T02:38:48.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showGuides="1">
      <p:cViewPr>
        <p:scale>
          <a:sx n="24" d="100"/>
          <a:sy n="24" d="100"/>
        </p:scale>
        <p:origin x="1576" y="-3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1AC51-1146-40DF-8CB3-057F99E10195}" type="datetimeFigureOut">
              <a:t>4/18/24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38619-4D2D-4517-BEF4-C151EDD87C6E}" type="slidenum">
              <a:t>‹#›</a:t>
            </a:fld>
            <a:endParaRPr lang="en-US"/>
          </a:p>
        </p:txBody>
      </p:sp>
    </p:spTree>
    <p:extLst>
      <p:ext uri="{BB962C8B-B14F-4D97-AF65-F5344CB8AC3E}">
        <p14:creationId xmlns:p14="http://schemas.microsoft.com/office/powerpoint/2010/main" val="3989674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ea typeface="Calibri"/>
                <a:cs typeface="Calibri"/>
              </a:rPr>
              <a:t>Choose year –slider menu (change menu)</a:t>
            </a:r>
          </a:p>
          <a:p>
            <a:pPr marL="285750" indent="-285750">
              <a:buFont typeface="Calibri"/>
              <a:buChar char="-"/>
            </a:pPr>
            <a:r>
              <a:rPr lang="en-US">
                <a:ea typeface="Calibri"/>
                <a:cs typeface="Calibri"/>
              </a:rPr>
              <a:t>Add figure descriptions</a:t>
            </a:r>
          </a:p>
        </p:txBody>
      </p:sp>
      <p:sp>
        <p:nvSpPr>
          <p:cNvPr id="4" name="Slide Number Placeholder 3"/>
          <p:cNvSpPr>
            <a:spLocks noGrp="1"/>
          </p:cNvSpPr>
          <p:nvPr>
            <p:ph type="sldNum" sz="quarter" idx="5"/>
          </p:nvPr>
        </p:nvSpPr>
        <p:spPr/>
        <p:txBody>
          <a:bodyPr/>
          <a:lstStyle/>
          <a:p>
            <a:fld id="{37E38619-4D2D-4517-BEF4-C151EDD87C6E}" type="slidenum">
              <a:t>1</a:t>
            </a:fld>
            <a:endParaRPr lang="en-US"/>
          </a:p>
        </p:txBody>
      </p:sp>
    </p:spTree>
    <p:extLst>
      <p:ext uri="{BB962C8B-B14F-4D97-AF65-F5344CB8AC3E}">
        <p14:creationId xmlns:p14="http://schemas.microsoft.com/office/powerpoint/2010/main" val="227302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C29746-1088-C241-BC8C-4CC03DF23E15}"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C29746-1088-C241-BC8C-4CC03DF23E15}" type="datetimeFigureOut">
              <a:rPr lang="en-US" smtClean="0"/>
              <a:t>4/18/24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C29746-1088-C241-BC8C-4CC03DF23E15}" type="datetimeFigureOut">
              <a:rPr lang="en-US" smtClean="0"/>
              <a:t>4/18/24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4/18/24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cran.r-project.org/web/packages/leaflet/readme/README.html" TargetMode="External"/><Relationship Id="rId5" Type="http://schemas.openxmlformats.org/officeDocument/2006/relationships/image" Target="../media/image3.png"/><Relationship Id="rId10" Type="http://schemas.openxmlformats.org/officeDocument/2006/relationships/hyperlink" Target="https://www.shinyapps.io/" TargetMode="External"/><Relationship Id="rId4" Type="http://schemas.openxmlformats.org/officeDocument/2006/relationships/image" Target="../media/image2.png"/><Relationship Id="rId9" Type="http://schemas.openxmlformats.org/officeDocument/2006/relationships/hyperlink" Target="https://motu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7A70">
            <a:alpha val="74902"/>
          </a:srgb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Rectangle 24">
            <a:extLst>
              <a:ext uri="{FF2B5EF4-FFF2-40B4-BE49-F238E27FC236}">
                <a16:creationId xmlns:a16="http://schemas.microsoft.com/office/drawing/2014/main" id="{4EDE2ACD-A6EA-934B-8311-5A13CF732344}"/>
              </a:ext>
            </a:extLst>
          </p:cNvPr>
          <p:cNvSpPr/>
          <p:nvPr/>
        </p:nvSpPr>
        <p:spPr>
          <a:xfrm>
            <a:off x="15207944" y="5466587"/>
            <a:ext cx="13344023" cy="26521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a:p>
            <a:pPr algn="ctr"/>
            <a:endParaRPr lang="en-US">
              <a:solidFill>
                <a:srgbClr val="C00000"/>
              </a:solidFill>
            </a:endParaRPr>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3" name="Text Box 7">
            <a:extLst>
              <a:ext uri="{FF2B5EF4-FFF2-40B4-BE49-F238E27FC236}">
                <a16:creationId xmlns:a16="http://schemas.microsoft.com/office/drawing/2014/main" id="{ECFBF85C-582B-1D4F-B98C-F16DBB0744A1}"/>
              </a:ext>
            </a:extLst>
          </p:cNvPr>
          <p:cNvSpPr txBox="1">
            <a:spLocks noChangeArrowheads="1"/>
          </p:cNvSpPr>
          <p:nvPr/>
        </p:nvSpPr>
        <p:spPr bwMode="auto">
          <a:xfrm>
            <a:off x="7058025" y="656465"/>
            <a:ext cx="29775150" cy="3970318"/>
          </a:xfrm>
          <a:prstGeom prst="rect">
            <a:avLst/>
          </a:prstGeom>
          <a:solidFill>
            <a:schemeClr val="bg1"/>
          </a:solid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7200" b="1">
                <a:latin typeface="Garamond" panose="02020404030301010803" pitchFamily="18" charset="0"/>
                <a:cs typeface="Times New Roman" panose="02020603050405020304" pitchFamily="18" charset="0"/>
              </a:rPr>
              <a:t>Using Interactive Graphics to Visualize Evening Grosbeak </a:t>
            </a:r>
          </a:p>
          <a:p>
            <a:pPr algn="ctr"/>
            <a:r>
              <a:rPr lang="en-US" altLang="en-US" sz="7200" b="1">
                <a:latin typeface="Garamond" panose="02020404030301010803" pitchFamily="18" charset="0"/>
                <a:cs typeface="Times New Roman" panose="02020603050405020304" pitchFamily="18" charset="0"/>
              </a:rPr>
              <a:t>Movement and Migration Patterns</a:t>
            </a:r>
          </a:p>
          <a:p>
            <a:pPr algn="ctr"/>
            <a:r>
              <a:rPr lang="en-US" altLang="en-US" sz="5400">
                <a:latin typeface="Garamond" panose="02020404030301010803" pitchFamily="18" charset="0"/>
                <a:cs typeface="Times New Roman" panose="02020603050405020304" pitchFamily="18" charset="0"/>
              </a:rPr>
              <a:t>Grace Bridge ’24 (Data Science)</a:t>
            </a:r>
          </a:p>
          <a:p>
            <a:pPr algn="ctr"/>
            <a:r>
              <a:rPr lang="en-US" altLang="en-US" sz="5400">
                <a:latin typeface="Garamond" panose="02020404030301010803" pitchFamily="18" charset="0"/>
                <a:cs typeface="Times New Roman" panose="02020603050405020304" pitchFamily="18" charset="0"/>
              </a:rPr>
              <a:t>St. Lawrence University    Advisor: Dr. Ivan </a:t>
            </a:r>
            <a:r>
              <a:rPr lang="en-US" altLang="en-US" sz="5400" err="1">
                <a:latin typeface="Garamond" panose="02020404030301010803" pitchFamily="18" charset="0"/>
                <a:cs typeface="Times New Roman" panose="02020603050405020304" pitchFamily="18" charset="0"/>
              </a:rPr>
              <a:t>Ramler</a:t>
            </a:r>
            <a:endParaRPr lang="en-US" altLang="en-US" sz="3500" b="1">
              <a:solidFill>
                <a:srgbClr val="C00000"/>
              </a:solidFill>
              <a:latin typeface="Garamond" panose="02020404030301010803"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1F8D498-B08C-DC4F-B2E4-A678E70DCBFD}"/>
              </a:ext>
            </a:extLst>
          </p:cNvPr>
          <p:cNvSpPr txBox="1"/>
          <p:nvPr/>
        </p:nvSpPr>
        <p:spPr>
          <a:xfrm>
            <a:off x="15207944" y="5464922"/>
            <a:ext cx="13344023" cy="1197864"/>
          </a:xfrm>
          <a:prstGeom prst="rect">
            <a:avLst/>
          </a:prstGeom>
          <a:solidFill>
            <a:schemeClr val="bg2">
              <a:lumMod val="90000"/>
            </a:schemeClr>
          </a:solidFill>
        </p:spPr>
        <p:txBody>
          <a:bodyPr wrap="square" rtlCol="0">
            <a:spAutoFit/>
          </a:bodyPr>
          <a:lstStyle/>
          <a:p>
            <a:pPr algn="ctr"/>
            <a:r>
              <a:rPr lang="en-US" sz="6600" dirty="0">
                <a:latin typeface="Garamond" panose="02020404030301010803" pitchFamily="18" charset="0"/>
              </a:rPr>
              <a:t>Shiny App</a:t>
            </a:r>
          </a:p>
        </p:txBody>
      </p:sp>
      <p:sp>
        <p:nvSpPr>
          <p:cNvPr id="2" name="TextBox 1">
            <a:extLst>
              <a:ext uri="{FF2B5EF4-FFF2-40B4-BE49-F238E27FC236}">
                <a16:creationId xmlns:a16="http://schemas.microsoft.com/office/drawing/2014/main" id="{3A11CC96-D2E1-7785-0895-6D560F3D2BD3}"/>
              </a:ext>
            </a:extLst>
          </p:cNvPr>
          <p:cNvSpPr txBox="1"/>
          <p:nvPr/>
        </p:nvSpPr>
        <p:spPr>
          <a:xfrm>
            <a:off x="-7143750" y="-57150"/>
            <a:ext cx="184731" cy="1209242"/>
          </a:xfrm>
          <a:prstGeom prst="rect">
            <a:avLst/>
          </a:prstGeom>
          <a:noFill/>
        </p:spPr>
        <p:txBody>
          <a:bodyPr wrap="none" rtlCol="0">
            <a:spAutoFit/>
          </a:bodyPr>
          <a:lstStyle/>
          <a:p>
            <a:endParaRPr lang="en-US"/>
          </a:p>
        </p:txBody>
      </p:sp>
      <p:sp>
        <p:nvSpPr>
          <p:cNvPr id="3" name="TextBox 2">
            <a:extLst>
              <a:ext uri="{FF2B5EF4-FFF2-40B4-BE49-F238E27FC236}">
                <a16:creationId xmlns:a16="http://schemas.microsoft.com/office/drawing/2014/main" id="{5EF6B834-80F2-C571-3565-851D89CD1236}"/>
              </a:ext>
            </a:extLst>
          </p:cNvPr>
          <p:cNvSpPr txBox="1"/>
          <p:nvPr/>
        </p:nvSpPr>
        <p:spPr>
          <a:xfrm>
            <a:off x="864275" y="5464922"/>
            <a:ext cx="13391859" cy="1209242"/>
          </a:xfrm>
          <a:prstGeom prst="rect">
            <a:avLst/>
          </a:prstGeom>
          <a:solidFill>
            <a:schemeClr val="bg2">
              <a:lumMod val="90000"/>
            </a:schemeClr>
          </a:solidFill>
        </p:spPr>
        <p:txBody>
          <a:bodyPr wrap="square" rtlCol="0">
            <a:spAutoFit/>
          </a:bodyPr>
          <a:lstStyle/>
          <a:p>
            <a:pPr algn="ctr"/>
            <a:r>
              <a:rPr lang="en-US">
                <a:latin typeface="Garamond" panose="02020404030301010803"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169B8C8F-B8DC-0D33-FBC8-374185C6BD56}"/>
              </a:ext>
            </a:extLst>
          </p:cNvPr>
          <p:cNvSpPr txBox="1"/>
          <p:nvPr/>
        </p:nvSpPr>
        <p:spPr>
          <a:xfrm>
            <a:off x="955374" y="6948903"/>
            <a:ext cx="12962599" cy="7048083"/>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4000">
                <a:latin typeface="Garamond"/>
              </a:rPr>
              <a:t>This project visualizes the travel patterns of Evening Grosbeaks, a North American finch species.</a:t>
            </a:r>
          </a:p>
          <a:p>
            <a:pPr marL="571500" indent="-571500">
              <a:buFont typeface="Arial" panose="020B0604020202020204" pitchFamily="34" charset="0"/>
              <a:buChar char="•"/>
            </a:pPr>
            <a:r>
              <a:rPr lang="en-US" sz="4000">
                <a:latin typeface="Garamond"/>
              </a:rPr>
              <a:t>The shiny app features include:</a:t>
            </a:r>
          </a:p>
          <a:p>
            <a:pPr marL="2414905" lvl="1" indent="-571500">
              <a:buFont typeface="Courier New" panose="02070309020205020404" pitchFamily="49" charset="0"/>
              <a:buChar char="o"/>
            </a:pPr>
            <a:r>
              <a:rPr lang="en-US" sz="3600">
                <a:latin typeface="Garamond"/>
              </a:rPr>
              <a:t>Interactive map of Evening Grosbeak deployment sites.</a:t>
            </a:r>
          </a:p>
          <a:p>
            <a:pPr marL="2414905" lvl="1" indent="-571500">
              <a:buFont typeface="Courier New" panose="02070309020205020404" pitchFamily="49" charset="0"/>
              <a:buChar char="o"/>
            </a:pPr>
            <a:r>
              <a:rPr lang="en-US" sz="3600">
                <a:latin typeface="Garamond"/>
              </a:rPr>
              <a:t>Individual bird tracking to understand specific migration paths.</a:t>
            </a:r>
          </a:p>
          <a:p>
            <a:pPr marL="2414905" lvl="1" indent="-571500">
              <a:buFont typeface="Courier New" panose="02070309020205020404" pitchFamily="49" charset="0"/>
              <a:buChar char="o"/>
            </a:pPr>
            <a:r>
              <a:rPr lang="en-US" sz="3600">
                <a:latin typeface="Garamond"/>
              </a:rPr>
              <a:t>Group bird tracking based on winter roosting locations and deployment sites.</a:t>
            </a:r>
          </a:p>
          <a:p>
            <a:pPr marL="2414905" lvl="1" indent="-571500">
              <a:buFont typeface="Courier New" panose="02070309020205020404" pitchFamily="49" charset="0"/>
              <a:buChar char="o"/>
            </a:pPr>
            <a:r>
              <a:rPr lang="en-US" sz="3600">
                <a:latin typeface="Garamond"/>
              </a:rPr>
              <a:t>Exploration of all Evening Grosbeak data collected.</a:t>
            </a:r>
          </a:p>
          <a:p>
            <a:pPr marL="2414905" lvl="1" indent="-571500">
              <a:buFont typeface="Courier New" panose="02070309020205020404" pitchFamily="49" charset="0"/>
              <a:buChar char="o"/>
            </a:pPr>
            <a:r>
              <a:rPr lang="en-US" sz="3600">
                <a:latin typeface="Garamond"/>
              </a:rPr>
              <a:t>Focused view of Evening Grosbeak data from the Adirondack region.</a:t>
            </a:r>
          </a:p>
          <a:p>
            <a:endParaRPr lang="en-US" sz="4400">
              <a:latin typeface="Garamond" panose="02020404030301010803" pitchFamily="18" charset="0"/>
            </a:endParaRPr>
          </a:p>
        </p:txBody>
      </p:sp>
      <p:sp>
        <p:nvSpPr>
          <p:cNvPr id="5" name="TextBox 4">
            <a:extLst>
              <a:ext uri="{FF2B5EF4-FFF2-40B4-BE49-F238E27FC236}">
                <a16:creationId xmlns:a16="http://schemas.microsoft.com/office/drawing/2014/main" id="{69BE9FB6-B066-E670-8450-DE4F233DA5D9}"/>
              </a:ext>
            </a:extLst>
          </p:cNvPr>
          <p:cNvSpPr txBox="1"/>
          <p:nvPr/>
        </p:nvSpPr>
        <p:spPr>
          <a:xfrm>
            <a:off x="913717" y="13678065"/>
            <a:ext cx="13314235" cy="1207008"/>
          </a:xfrm>
          <a:prstGeom prst="rect">
            <a:avLst/>
          </a:prstGeom>
          <a:solidFill>
            <a:schemeClr val="bg2">
              <a:lumMod val="90000"/>
            </a:schemeClr>
          </a:solidFill>
          <a:effectLst/>
        </p:spPr>
        <p:txBody>
          <a:bodyPr wrap="square" lIns="91440" tIns="45720" rIns="91440" bIns="45720" rtlCol="0" anchor="t">
            <a:spAutoFit/>
          </a:bodyPr>
          <a:lstStyle/>
          <a:p>
            <a:pPr algn="ctr"/>
            <a:r>
              <a:rPr lang="en-US" sz="7250">
                <a:latin typeface="Garamond"/>
              </a:rPr>
              <a:t>Data Wrangling</a:t>
            </a:r>
            <a:endParaRPr lang="en-US">
              <a:latin typeface="Garamond" panose="02020404030301010803" pitchFamily="18" charset="0"/>
            </a:endParaRPr>
          </a:p>
        </p:txBody>
      </p:sp>
      <p:sp>
        <p:nvSpPr>
          <p:cNvPr id="6" name="TextBox 5">
            <a:extLst>
              <a:ext uri="{FF2B5EF4-FFF2-40B4-BE49-F238E27FC236}">
                <a16:creationId xmlns:a16="http://schemas.microsoft.com/office/drawing/2014/main" id="{9CFBE930-86D1-F465-8A11-26CEF32F002E}"/>
              </a:ext>
            </a:extLst>
          </p:cNvPr>
          <p:cNvSpPr txBox="1"/>
          <p:nvPr/>
        </p:nvSpPr>
        <p:spPr>
          <a:xfrm>
            <a:off x="29480614" y="5501917"/>
            <a:ext cx="13344023" cy="1207008"/>
          </a:xfrm>
          <a:prstGeom prst="rect">
            <a:avLst/>
          </a:prstGeom>
          <a:solidFill>
            <a:schemeClr val="bg2">
              <a:lumMod val="90000"/>
            </a:schemeClr>
          </a:solidFill>
        </p:spPr>
        <p:txBody>
          <a:bodyPr wrap="square" rtlCol="0">
            <a:spAutoFit/>
          </a:bodyPr>
          <a:lstStyle/>
          <a:p>
            <a:pPr algn="ctr"/>
            <a:r>
              <a:rPr lang="en-US" sz="6600">
                <a:latin typeface="Garamond" panose="02020404030301010803" pitchFamily="18" charset="0"/>
              </a:rPr>
              <a:t>Data Tables</a:t>
            </a:r>
          </a:p>
        </p:txBody>
      </p:sp>
      <p:sp>
        <p:nvSpPr>
          <p:cNvPr id="7" name="TextBox 6">
            <a:extLst>
              <a:ext uri="{FF2B5EF4-FFF2-40B4-BE49-F238E27FC236}">
                <a16:creationId xmlns:a16="http://schemas.microsoft.com/office/drawing/2014/main" id="{4248A0EB-6ED5-02D1-2974-23325EA84DC2}"/>
              </a:ext>
            </a:extLst>
          </p:cNvPr>
          <p:cNvSpPr txBox="1"/>
          <p:nvPr/>
        </p:nvSpPr>
        <p:spPr>
          <a:xfrm>
            <a:off x="29480614" y="24937762"/>
            <a:ext cx="13344023" cy="1107996"/>
          </a:xfrm>
          <a:prstGeom prst="rect">
            <a:avLst/>
          </a:prstGeom>
          <a:solidFill>
            <a:schemeClr val="bg2">
              <a:lumMod val="90000"/>
            </a:schemeClr>
          </a:solidFill>
        </p:spPr>
        <p:txBody>
          <a:bodyPr wrap="square" rtlCol="0">
            <a:spAutoFit/>
          </a:bodyPr>
          <a:lstStyle/>
          <a:p>
            <a:pPr algn="ctr"/>
            <a:r>
              <a:rPr lang="en-US" sz="6600" dirty="0">
                <a:latin typeface="Garamond" panose="02020404030301010803" pitchFamily="18" charset="0"/>
              </a:rPr>
              <a:t>Acknowledgements and </a:t>
            </a:r>
            <a:r>
              <a:rPr lang="en-US" sz="6600">
                <a:latin typeface="Garamond" panose="02020404030301010803" pitchFamily="18" charset="0"/>
              </a:rPr>
              <a:t>References</a:t>
            </a:r>
          </a:p>
        </p:txBody>
      </p:sp>
      <p:pic>
        <p:nvPicPr>
          <p:cNvPr id="9" name="Picture 8" descr="A qr code on a white background&#10;&#10;Description automatically generated">
            <a:extLst>
              <a:ext uri="{FF2B5EF4-FFF2-40B4-BE49-F238E27FC236}">
                <a16:creationId xmlns:a16="http://schemas.microsoft.com/office/drawing/2014/main" id="{A7DEB6E4-386A-5C0A-AB13-0DA603AB8CC9}"/>
              </a:ext>
            </a:extLst>
          </p:cNvPr>
          <p:cNvPicPr>
            <a:picLocks noChangeAspect="1"/>
          </p:cNvPicPr>
          <p:nvPr/>
        </p:nvPicPr>
        <p:blipFill>
          <a:blip r:embed="rId3"/>
          <a:stretch>
            <a:fillRect/>
          </a:stretch>
        </p:blipFill>
        <p:spPr>
          <a:xfrm>
            <a:off x="37580568" y="656465"/>
            <a:ext cx="3968496" cy="3968496"/>
          </a:xfrm>
          <a:prstGeom prst="rect">
            <a:avLst/>
          </a:prstGeom>
        </p:spPr>
      </p:pic>
      <p:sp>
        <p:nvSpPr>
          <p:cNvPr id="11" name="TextBox 10">
            <a:extLst>
              <a:ext uri="{FF2B5EF4-FFF2-40B4-BE49-F238E27FC236}">
                <a16:creationId xmlns:a16="http://schemas.microsoft.com/office/drawing/2014/main" id="{ADD394E8-6F47-FE3A-0448-ED5D9D84B4E3}"/>
              </a:ext>
            </a:extLst>
          </p:cNvPr>
          <p:cNvSpPr txBox="1"/>
          <p:nvPr/>
        </p:nvSpPr>
        <p:spPr>
          <a:xfrm>
            <a:off x="15207945" y="6735111"/>
            <a:ext cx="13271349"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latin typeface="Garamond"/>
                <a:ea typeface="Calibri"/>
                <a:cs typeface="Calibri"/>
              </a:rPr>
              <a:t>Deployments and Tracking Page</a:t>
            </a:r>
            <a:endParaRPr lang="en-US" sz="4800">
              <a:ea typeface="Calibri" panose="020F0502020204030204"/>
              <a:cs typeface="Calibri" panose="020F0502020204030204"/>
            </a:endParaRPr>
          </a:p>
          <a:p>
            <a:r>
              <a:rPr lang="en-US" sz="4000">
                <a:latin typeface="Garamond"/>
                <a:ea typeface="Calibri"/>
                <a:cs typeface="Calibri"/>
              </a:rPr>
              <a:t>This page allows a user to explore the initial deployments of each bird in the dataset. Clicking on a bird's marker allows the user to move to the next tab that includes data and a map for the individual bird, along with a map of the routes of all birds deployed from the same spot.</a:t>
            </a:r>
          </a:p>
          <a:p>
            <a:endParaRPr lang="en-US" sz="5400">
              <a:latin typeface="Garamond"/>
              <a:ea typeface="Calibri"/>
              <a:cs typeface="Calibri"/>
            </a:endParaRPr>
          </a:p>
        </p:txBody>
      </p:sp>
      <p:pic>
        <p:nvPicPr>
          <p:cNvPr id="14" name="Picture 13" descr="A map with yellow circles&#10;&#10;Description automatically generated">
            <a:extLst>
              <a:ext uri="{FF2B5EF4-FFF2-40B4-BE49-F238E27FC236}">
                <a16:creationId xmlns:a16="http://schemas.microsoft.com/office/drawing/2014/main" id="{1C9168DB-034C-34D7-978C-F3C871776846}"/>
              </a:ext>
            </a:extLst>
          </p:cNvPr>
          <p:cNvPicPr>
            <a:picLocks noChangeAspect="1"/>
          </p:cNvPicPr>
          <p:nvPr/>
        </p:nvPicPr>
        <p:blipFill rotWithShape="1">
          <a:blip r:embed="rId4"/>
          <a:srcRect l="-271" t="8451" r="36378"/>
          <a:stretch/>
        </p:blipFill>
        <p:spPr>
          <a:xfrm>
            <a:off x="15175502" y="10680656"/>
            <a:ext cx="8203696" cy="6260981"/>
          </a:xfrm>
          <a:prstGeom prst="rect">
            <a:avLst/>
          </a:prstGeom>
        </p:spPr>
      </p:pic>
      <p:pic>
        <p:nvPicPr>
          <p:cNvPr id="15" name="Picture 14" descr="A map with a point on it&#10;&#10;Description automatically generated">
            <a:extLst>
              <a:ext uri="{FF2B5EF4-FFF2-40B4-BE49-F238E27FC236}">
                <a16:creationId xmlns:a16="http://schemas.microsoft.com/office/drawing/2014/main" id="{FB7E1021-289A-3F20-26FA-F2E985BF1F80}"/>
              </a:ext>
            </a:extLst>
          </p:cNvPr>
          <p:cNvPicPr>
            <a:picLocks noChangeAspect="1"/>
          </p:cNvPicPr>
          <p:nvPr/>
        </p:nvPicPr>
        <p:blipFill>
          <a:blip r:embed="rId5"/>
          <a:stretch>
            <a:fillRect/>
          </a:stretch>
        </p:blipFill>
        <p:spPr>
          <a:xfrm>
            <a:off x="23869194" y="10712287"/>
            <a:ext cx="4610100" cy="6229350"/>
          </a:xfrm>
          <a:prstGeom prst="rect">
            <a:avLst/>
          </a:prstGeom>
          <a:ln>
            <a:noFill/>
          </a:ln>
        </p:spPr>
      </p:pic>
      <p:sp>
        <p:nvSpPr>
          <p:cNvPr id="17" name="TextBox 16">
            <a:extLst>
              <a:ext uri="{FF2B5EF4-FFF2-40B4-BE49-F238E27FC236}">
                <a16:creationId xmlns:a16="http://schemas.microsoft.com/office/drawing/2014/main" id="{012D117E-264B-4FDA-6AEC-8B3499006210}"/>
              </a:ext>
            </a:extLst>
          </p:cNvPr>
          <p:cNvSpPr txBox="1"/>
          <p:nvPr/>
        </p:nvSpPr>
        <p:spPr>
          <a:xfrm>
            <a:off x="15207943" y="18175971"/>
            <a:ext cx="13318599"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latin typeface="Garamond"/>
                <a:ea typeface="Calibri" panose="020F0502020204030204"/>
                <a:cs typeface="Calibri" panose="020F0502020204030204"/>
              </a:rPr>
              <a:t>Winter Roosting Page</a:t>
            </a:r>
          </a:p>
          <a:p>
            <a:r>
              <a:rPr lang="en-US" sz="4000" dirty="0">
                <a:latin typeface="Garamond"/>
                <a:ea typeface="Calibri" panose="020F0502020204030204"/>
                <a:cs typeface="Calibri" panose="020F0502020204030204"/>
              </a:rPr>
              <a:t>This page allows the user to explore the winter roosting locations for this species. If the user wants to investigate the patterns of one winter group/location, the user can click on the location and follow the patterns on the next tab.</a:t>
            </a:r>
          </a:p>
        </p:txBody>
      </p:sp>
      <p:pic>
        <p:nvPicPr>
          <p:cNvPr id="18" name="Picture 17" descr="A screenshot of a map&#10;&#10;Description automatically generated">
            <a:extLst>
              <a:ext uri="{FF2B5EF4-FFF2-40B4-BE49-F238E27FC236}">
                <a16:creationId xmlns:a16="http://schemas.microsoft.com/office/drawing/2014/main" id="{4E6D695C-C5E1-F4A1-B91C-B74F21FAB403}"/>
              </a:ext>
            </a:extLst>
          </p:cNvPr>
          <p:cNvPicPr>
            <a:picLocks noChangeAspect="1"/>
          </p:cNvPicPr>
          <p:nvPr/>
        </p:nvPicPr>
        <p:blipFill>
          <a:blip r:embed="rId6"/>
          <a:stretch>
            <a:fillRect/>
          </a:stretch>
        </p:blipFill>
        <p:spPr>
          <a:xfrm>
            <a:off x="17330154" y="21657452"/>
            <a:ext cx="9230891" cy="9229090"/>
          </a:xfrm>
          <a:prstGeom prst="rect">
            <a:avLst/>
          </a:prstGeom>
          <a:ln>
            <a:solidFill>
              <a:schemeClr val="bg1"/>
            </a:solidFill>
          </a:ln>
        </p:spPr>
      </p:pic>
      <p:sp>
        <p:nvSpPr>
          <p:cNvPr id="8" name="TextBox 7">
            <a:extLst>
              <a:ext uri="{FF2B5EF4-FFF2-40B4-BE49-F238E27FC236}">
                <a16:creationId xmlns:a16="http://schemas.microsoft.com/office/drawing/2014/main" id="{5AA41F00-D5A8-2F6E-F589-9E982AB5A949}"/>
              </a:ext>
            </a:extLst>
          </p:cNvPr>
          <p:cNvSpPr txBox="1"/>
          <p:nvPr/>
        </p:nvSpPr>
        <p:spPr>
          <a:xfrm>
            <a:off x="29480614" y="17367241"/>
            <a:ext cx="13344023" cy="1107996"/>
          </a:xfrm>
          <a:prstGeom prst="rect">
            <a:avLst/>
          </a:prstGeom>
          <a:solidFill>
            <a:schemeClr val="bg2">
              <a:lumMod val="90000"/>
            </a:schemeClr>
          </a:solidFill>
        </p:spPr>
        <p:txBody>
          <a:bodyPr wrap="square" lIns="91440" tIns="45720" rIns="91440" bIns="45720" rtlCol="0" anchor="t">
            <a:spAutoFit/>
          </a:bodyPr>
          <a:lstStyle/>
          <a:p>
            <a:pPr algn="ctr"/>
            <a:r>
              <a:rPr lang="en-US" sz="6600">
                <a:latin typeface="Garamond"/>
              </a:rPr>
              <a:t>Future Applications</a:t>
            </a:r>
            <a:endParaRPr lang="en-US" sz="6600">
              <a:latin typeface="Garamond" panose="02020404030301010803" pitchFamily="18" charset="0"/>
            </a:endParaRPr>
          </a:p>
        </p:txBody>
      </p:sp>
      <p:sp>
        <p:nvSpPr>
          <p:cNvPr id="12" name="TextBox 11">
            <a:extLst>
              <a:ext uri="{FF2B5EF4-FFF2-40B4-BE49-F238E27FC236}">
                <a16:creationId xmlns:a16="http://schemas.microsoft.com/office/drawing/2014/main" id="{BCB07695-8199-A375-3679-0FF1DC0A2030}"/>
              </a:ext>
            </a:extLst>
          </p:cNvPr>
          <p:cNvSpPr txBox="1"/>
          <p:nvPr/>
        </p:nvSpPr>
        <p:spPr>
          <a:xfrm>
            <a:off x="945025" y="15120413"/>
            <a:ext cx="13230360" cy="83407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latin typeface="Garamond"/>
              </a:rPr>
              <a:t>Data Source:</a:t>
            </a:r>
          </a:p>
          <a:p>
            <a:pPr marL="685800" indent="-685800">
              <a:buFont typeface="Arial"/>
              <a:buChar char="•"/>
            </a:pPr>
            <a:r>
              <a:rPr lang="en-US" sz="4000">
                <a:latin typeface="Garamond"/>
              </a:rPr>
              <a:t>Data was pulled from </a:t>
            </a:r>
            <a:r>
              <a:rPr lang="en-US" sz="4000" i="1">
                <a:latin typeface="Garamond"/>
              </a:rPr>
              <a:t>Motus, </a:t>
            </a:r>
            <a:r>
              <a:rPr lang="en-US" sz="4000">
                <a:latin typeface="Garamond"/>
              </a:rPr>
              <a:t>a wildlife tracking system. It consists of a network of researchers using radio tagging systems to track various bird species.</a:t>
            </a:r>
          </a:p>
          <a:p>
            <a:endParaRPr lang="en-US" sz="4000">
              <a:latin typeface="Garamond"/>
            </a:endParaRPr>
          </a:p>
          <a:p>
            <a:r>
              <a:rPr lang="en-US" sz="4800">
                <a:latin typeface="Garamond"/>
              </a:rPr>
              <a:t>Data Cleaning and Manipulating:</a:t>
            </a:r>
          </a:p>
          <a:p>
            <a:pPr marL="685800" indent="-685800">
              <a:buFont typeface="Arial"/>
              <a:buChar char="•"/>
            </a:pPr>
            <a:r>
              <a:rPr lang="en-US" sz="4000">
                <a:latin typeface="Garamond"/>
              </a:rPr>
              <a:t>The motivation for this project came from the endangered status of evening grosbeaks. So, the data used specifically for this project only consists of that species.</a:t>
            </a:r>
          </a:p>
          <a:p>
            <a:pPr marL="685800" indent="-685800">
              <a:buFont typeface="Arial"/>
              <a:buChar char="•"/>
            </a:pPr>
            <a:r>
              <a:rPr lang="en-US" sz="4000">
                <a:latin typeface="Garamond"/>
              </a:rPr>
              <a:t>Much of the data consisted of features only important to satellite tagging and batches of deployments,. For the purposes of this app, our data focused on species, locations, timestamps, and unique bird IDs.</a:t>
            </a:r>
          </a:p>
        </p:txBody>
      </p:sp>
      <p:sp>
        <p:nvSpPr>
          <p:cNvPr id="16" name="TextBox 15">
            <a:extLst>
              <a:ext uri="{FF2B5EF4-FFF2-40B4-BE49-F238E27FC236}">
                <a16:creationId xmlns:a16="http://schemas.microsoft.com/office/drawing/2014/main" id="{6A84272A-C18F-A631-1826-6A202E09C635}"/>
              </a:ext>
            </a:extLst>
          </p:cNvPr>
          <p:cNvSpPr txBox="1"/>
          <p:nvPr/>
        </p:nvSpPr>
        <p:spPr>
          <a:xfrm>
            <a:off x="29599225" y="6872642"/>
            <a:ext cx="1308145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Garamond"/>
                <a:ea typeface="Calibri"/>
                <a:cs typeface="Calibri"/>
              </a:rPr>
              <a:t>The last page (the </a:t>
            </a:r>
            <a:r>
              <a:rPr lang="en-US" sz="4000" i="1">
                <a:latin typeface="Garamond"/>
                <a:ea typeface="Calibri"/>
                <a:cs typeface="Calibri"/>
              </a:rPr>
              <a:t>About </a:t>
            </a:r>
            <a:r>
              <a:rPr lang="en-US" sz="4000">
                <a:latin typeface="Garamond"/>
                <a:ea typeface="Calibri"/>
                <a:cs typeface="Calibri"/>
              </a:rPr>
              <a:t>page) contains two data tables.</a:t>
            </a:r>
            <a:endParaRPr lang="en-US"/>
          </a:p>
          <a:p>
            <a:pPr marL="742950" indent="-742950">
              <a:buAutoNum type="arabicPeriod"/>
            </a:pPr>
            <a:r>
              <a:rPr lang="en-US" sz="4000">
                <a:latin typeface="Garamond"/>
                <a:ea typeface="Calibri"/>
                <a:cs typeface="Calibri"/>
              </a:rPr>
              <a:t>The full dataset of evening grosbeaks used for this project.</a:t>
            </a:r>
          </a:p>
          <a:p>
            <a:pPr marL="742950" indent="-742950">
              <a:buAutoNum type="arabicPeriod"/>
            </a:pPr>
            <a:r>
              <a:rPr lang="en-US" sz="4000">
                <a:latin typeface="Garamond"/>
                <a:ea typeface="Calibri"/>
                <a:cs typeface="Calibri"/>
              </a:rPr>
              <a:t>The trimmed down dataset for birds deployed out of the Adirondack region.</a:t>
            </a:r>
          </a:p>
        </p:txBody>
      </p:sp>
      <p:pic>
        <p:nvPicPr>
          <p:cNvPr id="19" name="Picture 18" descr="A screenshot of a computer&#10;&#10;Description automatically generated">
            <a:extLst>
              <a:ext uri="{FF2B5EF4-FFF2-40B4-BE49-F238E27FC236}">
                <a16:creationId xmlns:a16="http://schemas.microsoft.com/office/drawing/2014/main" id="{2E2D5512-1AF2-DE67-E109-917CDD54BCD3}"/>
              </a:ext>
            </a:extLst>
          </p:cNvPr>
          <p:cNvPicPr>
            <a:picLocks noChangeAspect="1"/>
          </p:cNvPicPr>
          <p:nvPr/>
        </p:nvPicPr>
        <p:blipFill>
          <a:blip r:embed="rId7"/>
          <a:stretch>
            <a:fillRect/>
          </a:stretch>
        </p:blipFill>
        <p:spPr>
          <a:xfrm>
            <a:off x="32742675" y="9427187"/>
            <a:ext cx="6819900" cy="7048500"/>
          </a:xfrm>
          <a:prstGeom prst="rect">
            <a:avLst/>
          </a:prstGeom>
        </p:spPr>
      </p:pic>
      <p:pic>
        <p:nvPicPr>
          <p:cNvPr id="21" name="Picture 20">
            <a:extLst>
              <a:ext uri="{FF2B5EF4-FFF2-40B4-BE49-F238E27FC236}">
                <a16:creationId xmlns:a16="http://schemas.microsoft.com/office/drawing/2014/main" id="{8DEF84FB-3747-89E6-AA1C-8E7113DA1961}"/>
              </a:ext>
            </a:extLst>
          </p:cNvPr>
          <p:cNvPicPr>
            <a:picLocks noChangeAspect="1"/>
          </p:cNvPicPr>
          <p:nvPr/>
        </p:nvPicPr>
        <p:blipFill>
          <a:blip r:embed="rId8"/>
          <a:stretch>
            <a:fillRect/>
          </a:stretch>
        </p:blipFill>
        <p:spPr>
          <a:xfrm>
            <a:off x="1573983" y="24134276"/>
            <a:ext cx="11927657" cy="2604684"/>
          </a:xfrm>
          <a:prstGeom prst="rect">
            <a:avLst/>
          </a:prstGeom>
        </p:spPr>
      </p:pic>
      <p:sp>
        <p:nvSpPr>
          <p:cNvPr id="22" name="TextBox 21">
            <a:extLst>
              <a:ext uri="{FF2B5EF4-FFF2-40B4-BE49-F238E27FC236}">
                <a16:creationId xmlns:a16="http://schemas.microsoft.com/office/drawing/2014/main" id="{D52BBF4D-CEEB-D875-D55C-0B0E57D538ED}"/>
              </a:ext>
            </a:extLst>
          </p:cNvPr>
          <p:cNvSpPr txBox="1"/>
          <p:nvPr/>
        </p:nvSpPr>
        <p:spPr>
          <a:xfrm>
            <a:off x="897635" y="28125706"/>
            <a:ext cx="12851411" cy="3170099"/>
          </a:xfrm>
          <a:prstGeom prst="rect">
            <a:avLst/>
          </a:prstGeom>
          <a:noFill/>
        </p:spPr>
        <p:txBody>
          <a:bodyPr wrap="square" rtlCol="0">
            <a:spAutoFit/>
          </a:bodyPr>
          <a:lstStyle/>
          <a:p>
            <a:pPr marL="571500" indent="-571500">
              <a:buFont typeface="Arial" panose="020B0604020202020204" pitchFamily="34" charset="0"/>
              <a:buChar char="•"/>
            </a:pPr>
            <a:r>
              <a:rPr lang="en-US" sz="4000">
                <a:latin typeface="Garamond" panose="02020404030301010803" pitchFamily="18" charset="0"/>
              </a:rPr>
              <a:t>This data was manipulated for the outcome of each leaflet interactive map, table, and filtering of more specific data.</a:t>
            </a:r>
          </a:p>
          <a:p>
            <a:pPr marL="571500" indent="-571500">
              <a:buFont typeface="Arial" panose="020B0604020202020204" pitchFamily="34" charset="0"/>
              <a:buChar char="•"/>
            </a:pPr>
            <a:r>
              <a:rPr lang="en-US" sz="4000">
                <a:latin typeface="Garamond" panose="02020404030301010803" pitchFamily="18" charset="0"/>
              </a:rPr>
              <a:t>See the </a:t>
            </a:r>
            <a:r>
              <a:rPr lang="en-US" sz="4000" i="1">
                <a:latin typeface="Garamond" panose="02020404030301010803" pitchFamily="18" charset="0"/>
              </a:rPr>
              <a:t>Understanding the Data</a:t>
            </a:r>
            <a:r>
              <a:rPr lang="en-US" sz="4000">
                <a:latin typeface="Garamond" panose="02020404030301010803" pitchFamily="18" charset="0"/>
              </a:rPr>
              <a:t> tab in the </a:t>
            </a:r>
            <a:r>
              <a:rPr lang="en-US" sz="4000" i="1">
                <a:latin typeface="Garamond" panose="02020404030301010803" pitchFamily="18" charset="0"/>
              </a:rPr>
              <a:t>About</a:t>
            </a:r>
            <a:r>
              <a:rPr lang="en-US" sz="4000">
                <a:latin typeface="Garamond" panose="02020404030301010803" pitchFamily="18" charset="0"/>
              </a:rPr>
              <a:t> section to understand the variables used for this project and what they mean.</a:t>
            </a:r>
          </a:p>
        </p:txBody>
      </p:sp>
      <p:sp>
        <p:nvSpPr>
          <p:cNvPr id="20" name="TextBox 19">
            <a:extLst>
              <a:ext uri="{FF2B5EF4-FFF2-40B4-BE49-F238E27FC236}">
                <a16:creationId xmlns:a16="http://schemas.microsoft.com/office/drawing/2014/main" id="{04BB923B-A234-0088-CF30-FE2B4AE8B089}"/>
              </a:ext>
            </a:extLst>
          </p:cNvPr>
          <p:cNvSpPr txBox="1"/>
          <p:nvPr/>
        </p:nvSpPr>
        <p:spPr>
          <a:xfrm>
            <a:off x="29599225" y="18795602"/>
            <a:ext cx="12975253" cy="6247864"/>
          </a:xfrm>
          <a:prstGeom prst="rect">
            <a:avLst/>
          </a:prstGeom>
          <a:noFill/>
        </p:spPr>
        <p:txBody>
          <a:bodyPr wrap="square" rtlCol="0">
            <a:spAutoFit/>
          </a:bodyPr>
          <a:lstStyle/>
          <a:p>
            <a:pPr marL="571500" indent="-571500">
              <a:buFont typeface="Arial" panose="020B0604020202020204" pitchFamily="34" charset="0"/>
              <a:buChar char="•"/>
            </a:pPr>
            <a:r>
              <a:rPr lang="en-US" sz="4000">
                <a:latin typeface="Garamond" panose="02020404030301010803" pitchFamily="18" charset="0"/>
              </a:rPr>
              <a:t>This app is an exploration into the visualization possibilities for bird tracking using R. Its features can serve as a jumping off point for a researcher looking to dive deeper into migration patterns and analytics.</a:t>
            </a:r>
          </a:p>
          <a:p>
            <a:pPr marL="571500" indent="-571500">
              <a:buFont typeface="Arial" panose="020B0604020202020204" pitchFamily="34" charset="0"/>
              <a:buChar char="•"/>
            </a:pPr>
            <a:r>
              <a:rPr lang="en-US" sz="4000">
                <a:latin typeface="Garamond" panose="02020404030301010803" pitchFamily="18" charset="0"/>
              </a:rPr>
              <a:t>While this app is applied specifically for evening grosbeaks, anyone with access to Motus data can  easily transform these features to a different species</a:t>
            </a:r>
            <a:r>
              <a:rPr lang="en-US" sz="4000" dirty="0">
                <a:latin typeface="Garamond" panose="02020404030301010803" pitchFamily="18" charset="0"/>
              </a:rPr>
              <a:t>.</a:t>
            </a:r>
          </a:p>
          <a:p>
            <a:pPr marL="571500" indent="-571500">
              <a:buFont typeface="Arial" panose="020B0604020202020204" pitchFamily="34" charset="0"/>
              <a:buChar char="•"/>
            </a:pPr>
            <a:r>
              <a:rPr lang="en-US" sz="4000" dirty="0">
                <a:latin typeface="Garamond" panose="02020404030301010803" pitchFamily="18" charset="0"/>
              </a:rPr>
              <a:t>The structure of this app can be replicated and expanded upon for further bird migrations studies.</a:t>
            </a:r>
            <a:endParaRPr lang="en-US" sz="4000">
              <a:latin typeface="Garamond" panose="02020404030301010803" pitchFamily="18" charset="0"/>
            </a:endParaRPr>
          </a:p>
          <a:p>
            <a:pPr marL="571500" indent="-571500">
              <a:buFont typeface="Arial" panose="020B0604020202020204" pitchFamily="34" charset="0"/>
              <a:buChar char="•"/>
            </a:pPr>
            <a:endParaRPr lang="en-US" sz="4000">
              <a:latin typeface="Garamond" panose="02020404030301010803" pitchFamily="18" charset="0"/>
            </a:endParaRPr>
          </a:p>
        </p:txBody>
      </p:sp>
      <p:sp>
        <p:nvSpPr>
          <p:cNvPr id="10" name="TextBox 9">
            <a:extLst>
              <a:ext uri="{FF2B5EF4-FFF2-40B4-BE49-F238E27FC236}">
                <a16:creationId xmlns:a16="http://schemas.microsoft.com/office/drawing/2014/main" id="{16E2A399-D2C7-F71C-1F59-B6106BEC3505}"/>
              </a:ext>
            </a:extLst>
          </p:cNvPr>
          <p:cNvSpPr txBox="1"/>
          <p:nvPr/>
        </p:nvSpPr>
        <p:spPr>
          <a:xfrm>
            <a:off x="29599224" y="26479237"/>
            <a:ext cx="12975253" cy="5632311"/>
          </a:xfrm>
          <a:prstGeom prst="rect">
            <a:avLst/>
          </a:prstGeom>
          <a:noFill/>
        </p:spPr>
        <p:txBody>
          <a:bodyPr wrap="square" rtlCol="0">
            <a:spAutoFit/>
          </a:bodyPr>
          <a:lstStyle/>
          <a:p>
            <a:r>
              <a:rPr lang="en-US" sz="4000" dirty="0">
                <a:latin typeface="Garamond" panose="02020404030301010803" pitchFamily="18" charset="0"/>
              </a:rPr>
              <a:t>I would like to thank Dr. Ivan </a:t>
            </a:r>
            <a:r>
              <a:rPr lang="en-US" sz="4000" dirty="0" err="1">
                <a:latin typeface="Garamond" panose="02020404030301010803" pitchFamily="18" charset="0"/>
              </a:rPr>
              <a:t>Ramler</a:t>
            </a:r>
            <a:r>
              <a:rPr lang="en-US" sz="4000" dirty="0">
                <a:latin typeface="Garamond" panose="02020404030301010803" pitchFamily="18" charset="0"/>
              </a:rPr>
              <a:t> for his support and guidance throughout this project.</a:t>
            </a:r>
          </a:p>
          <a:p>
            <a:r>
              <a:rPr lang="en-US" sz="4000" dirty="0">
                <a:latin typeface="Garamond" panose="02020404030301010803" pitchFamily="18" charset="0"/>
              </a:rPr>
              <a:t>I would also like to thank Dr. Susan Willson for the motivation behind this project.</a:t>
            </a:r>
          </a:p>
          <a:p>
            <a:pPr marL="571500" indent="-571500">
              <a:buFont typeface="Arial" panose="020B0604020202020204" pitchFamily="34" charset="0"/>
              <a:buChar char="•"/>
            </a:pPr>
            <a:r>
              <a:rPr lang="en-US" sz="4000" dirty="0">
                <a:latin typeface="Garamond" panose="02020404030301010803" pitchFamily="18" charset="0"/>
                <a:hlinkClick r:id="rId9"/>
              </a:rPr>
              <a:t>https://motus.org/</a:t>
            </a:r>
            <a:endParaRPr lang="en-US" sz="4000" dirty="0">
              <a:latin typeface="Garamond" panose="02020404030301010803" pitchFamily="18" charset="0"/>
            </a:endParaRPr>
          </a:p>
          <a:p>
            <a:pPr marL="571500" indent="-571500">
              <a:buFont typeface="Arial" panose="020B0604020202020204" pitchFamily="34" charset="0"/>
              <a:buChar char="•"/>
            </a:pPr>
            <a:r>
              <a:rPr lang="en-US" sz="4000" dirty="0">
                <a:latin typeface="Garamond" panose="02020404030301010803" pitchFamily="18" charset="0"/>
                <a:hlinkClick r:id="rId10"/>
              </a:rPr>
              <a:t>https://www.shinyapps.io/</a:t>
            </a:r>
            <a:endParaRPr lang="en-US" sz="4000" dirty="0">
              <a:latin typeface="Garamond" panose="02020404030301010803" pitchFamily="18" charset="0"/>
            </a:endParaRPr>
          </a:p>
          <a:p>
            <a:pPr marL="571500" indent="-571500">
              <a:buFont typeface="Arial" panose="020B0604020202020204" pitchFamily="34" charset="0"/>
              <a:buChar char="•"/>
            </a:pPr>
            <a:r>
              <a:rPr lang="en-US" sz="4000" dirty="0">
                <a:latin typeface="Garamond" panose="02020404030301010803" pitchFamily="18" charset="0"/>
                <a:hlinkClick r:id="rId11"/>
              </a:rPr>
              <a:t>https://cran.r-project.org/web/packages/leaflet/readme/README.html</a:t>
            </a:r>
            <a:endParaRPr lang="en-US" sz="4000" dirty="0">
              <a:latin typeface="Garamond" panose="02020404030301010803" pitchFamily="18" charset="0"/>
            </a:endParaRPr>
          </a:p>
          <a:p>
            <a:pPr marL="571500" indent="-571500">
              <a:buFont typeface="Arial" panose="020B0604020202020204" pitchFamily="34" charset="0"/>
              <a:buChar char="•"/>
            </a:pPr>
            <a:endParaRPr lang="en-US" sz="4000" dirty="0">
              <a:latin typeface="Garamond" panose="02020404030301010803" pitchFamily="18" charset="0"/>
            </a:endParaRPr>
          </a:p>
        </p:txBody>
      </p:sp>
      <p:pic>
        <p:nvPicPr>
          <p:cNvPr id="1026" name="Picture 2" descr="Photos and Videos for Evening Grosbeak, All About Birds ...">
            <a:extLst>
              <a:ext uri="{FF2B5EF4-FFF2-40B4-BE49-F238E27FC236}">
                <a16:creationId xmlns:a16="http://schemas.microsoft.com/office/drawing/2014/main" id="{4C362514-074A-576B-8C02-43A2428110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9304" y="656465"/>
            <a:ext cx="5291328" cy="396849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555B629-2FBD-40C1-867A-CA763035EDAD}"/>
              </a:ext>
            </a:extLst>
          </p:cNvPr>
          <p:cNvSpPr txBox="1"/>
          <p:nvPr/>
        </p:nvSpPr>
        <p:spPr>
          <a:xfrm>
            <a:off x="5262485" y="26844132"/>
            <a:ext cx="4620127" cy="461665"/>
          </a:xfrm>
          <a:prstGeom prst="rect">
            <a:avLst/>
          </a:prstGeom>
          <a:noFill/>
        </p:spPr>
        <p:txBody>
          <a:bodyPr wrap="square" rtlCol="0">
            <a:spAutoFit/>
          </a:bodyPr>
          <a:lstStyle/>
          <a:p>
            <a:r>
              <a:rPr lang="en-US" sz="2400" i="1" dirty="0">
                <a:latin typeface="Garamond" panose="02020404030301010803" pitchFamily="18" charset="0"/>
              </a:rPr>
              <a:t>Figure 1. Preview of evening grosbeak data</a:t>
            </a:r>
          </a:p>
        </p:txBody>
      </p:sp>
      <p:sp>
        <p:nvSpPr>
          <p:cNvPr id="30" name="TextBox 29">
            <a:extLst>
              <a:ext uri="{FF2B5EF4-FFF2-40B4-BE49-F238E27FC236}">
                <a16:creationId xmlns:a16="http://schemas.microsoft.com/office/drawing/2014/main" id="{7A7A192D-F511-8DCD-5DF5-FA0CFE05EB7F}"/>
              </a:ext>
            </a:extLst>
          </p:cNvPr>
          <p:cNvSpPr txBox="1"/>
          <p:nvPr/>
        </p:nvSpPr>
        <p:spPr>
          <a:xfrm>
            <a:off x="18327340" y="17113244"/>
            <a:ext cx="7435516" cy="830997"/>
          </a:xfrm>
          <a:prstGeom prst="rect">
            <a:avLst/>
          </a:prstGeom>
          <a:noFill/>
        </p:spPr>
        <p:txBody>
          <a:bodyPr wrap="square" rtlCol="0">
            <a:spAutoFit/>
          </a:bodyPr>
          <a:lstStyle/>
          <a:p>
            <a:r>
              <a:rPr lang="en-US" sz="2400" i="1" dirty="0">
                <a:latin typeface="Garamond" panose="02020404030301010803" pitchFamily="18" charset="0"/>
              </a:rPr>
              <a:t>Figure 2. Map of bird deployment clusters</a:t>
            </a:r>
          </a:p>
          <a:p>
            <a:r>
              <a:rPr lang="en-US" sz="2400" i="1" dirty="0">
                <a:latin typeface="Garamond" panose="02020404030301010803" pitchFamily="18" charset="0"/>
              </a:rPr>
              <a:t>Figure 3. Map of individual bird with deployment site marked in blue.</a:t>
            </a:r>
          </a:p>
        </p:txBody>
      </p:sp>
      <p:sp>
        <p:nvSpPr>
          <p:cNvPr id="31" name="TextBox 30">
            <a:extLst>
              <a:ext uri="{FF2B5EF4-FFF2-40B4-BE49-F238E27FC236}">
                <a16:creationId xmlns:a16="http://schemas.microsoft.com/office/drawing/2014/main" id="{B0AFCDE8-8C9C-0846-DE1E-0114EEFAA718}"/>
              </a:ext>
            </a:extLst>
          </p:cNvPr>
          <p:cNvSpPr txBox="1"/>
          <p:nvPr/>
        </p:nvSpPr>
        <p:spPr>
          <a:xfrm>
            <a:off x="18458063" y="31021782"/>
            <a:ext cx="7174069" cy="830997"/>
          </a:xfrm>
          <a:prstGeom prst="rect">
            <a:avLst/>
          </a:prstGeom>
          <a:noFill/>
        </p:spPr>
        <p:txBody>
          <a:bodyPr wrap="square" rtlCol="0">
            <a:spAutoFit/>
          </a:bodyPr>
          <a:lstStyle/>
          <a:p>
            <a:r>
              <a:rPr lang="en-US" sz="2400" i="1" dirty="0">
                <a:latin typeface="Garamond" panose="02020404030301010803" pitchFamily="18" charset="0"/>
              </a:rPr>
              <a:t>Figure 4. Map of roosting locations (in blue) and the birds that roost in each (circle markers)</a:t>
            </a:r>
          </a:p>
        </p:txBody>
      </p:sp>
      <p:sp>
        <p:nvSpPr>
          <p:cNvPr id="32" name="TextBox 31">
            <a:extLst>
              <a:ext uri="{FF2B5EF4-FFF2-40B4-BE49-F238E27FC236}">
                <a16:creationId xmlns:a16="http://schemas.microsoft.com/office/drawing/2014/main" id="{0291F756-853F-C748-C7EC-EE1AD10D85F4}"/>
              </a:ext>
            </a:extLst>
          </p:cNvPr>
          <p:cNvSpPr txBox="1"/>
          <p:nvPr/>
        </p:nvSpPr>
        <p:spPr>
          <a:xfrm>
            <a:off x="34311150" y="16580926"/>
            <a:ext cx="3657600" cy="465950"/>
          </a:xfrm>
          <a:prstGeom prst="rect">
            <a:avLst/>
          </a:prstGeom>
          <a:noFill/>
        </p:spPr>
        <p:txBody>
          <a:bodyPr wrap="square" rtlCol="0">
            <a:spAutoFit/>
          </a:bodyPr>
          <a:lstStyle/>
          <a:p>
            <a:r>
              <a:rPr lang="en-US" sz="2400" i="1" dirty="0">
                <a:latin typeface="Garamond" panose="02020404030301010803" pitchFamily="18" charset="0"/>
              </a:rPr>
              <a:t>Figure 5. Preview of full dataset.</a:t>
            </a:r>
          </a:p>
        </p:txBody>
      </p:sp>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0</TotalTime>
  <Words>628</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Grace Bridge</cp:lastModifiedBy>
  <cp:revision>1</cp:revision>
  <dcterms:created xsi:type="dcterms:W3CDTF">2018-04-09T17:46:55Z</dcterms:created>
  <dcterms:modified xsi:type="dcterms:W3CDTF">2024-04-19T02:40:53Z</dcterms:modified>
</cp:coreProperties>
</file>