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9" r:id="rId13"/>
    <p:sldId id="270" r:id="rId14"/>
    <p:sldId id="271" r:id="rId15"/>
    <p:sldId id="26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4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business.com/articles/make-more-sales-with-more-ecommerce-payment-options/" TargetMode="External"/><Relationship Id="rId3" Type="http://schemas.openxmlformats.org/officeDocument/2006/relationships/hyperlink" Target="https://bsic.it/effects-e-commerce-shopping-malls-consumer-retail-sector-us-case-study/" TargetMode="External"/><Relationship Id="rId7" Type="http://schemas.openxmlformats.org/officeDocument/2006/relationships/hyperlink" Target="https://blog.hubspot.com/sales/ecommerce-technology-trends" TargetMode="External"/><Relationship Id="rId2" Type="http://schemas.openxmlformats.org/officeDocument/2006/relationships/hyperlink" Target="https://www.bigcommerce.co.uk/blog/ecommerce-trends/#14-ecommerce-trends-leading-the-way" TargetMode="External"/><Relationship Id="rId1" Type="http://schemas.openxmlformats.org/officeDocument/2006/relationships/slideLayout" Target="../slideLayouts/slideLayout2.xml"/><Relationship Id="rId6" Type="http://schemas.openxmlformats.org/officeDocument/2006/relationships/hyperlink" Target="https://www.omnibeat.com/social-media-weather-update-snapchat-and-twitter/" TargetMode="External"/><Relationship Id="rId5" Type="http://schemas.openxmlformats.org/officeDocument/2006/relationships/hyperlink" Target="https://www.emarketer.com/content/top-10-ecommerce-retailers-will-grow-their-share-60-2020" TargetMode="External"/><Relationship Id="rId4" Type="http://schemas.openxmlformats.org/officeDocument/2006/relationships/hyperlink" Target="https://medium.com/@bomgamer/7-reasons-why-online-shopping-is-better-than-offline-5fd269ada245" TargetMode="External"/><Relationship Id="rId9" Type="http://schemas.openxmlformats.org/officeDocument/2006/relationships/hyperlink" Target="https://blog.qburst.com/2011/03/e-commerce-ethical-and-legal-issu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541358" y="1393528"/>
            <a:ext cx="6313419" cy="3516634"/>
          </a:xfrm>
          <a:prstGeom prst="rect">
            <a:avLst/>
          </a:prstGeom>
          <a:effectLst>
            <a:reflection endPos="0" dist="50800" dir="5400000" sy="-100000" algn="bl" rotWithShape="0"/>
          </a:effectLst>
        </p:spPr>
      </p:pic>
      <p:sp>
        <p:nvSpPr>
          <p:cNvPr id="2" name="Title 1"/>
          <p:cNvSpPr>
            <a:spLocks noGrp="1"/>
          </p:cNvSpPr>
          <p:nvPr>
            <p:ph type="ctrTitle"/>
          </p:nvPr>
        </p:nvSpPr>
        <p:spPr>
          <a:xfrm>
            <a:off x="2599993" y="432461"/>
            <a:ext cx="8791575" cy="758812"/>
          </a:xfrm>
        </p:spPr>
        <p:txBody>
          <a:bodyPr>
            <a:normAutofit/>
          </a:bodyPr>
          <a:lstStyle/>
          <a:p>
            <a:r>
              <a:rPr lang="en-US" sz="3200" b="1" dirty="0" smtClean="0">
                <a:solidFill>
                  <a:srgbClr val="FFFF00"/>
                </a:solidFill>
              </a:rPr>
              <a:t>DSC – 500 </a:t>
            </a:r>
            <a:r>
              <a:rPr lang="en-US" sz="3200" b="1" dirty="0" smtClean="0">
                <a:solidFill>
                  <a:srgbClr val="FFFF00"/>
                </a:solidFill>
              </a:rPr>
              <a:t>Intro to Data science Project</a:t>
            </a:r>
            <a:endParaRPr lang="en-US" sz="3200" b="1" dirty="0">
              <a:solidFill>
                <a:srgbClr val="FFFF00"/>
              </a:solidFill>
            </a:endParaRPr>
          </a:p>
        </p:txBody>
      </p:sp>
      <p:sp>
        <p:nvSpPr>
          <p:cNvPr id="3" name="Subtitle 2"/>
          <p:cNvSpPr>
            <a:spLocks noGrp="1"/>
          </p:cNvSpPr>
          <p:nvPr>
            <p:ph type="subTitle" idx="1"/>
          </p:nvPr>
        </p:nvSpPr>
        <p:spPr>
          <a:xfrm>
            <a:off x="2599993" y="5240007"/>
            <a:ext cx="8876920" cy="1399332"/>
          </a:xfrm>
        </p:spPr>
        <p:txBody>
          <a:bodyPr>
            <a:normAutofit lnSpcReduction="10000"/>
          </a:bodyPr>
          <a:lstStyle/>
          <a:p>
            <a:r>
              <a:rPr lang="en-US" sz="1800" b="1" dirty="0" smtClean="0">
                <a:solidFill>
                  <a:srgbClr val="FFFF00"/>
                </a:solidFill>
              </a:rPr>
              <a:t>Topic – </a:t>
            </a:r>
            <a:r>
              <a:rPr lang="en-US" b="1" cap="none" dirty="0" smtClean="0">
                <a:solidFill>
                  <a:srgbClr val="FFFF00"/>
                </a:solidFill>
              </a:rPr>
              <a:t>What is the future of e-commerce and will it continue to grow in future</a:t>
            </a:r>
            <a:r>
              <a:rPr lang="en-US" b="1" cap="none" dirty="0" smtClean="0">
                <a:solidFill>
                  <a:srgbClr val="FFFF00"/>
                </a:solidFill>
              </a:rPr>
              <a:t>?</a:t>
            </a:r>
          </a:p>
          <a:p>
            <a:r>
              <a:rPr lang="en-US" b="1" cap="none" dirty="0" smtClean="0">
                <a:solidFill>
                  <a:srgbClr val="FFFF00"/>
                </a:solidFill>
              </a:rPr>
              <a:t>							</a:t>
            </a:r>
            <a:r>
              <a:rPr lang="en-US" cap="none" dirty="0" smtClean="0">
                <a:solidFill>
                  <a:srgbClr val="FFFF00"/>
                </a:solidFill>
              </a:rPr>
              <a:t>By– Ganesh Kale</a:t>
            </a:r>
          </a:p>
          <a:p>
            <a:r>
              <a:rPr lang="en-US" cap="none" dirty="0" smtClean="0">
                <a:solidFill>
                  <a:srgbClr val="FFFF00"/>
                </a:solidFill>
              </a:rPr>
              <a:t>							Bellevue </a:t>
            </a:r>
            <a:r>
              <a:rPr lang="en-US" cap="none" dirty="0">
                <a:solidFill>
                  <a:srgbClr val="FFFF00"/>
                </a:solidFill>
              </a:rPr>
              <a:t>University</a:t>
            </a:r>
            <a:endParaRPr lang="en-US" dirty="0">
              <a:solidFill>
                <a:srgbClr val="FFFF00"/>
              </a:solidFill>
            </a:endParaRPr>
          </a:p>
        </p:txBody>
      </p:sp>
    </p:spTree>
    <p:extLst>
      <p:ext uri="{BB962C8B-B14F-4D97-AF65-F5344CB8AC3E}">
        <p14:creationId xmlns:p14="http://schemas.microsoft.com/office/powerpoint/2010/main" val="165772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Top e-Commerce companies Growth - USA</a:t>
            </a:r>
          </a:p>
        </p:txBody>
      </p:sp>
      <p:sp>
        <p:nvSpPr>
          <p:cNvPr id="3" name="Content Placeholder 2"/>
          <p:cNvSpPr>
            <a:spLocks noGrp="1"/>
          </p:cNvSpPr>
          <p:nvPr>
            <p:ph idx="1"/>
          </p:nvPr>
        </p:nvSpPr>
        <p:spPr>
          <a:xfrm>
            <a:off x="1004252" y="524540"/>
            <a:ext cx="10372585" cy="5985987"/>
          </a:xfrm>
        </p:spPr>
        <p:txBody>
          <a:bodyPr>
            <a:normAutofit/>
          </a:bodyPr>
          <a:lstStyle/>
          <a:p>
            <a:pPr>
              <a:lnSpc>
                <a:spcPct val="100000"/>
              </a:lnSpc>
              <a:spcBef>
                <a:spcPts val="600"/>
              </a:spcBef>
            </a:pPr>
            <a:r>
              <a:rPr lang="en-US" sz="1600" dirty="0"/>
              <a:t>According to most recent forecast, the top 10 US ecommerce </a:t>
            </a:r>
          </a:p>
          <a:p>
            <a:pPr marL="0" indent="0">
              <a:lnSpc>
                <a:spcPct val="100000"/>
              </a:lnSpc>
              <a:spcBef>
                <a:spcPts val="600"/>
              </a:spcBef>
              <a:buNone/>
            </a:pPr>
            <a:r>
              <a:rPr lang="en-US" sz="1600" dirty="0"/>
              <a:t>players will collectively grow their share of the overall ecommerce </a:t>
            </a:r>
          </a:p>
          <a:p>
            <a:pPr marL="0" indent="0">
              <a:lnSpc>
                <a:spcPct val="100000"/>
              </a:lnSpc>
              <a:spcBef>
                <a:spcPts val="600"/>
              </a:spcBef>
              <a:buNone/>
            </a:pPr>
            <a:r>
              <a:rPr lang="en-US" sz="1600" dirty="0"/>
              <a:t>market to 60.1% in 2020.</a:t>
            </a:r>
          </a:p>
          <a:p>
            <a:r>
              <a:rPr lang="en-US" sz="1600" dirty="0"/>
              <a:t>Amazon is the top position as it increases its e-Commerce market share from</a:t>
            </a:r>
          </a:p>
          <a:p>
            <a:pPr marL="0" indent="0">
              <a:buNone/>
            </a:pPr>
            <a:r>
              <a:rPr lang="en-US" sz="1600" dirty="0"/>
              <a:t>37% in 2019 to 38% in 2020.</a:t>
            </a:r>
          </a:p>
          <a:p>
            <a:endParaRPr lang="en-US" dirty="0"/>
          </a:p>
        </p:txBody>
      </p:sp>
      <p:pic>
        <p:nvPicPr>
          <p:cNvPr id="4" name="Picture 3"/>
          <p:cNvPicPr>
            <a:picLocks noChangeAspect="1"/>
          </p:cNvPicPr>
          <p:nvPr/>
        </p:nvPicPr>
        <p:blipFill>
          <a:blip r:embed="rId2"/>
          <a:stretch>
            <a:fillRect/>
          </a:stretch>
        </p:blipFill>
        <p:spPr>
          <a:xfrm>
            <a:off x="7853915" y="761822"/>
            <a:ext cx="3366653" cy="5748705"/>
          </a:xfrm>
          <a:prstGeom prst="rect">
            <a:avLst/>
          </a:prstGeom>
        </p:spPr>
      </p:pic>
      <p:pic>
        <p:nvPicPr>
          <p:cNvPr id="5" name="Picture 4"/>
          <p:cNvPicPr>
            <a:picLocks noChangeAspect="1"/>
          </p:cNvPicPr>
          <p:nvPr/>
        </p:nvPicPr>
        <p:blipFill>
          <a:blip r:embed="rId3"/>
          <a:stretch>
            <a:fillRect/>
          </a:stretch>
        </p:blipFill>
        <p:spPr>
          <a:xfrm>
            <a:off x="3762728" y="2740842"/>
            <a:ext cx="3891495" cy="3769685"/>
          </a:xfrm>
          <a:prstGeom prst="rect">
            <a:avLst/>
          </a:prstGeom>
        </p:spPr>
      </p:pic>
    </p:spTree>
    <p:extLst>
      <p:ext uri="{BB962C8B-B14F-4D97-AF65-F5344CB8AC3E}">
        <p14:creationId xmlns:p14="http://schemas.microsoft.com/office/powerpoint/2010/main" val="314686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New Platforms - Social Shopping</a:t>
            </a:r>
          </a:p>
        </p:txBody>
      </p:sp>
      <p:sp>
        <p:nvSpPr>
          <p:cNvPr id="3" name="Content Placeholder 2"/>
          <p:cNvSpPr>
            <a:spLocks noGrp="1"/>
          </p:cNvSpPr>
          <p:nvPr>
            <p:ph idx="1"/>
          </p:nvPr>
        </p:nvSpPr>
        <p:spPr>
          <a:xfrm>
            <a:off x="1004252" y="524540"/>
            <a:ext cx="9905999" cy="6110176"/>
          </a:xfrm>
        </p:spPr>
        <p:txBody>
          <a:bodyPr>
            <a:normAutofit/>
          </a:bodyPr>
          <a:lstStyle/>
          <a:p>
            <a:r>
              <a:rPr lang="en-US" sz="1600" dirty="0" smtClean="0"/>
              <a:t>The social media usage has gone up recently and </a:t>
            </a:r>
            <a:r>
              <a:rPr lang="en-US" sz="1600" dirty="0"/>
              <a:t>m</a:t>
            </a:r>
            <a:r>
              <a:rPr lang="en-US" sz="1600" dirty="0" smtClean="0"/>
              <a:t>ore </a:t>
            </a:r>
            <a:r>
              <a:rPr lang="en-US" sz="1600" dirty="0"/>
              <a:t>and more people are doing their shopping on social media </a:t>
            </a:r>
            <a:r>
              <a:rPr lang="en-US" sz="1600" dirty="0" smtClean="0"/>
              <a:t>platforms</a:t>
            </a:r>
            <a:r>
              <a:rPr lang="en-US" sz="1600" dirty="0"/>
              <a:t>. With the improvement of social media’s selling capabilities, people quickly purchase products on their </a:t>
            </a:r>
            <a:r>
              <a:rPr lang="en-US" sz="1600" dirty="0" smtClean="0"/>
              <a:t>chosen </a:t>
            </a:r>
            <a:r>
              <a:rPr lang="en-US" sz="1600" dirty="0"/>
              <a:t>social media </a:t>
            </a:r>
            <a:r>
              <a:rPr lang="en-US" sz="1600" dirty="0" smtClean="0"/>
              <a:t>platform such as – Facebook, Snapchat, Pinterest, Instagram, Twitter, LinkedIn etc.</a:t>
            </a:r>
          </a:p>
          <a:p>
            <a:pPr marL="0" indent="0">
              <a:buNone/>
            </a:pPr>
            <a:r>
              <a:rPr lang="en-US" sz="1600" dirty="0"/>
              <a:t>Some of the most common social commerce features include:</a:t>
            </a:r>
          </a:p>
          <a:p>
            <a:pPr lvl="1"/>
            <a:r>
              <a:rPr lang="en-US" sz="1200" dirty="0" smtClean="0"/>
              <a:t>Buy </a:t>
            </a:r>
            <a:r>
              <a:rPr lang="en-US" sz="1200" dirty="0"/>
              <a:t>buttons within social media posts</a:t>
            </a:r>
          </a:p>
          <a:p>
            <a:pPr lvl="1"/>
            <a:r>
              <a:rPr lang="en-US" sz="1200" dirty="0"/>
              <a:t>Shoppable posts and stories</a:t>
            </a:r>
          </a:p>
          <a:p>
            <a:pPr lvl="1"/>
            <a:r>
              <a:rPr lang="en-US" sz="1200" dirty="0"/>
              <a:t>Ads on social networks including calls to action redirecting to e-commerce sites</a:t>
            </a:r>
          </a:p>
          <a:p>
            <a:pPr lvl="1"/>
            <a:r>
              <a:rPr lang="en-US" sz="1200" dirty="0"/>
              <a:t>Peer-to-peer buying and selling</a:t>
            </a:r>
          </a:p>
          <a:p>
            <a:pPr lvl="1"/>
            <a:r>
              <a:rPr lang="en-US" sz="1200" dirty="0"/>
              <a:t>Social commerce plugins and apps</a:t>
            </a:r>
          </a:p>
        </p:txBody>
      </p:sp>
      <p:pic>
        <p:nvPicPr>
          <p:cNvPr id="4" name="Picture 3"/>
          <p:cNvPicPr>
            <a:picLocks noChangeAspect="1"/>
          </p:cNvPicPr>
          <p:nvPr/>
        </p:nvPicPr>
        <p:blipFill>
          <a:blip r:embed="rId2"/>
          <a:stretch>
            <a:fillRect/>
          </a:stretch>
        </p:blipFill>
        <p:spPr>
          <a:xfrm>
            <a:off x="2417135" y="3517533"/>
            <a:ext cx="6801182" cy="3010001"/>
          </a:xfrm>
          <a:prstGeom prst="rect">
            <a:avLst/>
          </a:prstGeom>
        </p:spPr>
      </p:pic>
    </p:spTree>
    <p:extLst>
      <p:ext uri="{BB962C8B-B14F-4D97-AF65-F5344CB8AC3E}">
        <p14:creationId xmlns:p14="http://schemas.microsoft.com/office/powerpoint/2010/main" val="362310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Technology Helping e-Commerce business</a:t>
            </a:r>
          </a:p>
        </p:txBody>
      </p:sp>
      <p:sp>
        <p:nvSpPr>
          <p:cNvPr id="3" name="Content Placeholder 2"/>
          <p:cNvSpPr>
            <a:spLocks noGrp="1"/>
          </p:cNvSpPr>
          <p:nvPr>
            <p:ph idx="1"/>
          </p:nvPr>
        </p:nvSpPr>
        <p:spPr>
          <a:xfrm>
            <a:off x="1004252" y="524540"/>
            <a:ext cx="9905999" cy="6110176"/>
          </a:xfrm>
        </p:spPr>
        <p:txBody>
          <a:bodyPr>
            <a:normAutofit/>
          </a:bodyPr>
          <a:lstStyle/>
          <a:p>
            <a:r>
              <a:rPr lang="en-US" sz="1600" dirty="0"/>
              <a:t>The impact that tech-savvy customers are having on the ecommerce world is not just stronger than ever; it's faster than ever, technology today is helping customers keep track of their purchases, and altering the ways in which those consumers interact with online retailers</a:t>
            </a:r>
            <a:r>
              <a:rPr lang="en-US" sz="1600" dirty="0" smtClean="0"/>
              <a:t>.</a:t>
            </a:r>
          </a:p>
          <a:p>
            <a:r>
              <a:rPr lang="en-US" sz="1600" dirty="0" smtClean="0"/>
              <a:t>Top Technology shaping e-Commerce business grow –</a:t>
            </a:r>
          </a:p>
          <a:p>
            <a:pPr lvl="1"/>
            <a:r>
              <a:rPr lang="en-US" sz="1200" b="1" dirty="0" smtClean="0"/>
              <a:t>Mobile apps </a:t>
            </a:r>
            <a:r>
              <a:rPr lang="en-US" sz="1200" dirty="0" smtClean="0"/>
              <a:t>– Stats shows that US mobile retail revenue is expected to be #339B in 2020, compared to $207B in 2018, Usage of Smart phones are increased globally and consumers uses the mobile apps to research the products they are considering to buy.</a:t>
            </a:r>
          </a:p>
          <a:p>
            <a:pPr lvl="1"/>
            <a:r>
              <a:rPr lang="en-US" sz="1200" b="1" dirty="0" err="1" smtClean="0"/>
              <a:t>eWallet</a:t>
            </a:r>
            <a:r>
              <a:rPr lang="en-US" sz="1200" b="1" dirty="0" smtClean="0"/>
              <a:t> features </a:t>
            </a:r>
            <a:r>
              <a:rPr lang="en-US" sz="1200" dirty="0" smtClean="0"/>
              <a:t>-  With increase of usage of smart phones, merchants enabled consumers to use </a:t>
            </a:r>
            <a:r>
              <a:rPr lang="en-US" sz="1200" dirty="0" err="1" smtClean="0"/>
              <a:t>eWallet</a:t>
            </a:r>
            <a:r>
              <a:rPr lang="en-US" sz="1200" dirty="0" smtClean="0"/>
              <a:t> feature, boosting the sales and conversion rates for merchants.</a:t>
            </a:r>
          </a:p>
          <a:p>
            <a:pPr lvl="1"/>
            <a:r>
              <a:rPr lang="en-US" sz="1200" b="1" dirty="0" err="1" smtClean="0"/>
              <a:t>eCommerce</a:t>
            </a:r>
            <a:r>
              <a:rPr lang="en-US" sz="1200" b="1" dirty="0" smtClean="0"/>
              <a:t> Subscriptions </a:t>
            </a:r>
            <a:r>
              <a:rPr lang="en-US" sz="1200" dirty="0" smtClean="0"/>
              <a:t>– Subscriptions are an increasingly common way to buy products online, Over the past year around 15% online shoppers subscribed to an e-commerce service.</a:t>
            </a:r>
          </a:p>
          <a:p>
            <a:pPr lvl="1"/>
            <a:r>
              <a:rPr lang="en-US" sz="1200" b="1" dirty="0" smtClean="0"/>
              <a:t>Personalized </a:t>
            </a:r>
            <a:r>
              <a:rPr lang="en-US" sz="1200" b="1" dirty="0"/>
              <a:t>Product Recommendations </a:t>
            </a:r>
            <a:r>
              <a:rPr lang="en-US" sz="1200" dirty="0"/>
              <a:t>- 45% of consumers are more likely to shop on a site that offers personalized recommendations, and 56% of online shoppers are more likely to return to a site that offers product recommendations</a:t>
            </a:r>
            <a:r>
              <a:rPr lang="en-US" sz="1200" dirty="0" smtClean="0"/>
              <a:t>.</a:t>
            </a:r>
          </a:p>
          <a:p>
            <a:pPr lvl="1"/>
            <a:r>
              <a:rPr lang="en-US" sz="1200" b="1" dirty="0" smtClean="0"/>
              <a:t>AI and VR </a:t>
            </a:r>
            <a:r>
              <a:rPr lang="en-US" sz="1200" dirty="0" smtClean="0"/>
              <a:t>- </a:t>
            </a:r>
            <a:r>
              <a:rPr lang="en-US" sz="1200" dirty="0"/>
              <a:t>Augmented reality (AR) and virtual reality (VR) are helping </a:t>
            </a:r>
            <a:r>
              <a:rPr lang="en-US" sz="1200" dirty="0" err="1"/>
              <a:t>eCommerce</a:t>
            </a:r>
            <a:r>
              <a:rPr lang="en-US" sz="1200" dirty="0"/>
              <a:t> retailers overcome one of their biggest challenges – the fact </a:t>
            </a:r>
            <a:r>
              <a:rPr lang="en-US" sz="1200" dirty="0" smtClean="0"/>
              <a:t>that </a:t>
            </a:r>
            <a:r>
              <a:rPr lang="en-US" sz="1200" dirty="0"/>
              <a:t>their customers cannot try on or experience products before buying them. With AR and VR, customers can virtually try on products, place furniture within rooms of their homes and more</a:t>
            </a:r>
            <a:r>
              <a:rPr lang="en-US" sz="1200" dirty="0" smtClean="0"/>
              <a:t>.</a:t>
            </a:r>
          </a:p>
          <a:p>
            <a:pPr lvl="1"/>
            <a:r>
              <a:rPr lang="en-US" sz="1200" b="1" dirty="0" smtClean="0"/>
              <a:t>Voice Search - </a:t>
            </a:r>
            <a:r>
              <a:rPr lang="en-US" sz="1200" dirty="0"/>
              <a:t>Amazon </a:t>
            </a:r>
            <a:r>
              <a:rPr lang="en-US" sz="1200" dirty="0" smtClean="0"/>
              <a:t>Echo or Google Home voice technology are used by consumers to search products online. 50% </a:t>
            </a:r>
            <a:r>
              <a:rPr lang="en-US" sz="1200" dirty="0"/>
              <a:t>of all internet searches will be done using voice search and voice shopping is predicted to grow to $40 billion in 2022.</a:t>
            </a:r>
            <a:endParaRPr lang="en-US" sz="1200" dirty="0" smtClean="0"/>
          </a:p>
          <a:p>
            <a:pPr lvl="1"/>
            <a:endParaRPr lang="en-US" sz="1200" dirty="0" smtClean="0"/>
          </a:p>
          <a:p>
            <a:r>
              <a:rPr lang="en-US" sz="1200" dirty="0" smtClean="0"/>
              <a:t>There are several various technologies are used to attract online customers by merchants to </a:t>
            </a:r>
            <a:r>
              <a:rPr lang="en-US" sz="1200" dirty="0" smtClean="0"/>
              <a:t>grow their business and such technology helps boost the online shopping business.</a:t>
            </a:r>
            <a:endParaRPr lang="en-US" sz="1200" dirty="0"/>
          </a:p>
        </p:txBody>
      </p:sp>
    </p:spTree>
    <p:extLst>
      <p:ext uri="{BB962C8B-B14F-4D97-AF65-F5344CB8AC3E}">
        <p14:creationId xmlns:p14="http://schemas.microsoft.com/office/powerpoint/2010/main" val="1348734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148" y="35442"/>
            <a:ext cx="9905998" cy="450550"/>
          </a:xfrm>
        </p:spPr>
        <p:txBody>
          <a:bodyPr>
            <a:noAutofit/>
          </a:bodyPr>
          <a:lstStyle/>
          <a:p>
            <a:pPr algn="ctr"/>
            <a:r>
              <a:rPr lang="en-US" sz="2400" b="1" dirty="0">
                <a:solidFill>
                  <a:srgbClr val="FFFF00"/>
                </a:solidFill>
              </a:rPr>
              <a:t>Payment methods – Boosting e-Commerce business model</a:t>
            </a:r>
          </a:p>
        </p:txBody>
      </p:sp>
      <p:sp>
        <p:nvSpPr>
          <p:cNvPr id="3" name="Content Placeholder 2"/>
          <p:cNvSpPr>
            <a:spLocks noGrp="1"/>
          </p:cNvSpPr>
          <p:nvPr>
            <p:ph idx="1"/>
          </p:nvPr>
        </p:nvSpPr>
        <p:spPr>
          <a:xfrm>
            <a:off x="1004252" y="524540"/>
            <a:ext cx="11031805" cy="6110176"/>
          </a:xfrm>
        </p:spPr>
        <p:txBody>
          <a:bodyPr>
            <a:normAutofit/>
          </a:bodyPr>
          <a:lstStyle/>
          <a:p>
            <a:r>
              <a:rPr lang="en-US" sz="1600" dirty="0" smtClean="0"/>
              <a:t>Today shoppers want flexibility in how they make payments for shopping in store or online, most frequently used payment method is Credit card but with booming the e-commerce business new payment options are being used very frequently and customers has given positive response to these methods such </a:t>
            </a:r>
            <a:r>
              <a:rPr lang="en-US" sz="1600" dirty="0" err="1" smtClean="0"/>
              <a:t>Paypal</a:t>
            </a:r>
            <a:r>
              <a:rPr lang="en-US" sz="1600" dirty="0" smtClean="0"/>
              <a:t>, </a:t>
            </a:r>
            <a:r>
              <a:rPr lang="en-US" sz="1600" dirty="0" err="1" smtClean="0"/>
              <a:t>Ve</a:t>
            </a:r>
            <a:r>
              <a:rPr lang="en-US" sz="1600" dirty="0" err="1" smtClean="0"/>
              <a:t>nmo</a:t>
            </a:r>
            <a:r>
              <a:rPr lang="en-US" sz="1600" dirty="0" smtClean="0"/>
              <a:t>, </a:t>
            </a:r>
            <a:r>
              <a:rPr lang="en-US" sz="1600" dirty="0" err="1" smtClean="0"/>
              <a:t>paytm</a:t>
            </a:r>
            <a:r>
              <a:rPr lang="en-US" sz="1600" dirty="0" smtClean="0"/>
              <a:t> etc.</a:t>
            </a:r>
          </a:p>
          <a:p>
            <a:r>
              <a:rPr lang="en-US" sz="1600" dirty="0" smtClean="0"/>
              <a:t>There are studies shows that 32% of millennials use PayPal payment option, 67% of millennials and 56% of Gen X shoppers prefer shopping online.</a:t>
            </a:r>
          </a:p>
          <a:p>
            <a:r>
              <a:rPr lang="en-US" sz="1600" dirty="0" smtClean="0"/>
              <a:t>The Google Trend shows that over the time period online search for PayPal has been increased, this shows that trend of online shopping has gone up and such flexible payment methods helps people prefer online shopping.</a:t>
            </a:r>
          </a:p>
          <a:p>
            <a:endParaRPr lang="en-US" sz="1600" dirty="0" smtClean="0"/>
          </a:p>
          <a:p>
            <a:endParaRPr lang="en-US" sz="1600" dirty="0" smtClean="0"/>
          </a:p>
          <a:p>
            <a:endParaRPr lang="en-US" sz="1600" dirty="0" smtClean="0"/>
          </a:p>
          <a:p>
            <a:endParaRPr lang="en-US" sz="1200" dirty="0"/>
          </a:p>
        </p:txBody>
      </p:sp>
      <p:pic>
        <p:nvPicPr>
          <p:cNvPr id="4" name="Picture 3"/>
          <p:cNvPicPr>
            <a:picLocks noChangeAspect="1"/>
          </p:cNvPicPr>
          <p:nvPr/>
        </p:nvPicPr>
        <p:blipFill>
          <a:blip r:embed="rId2"/>
          <a:stretch>
            <a:fillRect/>
          </a:stretch>
        </p:blipFill>
        <p:spPr>
          <a:xfrm>
            <a:off x="2906233" y="3015108"/>
            <a:ext cx="7024575" cy="3426003"/>
          </a:xfrm>
          <a:prstGeom prst="rect">
            <a:avLst/>
          </a:prstGeom>
        </p:spPr>
      </p:pic>
    </p:spTree>
    <p:extLst>
      <p:ext uri="{BB962C8B-B14F-4D97-AF65-F5344CB8AC3E}">
        <p14:creationId xmlns:p14="http://schemas.microsoft.com/office/powerpoint/2010/main" val="3201518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56706"/>
            <a:ext cx="9905998" cy="393843"/>
          </a:xfrm>
        </p:spPr>
        <p:txBody>
          <a:bodyPr>
            <a:noAutofit/>
          </a:bodyPr>
          <a:lstStyle/>
          <a:p>
            <a:pPr algn="ctr"/>
            <a:r>
              <a:rPr lang="en-US" sz="2400" b="1" dirty="0">
                <a:solidFill>
                  <a:srgbClr val="FFFF00"/>
                </a:solidFill>
              </a:rPr>
              <a:t>Ethical</a:t>
            </a:r>
            <a:r>
              <a:rPr lang="en-US" sz="2400" b="1" dirty="0">
                <a:solidFill>
                  <a:srgbClr val="FFFF00"/>
                </a:solidFill>
              </a:rPr>
              <a:t> concern related to e-commerce business</a:t>
            </a:r>
            <a:endParaRPr lang="en-US" sz="2400" b="1" dirty="0">
              <a:solidFill>
                <a:srgbClr val="FFFF00"/>
              </a:solidFill>
            </a:endParaRPr>
          </a:p>
        </p:txBody>
      </p:sp>
      <p:sp>
        <p:nvSpPr>
          <p:cNvPr id="3" name="Content Placeholder 2"/>
          <p:cNvSpPr>
            <a:spLocks noGrp="1"/>
          </p:cNvSpPr>
          <p:nvPr>
            <p:ph idx="1"/>
          </p:nvPr>
        </p:nvSpPr>
        <p:spPr>
          <a:xfrm>
            <a:off x="1068048" y="715926"/>
            <a:ext cx="9905999" cy="5202865"/>
          </a:xfrm>
        </p:spPr>
        <p:txBody>
          <a:bodyPr>
            <a:normAutofit/>
          </a:bodyPr>
          <a:lstStyle/>
          <a:p>
            <a:r>
              <a:rPr lang="en-US" sz="1800" dirty="0" smtClean="0"/>
              <a:t>With the boom of new technologies and payment options increased and improved the </a:t>
            </a:r>
            <a:r>
              <a:rPr lang="en-US" sz="1800" dirty="0" err="1" smtClean="0"/>
              <a:t>eCommerce</a:t>
            </a:r>
            <a:r>
              <a:rPr lang="en-US" sz="1800" dirty="0" smtClean="0"/>
              <a:t> business, but there are several PII (Personal Identifiable Information) data being tracked and stored by e-Commerce companies to improve and enhance their business. Though government has put in regulation but there is always risk of such data breach causing the Personal information loss.</a:t>
            </a:r>
          </a:p>
          <a:p>
            <a:r>
              <a:rPr lang="en-US" sz="1800" dirty="0" smtClean="0"/>
              <a:t>Secure Payment </a:t>
            </a:r>
            <a:r>
              <a:rPr lang="en-US" sz="1800" dirty="0" smtClean="0"/>
              <a:t>is another concern with increase of online shopping, many merchants recommends consumers to store their credit card information so it can be used for next purchases, with all payment information merchants can misuse or charge customers using their saved payment methods.</a:t>
            </a:r>
          </a:p>
          <a:p>
            <a:r>
              <a:rPr lang="en-US" sz="1800" dirty="0" smtClean="0"/>
              <a:t>Providing Subscription options to customers to buy products online, this technique to </a:t>
            </a:r>
            <a:r>
              <a:rPr lang="en-US" sz="1800" dirty="0" smtClean="0"/>
              <a:t>increase conversions but merchants makes consumers to buy their products only.</a:t>
            </a:r>
          </a:p>
          <a:p>
            <a:r>
              <a:rPr lang="en-US" sz="1800" dirty="0" smtClean="0"/>
              <a:t>Fake websites – There are website thos</a:t>
            </a:r>
            <a:r>
              <a:rPr lang="en-US" sz="1800" dirty="0" smtClean="0"/>
              <a:t>e steals information, logo </a:t>
            </a:r>
            <a:r>
              <a:rPr lang="en-US" sz="1800" dirty="0" err="1" smtClean="0"/>
              <a:t>fron</a:t>
            </a:r>
            <a:r>
              <a:rPr lang="en-US" sz="1800" dirty="0" smtClean="0"/>
              <a:t> brand companies and steals consumers PII data.</a:t>
            </a:r>
          </a:p>
          <a:p>
            <a:r>
              <a:rPr lang="en-US" sz="1800" dirty="0"/>
              <a:t>Email Spamming - using e-mail to send or broadcast unwanted advertisement or correspondence over the Internet. </a:t>
            </a:r>
            <a:endParaRPr lang="en-US" sz="1800" dirty="0" smtClean="0"/>
          </a:p>
          <a:p>
            <a:endParaRPr lang="en-US" sz="1600" dirty="0" smtClean="0"/>
          </a:p>
        </p:txBody>
      </p:sp>
    </p:spTree>
    <p:extLst>
      <p:ext uri="{BB962C8B-B14F-4D97-AF65-F5344CB8AC3E}">
        <p14:creationId xmlns:p14="http://schemas.microsoft.com/office/powerpoint/2010/main" val="59622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38" y="148855"/>
            <a:ext cx="9905998" cy="450550"/>
          </a:xfrm>
        </p:spPr>
        <p:txBody>
          <a:bodyPr>
            <a:noAutofit/>
          </a:bodyPr>
          <a:lstStyle/>
          <a:p>
            <a:pPr algn="ctr"/>
            <a:r>
              <a:rPr lang="en-US" sz="2400" b="1" dirty="0">
                <a:solidFill>
                  <a:srgbClr val="FFFF00"/>
                </a:solidFill>
              </a:rPr>
              <a:t>Conclusion</a:t>
            </a:r>
          </a:p>
        </p:txBody>
      </p:sp>
      <p:sp>
        <p:nvSpPr>
          <p:cNvPr id="3" name="Content Placeholder 2"/>
          <p:cNvSpPr>
            <a:spLocks noGrp="1"/>
          </p:cNvSpPr>
          <p:nvPr>
            <p:ph idx="1"/>
          </p:nvPr>
        </p:nvSpPr>
        <p:spPr>
          <a:xfrm>
            <a:off x="1181461" y="1084522"/>
            <a:ext cx="9905999" cy="4132520"/>
          </a:xfrm>
        </p:spPr>
        <p:txBody>
          <a:bodyPr>
            <a:normAutofit/>
          </a:bodyPr>
          <a:lstStyle/>
          <a:p>
            <a:endParaRPr lang="en-US" sz="1600" dirty="0"/>
          </a:p>
          <a:p>
            <a:r>
              <a:rPr lang="en-US" dirty="0"/>
              <a:t>Ecommerce is an ever-expanding world. With intensifying purchasing power of global consumers, the proliferation of social media users, and the continuously progressing infrastructure and technology, the future of </a:t>
            </a:r>
            <a:r>
              <a:rPr lang="en-US" dirty="0" smtClean="0"/>
              <a:t>e-Commerce </a:t>
            </a:r>
            <a:r>
              <a:rPr lang="en-US" dirty="0"/>
              <a:t>in 2020 and beyond is still more vibrant as ever</a:t>
            </a:r>
            <a:r>
              <a:rPr lang="en-US" dirty="0" smtClean="0"/>
              <a:t>.</a:t>
            </a:r>
          </a:p>
          <a:p>
            <a:r>
              <a:rPr lang="en-US" dirty="0" smtClean="0"/>
              <a:t>We can conclude this analysis by saying the future of e-Commerce is bright and shine and it will continue to </a:t>
            </a:r>
            <a:r>
              <a:rPr lang="en-US" dirty="0" smtClean="0"/>
              <a:t>grow fast with this market trend in the future.</a:t>
            </a:r>
            <a:r>
              <a:rPr lang="en-US" sz="1800" dirty="0"/>
              <a:t/>
            </a:r>
            <a:br>
              <a:rPr lang="en-US" sz="1800" dirty="0"/>
            </a:br>
            <a:endParaRPr lang="en-US" sz="1400" dirty="0" smtClean="0"/>
          </a:p>
          <a:p>
            <a:endParaRPr lang="en-US" dirty="0"/>
          </a:p>
        </p:txBody>
      </p:sp>
    </p:spTree>
    <p:extLst>
      <p:ext uri="{BB962C8B-B14F-4D97-AF65-F5344CB8AC3E}">
        <p14:creationId xmlns:p14="http://schemas.microsoft.com/office/powerpoint/2010/main" val="275258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References</a:t>
            </a:r>
            <a:r>
              <a:rPr lang="en-US" sz="2000" dirty="0" smtClean="0">
                <a:solidFill>
                  <a:srgbClr val="C00000"/>
                </a:solidFill>
              </a:rPr>
              <a:t> </a:t>
            </a:r>
            <a:endParaRPr lang="en-US" sz="2000" dirty="0">
              <a:solidFill>
                <a:srgbClr val="C00000"/>
              </a:solidFill>
            </a:endParaRPr>
          </a:p>
        </p:txBody>
      </p:sp>
      <p:sp>
        <p:nvSpPr>
          <p:cNvPr id="3" name="Content Placeholder 2"/>
          <p:cNvSpPr>
            <a:spLocks noGrp="1"/>
          </p:cNvSpPr>
          <p:nvPr>
            <p:ph idx="1"/>
          </p:nvPr>
        </p:nvSpPr>
        <p:spPr>
          <a:xfrm>
            <a:off x="1004252" y="524540"/>
            <a:ext cx="9905999" cy="5985987"/>
          </a:xfrm>
        </p:spPr>
        <p:txBody>
          <a:bodyPr>
            <a:normAutofit/>
          </a:bodyPr>
          <a:lstStyle/>
          <a:p>
            <a:endParaRPr lang="en-US" sz="1600" dirty="0"/>
          </a:p>
          <a:p>
            <a:r>
              <a:rPr lang="en-US" sz="1800" dirty="0"/>
              <a:t>Slide#4 – </a:t>
            </a:r>
            <a:r>
              <a:rPr lang="en-US" sz="1800" dirty="0">
                <a:hlinkClick r:id="rId2"/>
              </a:rPr>
              <a:t>https://www.bigcommerce.co.uk/blog/ecommerce-trends/#</a:t>
            </a:r>
            <a:r>
              <a:rPr lang="en-US" sz="1800" dirty="0" smtClean="0">
                <a:hlinkClick r:id="rId2"/>
              </a:rPr>
              <a:t>14-ecommerce-trends-leading-the-way</a:t>
            </a:r>
            <a:endParaRPr lang="en-US" sz="1800" dirty="0" smtClean="0"/>
          </a:p>
          <a:p>
            <a:r>
              <a:rPr lang="en-US" sz="1800" dirty="0" smtClean="0"/>
              <a:t>Slide#5 </a:t>
            </a:r>
            <a:r>
              <a:rPr lang="en-US" sz="1800" dirty="0"/>
              <a:t>–  </a:t>
            </a:r>
            <a:r>
              <a:rPr lang="en-US" sz="1800" dirty="0">
                <a:hlinkClick r:id="rId3"/>
              </a:rPr>
              <a:t>https://bsic.it/effects-e-commerce-shopping-malls-consumer-retail-sector-us-case-study</a:t>
            </a:r>
            <a:r>
              <a:rPr lang="en-US" sz="1800" dirty="0" smtClean="0">
                <a:hlinkClick r:id="rId3"/>
              </a:rPr>
              <a:t>/</a:t>
            </a:r>
            <a:endParaRPr lang="en-US" sz="1800" dirty="0" smtClean="0"/>
          </a:p>
          <a:p>
            <a:r>
              <a:rPr lang="en-US" sz="1800" dirty="0" smtClean="0"/>
              <a:t>Slide#09 </a:t>
            </a:r>
            <a:r>
              <a:rPr lang="en-US" sz="1800" dirty="0"/>
              <a:t>- </a:t>
            </a:r>
            <a:r>
              <a:rPr lang="en-US" sz="1800" dirty="0">
                <a:hlinkClick r:id="rId4"/>
              </a:rPr>
              <a:t>https://medium.com/@</a:t>
            </a:r>
            <a:r>
              <a:rPr lang="en-US" sz="1800" dirty="0" smtClean="0">
                <a:hlinkClick r:id="rId4"/>
              </a:rPr>
              <a:t>bomgamer/7-reasons-why-online-shopping-is-better-than-offline-5fd269ada245</a:t>
            </a:r>
            <a:endParaRPr lang="en-US" sz="1800" dirty="0" smtClean="0"/>
          </a:p>
          <a:p>
            <a:r>
              <a:rPr lang="en-US" sz="1800" dirty="0"/>
              <a:t>Slide#10 - </a:t>
            </a:r>
            <a:r>
              <a:rPr lang="en-US" sz="1800" dirty="0">
                <a:hlinkClick r:id="rId5"/>
              </a:rPr>
              <a:t>https://www.emarketer.com/content/top-10-ecommerce-retailers-will-grow-their-share-60-2020</a:t>
            </a:r>
            <a:endParaRPr lang="en-US" sz="1800" dirty="0"/>
          </a:p>
          <a:p>
            <a:r>
              <a:rPr lang="en-US" sz="1800" dirty="0" smtClean="0"/>
              <a:t>Slide#11 </a:t>
            </a:r>
            <a:r>
              <a:rPr lang="en-US" sz="1800" dirty="0"/>
              <a:t>- </a:t>
            </a:r>
            <a:r>
              <a:rPr lang="en-US" sz="1800" dirty="0">
                <a:hlinkClick r:id="rId6"/>
              </a:rPr>
              <a:t>https://www.omnibeat.com/social-media-weather-update-snapchat-and-twitter</a:t>
            </a:r>
            <a:r>
              <a:rPr lang="en-US" sz="1800" dirty="0" smtClean="0">
                <a:hlinkClick r:id="rId6"/>
              </a:rPr>
              <a:t>/</a:t>
            </a:r>
            <a:endParaRPr lang="en-US" sz="1800" dirty="0" smtClean="0"/>
          </a:p>
          <a:p>
            <a:r>
              <a:rPr lang="en-US" sz="1800" dirty="0"/>
              <a:t>Slide#12 - </a:t>
            </a:r>
            <a:r>
              <a:rPr lang="en-US" sz="1800" dirty="0">
                <a:hlinkClick r:id="rId7"/>
              </a:rPr>
              <a:t>https://</a:t>
            </a:r>
            <a:r>
              <a:rPr lang="en-US" sz="1800" dirty="0" smtClean="0">
                <a:hlinkClick r:id="rId7"/>
              </a:rPr>
              <a:t>blog.hubspot.com/sales/ecommerce-technology-trends</a:t>
            </a:r>
            <a:r>
              <a:rPr lang="en-US" sz="1800" dirty="0"/>
              <a:t>  </a:t>
            </a:r>
            <a:endParaRPr lang="en-US" sz="1800" dirty="0" smtClean="0"/>
          </a:p>
          <a:p>
            <a:r>
              <a:rPr lang="en-US" sz="1800" dirty="0" smtClean="0"/>
              <a:t>Slide#13  </a:t>
            </a:r>
            <a:r>
              <a:rPr lang="en-US" sz="1800" dirty="0">
                <a:hlinkClick r:id="rId8"/>
              </a:rPr>
              <a:t>https://www.business.com/articles/make-more-sales-with-more-ecommerce-payment-options</a:t>
            </a:r>
            <a:r>
              <a:rPr lang="en-US" sz="1800" dirty="0" smtClean="0">
                <a:hlinkClick r:id="rId8"/>
              </a:rPr>
              <a:t>/</a:t>
            </a:r>
            <a:endParaRPr lang="en-US" sz="1800" dirty="0" smtClean="0"/>
          </a:p>
          <a:p>
            <a:r>
              <a:rPr lang="en-US" sz="1800" dirty="0"/>
              <a:t>Slide#14 - </a:t>
            </a:r>
            <a:r>
              <a:rPr lang="en-US" sz="1800" dirty="0">
                <a:hlinkClick r:id="rId9"/>
              </a:rPr>
              <a:t>https://blog.qburst.com/2011/03/e-commerce-ethical-and-legal-issues</a:t>
            </a:r>
            <a:r>
              <a:rPr lang="en-US" sz="1800" dirty="0" smtClean="0">
                <a:hlinkClick r:id="rId9"/>
              </a:rPr>
              <a:t>/</a:t>
            </a:r>
            <a:endParaRPr lang="en-US" sz="1800" dirty="0" smtClean="0"/>
          </a:p>
          <a:p>
            <a:endParaRPr lang="en-US" sz="1400" dirty="0" smtClean="0"/>
          </a:p>
          <a:p>
            <a:endParaRPr lang="en-US" sz="1400" dirty="0" smtClean="0"/>
          </a:p>
          <a:p>
            <a:endParaRPr lang="en-US" sz="1400" dirty="0" smtClean="0"/>
          </a:p>
          <a:p>
            <a:endParaRPr lang="en-US" sz="1400" dirty="0" smtClean="0"/>
          </a:p>
          <a:p>
            <a:endParaRPr lang="en-US" dirty="0"/>
          </a:p>
        </p:txBody>
      </p:sp>
    </p:spTree>
    <p:extLst>
      <p:ext uri="{BB962C8B-B14F-4D97-AF65-F5344CB8AC3E}">
        <p14:creationId xmlns:p14="http://schemas.microsoft.com/office/powerpoint/2010/main" val="97247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8166"/>
            <a:ext cx="9905998" cy="551914"/>
          </a:xfrm>
        </p:spPr>
        <p:txBody>
          <a:bodyPr>
            <a:normAutofit/>
          </a:bodyPr>
          <a:lstStyle/>
          <a:p>
            <a:pPr algn="ctr"/>
            <a:r>
              <a:rPr lang="en-US" sz="2400" b="1" dirty="0">
                <a:solidFill>
                  <a:srgbClr val="FFFF00"/>
                </a:solidFill>
              </a:rPr>
              <a:t>Agenda</a:t>
            </a:r>
          </a:p>
        </p:txBody>
      </p:sp>
      <p:sp>
        <p:nvSpPr>
          <p:cNvPr id="3" name="Content Placeholder 2"/>
          <p:cNvSpPr>
            <a:spLocks noGrp="1"/>
          </p:cNvSpPr>
          <p:nvPr>
            <p:ph idx="1"/>
          </p:nvPr>
        </p:nvSpPr>
        <p:spPr>
          <a:xfrm>
            <a:off x="1004252" y="866899"/>
            <a:ext cx="9905999" cy="5586921"/>
          </a:xfrm>
        </p:spPr>
        <p:txBody>
          <a:bodyPr>
            <a:normAutofit lnSpcReduction="10000"/>
          </a:bodyPr>
          <a:lstStyle/>
          <a:p>
            <a:pPr>
              <a:buFont typeface="Wingdings" panose="05000000000000000000" pitchFamily="2" charset="2"/>
              <a:buChar char="Ø"/>
            </a:pPr>
            <a:r>
              <a:rPr lang="en-US" sz="1600" dirty="0" smtClean="0"/>
              <a:t>Project Goal and Overview</a:t>
            </a:r>
          </a:p>
          <a:p>
            <a:pPr>
              <a:buFont typeface="Wingdings" panose="05000000000000000000" pitchFamily="2" charset="2"/>
              <a:buChar char="Ø"/>
            </a:pPr>
            <a:r>
              <a:rPr lang="en-US" sz="1600" dirty="0" smtClean="0"/>
              <a:t>Global e-Commerce trend comparison</a:t>
            </a:r>
          </a:p>
          <a:p>
            <a:pPr>
              <a:buFont typeface="Wingdings" panose="05000000000000000000" pitchFamily="2" charset="2"/>
              <a:buChar char="Ø"/>
            </a:pPr>
            <a:r>
              <a:rPr lang="en-US" sz="1600" dirty="0" smtClean="0"/>
              <a:t>USA Online and in-store sale Trend</a:t>
            </a:r>
          </a:p>
          <a:p>
            <a:pPr>
              <a:buFont typeface="Wingdings" panose="05000000000000000000" pitchFamily="2" charset="2"/>
              <a:buChar char="Ø"/>
            </a:pPr>
            <a:r>
              <a:rPr lang="en-US" sz="1600" dirty="0" smtClean="0"/>
              <a:t>Google Trend –  online shopping</a:t>
            </a:r>
          </a:p>
          <a:p>
            <a:pPr>
              <a:buFont typeface="Wingdings" panose="05000000000000000000" pitchFamily="2" charset="2"/>
              <a:buChar char="Ø"/>
            </a:pPr>
            <a:r>
              <a:rPr lang="en-US" sz="1600" dirty="0" smtClean="0"/>
              <a:t>Google Trend – Google pay vs Apple pay</a:t>
            </a:r>
          </a:p>
          <a:p>
            <a:pPr>
              <a:buFont typeface="Wingdings" panose="05000000000000000000" pitchFamily="2" charset="2"/>
              <a:buChar char="Ø"/>
            </a:pPr>
            <a:r>
              <a:rPr lang="en-US" sz="1600" dirty="0" smtClean="0"/>
              <a:t>Google Trend – Buy Car Online</a:t>
            </a:r>
          </a:p>
          <a:p>
            <a:pPr>
              <a:buFont typeface="Wingdings" panose="05000000000000000000" pitchFamily="2" charset="2"/>
              <a:buChar char="Ø"/>
            </a:pPr>
            <a:r>
              <a:rPr lang="en-US" sz="1600" dirty="0" smtClean="0"/>
              <a:t>Factors Causing Boost - Online Shopping</a:t>
            </a:r>
          </a:p>
          <a:p>
            <a:pPr>
              <a:buFont typeface="Wingdings" panose="05000000000000000000" pitchFamily="2" charset="2"/>
              <a:buChar char="Ø"/>
            </a:pPr>
            <a:r>
              <a:rPr lang="en-US" sz="1600" dirty="0" smtClean="0"/>
              <a:t>Top </a:t>
            </a:r>
            <a:r>
              <a:rPr lang="en-US" sz="1600" dirty="0" smtClean="0"/>
              <a:t>e-Commerce </a:t>
            </a:r>
            <a:r>
              <a:rPr lang="en-US" sz="1600" dirty="0"/>
              <a:t>companies </a:t>
            </a:r>
            <a:r>
              <a:rPr lang="en-US" sz="1600" dirty="0" smtClean="0"/>
              <a:t>Growth </a:t>
            </a:r>
            <a:r>
              <a:rPr lang="en-US" sz="1600" dirty="0" smtClean="0"/>
              <a:t>–USA</a:t>
            </a:r>
          </a:p>
          <a:p>
            <a:pPr>
              <a:buFont typeface="Wingdings" panose="05000000000000000000" pitchFamily="2" charset="2"/>
              <a:buChar char="Ø"/>
            </a:pPr>
            <a:r>
              <a:rPr lang="en-US" sz="1600" dirty="0"/>
              <a:t>New Platforms Social Shopping</a:t>
            </a:r>
            <a:endParaRPr lang="en-US" sz="1600" dirty="0"/>
          </a:p>
          <a:p>
            <a:pPr>
              <a:buFont typeface="Wingdings" panose="05000000000000000000" pitchFamily="2" charset="2"/>
              <a:buChar char="Ø"/>
            </a:pPr>
            <a:r>
              <a:rPr lang="en-US" sz="1600" dirty="0"/>
              <a:t>Technology Helping e-Commerce </a:t>
            </a:r>
            <a:r>
              <a:rPr lang="en-US" sz="1600" dirty="0" smtClean="0"/>
              <a:t>business</a:t>
            </a:r>
          </a:p>
          <a:p>
            <a:pPr>
              <a:buFont typeface="Wingdings" panose="05000000000000000000" pitchFamily="2" charset="2"/>
              <a:buChar char="Ø"/>
            </a:pPr>
            <a:r>
              <a:rPr lang="en-US" sz="1600" dirty="0"/>
              <a:t>Payment methods – Boosting e-Commerce business </a:t>
            </a:r>
            <a:r>
              <a:rPr lang="en-US" sz="1600" dirty="0" smtClean="0"/>
              <a:t>model</a:t>
            </a:r>
          </a:p>
          <a:p>
            <a:pPr>
              <a:buFont typeface="Wingdings" panose="05000000000000000000" pitchFamily="2" charset="2"/>
              <a:buChar char="Ø"/>
            </a:pPr>
            <a:r>
              <a:rPr lang="en-US" sz="1600" dirty="0"/>
              <a:t>Ethical concern related to e-commerce business</a:t>
            </a:r>
            <a:endParaRPr lang="en-US" sz="1600" dirty="0" smtClean="0"/>
          </a:p>
          <a:p>
            <a:pPr>
              <a:buFont typeface="Wingdings" panose="05000000000000000000" pitchFamily="2" charset="2"/>
              <a:buChar char="Ø"/>
            </a:pPr>
            <a:r>
              <a:rPr lang="en-US" sz="1600" dirty="0" smtClean="0"/>
              <a:t>Conclusion</a:t>
            </a:r>
            <a:endParaRPr lang="en-US" sz="1600" dirty="0" smtClean="0"/>
          </a:p>
          <a:p>
            <a:pPr>
              <a:buFont typeface="Wingdings" panose="05000000000000000000" pitchFamily="2" charset="2"/>
              <a:buChar char="Ø"/>
            </a:pPr>
            <a:r>
              <a:rPr lang="en-US" sz="1600" dirty="0" smtClean="0"/>
              <a:t>References</a:t>
            </a:r>
          </a:p>
          <a:p>
            <a:endParaRPr lang="en-US" sz="1600" dirty="0" smtClean="0"/>
          </a:p>
          <a:p>
            <a:endParaRPr lang="en-US" dirty="0" smtClean="0"/>
          </a:p>
          <a:p>
            <a:endParaRPr lang="en-US" dirty="0"/>
          </a:p>
        </p:txBody>
      </p:sp>
    </p:spTree>
    <p:extLst>
      <p:ext uri="{BB962C8B-B14F-4D97-AF65-F5344CB8AC3E}">
        <p14:creationId xmlns:p14="http://schemas.microsoft.com/office/powerpoint/2010/main" val="854860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000" dirty="0" smtClean="0"/>
              <a:t/>
            </a:r>
            <a:br>
              <a:rPr lang="en-US" sz="2000" dirty="0" smtClean="0"/>
            </a:br>
            <a:r>
              <a:rPr lang="en-US" sz="2400" b="1" dirty="0">
                <a:solidFill>
                  <a:srgbClr val="FFFF00"/>
                </a:solidFill>
              </a:rPr>
              <a:t>Project</a:t>
            </a:r>
            <a:r>
              <a:rPr lang="en-US" sz="2400" b="1" dirty="0">
                <a:solidFill>
                  <a:srgbClr val="FFFF00"/>
                </a:solidFill>
              </a:rPr>
              <a:t> </a:t>
            </a:r>
            <a:r>
              <a:rPr lang="en-US" sz="2400" b="1" dirty="0">
                <a:solidFill>
                  <a:srgbClr val="FFFF00"/>
                </a:solidFill>
              </a:rPr>
              <a:t>Goal and Overview</a:t>
            </a:r>
            <a:r>
              <a:rPr lang="en-US" sz="2000" dirty="0">
                <a:solidFill>
                  <a:srgbClr val="C00000"/>
                </a:solidFill>
              </a:rPr>
              <a:t/>
            </a:r>
            <a:br>
              <a:rPr lang="en-US" sz="2000" dirty="0">
                <a:solidFill>
                  <a:srgbClr val="C00000"/>
                </a:solidFill>
              </a:rPr>
            </a:br>
            <a:endParaRPr lang="en-US" sz="2000" dirty="0">
              <a:solidFill>
                <a:srgbClr val="C00000"/>
              </a:solidFill>
            </a:endParaRPr>
          </a:p>
        </p:txBody>
      </p:sp>
      <p:sp>
        <p:nvSpPr>
          <p:cNvPr id="3" name="Content Placeholder 2"/>
          <p:cNvSpPr>
            <a:spLocks noGrp="1"/>
          </p:cNvSpPr>
          <p:nvPr>
            <p:ph idx="1"/>
          </p:nvPr>
        </p:nvSpPr>
        <p:spPr>
          <a:xfrm>
            <a:off x="1004252" y="524540"/>
            <a:ext cx="9905999" cy="5985987"/>
          </a:xfrm>
        </p:spPr>
        <p:txBody>
          <a:bodyPr>
            <a:normAutofit lnSpcReduction="10000"/>
          </a:bodyPr>
          <a:lstStyle/>
          <a:p>
            <a:r>
              <a:rPr lang="en-US" sz="1600" dirty="0" smtClean="0"/>
              <a:t>Problem Statement to be analyzed - </a:t>
            </a:r>
            <a:r>
              <a:rPr lang="en-US" sz="1600" dirty="0"/>
              <a:t>What is the future of e-commerce and will it continue to grow in future?</a:t>
            </a:r>
          </a:p>
          <a:p>
            <a:r>
              <a:rPr lang="en-US" sz="1600" dirty="0" smtClean="0"/>
              <a:t>The goal of this project is to implement the Data Science methodologies to find the answer for the problem statement.</a:t>
            </a:r>
          </a:p>
          <a:p>
            <a:r>
              <a:rPr lang="en-US" sz="1600" b="1" dirty="0" smtClean="0"/>
              <a:t>Overview</a:t>
            </a:r>
            <a:r>
              <a:rPr lang="en-US" sz="1600" dirty="0" smtClean="0"/>
              <a:t>:  As out analysis is going to be around the e-commerce so we should get some brief about what is it? E-Commerce or electronic commerce is the buying and selling of goods or services on the interne</a:t>
            </a:r>
            <a:r>
              <a:rPr lang="en-US" sz="1600" dirty="0"/>
              <a:t>t. The term covers a huge range of business processes, from payment processing to shipping and data management. From mobile shopping to online payment encryption and beyond, e-commerce encompasses a wide variety of data, systems, and tools for both online buyers and sellers</a:t>
            </a:r>
            <a:r>
              <a:rPr lang="en-US" sz="1600" dirty="0" smtClean="0"/>
              <a:t>. There are several e-Commerce models but we are going to focus on Business-to-Consumer (B2C) model.</a:t>
            </a:r>
          </a:p>
          <a:p>
            <a:r>
              <a:rPr lang="en-US" sz="1600" dirty="0"/>
              <a:t>To understand this </a:t>
            </a:r>
            <a:r>
              <a:rPr lang="en-US" sz="1600" dirty="0" smtClean="0"/>
              <a:t>problem, we have analyzed the current and past positions of e-Commerce companies and viewed the trend for past few years. We have used CRISP-DM methodology to tackle this problem. To get the supportive evidence, we have understood the business by raising bunch of relevant questions and finding answers to them. All of these analysis we are going to see in upcoming slides.</a:t>
            </a:r>
          </a:p>
          <a:p>
            <a:r>
              <a:rPr lang="en-US" sz="1600" dirty="0" smtClean="0"/>
              <a:t>To understand the Data points to prove theory that e-commerce business will grow in future we have used Google Trend analysis data and few online articles supporting the same, this how we have gathered data for analyzing this problem.</a:t>
            </a:r>
          </a:p>
          <a:p>
            <a:r>
              <a:rPr lang="en-US" sz="1600" b="1" u="sng" dirty="0" smtClean="0"/>
              <a:t>Assumption</a:t>
            </a:r>
            <a:r>
              <a:rPr lang="en-US" sz="1600" dirty="0" smtClean="0"/>
              <a:t> - As </a:t>
            </a:r>
            <a:r>
              <a:rPr lang="en-US" sz="1600" dirty="0" smtClean="0"/>
              <a:t>already mentioned above that this research is limited to e-Commerce model B2C, so our analysis is focusing on this area alone and if we perform similar kind of analysis for all other models we can prove overall e-Commerce business trend.</a:t>
            </a:r>
            <a:endParaRPr lang="en-US" sz="1600" dirty="0"/>
          </a:p>
          <a:p>
            <a:endParaRPr lang="en-US" sz="1600" dirty="0"/>
          </a:p>
          <a:p>
            <a:endParaRPr lang="en-US" dirty="0"/>
          </a:p>
        </p:txBody>
      </p:sp>
    </p:spTree>
    <p:extLst>
      <p:ext uri="{BB962C8B-B14F-4D97-AF65-F5344CB8AC3E}">
        <p14:creationId xmlns:p14="http://schemas.microsoft.com/office/powerpoint/2010/main" val="19691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Global</a:t>
            </a:r>
            <a:r>
              <a:rPr lang="en-US" sz="2400" b="1" dirty="0">
                <a:solidFill>
                  <a:srgbClr val="FFFF00"/>
                </a:solidFill>
              </a:rPr>
              <a:t> </a:t>
            </a:r>
            <a:r>
              <a:rPr lang="en-US" sz="2400" b="1" dirty="0">
                <a:solidFill>
                  <a:srgbClr val="FFFF00"/>
                </a:solidFill>
              </a:rPr>
              <a:t>e-Commerce</a:t>
            </a:r>
            <a:r>
              <a:rPr lang="en-US" sz="2400" b="1" dirty="0">
                <a:solidFill>
                  <a:srgbClr val="FFFF00"/>
                </a:solidFill>
              </a:rPr>
              <a:t> </a:t>
            </a:r>
            <a:r>
              <a:rPr lang="en-US" sz="2400" b="1" dirty="0">
                <a:solidFill>
                  <a:srgbClr val="FFFF00"/>
                </a:solidFill>
              </a:rPr>
              <a:t>trend comparison</a:t>
            </a:r>
          </a:p>
        </p:txBody>
      </p:sp>
      <p:sp>
        <p:nvSpPr>
          <p:cNvPr id="3" name="Content Placeholder 2"/>
          <p:cNvSpPr>
            <a:spLocks noGrp="1"/>
          </p:cNvSpPr>
          <p:nvPr>
            <p:ph idx="1"/>
          </p:nvPr>
        </p:nvSpPr>
        <p:spPr>
          <a:xfrm>
            <a:off x="1004252" y="524540"/>
            <a:ext cx="9905999" cy="5557283"/>
          </a:xfrm>
        </p:spPr>
        <p:txBody>
          <a:bodyPr>
            <a:normAutofit/>
          </a:bodyPr>
          <a:lstStyle/>
          <a:p>
            <a:r>
              <a:rPr lang="en-US" sz="1600" dirty="0"/>
              <a:t>New studies projected that the worldwide retail </a:t>
            </a:r>
            <a:r>
              <a:rPr lang="en-US" sz="1600" dirty="0" smtClean="0"/>
              <a:t>e-Commerce </a:t>
            </a:r>
            <a:r>
              <a:rPr lang="en-US" sz="1600" dirty="0"/>
              <a:t>sales will reach a new high by </a:t>
            </a:r>
            <a:r>
              <a:rPr lang="en-US" sz="1600" dirty="0" smtClean="0"/>
              <a:t>2023. </a:t>
            </a:r>
            <a:r>
              <a:rPr lang="en-US" sz="1600" dirty="0"/>
              <a:t>Ecommerce businesses should anticipate a </a:t>
            </a:r>
            <a:r>
              <a:rPr lang="en-US" sz="1600" dirty="0" smtClean="0"/>
              <a:t>200% </a:t>
            </a:r>
            <a:r>
              <a:rPr lang="en-US" sz="1600" dirty="0"/>
              <a:t>growth rate, from $1.3 trillion in 2014 to </a:t>
            </a:r>
            <a:r>
              <a:rPr lang="en-US" sz="1600" dirty="0" smtClean="0"/>
              <a:t>$6.5 trillion </a:t>
            </a:r>
            <a:r>
              <a:rPr lang="en-US" sz="1600" dirty="0"/>
              <a:t>in </a:t>
            </a:r>
            <a:r>
              <a:rPr lang="en-US" sz="1600" dirty="0" smtClean="0"/>
              <a:t>2023. </a:t>
            </a:r>
            <a:r>
              <a:rPr lang="en-US" sz="1600" dirty="0"/>
              <a:t>This shows a future of steady upward trend with no signs of decline.</a:t>
            </a:r>
          </a:p>
          <a:p>
            <a:endParaRPr lang="en-US" dirty="0"/>
          </a:p>
        </p:txBody>
      </p:sp>
      <p:pic>
        <p:nvPicPr>
          <p:cNvPr id="6" name="Picture 5"/>
          <p:cNvPicPr>
            <a:picLocks noChangeAspect="1"/>
          </p:cNvPicPr>
          <p:nvPr/>
        </p:nvPicPr>
        <p:blipFill>
          <a:blip r:embed="rId2"/>
          <a:stretch>
            <a:fillRect/>
          </a:stretch>
        </p:blipFill>
        <p:spPr>
          <a:xfrm>
            <a:off x="1600753" y="1794244"/>
            <a:ext cx="8239125" cy="4191000"/>
          </a:xfrm>
          <a:prstGeom prst="rect">
            <a:avLst/>
          </a:prstGeom>
        </p:spPr>
      </p:pic>
    </p:spTree>
    <p:extLst>
      <p:ext uri="{BB962C8B-B14F-4D97-AF65-F5344CB8AC3E}">
        <p14:creationId xmlns:p14="http://schemas.microsoft.com/office/powerpoint/2010/main" val="135139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USA Online and in-store sale trend</a:t>
            </a:r>
          </a:p>
        </p:txBody>
      </p:sp>
      <p:sp>
        <p:nvSpPr>
          <p:cNvPr id="3" name="Content Placeholder 2"/>
          <p:cNvSpPr>
            <a:spLocks noGrp="1"/>
          </p:cNvSpPr>
          <p:nvPr>
            <p:ph idx="1"/>
          </p:nvPr>
        </p:nvSpPr>
        <p:spPr>
          <a:xfrm>
            <a:off x="1004252" y="524540"/>
            <a:ext cx="9905999" cy="5985987"/>
          </a:xfrm>
        </p:spPr>
        <p:txBody>
          <a:bodyPr>
            <a:normAutofit/>
          </a:bodyPr>
          <a:lstStyle/>
          <a:p>
            <a:endParaRPr lang="en-US" sz="1600" dirty="0"/>
          </a:p>
          <a:p>
            <a:r>
              <a:rPr lang="en-US" sz="1600" dirty="0"/>
              <a:t>The data shows that the departmental store sales have been decreasing from 2005 and e-Commerce has exponential growth</a:t>
            </a:r>
          </a:p>
        </p:txBody>
      </p:sp>
      <p:pic>
        <p:nvPicPr>
          <p:cNvPr id="4" name="Picture 3"/>
          <p:cNvPicPr>
            <a:picLocks noChangeAspect="1"/>
          </p:cNvPicPr>
          <p:nvPr/>
        </p:nvPicPr>
        <p:blipFill>
          <a:blip r:embed="rId2"/>
          <a:stretch>
            <a:fillRect/>
          </a:stretch>
        </p:blipFill>
        <p:spPr>
          <a:xfrm>
            <a:off x="1733244" y="1972084"/>
            <a:ext cx="8332243" cy="4025302"/>
          </a:xfrm>
          <a:prstGeom prst="rect">
            <a:avLst/>
          </a:prstGeom>
        </p:spPr>
      </p:pic>
    </p:spTree>
    <p:extLst>
      <p:ext uri="{BB962C8B-B14F-4D97-AF65-F5344CB8AC3E}">
        <p14:creationId xmlns:p14="http://schemas.microsoft.com/office/powerpoint/2010/main" val="179730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Google Trend – Online Shopping</a:t>
            </a:r>
          </a:p>
        </p:txBody>
      </p:sp>
      <p:sp>
        <p:nvSpPr>
          <p:cNvPr id="3" name="Content Placeholder 2"/>
          <p:cNvSpPr>
            <a:spLocks noGrp="1"/>
          </p:cNvSpPr>
          <p:nvPr>
            <p:ph idx="1"/>
          </p:nvPr>
        </p:nvSpPr>
        <p:spPr>
          <a:xfrm>
            <a:off x="1004252" y="503744"/>
            <a:ext cx="10436381" cy="6224059"/>
          </a:xfrm>
        </p:spPr>
        <p:txBody>
          <a:bodyPr>
            <a:normAutofit/>
          </a:bodyPr>
          <a:lstStyle/>
          <a:p>
            <a:r>
              <a:rPr lang="en-US" sz="1600" dirty="0" smtClean="0"/>
              <a:t>Google trend for Topic –’online shopping’ shows the exponential trend over the last five years, this trend shows that people interest of online shopping have increased and they prefer to do online shopping.</a:t>
            </a:r>
          </a:p>
          <a:p>
            <a:r>
              <a:rPr lang="en-US" sz="1600" dirty="0" smtClean="0"/>
              <a:t>If we see the related topics and queries we see that </a:t>
            </a:r>
            <a:r>
              <a:rPr lang="en-US" sz="1600" dirty="0" smtClean="0"/>
              <a:t>e-Commerce </a:t>
            </a:r>
            <a:r>
              <a:rPr lang="en-US" sz="1600" dirty="0" smtClean="0"/>
              <a:t>giant like Amazon, </a:t>
            </a:r>
            <a:r>
              <a:rPr lang="en-US" sz="1600" dirty="0" err="1" smtClean="0"/>
              <a:t>ebay</a:t>
            </a:r>
            <a:r>
              <a:rPr lang="en-US" sz="1600" dirty="0" smtClean="0"/>
              <a:t> are on top trending. Even people started to prefer shopping online on constco.com.</a:t>
            </a:r>
            <a:endParaRPr lang="en-US" sz="1600" dirty="0"/>
          </a:p>
          <a:p>
            <a:endParaRPr lang="en-US" dirty="0"/>
          </a:p>
        </p:txBody>
      </p:sp>
      <p:pic>
        <p:nvPicPr>
          <p:cNvPr id="4" name="Picture 3"/>
          <p:cNvPicPr>
            <a:picLocks noChangeAspect="1"/>
          </p:cNvPicPr>
          <p:nvPr/>
        </p:nvPicPr>
        <p:blipFill>
          <a:blip r:embed="rId2"/>
          <a:stretch>
            <a:fillRect/>
          </a:stretch>
        </p:blipFill>
        <p:spPr>
          <a:xfrm>
            <a:off x="1004252" y="2014220"/>
            <a:ext cx="7003127" cy="2710098"/>
          </a:xfrm>
          <a:prstGeom prst="rect">
            <a:avLst/>
          </a:prstGeom>
        </p:spPr>
      </p:pic>
      <p:pic>
        <p:nvPicPr>
          <p:cNvPr id="5" name="Picture 4"/>
          <p:cNvPicPr>
            <a:picLocks noChangeAspect="1"/>
          </p:cNvPicPr>
          <p:nvPr/>
        </p:nvPicPr>
        <p:blipFill>
          <a:blip r:embed="rId3"/>
          <a:stretch>
            <a:fillRect/>
          </a:stretch>
        </p:blipFill>
        <p:spPr>
          <a:xfrm>
            <a:off x="4621618" y="4777512"/>
            <a:ext cx="6613451" cy="1971087"/>
          </a:xfrm>
          <a:prstGeom prst="rect">
            <a:avLst/>
          </a:prstGeom>
        </p:spPr>
      </p:pic>
    </p:spTree>
    <p:extLst>
      <p:ext uri="{BB962C8B-B14F-4D97-AF65-F5344CB8AC3E}">
        <p14:creationId xmlns:p14="http://schemas.microsoft.com/office/powerpoint/2010/main" val="381026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Google Trend – Google pay vs Apple pay </a:t>
            </a:r>
          </a:p>
        </p:txBody>
      </p:sp>
      <p:sp>
        <p:nvSpPr>
          <p:cNvPr id="3" name="Content Placeholder 2"/>
          <p:cNvSpPr>
            <a:spLocks noGrp="1"/>
          </p:cNvSpPr>
          <p:nvPr>
            <p:ph idx="1"/>
          </p:nvPr>
        </p:nvSpPr>
        <p:spPr>
          <a:xfrm>
            <a:off x="1004252" y="524540"/>
            <a:ext cx="9905999" cy="5985987"/>
          </a:xfrm>
        </p:spPr>
        <p:txBody>
          <a:bodyPr>
            <a:normAutofit/>
          </a:bodyPr>
          <a:lstStyle/>
          <a:p>
            <a:r>
              <a:rPr lang="en-US" sz="1600" dirty="0" smtClean="0"/>
              <a:t>When we compared the top payments methods that can be used for online shopping, we see the upward trend over the last 5 years, We see apple pay is more preferred compared to Google pay, could be the reason iPhone users % is more. Now days most of the online companies app started accepting these payment methods and these are more secure and easy, not need to have card handy all the time when shopping online. </a:t>
            </a:r>
            <a:endParaRPr lang="en-US" sz="1600" dirty="0" smtClean="0"/>
          </a:p>
          <a:p>
            <a:r>
              <a:rPr lang="en-US" sz="1600" dirty="0" smtClean="0"/>
              <a:t>This helps in our analysis that people prefer to perform online shopping using these payment options since it’s usage has gone up over the time.</a:t>
            </a:r>
            <a:endParaRPr lang="en-US" sz="1600" dirty="0"/>
          </a:p>
          <a:p>
            <a:endParaRPr lang="en-US" dirty="0"/>
          </a:p>
        </p:txBody>
      </p:sp>
      <p:pic>
        <p:nvPicPr>
          <p:cNvPr id="4" name="Picture 3"/>
          <p:cNvPicPr>
            <a:picLocks noChangeAspect="1"/>
          </p:cNvPicPr>
          <p:nvPr/>
        </p:nvPicPr>
        <p:blipFill>
          <a:blip r:embed="rId2"/>
          <a:stretch>
            <a:fillRect/>
          </a:stretch>
        </p:blipFill>
        <p:spPr>
          <a:xfrm>
            <a:off x="1628737" y="2512466"/>
            <a:ext cx="8832112" cy="4125484"/>
          </a:xfrm>
          <a:prstGeom prst="rect">
            <a:avLst/>
          </a:prstGeom>
        </p:spPr>
      </p:pic>
    </p:spTree>
    <p:extLst>
      <p:ext uri="{BB962C8B-B14F-4D97-AF65-F5344CB8AC3E}">
        <p14:creationId xmlns:p14="http://schemas.microsoft.com/office/powerpoint/2010/main" val="14426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Google Trend – Buying car online</a:t>
            </a:r>
          </a:p>
        </p:txBody>
      </p:sp>
      <p:sp>
        <p:nvSpPr>
          <p:cNvPr id="3" name="Content Placeholder 2"/>
          <p:cNvSpPr>
            <a:spLocks noGrp="1"/>
          </p:cNvSpPr>
          <p:nvPr>
            <p:ph idx="1"/>
          </p:nvPr>
        </p:nvSpPr>
        <p:spPr>
          <a:xfrm>
            <a:off x="829340" y="524540"/>
            <a:ext cx="10582939" cy="5985987"/>
          </a:xfrm>
        </p:spPr>
        <p:txBody>
          <a:bodyPr>
            <a:normAutofit/>
          </a:bodyPr>
          <a:lstStyle/>
          <a:p>
            <a:r>
              <a:rPr lang="en-US" sz="1600" dirty="0" smtClean="0"/>
              <a:t>Buying car in person was the case so far but with several companies started offering selling cars online , people  have moved to this trend and started searching options for buying car online. </a:t>
            </a:r>
            <a:endParaRPr lang="en-US" sz="1600" dirty="0"/>
          </a:p>
          <a:p>
            <a:r>
              <a:rPr lang="en-US" sz="1600" dirty="0" smtClean="0"/>
              <a:t>If we see the google trend data , it clearly shows that with this pandemic situation people have preferred buying car online but overall also it shows upwards trend in recent years.</a:t>
            </a:r>
          </a:p>
          <a:p>
            <a:r>
              <a:rPr lang="en-US" sz="1600" dirty="0" smtClean="0"/>
              <a:t>The related topics and queries shows that most of the people were searching for online car selling companies like , Carvana and how to buy car online and get delivered.</a:t>
            </a:r>
            <a:endParaRPr lang="en-US" sz="1600" dirty="0"/>
          </a:p>
          <a:p>
            <a:endParaRPr lang="en-US" dirty="0"/>
          </a:p>
        </p:txBody>
      </p:sp>
      <p:pic>
        <p:nvPicPr>
          <p:cNvPr id="4" name="Picture 3"/>
          <p:cNvPicPr>
            <a:picLocks noChangeAspect="1"/>
          </p:cNvPicPr>
          <p:nvPr/>
        </p:nvPicPr>
        <p:blipFill>
          <a:blip r:embed="rId2"/>
          <a:stretch>
            <a:fillRect/>
          </a:stretch>
        </p:blipFill>
        <p:spPr>
          <a:xfrm>
            <a:off x="1004252" y="2968689"/>
            <a:ext cx="7656497" cy="3247814"/>
          </a:xfrm>
          <a:prstGeom prst="rect">
            <a:avLst/>
          </a:prstGeom>
        </p:spPr>
      </p:pic>
      <p:pic>
        <p:nvPicPr>
          <p:cNvPr id="6" name="Picture 5"/>
          <p:cNvPicPr>
            <a:picLocks noChangeAspect="1"/>
          </p:cNvPicPr>
          <p:nvPr/>
        </p:nvPicPr>
        <p:blipFill>
          <a:blip r:embed="rId3"/>
          <a:stretch>
            <a:fillRect/>
          </a:stretch>
        </p:blipFill>
        <p:spPr>
          <a:xfrm>
            <a:off x="8767075" y="2968689"/>
            <a:ext cx="2645204" cy="1756364"/>
          </a:xfrm>
          <a:prstGeom prst="rect">
            <a:avLst/>
          </a:prstGeom>
        </p:spPr>
      </p:pic>
      <p:pic>
        <p:nvPicPr>
          <p:cNvPr id="7" name="Picture 6"/>
          <p:cNvPicPr>
            <a:picLocks noChangeAspect="1"/>
          </p:cNvPicPr>
          <p:nvPr/>
        </p:nvPicPr>
        <p:blipFill>
          <a:blip r:embed="rId4"/>
          <a:stretch>
            <a:fillRect/>
          </a:stretch>
        </p:blipFill>
        <p:spPr>
          <a:xfrm>
            <a:off x="8767076" y="4794869"/>
            <a:ext cx="2645204" cy="1421634"/>
          </a:xfrm>
          <a:prstGeom prst="rect">
            <a:avLst/>
          </a:prstGeom>
        </p:spPr>
      </p:pic>
    </p:spTree>
    <p:extLst>
      <p:ext uri="{BB962C8B-B14F-4D97-AF65-F5344CB8AC3E}">
        <p14:creationId xmlns:p14="http://schemas.microsoft.com/office/powerpoint/2010/main" val="56353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501" y="0"/>
            <a:ext cx="9905998" cy="450550"/>
          </a:xfrm>
        </p:spPr>
        <p:txBody>
          <a:bodyPr>
            <a:noAutofit/>
          </a:bodyPr>
          <a:lstStyle/>
          <a:p>
            <a:pPr algn="ctr"/>
            <a:r>
              <a:rPr lang="en-US" sz="2400" b="1" dirty="0">
                <a:solidFill>
                  <a:srgbClr val="FFFF00"/>
                </a:solidFill>
              </a:rPr>
              <a:t>Factors Causing Boost IN Online Shopping</a:t>
            </a:r>
          </a:p>
        </p:txBody>
      </p:sp>
      <p:sp>
        <p:nvSpPr>
          <p:cNvPr id="3" name="Content Placeholder 2"/>
          <p:cNvSpPr>
            <a:spLocks noGrp="1"/>
          </p:cNvSpPr>
          <p:nvPr>
            <p:ph idx="1"/>
          </p:nvPr>
        </p:nvSpPr>
        <p:spPr>
          <a:xfrm>
            <a:off x="1004252" y="524540"/>
            <a:ext cx="9905999" cy="5985987"/>
          </a:xfrm>
        </p:spPr>
        <p:txBody>
          <a:bodyPr>
            <a:normAutofit/>
          </a:bodyPr>
          <a:lstStyle/>
          <a:p>
            <a:r>
              <a:rPr lang="en-US" sz="1600" dirty="0"/>
              <a:t>People in today’s world are used to go online in order to shop for the </a:t>
            </a:r>
            <a:r>
              <a:rPr lang="en-US" sz="1600" dirty="0" smtClean="0"/>
              <a:t>products, they can easily access online stores through laptops or mobile devices and order what they want. Online shopping is always convenient compared with in-store shopping because of the way online stores present their products to end users, they upload images, videos and customers feedback, that all are influencing customers to shop online.</a:t>
            </a:r>
          </a:p>
          <a:p>
            <a:pPr marL="0" indent="0">
              <a:buNone/>
            </a:pPr>
            <a:r>
              <a:rPr lang="en-US" sz="1600" dirty="0" smtClean="0"/>
              <a:t>Here are the list of top factors people prefer online shopping – </a:t>
            </a:r>
          </a:p>
          <a:p>
            <a:pPr marL="0" indent="0">
              <a:buNone/>
            </a:pPr>
            <a:r>
              <a:rPr lang="en-US" sz="1600" dirty="0" smtClean="0"/>
              <a:t>1. </a:t>
            </a:r>
            <a:r>
              <a:rPr lang="en-US" sz="1600" u="sng" dirty="0" smtClean="0"/>
              <a:t>It Saves time </a:t>
            </a:r>
            <a:r>
              <a:rPr lang="en-US" sz="1600" dirty="0" smtClean="0"/>
              <a:t>– Online stores can be accessed from anywhere and on internet enabled devices, so it saves customers time to go to shop during opening hours may not be suitable for everyone. This online shopping enables customer to compare the prices across different stores and get the best deal out of it, this way they can save time shopping around different stores.</a:t>
            </a:r>
          </a:p>
          <a:p>
            <a:pPr marL="0" indent="0">
              <a:buNone/>
            </a:pPr>
            <a:r>
              <a:rPr lang="en-US" sz="1600" dirty="0" smtClean="0"/>
              <a:t>2. </a:t>
            </a:r>
            <a:r>
              <a:rPr lang="en-US" sz="1600" u="sng" dirty="0" smtClean="0"/>
              <a:t>Shop any time </a:t>
            </a:r>
            <a:r>
              <a:rPr lang="en-US" sz="1600" dirty="0" smtClean="0"/>
              <a:t>–  The Departmental stores are open specific hours so shopping such stores means going to store when they are open but this is not the case with online stores, it can be accessed any time and shopping can be done any time.</a:t>
            </a:r>
          </a:p>
          <a:p>
            <a:pPr marL="0" indent="0">
              <a:buNone/>
            </a:pPr>
            <a:r>
              <a:rPr lang="en-US" sz="1600" dirty="0" smtClean="0"/>
              <a:t>3. </a:t>
            </a:r>
            <a:r>
              <a:rPr lang="en-US" sz="1600" u="sng" dirty="0" smtClean="0"/>
              <a:t>Saves Traveling expenses</a:t>
            </a:r>
            <a:r>
              <a:rPr lang="en-US" sz="1600" dirty="0" smtClean="0"/>
              <a:t>– Since online shopping can be done from anywhere, the travelling expenses are saved.</a:t>
            </a:r>
          </a:p>
          <a:p>
            <a:pPr marL="0" indent="0">
              <a:buNone/>
            </a:pPr>
            <a:r>
              <a:rPr lang="en-US" sz="1600" dirty="0" smtClean="0"/>
              <a:t>4. </a:t>
            </a:r>
            <a:r>
              <a:rPr lang="en-US" sz="1600" u="sng" dirty="0" smtClean="0"/>
              <a:t>No waiting, No crowd </a:t>
            </a:r>
            <a:r>
              <a:rPr lang="en-US" sz="1600" dirty="0" smtClean="0"/>
              <a:t>–In-stores shopping need to wait for items checkout, stand in queue or items out of stock because of lots of crowd, all of these gets avoided in online shopping and advantage is not all items need to be purchased same time. It can be saved for later and then purchased.</a:t>
            </a:r>
          </a:p>
          <a:p>
            <a:pPr marL="0" indent="0">
              <a:buNone/>
            </a:pPr>
            <a:r>
              <a:rPr lang="en-US" sz="1600" dirty="0" smtClean="0"/>
              <a:t>5</a:t>
            </a:r>
            <a:r>
              <a:rPr lang="en-US" sz="1600" b="1" dirty="0" smtClean="0"/>
              <a:t>. </a:t>
            </a:r>
            <a:r>
              <a:rPr lang="en-US" sz="1600" u="sng" dirty="0" smtClean="0"/>
              <a:t>Better Deals and Easy to Compare </a:t>
            </a:r>
            <a:r>
              <a:rPr lang="en-US" sz="1600" dirty="0" smtClean="0"/>
              <a:t>– One advantage of online shopping is that products can be compared with different online stores and bough for better deals.</a:t>
            </a:r>
          </a:p>
          <a:p>
            <a:endParaRPr lang="en-US" sz="1600" dirty="0"/>
          </a:p>
          <a:p>
            <a:endParaRPr lang="en-US" dirty="0"/>
          </a:p>
        </p:txBody>
      </p:sp>
    </p:spTree>
    <p:extLst>
      <p:ext uri="{BB962C8B-B14F-4D97-AF65-F5344CB8AC3E}">
        <p14:creationId xmlns:p14="http://schemas.microsoft.com/office/powerpoint/2010/main" val="4038397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415</TotalTime>
  <Words>1822</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Tw Cen MT</vt:lpstr>
      <vt:lpstr>Wingdings</vt:lpstr>
      <vt:lpstr>Circuit</vt:lpstr>
      <vt:lpstr>DSC – 500 Intro to Data science Project</vt:lpstr>
      <vt:lpstr>Agenda</vt:lpstr>
      <vt:lpstr> Project Goal and Overview </vt:lpstr>
      <vt:lpstr>Global e-Commerce trend comparison</vt:lpstr>
      <vt:lpstr>USA Online and in-store sale trend</vt:lpstr>
      <vt:lpstr>Google Trend – Online Shopping</vt:lpstr>
      <vt:lpstr>Google Trend – Google pay vs Apple pay </vt:lpstr>
      <vt:lpstr>Google Trend – Buying car online</vt:lpstr>
      <vt:lpstr>Factors Causing Boost IN Online Shopping</vt:lpstr>
      <vt:lpstr>Top e-Commerce companies Growth - USA</vt:lpstr>
      <vt:lpstr>New Platforms - Social Shopping</vt:lpstr>
      <vt:lpstr>Technology Helping e-Commerce business</vt:lpstr>
      <vt:lpstr>Payment methods – Boosting e-Commerce business model</vt:lpstr>
      <vt:lpstr>Ethical concern related to e-commerce business</vt:lpstr>
      <vt:lpstr>Conclusion</vt:lpstr>
      <vt:lpstr>References </vt:lpstr>
    </vt:vector>
  </TitlesOfParts>
  <Company>Discover Financial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 500 Project</dc:title>
  <dc:creator>Ganesh Kale</dc:creator>
  <cp:lastModifiedBy>Ganesh Kale</cp:lastModifiedBy>
  <cp:revision>58</cp:revision>
  <dcterms:created xsi:type="dcterms:W3CDTF">2020-10-12T01:36:30Z</dcterms:created>
  <dcterms:modified xsi:type="dcterms:W3CDTF">2020-11-02T09:13:51Z</dcterms:modified>
</cp:coreProperties>
</file>