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15"/>
  </p:normalViewPr>
  <p:slideViewPr>
    <p:cSldViewPr snapToGrid="0" snapToObjects="1">
      <p:cViewPr varScale="1">
        <p:scale>
          <a:sx n="115" d="100"/>
          <a:sy n="115" d="100"/>
        </p:scale>
        <p:origin x="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06DE-3A52-C149-ACD1-67D17E93BFAA}"/>
              </a:ext>
            </a:extLst>
          </p:cNvPr>
          <p:cNvSpPr>
            <a:spLocks noGrp="1"/>
          </p:cNvSpPr>
          <p:nvPr>
            <p:ph type="ctrTitle"/>
          </p:nvPr>
        </p:nvSpPr>
        <p:spPr/>
        <p:txBody>
          <a:bodyPr>
            <a:normAutofit/>
          </a:bodyPr>
          <a:lstStyle/>
          <a:p>
            <a:r>
              <a:rPr lang="en-US" sz="4000" b="1" dirty="0">
                <a:latin typeface="American Typewriter Condensed" panose="02090606020004020304" pitchFamily="18" charset="77"/>
              </a:rPr>
              <a:t>DSC 520 Statistics for Data Science</a:t>
            </a:r>
          </a:p>
        </p:txBody>
      </p:sp>
      <p:sp>
        <p:nvSpPr>
          <p:cNvPr id="3" name="Subtitle 2">
            <a:extLst>
              <a:ext uri="{FF2B5EF4-FFF2-40B4-BE49-F238E27FC236}">
                <a16:creationId xmlns:a16="http://schemas.microsoft.com/office/drawing/2014/main" id="{00A15D81-9A58-854E-8ACF-09E82D236166}"/>
              </a:ext>
            </a:extLst>
          </p:cNvPr>
          <p:cNvSpPr>
            <a:spLocks noGrp="1"/>
          </p:cNvSpPr>
          <p:nvPr>
            <p:ph type="subTitle" idx="1"/>
          </p:nvPr>
        </p:nvSpPr>
        <p:spPr/>
        <p:txBody>
          <a:bodyPr>
            <a:normAutofit lnSpcReduction="10000"/>
          </a:bodyPr>
          <a:lstStyle/>
          <a:p>
            <a:r>
              <a:rPr lang="en-US" b="1" dirty="0"/>
              <a:t>Exercise 3.2.2 American Community Survey</a:t>
            </a:r>
          </a:p>
          <a:p>
            <a:r>
              <a:rPr lang="en-US" b="1" dirty="0"/>
              <a:t>By Ganesh Kale</a:t>
            </a:r>
          </a:p>
          <a:p>
            <a:r>
              <a:rPr lang="en-US" b="1" dirty="0"/>
              <a:t>Bellevue University</a:t>
            </a:r>
          </a:p>
        </p:txBody>
      </p:sp>
    </p:spTree>
    <p:extLst>
      <p:ext uri="{BB962C8B-B14F-4D97-AF65-F5344CB8AC3E}">
        <p14:creationId xmlns:p14="http://schemas.microsoft.com/office/powerpoint/2010/main" val="148988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86A7-CD9D-D749-9F8F-23B5F3ECBA8A}"/>
              </a:ext>
            </a:extLst>
          </p:cNvPr>
          <p:cNvSpPr>
            <a:spLocks noGrp="1"/>
          </p:cNvSpPr>
          <p:nvPr>
            <p:ph type="title"/>
          </p:nvPr>
        </p:nvSpPr>
        <p:spPr>
          <a:xfrm>
            <a:off x="2236086" y="111154"/>
            <a:ext cx="8911687" cy="1280890"/>
          </a:xfrm>
        </p:spPr>
        <p:txBody>
          <a:bodyPr>
            <a:noAutofit/>
          </a:bodyPr>
          <a:lstStyle/>
          <a:p>
            <a:r>
              <a:rPr lang="en-US" sz="2000" dirty="0"/>
              <a:t>In several sentences provide an explanation of the result produced for skew, kurtosis, and z-scores. In addition, explain how a change in the sample size may change your explanation?</a:t>
            </a:r>
            <a:br>
              <a:rPr lang="en-US" sz="2000" dirty="0"/>
            </a:br>
            <a:endParaRPr lang="en-US" sz="2000" dirty="0"/>
          </a:p>
        </p:txBody>
      </p:sp>
      <p:sp>
        <p:nvSpPr>
          <p:cNvPr id="3" name="Content Placeholder 2">
            <a:extLst>
              <a:ext uri="{FF2B5EF4-FFF2-40B4-BE49-F238E27FC236}">
                <a16:creationId xmlns:a16="http://schemas.microsoft.com/office/drawing/2014/main" id="{2CB5E520-CA3A-764A-862B-E11E38D285ED}"/>
              </a:ext>
            </a:extLst>
          </p:cNvPr>
          <p:cNvSpPr>
            <a:spLocks noGrp="1"/>
          </p:cNvSpPr>
          <p:nvPr>
            <p:ph idx="1"/>
          </p:nvPr>
        </p:nvSpPr>
        <p:spPr>
          <a:xfrm>
            <a:off x="2232373" y="1274956"/>
            <a:ext cx="8915400" cy="5471890"/>
          </a:xfrm>
        </p:spPr>
        <p:txBody>
          <a:bodyPr>
            <a:normAutofit fontScale="85000" lnSpcReduction="10000"/>
          </a:bodyPr>
          <a:lstStyle/>
          <a:p>
            <a:r>
              <a:rPr lang="en-US" dirty="0"/>
              <a:t>Skew = -1.6748</a:t>
            </a:r>
          </a:p>
          <a:p>
            <a:r>
              <a:rPr lang="en-US" dirty="0"/>
              <a:t>In order to have the distribution approximately normal, the skew should be zero, but here the skew value is negative(-1.6748). This skew value indicates that frequency of occurrence is heavy towards right, We have seen on the Histogram chart as well, it is negatively skewed. </a:t>
            </a:r>
          </a:p>
          <a:p>
            <a:r>
              <a:rPr lang="en-US" dirty="0"/>
              <a:t>Kurtosis = 4.3529</a:t>
            </a:r>
          </a:p>
          <a:p>
            <a:r>
              <a:rPr lang="en-US" dirty="0"/>
              <a:t>Same as skewness, the value of kurtosis is zero for normal distribution. In this scenario the value of kurtosis is positive (4.3529). The positive value of kurtosis indicates that pointy and heavy tailed distribution.</a:t>
            </a:r>
          </a:p>
          <a:p>
            <a:r>
              <a:rPr lang="en-US" dirty="0"/>
              <a:t>Z-score, skew.2SE = -4.0303 and kurt.2SE=5.2739.</a:t>
            </a:r>
          </a:p>
          <a:p>
            <a:r>
              <a:rPr lang="en-US" dirty="0"/>
              <a:t>The </a:t>
            </a:r>
            <a:r>
              <a:rPr lang="en-US" dirty="0" err="1"/>
              <a:t>stat.desc</a:t>
            </a:r>
            <a:r>
              <a:rPr lang="en-US" dirty="0"/>
              <a:t> does not calculate the z-score but can be calculated as       S-0/SE i.e. skew minus 0 divided by standard error, or we can interpret the skew.2SE and kurt.2SE values as if these values are greater than 1 (ignoring plus or minus) then we can say there is significant skew and kurtosis. Based on these values we can say there is significant skew and kurtosis in the distribution. These values are good to interpret distribution on small samples.</a:t>
            </a:r>
          </a:p>
          <a:p>
            <a:r>
              <a:rPr lang="en-US" dirty="0"/>
              <a:t>Based on above values we can certainly say that the distribution is not approximately normal.</a:t>
            </a:r>
          </a:p>
          <a:p>
            <a:r>
              <a:rPr lang="en-US" dirty="0"/>
              <a:t>As the sample size increases the shape of the distributions tends to be normal distribution. If sample size is changed or increased, then there are chances of  skew and kurtosis values tend to zero and it will have shape of normal distribution.</a:t>
            </a:r>
          </a:p>
        </p:txBody>
      </p:sp>
    </p:spTree>
    <p:extLst>
      <p:ext uri="{BB962C8B-B14F-4D97-AF65-F5344CB8AC3E}">
        <p14:creationId xmlns:p14="http://schemas.microsoft.com/office/powerpoint/2010/main" val="12817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69E0-3B65-2E49-B606-E3A47C950415}"/>
              </a:ext>
            </a:extLst>
          </p:cNvPr>
          <p:cNvSpPr>
            <a:spLocks noGrp="1"/>
          </p:cNvSpPr>
          <p:nvPr>
            <p:ph type="title"/>
          </p:nvPr>
        </p:nvSpPr>
        <p:spPr>
          <a:xfrm>
            <a:off x="2470262" y="211515"/>
            <a:ext cx="8911687" cy="892456"/>
          </a:xfrm>
        </p:spPr>
        <p:txBody>
          <a:bodyPr>
            <a:normAutofit fontScale="90000"/>
          </a:bodyPr>
          <a:lstStyle/>
          <a:p>
            <a:r>
              <a:rPr lang="en-US" sz="2000" dirty="0"/>
              <a:t>What are the elements in your data (including the categories and data types)?</a:t>
            </a:r>
            <a:br>
              <a:rPr lang="en-US" sz="2000" dirty="0"/>
            </a:br>
            <a:r>
              <a:rPr lang="en-US" sz="2000" dirty="0"/>
              <a:t>Str()</a:t>
            </a:r>
          </a:p>
        </p:txBody>
      </p:sp>
      <p:sp>
        <p:nvSpPr>
          <p:cNvPr id="3" name="Content Placeholder 2">
            <a:extLst>
              <a:ext uri="{FF2B5EF4-FFF2-40B4-BE49-F238E27FC236}">
                <a16:creationId xmlns:a16="http://schemas.microsoft.com/office/drawing/2014/main" id="{2C384F0E-8142-BB40-832D-61489C27AB0F}"/>
              </a:ext>
            </a:extLst>
          </p:cNvPr>
          <p:cNvSpPr>
            <a:spLocks noGrp="1"/>
          </p:cNvSpPr>
          <p:nvPr>
            <p:ph idx="1"/>
          </p:nvPr>
        </p:nvSpPr>
        <p:spPr>
          <a:xfrm>
            <a:off x="2589212" y="1103971"/>
            <a:ext cx="8915400" cy="5452946"/>
          </a:xfrm>
        </p:spPr>
        <p:txBody>
          <a:bodyPr>
            <a:normAutofit fontScale="62500" lnSpcReduction="20000"/>
          </a:bodyPr>
          <a:lstStyle/>
          <a:p>
            <a:r>
              <a:rPr lang="en-US" dirty="0" err="1"/>
              <a:t>spec_tbl_df</a:t>
            </a:r>
            <a:r>
              <a:rPr lang="en-US" dirty="0"/>
              <a:t> [136 × 8] (S3: </a:t>
            </a:r>
            <a:r>
              <a:rPr lang="en-US" dirty="0" err="1"/>
              <a:t>spec_tbl_df</a:t>
            </a:r>
            <a:r>
              <a:rPr lang="en-US" dirty="0"/>
              <a:t>/</a:t>
            </a:r>
            <a:r>
              <a:rPr lang="en-US" dirty="0" err="1"/>
              <a:t>tbl_df</a:t>
            </a:r>
            <a:r>
              <a:rPr lang="en-US" dirty="0"/>
              <a:t>/</a:t>
            </a:r>
            <a:r>
              <a:rPr lang="en-US" dirty="0" err="1"/>
              <a:t>tbl</a:t>
            </a:r>
            <a:r>
              <a:rPr lang="en-US" dirty="0"/>
              <a:t>/</a:t>
            </a:r>
            <a:r>
              <a:rPr lang="en-US" dirty="0" err="1"/>
              <a:t>data.frame</a:t>
            </a:r>
            <a:r>
              <a:rPr lang="en-US" dirty="0"/>
              <a:t>)</a:t>
            </a:r>
          </a:p>
          <a:p>
            <a:r>
              <a:rPr lang="en-US" dirty="0"/>
              <a:t> $ Id                    : </a:t>
            </a:r>
            <a:r>
              <a:rPr lang="en-US" dirty="0" err="1"/>
              <a:t>chr</a:t>
            </a:r>
            <a:r>
              <a:rPr lang="en-US" dirty="0"/>
              <a:t> [1:136] "0500000US01073" "0500000US04013" "0500000US04019" "0500000US06001" ...</a:t>
            </a:r>
          </a:p>
          <a:p>
            <a:r>
              <a:rPr lang="en-US" dirty="0"/>
              <a:t> $ Id2                   : num [1:136] 1073 4013 4019 6001 6013 ...</a:t>
            </a:r>
          </a:p>
          <a:p>
            <a:r>
              <a:rPr lang="en-US" dirty="0"/>
              <a:t> $ Geography             : </a:t>
            </a:r>
            <a:r>
              <a:rPr lang="en-US" dirty="0" err="1"/>
              <a:t>chr</a:t>
            </a:r>
            <a:r>
              <a:rPr lang="en-US" dirty="0"/>
              <a:t> [1:136] "Jefferson County, Alabama" "Maricopa County, Arizona" "Pima County, Arizona" "Alameda County, California" ...</a:t>
            </a:r>
          </a:p>
          <a:p>
            <a:r>
              <a:rPr lang="en-US" dirty="0"/>
              <a:t> $ </a:t>
            </a:r>
            <a:r>
              <a:rPr lang="en-US" dirty="0" err="1"/>
              <a:t>PopGroupID</a:t>
            </a:r>
            <a:r>
              <a:rPr lang="en-US" dirty="0"/>
              <a:t>            : num [1:136] 1 1 1 1 1 1 1 1 1 1 ...</a:t>
            </a:r>
          </a:p>
          <a:p>
            <a:r>
              <a:rPr lang="en-US" dirty="0"/>
              <a:t> $ </a:t>
            </a:r>
            <a:r>
              <a:rPr lang="en-US" dirty="0" err="1"/>
              <a:t>POPGROUP.display</a:t>
            </a:r>
            <a:r>
              <a:rPr lang="en-US" dirty="0"/>
              <a:t>-label: </a:t>
            </a:r>
            <a:r>
              <a:rPr lang="en-US" dirty="0" err="1"/>
              <a:t>chr</a:t>
            </a:r>
            <a:r>
              <a:rPr lang="en-US" dirty="0"/>
              <a:t> [1:136] "Total population" "Total population" "Total population" "Total population" ...</a:t>
            </a:r>
          </a:p>
          <a:p>
            <a:r>
              <a:rPr lang="en-US" dirty="0"/>
              <a:t> $ </a:t>
            </a:r>
            <a:r>
              <a:rPr lang="en-US" dirty="0" err="1"/>
              <a:t>RacesReported</a:t>
            </a:r>
            <a:r>
              <a:rPr lang="en-US" dirty="0"/>
              <a:t>         : num [1:136] 660793 4087191 1004516 1610921 1111339 ...</a:t>
            </a:r>
          </a:p>
          <a:p>
            <a:r>
              <a:rPr lang="en-US" dirty="0"/>
              <a:t> $ </a:t>
            </a:r>
            <a:r>
              <a:rPr lang="en-US" dirty="0" err="1"/>
              <a:t>HSDegree</a:t>
            </a:r>
            <a:r>
              <a:rPr lang="en-US" dirty="0"/>
              <a:t>              : num [1:136] 89.1 86.8 88 86.9 88.8 73.6 74.5 77.5 84.6 80.6 ...</a:t>
            </a:r>
          </a:p>
          <a:p>
            <a:r>
              <a:rPr lang="en-US" dirty="0"/>
              <a:t> $ </a:t>
            </a:r>
            <a:r>
              <a:rPr lang="en-US" dirty="0" err="1"/>
              <a:t>BachDegree</a:t>
            </a:r>
            <a:r>
              <a:rPr lang="en-US" dirty="0"/>
              <a:t>            : num [1:136] 30.5 30.2 30.8 42.8 39.7 19.7 15.4 30.3 38 20.7 ...</a:t>
            </a:r>
          </a:p>
          <a:p>
            <a:r>
              <a:rPr lang="en-US" dirty="0"/>
              <a:t> - </a:t>
            </a:r>
            <a:r>
              <a:rPr lang="en-US" dirty="0" err="1"/>
              <a:t>attr</a:t>
            </a:r>
            <a:r>
              <a:rPr lang="en-US" dirty="0"/>
              <a:t>(*, "spec")=</a:t>
            </a:r>
          </a:p>
          <a:p>
            <a:r>
              <a:rPr lang="en-US" dirty="0"/>
              <a:t>  .. cols(</a:t>
            </a:r>
          </a:p>
          <a:p>
            <a:r>
              <a:rPr lang="en-US" dirty="0"/>
              <a:t>  ..   Id = </a:t>
            </a:r>
            <a:r>
              <a:rPr lang="en-US" dirty="0" err="1"/>
              <a:t>col_character</a:t>
            </a:r>
            <a:r>
              <a:rPr lang="en-US" dirty="0"/>
              <a:t>(),</a:t>
            </a:r>
          </a:p>
          <a:p>
            <a:r>
              <a:rPr lang="en-US" dirty="0"/>
              <a:t>  ..   Id2 = </a:t>
            </a:r>
            <a:r>
              <a:rPr lang="en-US" dirty="0" err="1"/>
              <a:t>col_double</a:t>
            </a:r>
            <a:r>
              <a:rPr lang="en-US" dirty="0"/>
              <a:t>(),</a:t>
            </a:r>
          </a:p>
          <a:p>
            <a:r>
              <a:rPr lang="en-US" dirty="0"/>
              <a:t>  ..   Geography = </a:t>
            </a:r>
            <a:r>
              <a:rPr lang="en-US" dirty="0" err="1"/>
              <a:t>col_character</a:t>
            </a:r>
            <a:r>
              <a:rPr lang="en-US" dirty="0"/>
              <a:t>(),</a:t>
            </a:r>
          </a:p>
          <a:p>
            <a:r>
              <a:rPr lang="en-US" dirty="0"/>
              <a:t>  ..   </a:t>
            </a:r>
            <a:r>
              <a:rPr lang="en-US" dirty="0" err="1"/>
              <a:t>PopGroupID</a:t>
            </a:r>
            <a:r>
              <a:rPr lang="en-US" dirty="0"/>
              <a:t> = </a:t>
            </a:r>
            <a:r>
              <a:rPr lang="en-US" dirty="0" err="1"/>
              <a:t>col_double</a:t>
            </a:r>
            <a:r>
              <a:rPr lang="en-US" dirty="0"/>
              <a:t>(),</a:t>
            </a:r>
          </a:p>
          <a:p>
            <a:r>
              <a:rPr lang="en-US" dirty="0"/>
              <a:t>  ..   `</a:t>
            </a:r>
            <a:r>
              <a:rPr lang="en-US" dirty="0" err="1"/>
              <a:t>POPGROUP.display</a:t>
            </a:r>
            <a:r>
              <a:rPr lang="en-US" dirty="0"/>
              <a:t>-label` = </a:t>
            </a:r>
            <a:r>
              <a:rPr lang="en-US" dirty="0" err="1"/>
              <a:t>col_character</a:t>
            </a:r>
            <a:r>
              <a:rPr lang="en-US" dirty="0"/>
              <a:t>(),</a:t>
            </a:r>
          </a:p>
          <a:p>
            <a:r>
              <a:rPr lang="en-US" dirty="0"/>
              <a:t>  ..   </a:t>
            </a:r>
            <a:r>
              <a:rPr lang="en-US" dirty="0" err="1"/>
              <a:t>RacesReported</a:t>
            </a:r>
            <a:r>
              <a:rPr lang="en-US" dirty="0"/>
              <a:t> = </a:t>
            </a:r>
            <a:r>
              <a:rPr lang="en-US" dirty="0" err="1"/>
              <a:t>col_double</a:t>
            </a:r>
            <a:r>
              <a:rPr lang="en-US" dirty="0"/>
              <a:t>(),</a:t>
            </a:r>
          </a:p>
          <a:p>
            <a:r>
              <a:rPr lang="en-US" dirty="0"/>
              <a:t>  ..   </a:t>
            </a:r>
            <a:r>
              <a:rPr lang="en-US" dirty="0" err="1"/>
              <a:t>HSDegree</a:t>
            </a:r>
            <a:r>
              <a:rPr lang="en-US" dirty="0"/>
              <a:t> = </a:t>
            </a:r>
            <a:r>
              <a:rPr lang="en-US" dirty="0" err="1"/>
              <a:t>col_double</a:t>
            </a:r>
            <a:r>
              <a:rPr lang="en-US" dirty="0"/>
              <a:t>(),</a:t>
            </a:r>
          </a:p>
          <a:p>
            <a:r>
              <a:rPr lang="en-US" dirty="0"/>
              <a:t>  ..   </a:t>
            </a:r>
            <a:r>
              <a:rPr lang="en-US" dirty="0" err="1"/>
              <a:t>BachDegree</a:t>
            </a:r>
            <a:r>
              <a:rPr lang="en-US" dirty="0"/>
              <a:t> = </a:t>
            </a:r>
            <a:r>
              <a:rPr lang="en-US" dirty="0" err="1"/>
              <a:t>col_double</a:t>
            </a:r>
            <a:r>
              <a:rPr lang="en-US" dirty="0"/>
              <a:t>()</a:t>
            </a:r>
          </a:p>
          <a:p>
            <a:r>
              <a:rPr lang="en-US" dirty="0"/>
              <a:t>  .. )</a:t>
            </a:r>
          </a:p>
        </p:txBody>
      </p:sp>
    </p:spTree>
    <p:extLst>
      <p:ext uri="{BB962C8B-B14F-4D97-AF65-F5344CB8AC3E}">
        <p14:creationId xmlns:p14="http://schemas.microsoft.com/office/powerpoint/2010/main" val="165288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35AC-AD8E-9A45-89D7-96B409638EDE}"/>
              </a:ext>
            </a:extLst>
          </p:cNvPr>
          <p:cNvSpPr>
            <a:spLocks noGrp="1"/>
          </p:cNvSpPr>
          <p:nvPr>
            <p:ph type="title"/>
          </p:nvPr>
        </p:nvSpPr>
        <p:spPr>
          <a:xfrm>
            <a:off x="2592925" y="624110"/>
            <a:ext cx="8911687" cy="769792"/>
          </a:xfrm>
        </p:spPr>
        <p:txBody>
          <a:bodyPr>
            <a:normAutofit/>
          </a:bodyPr>
          <a:lstStyle/>
          <a:p>
            <a:r>
              <a:rPr lang="en-US" sz="2000" dirty="0"/>
              <a:t>Please provide the output from the following functions: </a:t>
            </a:r>
            <a:br>
              <a:rPr lang="en-US" sz="2000" dirty="0"/>
            </a:br>
            <a:r>
              <a:rPr lang="en-US" sz="2000" dirty="0"/>
              <a:t>str(); </a:t>
            </a:r>
            <a:r>
              <a:rPr lang="en-US" sz="2000" dirty="0" err="1"/>
              <a:t>nrow</a:t>
            </a:r>
            <a:r>
              <a:rPr lang="en-US" sz="2000" dirty="0"/>
              <a:t>(); </a:t>
            </a:r>
            <a:r>
              <a:rPr lang="en-US" sz="2000" dirty="0" err="1"/>
              <a:t>ncol</a:t>
            </a:r>
            <a:r>
              <a:rPr lang="en-US" sz="2000" dirty="0"/>
              <a:t>()</a:t>
            </a:r>
          </a:p>
        </p:txBody>
      </p:sp>
      <p:sp>
        <p:nvSpPr>
          <p:cNvPr id="3" name="Content Placeholder 2">
            <a:extLst>
              <a:ext uri="{FF2B5EF4-FFF2-40B4-BE49-F238E27FC236}">
                <a16:creationId xmlns:a16="http://schemas.microsoft.com/office/drawing/2014/main" id="{9BFC10D1-4176-1E4C-9A18-4F90183AB239}"/>
              </a:ext>
            </a:extLst>
          </p:cNvPr>
          <p:cNvSpPr>
            <a:spLocks noGrp="1"/>
          </p:cNvSpPr>
          <p:nvPr>
            <p:ph idx="1"/>
          </p:nvPr>
        </p:nvSpPr>
        <p:spPr/>
        <p:txBody>
          <a:bodyPr/>
          <a:lstStyle/>
          <a:p>
            <a:r>
              <a:rPr lang="en-US" dirty="0"/>
              <a:t>&gt; </a:t>
            </a:r>
            <a:r>
              <a:rPr lang="en-US" dirty="0" err="1"/>
              <a:t>nrow</a:t>
            </a:r>
            <a:r>
              <a:rPr lang="en-US" dirty="0"/>
              <a:t>(</a:t>
            </a:r>
            <a:r>
              <a:rPr lang="en-US" dirty="0" err="1"/>
              <a:t>acs</a:t>
            </a:r>
            <a:r>
              <a:rPr lang="en-US" dirty="0"/>
              <a:t>)</a:t>
            </a:r>
          </a:p>
          <a:p>
            <a:r>
              <a:rPr lang="en-US" dirty="0"/>
              <a:t>[1] </a:t>
            </a:r>
            <a:r>
              <a:rPr lang="en-US" b="1" dirty="0"/>
              <a:t>136</a:t>
            </a:r>
          </a:p>
          <a:p>
            <a:r>
              <a:rPr lang="en-US" dirty="0"/>
              <a:t>&gt; </a:t>
            </a:r>
            <a:r>
              <a:rPr lang="en-US" dirty="0" err="1"/>
              <a:t>ncol</a:t>
            </a:r>
            <a:r>
              <a:rPr lang="en-US" dirty="0"/>
              <a:t>(</a:t>
            </a:r>
            <a:r>
              <a:rPr lang="en-US" dirty="0" err="1"/>
              <a:t>acs</a:t>
            </a:r>
            <a:r>
              <a:rPr lang="en-US" dirty="0"/>
              <a:t>)</a:t>
            </a:r>
          </a:p>
          <a:p>
            <a:r>
              <a:rPr lang="en-US" dirty="0"/>
              <a:t>[1] </a:t>
            </a:r>
            <a:r>
              <a:rPr lang="en-US" b="1" dirty="0"/>
              <a:t>8</a:t>
            </a:r>
          </a:p>
        </p:txBody>
      </p:sp>
    </p:spTree>
    <p:extLst>
      <p:ext uri="{BB962C8B-B14F-4D97-AF65-F5344CB8AC3E}">
        <p14:creationId xmlns:p14="http://schemas.microsoft.com/office/powerpoint/2010/main" val="2939169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E260-D094-7B4E-93A7-11C31CBB85F8}"/>
              </a:ext>
            </a:extLst>
          </p:cNvPr>
          <p:cNvSpPr>
            <a:spLocks noGrp="1"/>
          </p:cNvSpPr>
          <p:nvPr>
            <p:ph type="title"/>
          </p:nvPr>
        </p:nvSpPr>
        <p:spPr>
          <a:xfrm>
            <a:off x="2592925" y="624110"/>
            <a:ext cx="8911687" cy="747490"/>
          </a:xfrm>
        </p:spPr>
        <p:txBody>
          <a:bodyPr>
            <a:normAutofit/>
          </a:bodyPr>
          <a:lstStyle/>
          <a:p>
            <a:r>
              <a:rPr lang="en-US" sz="2000" dirty="0"/>
              <a:t>Create a Histogram of the </a:t>
            </a:r>
            <a:r>
              <a:rPr lang="en-US" sz="2000" dirty="0" err="1"/>
              <a:t>HSDegree</a:t>
            </a:r>
            <a:r>
              <a:rPr lang="en-US" sz="2000" dirty="0"/>
              <a:t> variable using the ggplot2 package.</a:t>
            </a:r>
          </a:p>
        </p:txBody>
      </p:sp>
      <p:pic>
        <p:nvPicPr>
          <p:cNvPr id="4" name="Content Placeholder 3">
            <a:extLst>
              <a:ext uri="{FF2B5EF4-FFF2-40B4-BE49-F238E27FC236}">
                <a16:creationId xmlns:a16="http://schemas.microsoft.com/office/drawing/2014/main" id="{E24263C1-9CC4-1E44-96B7-499B09F54AEF}"/>
              </a:ext>
            </a:extLst>
          </p:cNvPr>
          <p:cNvPicPr>
            <a:picLocks noGrp="1" noChangeAspect="1"/>
          </p:cNvPicPr>
          <p:nvPr>
            <p:ph idx="1"/>
          </p:nvPr>
        </p:nvPicPr>
        <p:blipFill>
          <a:blip r:embed="rId2"/>
          <a:stretch>
            <a:fillRect/>
          </a:stretch>
        </p:blipFill>
        <p:spPr>
          <a:xfrm>
            <a:off x="2798956" y="1538868"/>
            <a:ext cx="7861609" cy="5140712"/>
          </a:xfrm>
          <a:prstGeom prst="rect">
            <a:avLst/>
          </a:prstGeom>
        </p:spPr>
      </p:pic>
    </p:spTree>
    <p:extLst>
      <p:ext uri="{BB962C8B-B14F-4D97-AF65-F5344CB8AC3E}">
        <p14:creationId xmlns:p14="http://schemas.microsoft.com/office/powerpoint/2010/main" val="82259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CB56-24DB-7443-8434-C1056CF93893}"/>
              </a:ext>
            </a:extLst>
          </p:cNvPr>
          <p:cNvSpPr>
            <a:spLocks noGrp="1"/>
          </p:cNvSpPr>
          <p:nvPr>
            <p:ph type="title"/>
          </p:nvPr>
        </p:nvSpPr>
        <p:spPr>
          <a:xfrm>
            <a:off x="2592925" y="100362"/>
            <a:ext cx="8911687" cy="1393902"/>
          </a:xfrm>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0E724914-BC0A-B04E-95E4-DFF3E8F804A9}"/>
              </a:ext>
            </a:extLst>
          </p:cNvPr>
          <p:cNvSpPr>
            <a:spLocks noGrp="1"/>
          </p:cNvSpPr>
          <p:nvPr>
            <p:ph idx="1"/>
          </p:nvPr>
        </p:nvSpPr>
        <p:spPr>
          <a:xfrm>
            <a:off x="1828800" y="323385"/>
            <a:ext cx="10247971" cy="6200078"/>
          </a:xfrm>
        </p:spPr>
        <p:txBody>
          <a:bodyPr/>
          <a:lstStyle/>
          <a:p>
            <a:pPr>
              <a:buFont typeface="+mj-lt"/>
              <a:buAutoNum type="arabicPeriod"/>
            </a:pPr>
            <a:r>
              <a:rPr lang="en-US" dirty="0"/>
              <a:t>Based on what you see in this histogram, is the data distribution unimodal?</a:t>
            </a:r>
          </a:p>
          <a:p>
            <a:pPr>
              <a:buFont typeface="+mj-lt"/>
              <a:buAutoNum type="arabicPeriod"/>
            </a:pPr>
            <a:r>
              <a:rPr lang="en-US" dirty="0">
                <a:solidFill>
                  <a:srgbClr val="00B050"/>
                </a:solidFill>
              </a:rPr>
              <a:t>Yes, the data distribution is Unimodal.</a:t>
            </a:r>
          </a:p>
          <a:p>
            <a:pPr>
              <a:buFont typeface="+mj-lt"/>
              <a:buAutoNum type="arabicPeriod"/>
            </a:pPr>
            <a:r>
              <a:rPr lang="en-US" dirty="0"/>
              <a:t>Is it approximately symmetrical?</a:t>
            </a:r>
          </a:p>
          <a:p>
            <a:pPr>
              <a:buFont typeface="+mj-lt"/>
              <a:buAutoNum type="arabicPeriod"/>
            </a:pPr>
            <a:r>
              <a:rPr lang="en-US" dirty="0">
                <a:solidFill>
                  <a:srgbClr val="00B050"/>
                </a:solidFill>
              </a:rPr>
              <a:t>No, the distribution is not approximately symmetrical.</a:t>
            </a:r>
          </a:p>
          <a:p>
            <a:pPr>
              <a:buFont typeface="+mj-lt"/>
              <a:buAutoNum type="arabicPeriod"/>
            </a:pPr>
            <a:r>
              <a:rPr lang="en-US" dirty="0"/>
              <a:t>Is it approximately bell-shaped?</a:t>
            </a:r>
          </a:p>
          <a:p>
            <a:pPr>
              <a:buFont typeface="+mj-lt"/>
              <a:buAutoNum type="arabicPeriod"/>
            </a:pPr>
            <a:r>
              <a:rPr lang="en-US" dirty="0">
                <a:solidFill>
                  <a:srgbClr val="00B050"/>
                </a:solidFill>
              </a:rPr>
              <a:t>No, the distribution is not approximately bell-shaped.</a:t>
            </a:r>
          </a:p>
          <a:p>
            <a:pPr>
              <a:buFont typeface="+mj-lt"/>
              <a:buAutoNum type="arabicPeriod"/>
            </a:pPr>
            <a:r>
              <a:rPr lang="en-US" dirty="0"/>
              <a:t>Is it approximately normal?</a:t>
            </a:r>
          </a:p>
          <a:p>
            <a:pPr>
              <a:buFont typeface="+mj-lt"/>
              <a:buAutoNum type="arabicPeriod"/>
            </a:pPr>
            <a:r>
              <a:rPr lang="en-US" dirty="0">
                <a:solidFill>
                  <a:srgbClr val="00B050"/>
                </a:solidFill>
              </a:rPr>
              <a:t>No, the distribution is not approximately normal.</a:t>
            </a:r>
          </a:p>
          <a:p>
            <a:pPr>
              <a:buFont typeface="+mj-lt"/>
              <a:buAutoNum type="arabicPeriod"/>
            </a:pPr>
            <a:r>
              <a:rPr lang="en-US" dirty="0"/>
              <a:t>If not normal, is the distribution skewed? If so, in which direction?</a:t>
            </a:r>
          </a:p>
          <a:p>
            <a:pPr>
              <a:buFont typeface="+mj-lt"/>
              <a:buAutoNum type="arabicPeriod"/>
            </a:pPr>
            <a:r>
              <a:rPr lang="en-US" dirty="0">
                <a:solidFill>
                  <a:srgbClr val="00B050"/>
                </a:solidFill>
              </a:rPr>
              <a:t>Yes, the distribution is skewed, and it is negatively skewed. Towards right.</a:t>
            </a:r>
          </a:p>
          <a:p>
            <a:pPr>
              <a:buFont typeface="+mj-lt"/>
              <a:buAutoNum type="arabicPeriod"/>
            </a:pPr>
            <a:r>
              <a:rPr lang="en-US" dirty="0"/>
              <a:t>Include a normal curve to the Histogram that you plotted.  </a:t>
            </a:r>
          </a:p>
          <a:p>
            <a:pPr>
              <a:buFont typeface="+mj-lt"/>
              <a:buAutoNum type="arabicPeriod"/>
            </a:pPr>
            <a:r>
              <a:rPr lang="en-US" dirty="0"/>
              <a:t> </a:t>
            </a:r>
            <a:r>
              <a:rPr lang="en-US" dirty="0">
                <a:solidFill>
                  <a:srgbClr val="00B050"/>
                </a:solidFill>
              </a:rPr>
              <a:t>Attached in next slide</a:t>
            </a:r>
          </a:p>
          <a:p>
            <a:pPr>
              <a:buFont typeface="+mj-lt"/>
              <a:buAutoNum type="arabicPeriod"/>
            </a:pPr>
            <a:r>
              <a:rPr lang="en-US" dirty="0"/>
              <a:t>Explain whether a normal distribution can accurately be used as a model for this data.</a:t>
            </a:r>
          </a:p>
          <a:p>
            <a:pPr>
              <a:buFont typeface="+mj-lt"/>
              <a:buAutoNum type="arabicPeriod"/>
            </a:pPr>
            <a:r>
              <a:rPr lang="en-US" dirty="0">
                <a:solidFill>
                  <a:srgbClr val="00B050"/>
                </a:solidFill>
              </a:rPr>
              <a:t>No, since the distribution is not normal. It will not fit to the normal distribution model to this data.</a:t>
            </a:r>
          </a:p>
        </p:txBody>
      </p:sp>
    </p:spTree>
    <p:extLst>
      <p:ext uri="{BB962C8B-B14F-4D97-AF65-F5344CB8AC3E}">
        <p14:creationId xmlns:p14="http://schemas.microsoft.com/office/powerpoint/2010/main" val="56137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55BB-C3CF-1D41-83D3-9B791D916A1C}"/>
              </a:ext>
            </a:extLst>
          </p:cNvPr>
          <p:cNvSpPr>
            <a:spLocks noGrp="1"/>
          </p:cNvSpPr>
          <p:nvPr>
            <p:ph type="title"/>
          </p:nvPr>
        </p:nvSpPr>
        <p:spPr>
          <a:xfrm>
            <a:off x="2414506" y="122305"/>
            <a:ext cx="8911687" cy="479861"/>
          </a:xfrm>
        </p:spPr>
        <p:txBody>
          <a:bodyPr>
            <a:normAutofit/>
          </a:bodyPr>
          <a:lstStyle/>
          <a:p>
            <a:r>
              <a:rPr lang="en-US" sz="2000" dirty="0"/>
              <a:t>Include a normal curve to the Histogram that you plotted</a:t>
            </a:r>
          </a:p>
        </p:txBody>
      </p:sp>
      <p:pic>
        <p:nvPicPr>
          <p:cNvPr id="4" name="Content Placeholder 3">
            <a:extLst>
              <a:ext uri="{FF2B5EF4-FFF2-40B4-BE49-F238E27FC236}">
                <a16:creationId xmlns:a16="http://schemas.microsoft.com/office/drawing/2014/main" id="{057BBBCA-C65C-6644-A0EF-FABAA2418465}"/>
              </a:ext>
            </a:extLst>
          </p:cNvPr>
          <p:cNvPicPr>
            <a:picLocks noGrp="1" noChangeAspect="1"/>
          </p:cNvPicPr>
          <p:nvPr>
            <p:ph idx="1"/>
          </p:nvPr>
        </p:nvPicPr>
        <p:blipFill>
          <a:blip r:embed="rId2"/>
          <a:stretch>
            <a:fillRect/>
          </a:stretch>
        </p:blipFill>
        <p:spPr>
          <a:xfrm>
            <a:off x="2414505" y="656744"/>
            <a:ext cx="8413329" cy="6081935"/>
          </a:xfrm>
          <a:prstGeom prst="rect">
            <a:avLst/>
          </a:prstGeom>
        </p:spPr>
      </p:pic>
    </p:spTree>
    <p:extLst>
      <p:ext uri="{BB962C8B-B14F-4D97-AF65-F5344CB8AC3E}">
        <p14:creationId xmlns:p14="http://schemas.microsoft.com/office/powerpoint/2010/main" val="229156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86A7-CD9D-D749-9F8F-23B5F3ECBA8A}"/>
              </a:ext>
            </a:extLst>
          </p:cNvPr>
          <p:cNvSpPr>
            <a:spLocks noGrp="1"/>
          </p:cNvSpPr>
          <p:nvPr>
            <p:ph type="title"/>
          </p:nvPr>
        </p:nvSpPr>
        <p:spPr>
          <a:xfrm>
            <a:off x="2381052" y="166910"/>
            <a:ext cx="8911687" cy="446407"/>
          </a:xfrm>
        </p:spPr>
        <p:txBody>
          <a:bodyPr>
            <a:normAutofit fontScale="90000"/>
          </a:bodyPr>
          <a:lstStyle/>
          <a:p>
            <a:r>
              <a:rPr lang="en-US" sz="2000" dirty="0"/>
              <a:t>Create a Probability Plot of the </a:t>
            </a:r>
            <a:r>
              <a:rPr lang="en-US" sz="2000" dirty="0" err="1"/>
              <a:t>HSDegree</a:t>
            </a:r>
            <a:r>
              <a:rPr lang="en-US" sz="2000" dirty="0"/>
              <a:t> variable.</a:t>
            </a:r>
            <a:br>
              <a:rPr lang="en-US" sz="2000" dirty="0"/>
            </a:br>
            <a:endParaRPr lang="en-US" sz="2000" dirty="0"/>
          </a:p>
        </p:txBody>
      </p:sp>
      <p:pic>
        <p:nvPicPr>
          <p:cNvPr id="4" name="Content Placeholder 3">
            <a:extLst>
              <a:ext uri="{FF2B5EF4-FFF2-40B4-BE49-F238E27FC236}">
                <a16:creationId xmlns:a16="http://schemas.microsoft.com/office/drawing/2014/main" id="{F8EB450D-761B-E745-96E4-26202276FC17}"/>
              </a:ext>
            </a:extLst>
          </p:cNvPr>
          <p:cNvPicPr>
            <a:picLocks noGrp="1" noChangeAspect="1"/>
          </p:cNvPicPr>
          <p:nvPr>
            <p:ph idx="1"/>
          </p:nvPr>
        </p:nvPicPr>
        <p:blipFill>
          <a:blip r:embed="rId2"/>
          <a:stretch>
            <a:fillRect/>
          </a:stretch>
        </p:blipFill>
        <p:spPr>
          <a:xfrm>
            <a:off x="2381052" y="613316"/>
            <a:ext cx="7331660" cy="6137947"/>
          </a:xfrm>
          <a:prstGeom prst="rect">
            <a:avLst/>
          </a:prstGeom>
        </p:spPr>
      </p:pic>
    </p:spTree>
    <p:extLst>
      <p:ext uri="{BB962C8B-B14F-4D97-AF65-F5344CB8AC3E}">
        <p14:creationId xmlns:p14="http://schemas.microsoft.com/office/powerpoint/2010/main" val="207144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5E520-CA3A-764A-862B-E11E38D285ED}"/>
              </a:ext>
            </a:extLst>
          </p:cNvPr>
          <p:cNvSpPr>
            <a:spLocks noGrp="1"/>
          </p:cNvSpPr>
          <p:nvPr>
            <p:ph idx="1"/>
          </p:nvPr>
        </p:nvSpPr>
        <p:spPr>
          <a:xfrm>
            <a:off x="2589212" y="334537"/>
            <a:ext cx="8915400" cy="5576685"/>
          </a:xfrm>
        </p:spPr>
        <p:txBody>
          <a:bodyPr/>
          <a:lstStyle/>
          <a:p>
            <a:r>
              <a:rPr lang="en-US" dirty="0"/>
              <a:t>Based on what you see in this probability plot, is the distribution approximately normal? Explain how you know.</a:t>
            </a:r>
          </a:p>
          <a:p>
            <a:r>
              <a:rPr lang="en-US" dirty="0">
                <a:solidFill>
                  <a:srgbClr val="00B050"/>
                </a:solidFill>
              </a:rPr>
              <a:t>Based on the probability plot the data points are not falling on or close to the diagonal line, it deviates far from the line. From this deviation we can say the distribution is not normal since the data points are deviating away from the line.</a:t>
            </a:r>
            <a:endParaRPr lang="en-US" dirty="0"/>
          </a:p>
          <a:p>
            <a:r>
              <a:rPr lang="en-US" dirty="0"/>
              <a:t>If not normal, is the distribution skewed? If so, in which direction? Explain how you know.</a:t>
            </a:r>
          </a:p>
          <a:p>
            <a:r>
              <a:rPr lang="en-US" dirty="0">
                <a:solidFill>
                  <a:srgbClr val="00B050"/>
                </a:solidFill>
              </a:rPr>
              <a:t>The distribution is not normal and is negatively skewed, because the frequency clustered at the higher end and the tail points towards to lower end or toward negative values. </a:t>
            </a:r>
          </a:p>
          <a:p>
            <a:endParaRPr lang="en-US" dirty="0">
              <a:solidFill>
                <a:srgbClr val="00B050"/>
              </a:solidFill>
            </a:endParaRPr>
          </a:p>
          <a:p>
            <a:endParaRPr lang="en-US" dirty="0"/>
          </a:p>
        </p:txBody>
      </p:sp>
    </p:spTree>
    <p:extLst>
      <p:ext uri="{BB962C8B-B14F-4D97-AF65-F5344CB8AC3E}">
        <p14:creationId xmlns:p14="http://schemas.microsoft.com/office/powerpoint/2010/main" val="3819711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E86A7-CD9D-D749-9F8F-23B5F3ECBA8A}"/>
              </a:ext>
            </a:extLst>
          </p:cNvPr>
          <p:cNvSpPr>
            <a:spLocks noGrp="1"/>
          </p:cNvSpPr>
          <p:nvPr>
            <p:ph type="title"/>
          </p:nvPr>
        </p:nvSpPr>
        <p:spPr>
          <a:xfrm>
            <a:off x="2589212" y="122305"/>
            <a:ext cx="8911687" cy="1280890"/>
          </a:xfrm>
        </p:spPr>
        <p:txBody>
          <a:bodyPr>
            <a:normAutofit fontScale="90000"/>
          </a:bodyPr>
          <a:lstStyle/>
          <a:p>
            <a:r>
              <a:rPr lang="en-US" sz="2200" dirty="0"/>
              <a:t>Now that you have looked at this data visually for normality, you will now quantify normality with numbers using the </a:t>
            </a:r>
            <a:r>
              <a:rPr lang="en-US" sz="2200" dirty="0" err="1"/>
              <a:t>stat.desc</a:t>
            </a:r>
            <a:r>
              <a:rPr lang="en-US" sz="2200" dirty="0"/>
              <a:t>() function. Include a screen capture of the results produced</a:t>
            </a:r>
            <a:r>
              <a:rPr lang="en-US" dirty="0"/>
              <a:t>.</a:t>
            </a:r>
            <a:br>
              <a:rPr lang="en-US" dirty="0"/>
            </a:br>
            <a:endParaRPr lang="en-US" dirty="0"/>
          </a:p>
        </p:txBody>
      </p:sp>
      <p:pic>
        <p:nvPicPr>
          <p:cNvPr id="4" name="Content Placeholder 3">
            <a:extLst>
              <a:ext uri="{FF2B5EF4-FFF2-40B4-BE49-F238E27FC236}">
                <a16:creationId xmlns:a16="http://schemas.microsoft.com/office/drawing/2014/main" id="{BD5840A8-D162-D642-A233-890CE5A25DC9}"/>
              </a:ext>
            </a:extLst>
          </p:cNvPr>
          <p:cNvPicPr>
            <a:picLocks noGrp="1" noChangeAspect="1"/>
          </p:cNvPicPr>
          <p:nvPr>
            <p:ph idx="1"/>
          </p:nvPr>
        </p:nvPicPr>
        <p:blipFill>
          <a:blip r:embed="rId2"/>
          <a:stretch>
            <a:fillRect/>
          </a:stretch>
        </p:blipFill>
        <p:spPr>
          <a:xfrm>
            <a:off x="2589212" y="1403195"/>
            <a:ext cx="4694663" cy="5387410"/>
          </a:xfrm>
          <a:prstGeom prst="rect">
            <a:avLst/>
          </a:prstGeom>
        </p:spPr>
      </p:pic>
    </p:spTree>
    <p:extLst>
      <p:ext uri="{BB962C8B-B14F-4D97-AF65-F5344CB8AC3E}">
        <p14:creationId xmlns:p14="http://schemas.microsoft.com/office/powerpoint/2010/main" val="27937816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385</TotalTime>
  <Words>992</Words>
  <Application>Microsoft Macintosh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AMERICAN TYPEWRITER CONDENSED</vt:lpstr>
      <vt:lpstr>Arial</vt:lpstr>
      <vt:lpstr>Century Gothic</vt:lpstr>
      <vt:lpstr>Wingdings 3</vt:lpstr>
      <vt:lpstr>Wisp</vt:lpstr>
      <vt:lpstr>DSC 520 Statistics for Data Science</vt:lpstr>
      <vt:lpstr>What are the elements in your data (including the categories and data types)? Str()</vt:lpstr>
      <vt:lpstr>Please provide the output from the following functions:  str(); nrow(); ncol()</vt:lpstr>
      <vt:lpstr>Create a Histogram of the HSDegree variable using the ggplot2 package.</vt:lpstr>
      <vt:lpstr> </vt:lpstr>
      <vt:lpstr>Include a normal curve to the Histogram that you plotted</vt:lpstr>
      <vt:lpstr>Create a Probability Plot of the HSDegree variable. </vt:lpstr>
      <vt:lpstr>PowerPoint Presentation</vt:lpstr>
      <vt:lpstr>Now that you have looked at this data visually for normality, you will now quantify normality with numbers using the stat.desc() function. Include a screen capture of the results produced. </vt:lpstr>
      <vt:lpstr>In several sentences provide an explanation of the result produced for skew, kurtosis, and z-scores. In addition, explain how a change in the sample size may change your explanation?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DSC 520 Statistics for Data Science</dc:title>
  <dc:creator>Ganesh Kale</dc:creator>
  <cp:lastModifiedBy>Ganesh Kale</cp:lastModifiedBy>
  <cp:revision>15</cp:revision>
  <dcterms:created xsi:type="dcterms:W3CDTF">2021-04-04T19:16:52Z</dcterms:created>
  <dcterms:modified xsi:type="dcterms:W3CDTF">2021-04-05T01:42:41Z</dcterms:modified>
</cp:coreProperties>
</file>