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76" r:id="rId6"/>
    <p:sldId id="277" r:id="rId7"/>
    <p:sldId id="278" r:id="rId8"/>
    <p:sldId id="279" r:id="rId9"/>
    <p:sldId id="280" r:id="rId10"/>
    <p:sldId id="281" r:id="rId11"/>
    <p:sldId id="282" r:id="rId12"/>
    <p:sldId id="261" r:id="rId13"/>
    <p:sldId id="262" r:id="rId14"/>
    <p:sldId id="263" r:id="rId15"/>
    <p:sldId id="264" r:id="rId16"/>
    <p:sldId id="265" r:id="rId17"/>
    <p:sldId id="266" r:id="rId18"/>
    <p:sldId id="267" r:id="rId19"/>
    <p:sldId id="268" r:id="rId20"/>
    <p:sldId id="270"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15"/>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BB8B-362B-EB40-A6CF-8C782AA19042}"/>
              </a:ext>
            </a:extLst>
          </p:cNvPr>
          <p:cNvSpPr>
            <a:spLocks noGrp="1"/>
          </p:cNvSpPr>
          <p:nvPr>
            <p:ph type="ctrTitle"/>
          </p:nvPr>
        </p:nvSpPr>
        <p:spPr/>
        <p:txBody>
          <a:bodyPr>
            <a:normAutofit/>
          </a:bodyPr>
          <a:lstStyle/>
          <a:p>
            <a:r>
              <a:rPr lang="en-US" sz="3200" b="1" dirty="0">
                <a:solidFill>
                  <a:schemeClr val="accent1"/>
                </a:solidFill>
                <a:latin typeface="APPLE CHANCERY" panose="03020702040506060504" pitchFamily="66" charset="-79"/>
                <a:cs typeface="APPLE CHANCERY" panose="03020702040506060504" pitchFamily="66" charset="-79"/>
              </a:rPr>
              <a:t>DSC 530 Exploratory Data Analysis Final Project</a:t>
            </a:r>
          </a:p>
        </p:txBody>
      </p:sp>
      <p:sp>
        <p:nvSpPr>
          <p:cNvPr id="3" name="Subtitle 2">
            <a:extLst>
              <a:ext uri="{FF2B5EF4-FFF2-40B4-BE49-F238E27FC236}">
                <a16:creationId xmlns:a16="http://schemas.microsoft.com/office/drawing/2014/main" id="{EF660A5B-981E-2447-AC86-490468CA8816}"/>
              </a:ext>
            </a:extLst>
          </p:cNvPr>
          <p:cNvSpPr>
            <a:spLocks noGrp="1"/>
          </p:cNvSpPr>
          <p:nvPr>
            <p:ph type="subTitle" idx="1"/>
          </p:nvPr>
        </p:nvSpPr>
        <p:spPr>
          <a:xfrm>
            <a:off x="2589213" y="5008872"/>
            <a:ext cx="3367609" cy="1126283"/>
          </a:xfrm>
        </p:spPr>
        <p:txBody>
          <a:bodyPr>
            <a:normAutofit lnSpcReduction="10000"/>
          </a:bodyPr>
          <a:lstStyle/>
          <a:p>
            <a:r>
              <a:rPr lang="en-US" b="1" dirty="0">
                <a:solidFill>
                  <a:schemeClr val="accent1"/>
                </a:solidFill>
                <a:latin typeface="APPLE CHANCERY" panose="03020702040506060504" pitchFamily="66" charset="-79"/>
                <a:cs typeface="APPLE CHANCERY" panose="03020702040506060504" pitchFamily="66" charset="-79"/>
              </a:rPr>
              <a:t>Author – Ganesh Kale</a:t>
            </a:r>
          </a:p>
          <a:p>
            <a:r>
              <a:rPr lang="en-US" b="1" dirty="0">
                <a:solidFill>
                  <a:schemeClr val="accent1"/>
                </a:solidFill>
                <a:latin typeface="APPLE CHANCERY" panose="03020702040506060504" pitchFamily="66" charset="-79"/>
                <a:cs typeface="APPLE CHANCERY" panose="03020702040506060504" pitchFamily="66" charset="-79"/>
              </a:rPr>
              <a:t>Date – June 04 ‘ 2021</a:t>
            </a:r>
          </a:p>
          <a:p>
            <a:r>
              <a:rPr lang="en-US" b="1" dirty="0">
                <a:solidFill>
                  <a:schemeClr val="accent1"/>
                </a:solidFill>
                <a:latin typeface="APPLE CHANCERY" panose="03020702040506060504" pitchFamily="66" charset="-79"/>
                <a:cs typeface="APPLE CHANCERY" panose="03020702040506060504" pitchFamily="66" charset="-79"/>
              </a:rPr>
              <a:t>Bellevue University</a:t>
            </a:r>
          </a:p>
        </p:txBody>
      </p:sp>
    </p:spTree>
    <p:extLst>
      <p:ext uri="{BB962C8B-B14F-4D97-AF65-F5344CB8AC3E}">
        <p14:creationId xmlns:p14="http://schemas.microsoft.com/office/powerpoint/2010/main" val="1081905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851950" y="144606"/>
            <a:ext cx="9440790" cy="561449"/>
          </a:xfrm>
        </p:spPr>
        <p:txBody>
          <a:bodyPr>
            <a:normAutofit/>
          </a:bodyPr>
          <a:lstStyle/>
          <a:p>
            <a:r>
              <a:rPr lang="en-US" sz="2000" b="1" dirty="0">
                <a:solidFill>
                  <a:schemeClr val="accent1"/>
                </a:solidFill>
                <a:cs typeface="Apple Chancery" panose="03020702040506060504" pitchFamily="66" charset="-79"/>
              </a:rPr>
              <a:t>Data Distribution: </a:t>
            </a:r>
            <a:r>
              <a:rPr lang="en-US" sz="1800" b="1" dirty="0">
                <a:solidFill>
                  <a:schemeClr val="accent1"/>
                </a:solidFill>
                <a:cs typeface="Apple Chancery" panose="03020702040506060504" pitchFamily="66" charset="-79"/>
              </a:rPr>
              <a:t>Bar Charts of Categorical Variables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851950" y="706055"/>
            <a:ext cx="10220444" cy="5926239"/>
          </a:xfrm>
        </p:spPr>
        <p:txBody>
          <a:bodyPr>
            <a:normAutofit/>
          </a:bodyPr>
          <a:lstStyle/>
          <a:p>
            <a:r>
              <a:rPr lang="en-US" sz="1400" dirty="0">
                <a:solidFill>
                  <a:schemeClr val="tx1"/>
                </a:solidFill>
              </a:rPr>
              <a:t>Bar Charts of Target variable Attrition Flag – This shows that we have 85% existing customers and 15% </a:t>
            </a:r>
            <a:r>
              <a:rPr lang="en-US" sz="1400" dirty="0" err="1">
                <a:solidFill>
                  <a:schemeClr val="tx1"/>
                </a:solidFill>
              </a:rPr>
              <a:t>attrited</a:t>
            </a:r>
            <a:r>
              <a:rPr lang="en-US" sz="1400" dirty="0">
                <a:solidFill>
                  <a:schemeClr val="tx1"/>
                </a:solidFill>
              </a:rPr>
              <a:t>.</a:t>
            </a:r>
          </a:p>
          <a:p>
            <a:r>
              <a:rPr lang="en-US" sz="1400" dirty="0">
                <a:solidFill>
                  <a:schemeClr val="tx1"/>
                </a:solidFill>
              </a:rPr>
              <a:t>Card Category bar chart shows we have very few customers with Platinum card type and majority are Blue card holders.</a:t>
            </a:r>
          </a:p>
          <a:p>
            <a:endParaRPr lang="en-US" sz="14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9BA01B4E-5E81-4E43-92C3-CF386AB99C4F}"/>
              </a:ext>
            </a:extLst>
          </p:cNvPr>
          <p:cNvPicPr>
            <a:picLocks noChangeAspect="1"/>
          </p:cNvPicPr>
          <p:nvPr/>
        </p:nvPicPr>
        <p:blipFill>
          <a:blip r:embed="rId2"/>
          <a:stretch>
            <a:fillRect/>
          </a:stretch>
        </p:blipFill>
        <p:spPr>
          <a:xfrm>
            <a:off x="1851950" y="2043113"/>
            <a:ext cx="4910872" cy="3835616"/>
          </a:xfrm>
          <a:prstGeom prst="rect">
            <a:avLst/>
          </a:prstGeom>
        </p:spPr>
      </p:pic>
      <p:pic>
        <p:nvPicPr>
          <p:cNvPr id="7" name="Picture 6">
            <a:extLst>
              <a:ext uri="{FF2B5EF4-FFF2-40B4-BE49-F238E27FC236}">
                <a16:creationId xmlns:a16="http://schemas.microsoft.com/office/drawing/2014/main" id="{5F0D00D1-7F3D-0B4D-AB2C-E56C3BD15A6E}"/>
              </a:ext>
            </a:extLst>
          </p:cNvPr>
          <p:cNvPicPr>
            <a:picLocks noChangeAspect="1"/>
          </p:cNvPicPr>
          <p:nvPr/>
        </p:nvPicPr>
        <p:blipFill>
          <a:blip r:embed="rId3"/>
          <a:stretch>
            <a:fillRect/>
          </a:stretch>
        </p:blipFill>
        <p:spPr>
          <a:xfrm>
            <a:off x="7161522" y="2043113"/>
            <a:ext cx="4910872" cy="3760506"/>
          </a:xfrm>
          <a:prstGeom prst="rect">
            <a:avLst/>
          </a:prstGeom>
        </p:spPr>
      </p:pic>
    </p:spTree>
    <p:extLst>
      <p:ext uri="{BB962C8B-B14F-4D97-AF65-F5344CB8AC3E}">
        <p14:creationId xmlns:p14="http://schemas.microsoft.com/office/powerpoint/2010/main" val="148146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687669" y="624110"/>
            <a:ext cx="4137059" cy="1280890"/>
          </a:xfrm>
        </p:spPr>
        <p:txBody>
          <a:bodyPr>
            <a:normAutofit/>
          </a:bodyPr>
          <a:lstStyle/>
          <a:p>
            <a:pPr>
              <a:lnSpc>
                <a:spcPct val="90000"/>
              </a:lnSpc>
            </a:pPr>
            <a:r>
              <a:rPr lang="en-US" sz="2700" b="1" dirty="0">
                <a:solidFill>
                  <a:schemeClr val="accent1"/>
                </a:solidFill>
                <a:cs typeface="Apple Chancery" panose="03020702040506060504" pitchFamily="66" charset="-79"/>
              </a:rPr>
              <a:t>Data Distribution: Bar Charts of Categorical Variables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683956" y="2133600"/>
            <a:ext cx="4140772" cy="3777622"/>
          </a:xfrm>
        </p:spPr>
        <p:txBody>
          <a:bodyPr>
            <a:normAutofit/>
          </a:bodyPr>
          <a:lstStyle/>
          <a:p>
            <a:r>
              <a:rPr lang="en-US" sz="1600" dirty="0">
                <a:solidFill>
                  <a:schemeClr val="tx1"/>
                </a:solidFill>
              </a:rPr>
              <a:t>Bar Charts of Income Category – Her we can see we have Income Category of type ‘Unknown’ which is means income information is not available for few customers, we are going to treat them outliers or missing information and going to remove them from the data set.</a:t>
            </a:r>
          </a:p>
          <a:p>
            <a:endParaRPr lang="en-US" sz="1600" dirty="0">
              <a:solidFill>
                <a:schemeClr val="tx1"/>
              </a:solidFill>
            </a:endParaRPr>
          </a:p>
          <a:p>
            <a:endParaRPr lang="en-US" sz="1600" dirty="0">
              <a:solidFill>
                <a:schemeClr val="tx1"/>
              </a:solidFill>
            </a:endParaRPr>
          </a:p>
        </p:txBody>
      </p:sp>
      <p:pic>
        <p:nvPicPr>
          <p:cNvPr id="4" name="Picture 3">
            <a:extLst>
              <a:ext uri="{FF2B5EF4-FFF2-40B4-BE49-F238E27FC236}">
                <a16:creationId xmlns:a16="http://schemas.microsoft.com/office/drawing/2014/main" id="{4ACD9B53-CE74-714E-87E8-32A18651C06C}"/>
              </a:ext>
            </a:extLst>
          </p:cNvPr>
          <p:cNvPicPr>
            <a:picLocks noChangeAspect="1"/>
          </p:cNvPicPr>
          <p:nvPr/>
        </p:nvPicPr>
        <p:blipFill rotWithShape="1">
          <a:blip r:embed="rId2"/>
          <a:srcRect l="5589" r="12604" b="3"/>
          <a:stretch/>
        </p:blipFill>
        <p:spPr>
          <a:xfrm>
            <a:off x="6091916" y="645106"/>
            <a:ext cx="5451627" cy="5247747"/>
          </a:xfrm>
          <a:prstGeom prst="rect">
            <a:avLst/>
          </a:prstGeom>
        </p:spPr>
      </p:pic>
    </p:spTree>
    <p:extLst>
      <p:ext uri="{BB962C8B-B14F-4D97-AF65-F5344CB8AC3E}">
        <p14:creationId xmlns:p14="http://schemas.microsoft.com/office/powerpoint/2010/main" val="56364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2381052" y="144606"/>
            <a:ext cx="8911687" cy="561449"/>
          </a:xfrm>
        </p:spPr>
        <p:txBody>
          <a:bodyPr>
            <a:normAutofit/>
          </a:bodyPr>
          <a:lstStyle/>
          <a:p>
            <a:r>
              <a:rPr lang="en-US" sz="2000" b="1" dirty="0">
                <a:solidFill>
                  <a:schemeClr val="accent1"/>
                </a:solidFill>
                <a:cs typeface="Apple Chancery" panose="03020702040506060504" pitchFamily="66" charset="-79"/>
              </a:rPr>
              <a:t>Descriptive Statistical Information about variables:</a:t>
            </a:r>
          </a:p>
        </p:txBody>
      </p:sp>
      <p:sp>
        <p:nvSpPr>
          <p:cNvPr id="6" name="Content Placeholder 5">
            <a:extLst>
              <a:ext uri="{FF2B5EF4-FFF2-40B4-BE49-F238E27FC236}">
                <a16:creationId xmlns:a16="http://schemas.microsoft.com/office/drawing/2014/main" id="{5AD767B7-593F-9340-A572-0EA2528F2532}"/>
              </a:ext>
            </a:extLst>
          </p:cNvPr>
          <p:cNvSpPr>
            <a:spLocks noGrp="1"/>
          </p:cNvSpPr>
          <p:nvPr>
            <p:ph idx="1"/>
          </p:nvPr>
        </p:nvSpPr>
        <p:spPr>
          <a:xfrm>
            <a:off x="2381052" y="706055"/>
            <a:ext cx="9123560" cy="5794758"/>
          </a:xfrm>
        </p:spPr>
        <p:txBody>
          <a:bodyPr>
            <a:normAutofit/>
          </a:bodyPr>
          <a:lstStyle/>
          <a:p>
            <a:r>
              <a:rPr lang="en-US" sz="1200" dirty="0">
                <a:solidFill>
                  <a:schemeClr val="tx1"/>
                </a:solidFill>
              </a:rPr>
              <a:t>Below table shows the descriptive statistics information about all the numerical features from the data set</a:t>
            </a:r>
          </a:p>
          <a:p>
            <a:r>
              <a:rPr lang="en-US" sz="1200" dirty="0">
                <a:solidFill>
                  <a:schemeClr val="tx1"/>
                </a:solidFill>
              </a:rPr>
              <a:t>Average age of customers is 46 years, average cards with bank are 4, contacted to bank customer services on average 2-3 times in last 12 months etc.</a:t>
            </a:r>
          </a:p>
        </p:txBody>
      </p:sp>
      <p:pic>
        <p:nvPicPr>
          <p:cNvPr id="7" name="Picture 6">
            <a:extLst>
              <a:ext uri="{FF2B5EF4-FFF2-40B4-BE49-F238E27FC236}">
                <a16:creationId xmlns:a16="http://schemas.microsoft.com/office/drawing/2014/main" id="{206922A7-653E-1D49-9387-011DB735CB70}"/>
              </a:ext>
            </a:extLst>
          </p:cNvPr>
          <p:cNvPicPr>
            <a:picLocks noChangeAspect="1"/>
          </p:cNvPicPr>
          <p:nvPr/>
        </p:nvPicPr>
        <p:blipFill>
          <a:blip r:embed="rId2"/>
          <a:stretch>
            <a:fillRect/>
          </a:stretch>
        </p:blipFill>
        <p:spPr>
          <a:xfrm>
            <a:off x="2517313" y="1596620"/>
            <a:ext cx="9307512" cy="2604868"/>
          </a:xfrm>
          <a:prstGeom prst="rect">
            <a:avLst/>
          </a:prstGeom>
        </p:spPr>
      </p:pic>
      <p:pic>
        <p:nvPicPr>
          <p:cNvPr id="8" name="Picture 7">
            <a:extLst>
              <a:ext uri="{FF2B5EF4-FFF2-40B4-BE49-F238E27FC236}">
                <a16:creationId xmlns:a16="http://schemas.microsoft.com/office/drawing/2014/main" id="{EC694674-6917-0F44-8FFE-3572BC0AF756}"/>
              </a:ext>
            </a:extLst>
          </p:cNvPr>
          <p:cNvPicPr>
            <a:picLocks noChangeAspect="1"/>
          </p:cNvPicPr>
          <p:nvPr/>
        </p:nvPicPr>
        <p:blipFill>
          <a:blip r:embed="rId3"/>
          <a:stretch>
            <a:fillRect/>
          </a:stretch>
        </p:blipFill>
        <p:spPr>
          <a:xfrm>
            <a:off x="5665325" y="4201489"/>
            <a:ext cx="6159500" cy="2656512"/>
          </a:xfrm>
          <a:prstGeom prst="rect">
            <a:avLst/>
          </a:prstGeom>
        </p:spPr>
      </p:pic>
    </p:spTree>
    <p:extLst>
      <p:ext uri="{BB962C8B-B14F-4D97-AF65-F5344CB8AC3E}">
        <p14:creationId xmlns:p14="http://schemas.microsoft.com/office/powerpoint/2010/main" val="271171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687669" y="624110"/>
            <a:ext cx="4137059" cy="1280890"/>
          </a:xfrm>
        </p:spPr>
        <p:txBody>
          <a:bodyPr>
            <a:normAutofit/>
          </a:bodyPr>
          <a:lstStyle/>
          <a:p>
            <a:pPr>
              <a:lnSpc>
                <a:spcPct val="90000"/>
              </a:lnSpc>
            </a:pPr>
            <a:r>
              <a:rPr lang="en-US" sz="2700" b="1" dirty="0">
                <a:solidFill>
                  <a:schemeClr val="accent1"/>
                </a:solidFill>
                <a:cs typeface="Apple Chancery" panose="03020702040506060504" pitchFamily="66" charset="-79"/>
              </a:rPr>
              <a:t>PMF: Comparison of </a:t>
            </a:r>
            <a:r>
              <a:rPr lang="en-US" sz="2700" b="1" dirty="0" err="1">
                <a:solidFill>
                  <a:schemeClr val="accent1"/>
                </a:solidFill>
                <a:cs typeface="Apple Chancery" panose="03020702040506060504" pitchFamily="66" charset="-79"/>
              </a:rPr>
              <a:t>Attrited</a:t>
            </a:r>
            <a:r>
              <a:rPr lang="en-US" sz="2700" b="1" dirty="0">
                <a:solidFill>
                  <a:schemeClr val="accent1"/>
                </a:solidFill>
                <a:cs typeface="Apple Chancery" panose="03020702040506060504" pitchFamily="66" charset="-79"/>
              </a:rPr>
              <a:t> and not-</a:t>
            </a:r>
            <a:r>
              <a:rPr lang="en-US" sz="2700" b="1" dirty="0" err="1">
                <a:solidFill>
                  <a:schemeClr val="accent1"/>
                </a:solidFill>
                <a:cs typeface="Apple Chancery" panose="03020702040506060504" pitchFamily="66" charset="-79"/>
              </a:rPr>
              <a:t>attrited</a:t>
            </a:r>
            <a:r>
              <a:rPr lang="en-US" sz="2700" b="1" dirty="0">
                <a:solidFill>
                  <a:schemeClr val="accent1"/>
                </a:solidFill>
                <a:cs typeface="Apple Chancery" panose="03020702040506060504" pitchFamily="66" charset="-79"/>
              </a:rPr>
              <a:t> customers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683956" y="2133600"/>
            <a:ext cx="4140772" cy="3777622"/>
          </a:xfrm>
        </p:spPr>
        <p:txBody>
          <a:bodyPr>
            <a:normAutofit/>
          </a:bodyPr>
          <a:lstStyle/>
          <a:p>
            <a:r>
              <a:rPr lang="en-US" sz="1600">
                <a:solidFill>
                  <a:schemeClr val="tx1"/>
                </a:solidFill>
              </a:rPr>
              <a:t>Based on below charts we can see that attrition is more in customers who are having income less that 40K per annum and higher income $120K + per annum.</a:t>
            </a:r>
          </a:p>
          <a:p>
            <a:endParaRPr lang="en-US" sz="1600">
              <a:solidFill>
                <a:schemeClr val="tx1"/>
              </a:solidFill>
            </a:endParaRPr>
          </a:p>
        </p:txBody>
      </p:sp>
      <p:pic>
        <p:nvPicPr>
          <p:cNvPr id="4" name="Picture 3">
            <a:extLst>
              <a:ext uri="{FF2B5EF4-FFF2-40B4-BE49-F238E27FC236}">
                <a16:creationId xmlns:a16="http://schemas.microsoft.com/office/drawing/2014/main" id="{C94C4590-510B-3C44-973F-A64E9106029A}"/>
              </a:ext>
            </a:extLst>
          </p:cNvPr>
          <p:cNvPicPr>
            <a:picLocks noChangeAspect="1"/>
          </p:cNvPicPr>
          <p:nvPr/>
        </p:nvPicPr>
        <p:blipFill rotWithShape="1">
          <a:blip r:embed="rId2"/>
          <a:srcRect l="1465" r="16988" b="3"/>
          <a:stretch/>
        </p:blipFill>
        <p:spPr>
          <a:xfrm>
            <a:off x="6091916" y="645106"/>
            <a:ext cx="5451627" cy="5247747"/>
          </a:xfrm>
          <a:prstGeom prst="rect">
            <a:avLst/>
          </a:prstGeom>
        </p:spPr>
      </p:pic>
    </p:spTree>
    <p:extLst>
      <p:ext uri="{BB962C8B-B14F-4D97-AF65-F5344CB8AC3E}">
        <p14:creationId xmlns:p14="http://schemas.microsoft.com/office/powerpoint/2010/main" val="356517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687669" y="624110"/>
            <a:ext cx="4137059" cy="1280890"/>
          </a:xfrm>
        </p:spPr>
        <p:txBody>
          <a:bodyPr>
            <a:normAutofit/>
          </a:bodyPr>
          <a:lstStyle/>
          <a:p>
            <a:pPr>
              <a:lnSpc>
                <a:spcPct val="90000"/>
              </a:lnSpc>
            </a:pPr>
            <a:r>
              <a:rPr lang="en-US" sz="1600" b="1" dirty="0">
                <a:solidFill>
                  <a:schemeClr val="accent1"/>
                </a:solidFill>
                <a:cs typeface="Apple Chancery" panose="03020702040506060504" pitchFamily="66" charset="-79"/>
              </a:rPr>
              <a:t>CDF: </a:t>
            </a:r>
            <a:r>
              <a:rPr lang="en-US" sz="1600" b="1" dirty="0">
                <a:solidFill>
                  <a:schemeClr val="accent1"/>
                </a:solidFill>
              </a:rPr>
              <a:t>Comparing the CDFs of </a:t>
            </a:r>
            <a:r>
              <a:rPr lang="en-US" sz="1600" b="1" dirty="0" err="1">
                <a:solidFill>
                  <a:schemeClr val="accent1"/>
                </a:solidFill>
              </a:rPr>
              <a:t>attrited</a:t>
            </a:r>
            <a:r>
              <a:rPr lang="en-US" sz="1600" b="1" dirty="0">
                <a:solidFill>
                  <a:schemeClr val="accent1"/>
                </a:solidFill>
              </a:rPr>
              <a:t> customer versus not </a:t>
            </a:r>
            <a:r>
              <a:rPr lang="en-US" sz="1600" b="1" dirty="0" err="1">
                <a:solidFill>
                  <a:schemeClr val="accent1"/>
                </a:solidFill>
              </a:rPr>
              <a:t>attrited</a:t>
            </a:r>
            <a:r>
              <a:rPr lang="en-US" sz="1600" b="1" dirty="0">
                <a:solidFill>
                  <a:schemeClr val="accent1"/>
                </a:solidFill>
              </a:rPr>
              <a:t> customers for Income Category and Total Trans Counts</a:t>
            </a:r>
            <a:br>
              <a:rPr lang="en-US" sz="1500" b="1" dirty="0"/>
            </a:br>
            <a:endParaRPr lang="en-US" sz="1500" b="1" dirty="0">
              <a:cs typeface="Apple Chancery" panose="03020702040506060504" pitchFamily="66" charset="-79"/>
            </a:endParaRP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683956" y="2133600"/>
            <a:ext cx="4140772" cy="3777622"/>
          </a:xfrm>
        </p:spPr>
        <p:txBody>
          <a:bodyPr>
            <a:normAutofit/>
          </a:bodyPr>
          <a:lstStyle/>
          <a:p>
            <a:r>
              <a:rPr lang="en-US" sz="1500" dirty="0">
                <a:solidFill>
                  <a:schemeClr val="tx1"/>
                </a:solidFill>
              </a:rPr>
              <a:t>Based on below charts, The total transactions of </a:t>
            </a:r>
            <a:r>
              <a:rPr lang="en-US" sz="1500" dirty="0" err="1">
                <a:solidFill>
                  <a:schemeClr val="tx1"/>
                </a:solidFill>
              </a:rPr>
              <a:t>attrited</a:t>
            </a:r>
            <a:r>
              <a:rPr lang="en-US" sz="1500" dirty="0">
                <a:solidFill>
                  <a:schemeClr val="tx1"/>
                </a:solidFill>
              </a:rPr>
              <a:t> customers are less compared to not </a:t>
            </a:r>
            <a:r>
              <a:rPr lang="en-US" sz="1500" dirty="0" err="1">
                <a:solidFill>
                  <a:schemeClr val="tx1"/>
                </a:solidFill>
              </a:rPr>
              <a:t>attrited</a:t>
            </a:r>
            <a:r>
              <a:rPr lang="en-US" sz="1500" dirty="0">
                <a:solidFill>
                  <a:schemeClr val="tx1"/>
                </a:solidFill>
              </a:rPr>
              <a:t> customers. CDF graph shows that 40% of the </a:t>
            </a:r>
            <a:r>
              <a:rPr lang="en-US" sz="1500" dirty="0" err="1">
                <a:solidFill>
                  <a:schemeClr val="tx1"/>
                </a:solidFill>
              </a:rPr>
              <a:t>attrited</a:t>
            </a:r>
            <a:r>
              <a:rPr lang="en-US" sz="1500" dirty="0">
                <a:solidFill>
                  <a:schemeClr val="tx1"/>
                </a:solidFill>
              </a:rPr>
              <a:t> customers have transaction 40 or less in last 12 months, while not </a:t>
            </a:r>
            <a:r>
              <a:rPr lang="en-US" sz="1500" dirty="0" err="1">
                <a:solidFill>
                  <a:schemeClr val="tx1"/>
                </a:solidFill>
              </a:rPr>
              <a:t>attrited</a:t>
            </a:r>
            <a:r>
              <a:rPr lang="en-US" sz="1500" dirty="0">
                <a:solidFill>
                  <a:schemeClr val="tx1"/>
                </a:solidFill>
              </a:rPr>
              <a:t> customers have 65 or less transactions in last 12 months, and 90% of the </a:t>
            </a:r>
            <a:r>
              <a:rPr lang="en-US" sz="1500" dirty="0" err="1">
                <a:solidFill>
                  <a:schemeClr val="tx1"/>
                </a:solidFill>
              </a:rPr>
              <a:t>attrited</a:t>
            </a:r>
            <a:r>
              <a:rPr lang="en-US" sz="1500" dirty="0">
                <a:solidFill>
                  <a:schemeClr val="tx1"/>
                </a:solidFill>
              </a:rPr>
              <a:t> customers having transaction less than 70 on other hand 90% of non </a:t>
            </a:r>
            <a:r>
              <a:rPr lang="en-US" sz="1500" dirty="0" err="1">
                <a:solidFill>
                  <a:schemeClr val="tx1"/>
                </a:solidFill>
              </a:rPr>
              <a:t>attrited</a:t>
            </a:r>
            <a:r>
              <a:rPr lang="en-US" sz="1500" dirty="0">
                <a:solidFill>
                  <a:schemeClr val="tx1"/>
                </a:solidFill>
              </a:rPr>
              <a:t> customers having transactions 110 or less in last 12 months. Based on this we can say that </a:t>
            </a:r>
            <a:r>
              <a:rPr lang="en-US" sz="1500" dirty="0" err="1">
                <a:solidFill>
                  <a:schemeClr val="tx1"/>
                </a:solidFill>
              </a:rPr>
              <a:t>attrited</a:t>
            </a:r>
            <a:r>
              <a:rPr lang="en-US" sz="1500" dirty="0">
                <a:solidFill>
                  <a:schemeClr val="tx1"/>
                </a:solidFill>
              </a:rPr>
              <a:t> customers tend to have less transactions compared to not </a:t>
            </a:r>
            <a:r>
              <a:rPr lang="en-US" sz="1500" dirty="0" err="1">
                <a:solidFill>
                  <a:schemeClr val="tx1"/>
                </a:solidFill>
              </a:rPr>
              <a:t>attrited</a:t>
            </a:r>
            <a:r>
              <a:rPr lang="en-US" sz="1500" dirty="0">
                <a:solidFill>
                  <a:schemeClr val="tx1"/>
                </a:solidFill>
              </a:rPr>
              <a:t> customers.</a:t>
            </a:r>
          </a:p>
        </p:txBody>
      </p:sp>
      <p:pic>
        <p:nvPicPr>
          <p:cNvPr id="6" name="Picture 5">
            <a:extLst>
              <a:ext uri="{FF2B5EF4-FFF2-40B4-BE49-F238E27FC236}">
                <a16:creationId xmlns:a16="http://schemas.microsoft.com/office/drawing/2014/main" id="{B054956F-86C2-174C-B06C-992CDFC40702}"/>
              </a:ext>
            </a:extLst>
          </p:cNvPr>
          <p:cNvPicPr>
            <a:picLocks noChangeAspect="1"/>
          </p:cNvPicPr>
          <p:nvPr/>
        </p:nvPicPr>
        <p:blipFill rotWithShape="1">
          <a:blip r:embed="rId2"/>
          <a:srcRect r="15073" b="-1"/>
          <a:stretch/>
        </p:blipFill>
        <p:spPr>
          <a:xfrm>
            <a:off x="6091916" y="645106"/>
            <a:ext cx="5766709" cy="5551046"/>
          </a:xfrm>
          <a:prstGeom prst="rect">
            <a:avLst/>
          </a:prstGeom>
        </p:spPr>
      </p:pic>
    </p:spTree>
    <p:extLst>
      <p:ext uri="{BB962C8B-B14F-4D97-AF65-F5344CB8AC3E}">
        <p14:creationId xmlns:p14="http://schemas.microsoft.com/office/powerpoint/2010/main" val="70319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2381052" y="144606"/>
            <a:ext cx="8911687" cy="561449"/>
          </a:xfrm>
        </p:spPr>
        <p:txBody>
          <a:bodyPr>
            <a:normAutofit fontScale="90000"/>
          </a:bodyPr>
          <a:lstStyle/>
          <a:p>
            <a:r>
              <a:rPr lang="en-US" sz="2000" b="1" dirty="0">
                <a:solidFill>
                  <a:schemeClr val="accent1"/>
                </a:solidFill>
                <a:cs typeface="Apple Chancery" panose="03020702040506060504" pitchFamily="66" charset="-79"/>
              </a:rPr>
              <a:t>Analytical Distribution: Lognormal Distribution on Total Transactions Count</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2381053" y="959005"/>
            <a:ext cx="9656618" cy="5638565"/>
          </a:xfrm>
        </p:spPr>
        <p:txBody>
          <a:bodyPr>
            <a:normAutofit/>
          </a:bodyPr>
          <a:lstStyle/>
          <a:p>
            <a:r>
              <a:rPr lang="en-US" sz="1200" dirty="0"/>
              <a:t>The first chart shows the normal probability of Total transactions made by both customers; we can see the it deviates from the model at both the ends.</a:t>
            </a:r>
          </a:p>
          <a:p>
            <a:r>
              <a:rPr lang="en-US" sz="1200" dirty="0"/>
              <a:t>The second chart is same as first but on log scale , it shows that middle portion is fitting with model, but the top and bottom ends are deviating from the model. This could be the </a:t>
            </a:r>
            <a:r>
              <a:rPr lang="en-US" sz="1200" dirty="0" err="1"/>
              <a:t>attrited</a:t>
            </a:r>
            <a:r>
              <a:rPr lang="en-US" sz="1200" dirty="0"/>
              <a:t> customers having less transactions counts.</a:t>
            </a:r>
          </a:p>
        </p:txBody>
      </p:sp>
      <p:pic>
        <p:nvPicPr>
          <p:cNvPr id="4" name="Picture 3">
            <a:extLst>
              <a:ext uri="{FF2B5EF4-FFF2-40B4-BE49-F238E27FC236}">
                <a16:creationId xmlns:a16="http://schemas.microsoft.com/office/drawing/2014/main" id="{CEF4B5E8-36BE-8B4C-9027-CF7E5B534BD8}"/>
              </a:ext>
            </a:extLst>
          </p:cNvPr>
          <p:cNvPicPr>
            <a:picLocks noChangeAspect="1"/>
          </p:cNvPicPr>
          <p:nvPr/>
        </p:nvPicPr>
        <p:blipFill>
          <a:blip r:embed="rId2"/>
          <a:stretch>
            <a:fillRect/>
          </a:stretch>
        </p:blipFill>
        <p:spPr>
          <a:xfrm>
            <a:off x="2381053" y="2298253"/>
            <a:ext cx="4779232" cy="3892445"/>
          </a:xfrm>
          <a:prstGeom prst="rect">
            <a:avLst/>
          </a:prstGeom>
        </p:spPr>
      </p:pic>
      <p:pic>
        <p:nvPicPr>
          <p:cNvPr id="5" name="Picture 4">
            <a:extLst>
              <a:ext uri="{FF2B5EF4-FFF2-40B4-BE49-F238E27FC236}">
                <a16:creationId xmlns:a16="http://schemas.microsoft.com/office/drawing/2014/main" id="{7346C903-70AA-6C46-B785-FDF75E07448A}"/>
              </a:ext>
            </a:extLst>
          </p:cNvPr>
          <p:cNvPicPr>
            <a:picLocks noChangeAspect="1"/>
          </p:cNvPicPr>
          <p:nvPr/>
        </p:nvPicPr>
        <p:blipFill>
          <a:blip r:embed="rId3"/>
          <a:stretch>
            <a:fillRect/>
          </a:stretch>
        </p:blipFill>
        <p:spPr>
          <a:xfrm>
            <a:off x="7209362" y="2298253"/>
            <a:ext cx="4825999" cy="3892445"/>
          </a:xfrm>
          <a:prstGeom prst="rect">
            <a:avLst/>
          </a:prstGeom>
        </p:spPr>
      </p:pic>
    </p:spTree>
    <p:extLst>
      <p:ext uri="{BB962C8B-B14F-4D97-AF65-F5344CB8AC3E}">
        <p14:creationId xmlns:p14="http://schemas.microsoft.com/office/powerpoint/2010/main" val="3937859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941214" y="90751"/>
            <a:ext cx="8911687" cy="561449"/>
          </a:xfrm>
        </p:spPr>
        <p:txBody>
          <a:bodyPr>
            <a:normAutofit/>
          </a:bodyPr>
          <a:lstStyle/>
          <a:p>
            <a:r>
              <a:rPr lang="en-US" sz="2000" b="1" dirty="0">
                <a:solidFill>
                  <a:schemeClr val="accent1"/>
                </a:solidFill>
                <a:cs typeface="Apple Chancery" panose="03020702040506060504" pitchFamily="66" charset="-79"/>
              </a:rPr>
              <a:t>Correlations: Scatter plots to check correlation between variables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788050" y="959005"/>
            <a:ext cx="10249621" cy="5638565"/>
          </a:xfrm>
        </p:spPr>
        <p:txBody>
          <a:bodyPr>
            <a:normAutofit/>
          </a:bodyPr>
          <a:lstStyle/>
          <a:p>
            <a:r>
              <a:rPr lang="en-US" sz="1400" dirty="0"/>
              <a:t>The Scatter plot of </a:t>
            </a:r>
            <a:r>
              <a:rPr lang="en-US" sz="1400" dirty="0" err="1"/>
              <a:t>Total_Trans_Amt</a:t>
            </a:r>
            <a:r>
              <a:rPr lang="en-US" sz="1400" dirty="0"/>
              <a:t> and </a:t>
            </a:r>
            <a:r>
              <a:rPr lang="en-US" sz="1400" dirty="0" err="1"/>
              <a:t>Total_Trans_Ct</a:t>
            </a:r>
            <a:r>
              <a:rPr lang="en-US" sz="1400" dirty="0"/>
              <a:t> shows as transaction amount increases as transaction amount, this quite </a:t>
            </a:r>
            <a:r>
              <a:rPr lang="en-US" sz="1400" dirty="0" err="1"/>
              <a:t>obvisous</a:t>
            </a:r>
            <a:r>
              <a:rPr lang="en-US" sz="1400" dirty="0"/>
              <a:t> and we can see the correlation between these two variables is positive. </a:t>
            </a:r>
          </a:p>
          <a:p>
            <a:r>
              <a:rPr lang="en-US" sz="1400" dirty="0" err="1"/>
              <a:t>Total_Trans_Ct</a:t>
            </a:r>
            <a:r>
              <a:rPr lang="en-US" sz="1400" dirty="0"/>
              <a:t> and </a:t>
            </a:r>
            <a:r>
              <a:rPr lang="en-US" sz="1400" dirty="0" err="1"/>
              <a:t>Total_Trans_Amt</a:t>
            </a:r>
            <a:r>
              <a:rPr lang="en-US" sz="1400" dirty="0"/>
              <a:t> are positively correlated with Pearson corr value </a:t>
            </a:r>
            <a:r>
              <a:rPr lang="en-US" sz="1400" b="1" dirty="0"/>
              <a:t>0.81</a:t>
            </a:r>
          </a:p>
          <a:p>
            <a:r>
              <a:rPr lang="en-US" sz="1400" dirty="0"/>
              <a:t>The relationship between Customer Age and Months_on_book is positive, and both are strongly correlated. As customer age increase so duration of credit card usage. The Pearson corr value </a:t>
            </a:r>
            <a:r>
              <a:rPr lang="en-US" sz="1400" b="1" dirty="0"/>
              <a:t>0.79</a:t>
            </a:r>
            <a:r>
              <a:rPr lang="en-US" sz="1400" dirty="0"/>
              <a:t>.</a:t>
            </a:r>
          </a:p>
          <a:p>
            <a:r>
              <a:rPr lang="en-US" sz="1400" dirty="0"/>
              <a:t>Covariance of these variables are  </a:t>
            </a:r>
            <a:r>
              <a:rPr lang="en-US" sz="1400" b="1" dirty="0"/>
              <a:t>66188.00</a:t>
            </a:r>
            <a:r>
              <a:rPr lang="en-US" sz="1400" dirty="0"/>
              <a:t> and  </a:t>
            </a:r>
            <a:r>
              <a:rPr lang="en-US" sz="1400" b="1" dirty="0"/>
              <a:t>49.37</a:t>
            </a:r>
            <a:r>
              <a:rPr lang="en-US" sz="1400" dirty="0"/>
              <a:t>  respectively.</a:t>
            </a:r>
          </a:p>
        </p:txBody>
      </p:sp>
      <p:pic>
        <p:nvPicPr>
          <p:cNvPr id="4" name="Picture 3">
            <a:extLst>
              <a:ext uri="{FF2B5EF4-FFF2-40B4-BE49-F238E27FC236}">
                <a16:creationId xmlns:a16="http://schemas.microsoft.com/office/drawing/2014/main" id="{E4397DF4-3C60-BE45-B4E8-98F68E473F92}"/>
              </a:ext>
            </a:extLst>
          </p:cNvPr>
          <p:cNvPicPr>
            <a:picLocks noChangeAspect="1"/>
          </p:cNvPicPr>
          <p:nvPr/>
        </p:nvPicPr>
        <p:blipFill>
          <a:blip r:embed="rId2"/>
          <a:stretch>
            <a:fillRect/>
          </a:stretch>
        </p:blipFill>
        <p:spPr>
          <a:xfrm>
            <a:off x="1656985" y="2933110"/>
            <a:ext cx="4848590" cy="3834140"/>
          </a:xfrm>
          <a:prstGeom prst="rect">
            <a:avLst/>
          </a:prstGeom>
        </p:spPr>
      </p:pic>
      <p:pic>
        <p:nvPicPr>
          <p:cNvPr id="6" name="Picture 5">
            <a:extLst>
              <a:ext uri="{FF2B5EF4-FFF2-40B4-BE49-F238E27FC236}">
                <a16:creationId xmlns:a16="http://schemas.microsoft.com/office/drawing/2014/main" id="{B0809CE6-9DFE-8642-BE83-8FF51130F420}"/>
              </a:ext>
            </a:extLst>
          </p:cNvPr>
          <p:cNvPicPr>
            <a:picLocks noChangeAspect="1"/>
          </p:cNvPicPr>
          <p:nvPr/>
        </p:nvPicPr>
        <p:blipFill>
          <a:blip r:embed="rId3"/>
          <a:stretch>
            <a:fillRect/>
          </a:stretch>
        </p:blipFill>
        <p:spPr>
          <a:xfrm>
            <a:off x="6686550" y="2918781"/>
            <a:ext cx="4848590" cy="3848468"/>
          </a:xfrm>
          <a:prstGeom prst="rect">
            <a:avLst/>
          </a:prstGeom>
        </p:spPr>
      </p:pic>
    </p:spTree>
    <p:extLst>
      <p:ext uri="{BB962C8B-B14F-4D97-AF65-F5344CB8AC3E}">
        <p14:creationId xmlns:p14="http://schemas.microsoft.com/office/powerpoint/2010/main" val="103111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687669" y="624110"/>
            <a:ext cx="4137059" cy="1280890"/>
          </a:xfrm>
        </p:spPr>
        <p:txBody>
          <a:bodyPr>
            <a:normAutofit/>
          </a:bodyPr>
          <a:lstStyle/>
          <a:p>
            <a:pPr>
              <a:lnSpc>
                <a:spcPct val="90000"/>
              </a:lnSpc>
            </a:pPr>
            <a:r>
              <a:rPr lang="en-US" sz="2700" b="1" dirty="0">
                <a:solidFill>
                  <a:schemeClr val="accent1"/>
                </a:solidFill>
                <a:cs typeface="Apple Chancery" panose="03020702040506060504" pitchFamily="66" charset="-79"/>
              </a:rPr>
              <a:t>Correlation Matrix: Correlation of All Variables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683956" y="2133600"/>
            <a:ext cx="4140772" cy="3777622"/>
          </a:xfrm>
        </p:spPr>
        <p:txBody>
          <a:bodyPr>
            <a:normAutofit/>
          </a:bodyPr>
          <a:lstStyle/>
          <a:p>
            <a:r>
              <a:rPr lang="en-US" sz="1600">
                <a:solidFill>
                  <a:schemeClr val="tx1"/>
                </a:solidFill>
              </a:rPr>
              <a:t>The below heatmap on correlation matrix shows which pairs of features are correlated, the darker the color the more correlated are the two features.</a:t>
            </a:r>
          </a:p>
        </p:txBody>
      </p:sp>
      <p:pic>
        <p:nvPicPr>
          <p:cNvPr id="4" name="Picture 3" descr="Chart, treemap chart&#10;&#10;Description automatically generated">
            <a:extLst>
              <a:ext uri="{FF2B5EF4-FFF2-40B4-BE49-F238E27FC236}">
                <a16:creationId xmlns:a16="http://schemas.microsoft.com/office/drawing/2014/main" id="{B60F1647-D35D-684D-829A-C50372F87A89}"/>
              </a:ext>
            </a:extLst>
          </p:cNvPr>
          <p:cNvPicPr>
            <a:picLocks noChangeAspect="1"/>
          </p:cNvPicPr>
          <p:nvPr/>
        </p:nvPicPr>
        <p:blipFill rotWithShape="1">
          <a:blip r:embed="rId2"/>
          <a:srcRect l="9620" r="2" b="2"/>
          <a:stretch/>
        </p:blipFill>
        <p:spPr>
          <a:xfrm>
            <a:off x="6096000" y="406279"/>
            <a:ext cx="5718815" cy="5504943"/>
          </a:xfrm>
          <a:prstGeom prst="rect">
            <a:avLst/>
          </a:prstGeom>
        </p:spPr>
      </p:pic>
    </p:spTree>
    <p:extLst>
      <p:ext uri="{BB962C8B-B14F-4D97-AF65-F5344CB8AC3E}">
        <p14:creationId xmlns:p14="http://schemas.microsoft.com/office/powerpoint/2010/main" val="417182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2381052" y="144606"/>
            <a:ext cx="8911687" cy="642472"/>
          </a:xfrm>
        </p:spPr>
        <p:txBody>
          <a:bodyPr>
            <a:normAutofit fontScale="90000"/>
          </a:bodyPr>
          <a:lstStyle/>
          <a:p>
            <a:r>
              <a:rPr lang="en-US" sz="2000" b="1" dirty="0">
                <a:solidFill>
                  <a:schemeClr val="accent1"/>
                </a:solidFill>
                <a:cs typeface="Apple Chancery" panose="03020702040506060504" pitchFamily="66" charset="-79"/>
              </a:rPr>
              <a:t>Hypothesis Testing : Correlation Testing Between Transaction Count and Transaction Amount</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2381053" y="959005"/>
            <a:ext cx="9656618" cy="5638565"/>
          </a:xfrm>
        </p:spPr>
        <p:txBody>
          <a:bodyPr>
            <a:normAutofit/>
          </a:bodyPr>
          <a:lstStyle/>
          <a:p>
            <a:r>
              <a:rPr lang="en-US" sz="1400" dirty="0"/>
              <a:t>The Hypothetical question here is based on analysis we have done so far , the customers who are having less transactions count that means card usage is less tends to close the account or drop-off and customer who uses more card tends to retain the card.</a:t>
            </a:r>
          </a:p>
          <a:p>
            <a:r>
              <a:rPr lang="en-US" sz="1400" dirty="0"/>
              <a:t>The Null hypothesis in this cases is there is no difference in transaction counts between </a:t>
            </a:r>
            <a:r>
              <a:rPr lang="en-US" sz="1400" dirty="0" err="1"/>
              <a:t>attrited</a:t>
            </a:r>
            <a:r>
              <a:rPr lang="en-US" sz="1400" dirty="0"/>
              <a:t> and non-</a:t>
            </a:r>
            <a:r>
              <a:rPr lang="en-US" sz="1400" dirty="0" err="1"/>
              <a:t>attrited</a:t>
            </a:r>
            <a:r>
              <a:rPr lang="en-US" sz="1400" dirty="0"/>
              <a:t> customers that means transaction counts are same for both customers.</a:t>
            </a:r>
          </a:p>
          <a:p>
            <a:r>
              <a:rPr lang="en-US" sz="1400" dirty="0"/>
              <a:t>Customers having less transactions meaning they are spending less amount and we saw in above scatter plot that transactions count and transaction amount have positive correlation and the correlation value is:0.81, this means they are strongly correlated.</a:t>
            </a:r>
          </a:p>
          <a:p>
            <a:r>
              <a:rPr lang="en-US" sz="1400" dirty="0"/>
              <a:t>In this hypothesis test, we are going to test Correlation. Hypothesis Question - There is positive relation between total transactions count and total transactions amount, and both are strongly correlated. This means that existing customers who use card a lot and spend large amount on the other hand </a:t>
            </a:r>
            <a:r>
              <a:rPr lang="en-US" sz="1400" dirty="0" err="1"/>
              <a:t>attrited</a:t>
            </a:r>
            <a:r>
              <a:rPr lang="en-US" sz="1400" dirty="0"/>
              <a:t> customers do not use card much and spend less amount. we will test correlation if it is due to chance or real.</a:t>
            </a:r>
          </a:p>
          <a:p>
            <a:r>
              <a:rPr lang="en-US" sz="1400" dirty="0"/>
              <a:t>Null Hypothesis - This test to see there is no correlation between total transactions count and total transactions amount and no impact on customers attrition.</a:t>
            </a:r>
          </a:p>
          <a:p>
            <a:r>
              <a:rPr lang="en-US" sz="1400" dirty="0"/>
              <a:t>Result hypothesis test of correlation performed on the sample , The </a:t>
            </a:r>
            <a:r>
              <a:rPr lang="en-US" sz="1400" b="1" dirty="0"/>
              <a:t>p-value is 0</a:t>
            </a:r>
            <a:r>
              <a:rPr lang="en-US" sz="1400" dirty="0"/>
              <a:t>, which means that after few sample iteration we did not see correlation between these variables, which tells that p-value could be smaller but not 0.</a:t>
            </a:r>
          </a:p>
          <a:p>
            <a:r>
              <a:rPr lang="en-US" sz="1400" dirty="0"/>
              <a:t>The actual correlation between total transactions count and total transactions amount is </a:t>
            </a:r>
            <a:r>
              <a:rPr lang="en-US" sz="1400" b="1" dirty="0"/>
              <a:t>0.81</a:t>
            </a:r>
            <a:r>
              <a:rPr lang="en-US" sz="1400" dirty="0"/>
              <a:t> and the after few iterations the larges </a:t>
            </a:r>
            <a:r>
              <a:rPr lang="en-US" sz="1400" b="1" dirty="0"/>
              <a:t>simulated correlation is 0.035</a:t>
            </a:r>
            <a:r>
              <a:rPr lang="en-US" sz="1400" dirty="0"/>
              <a:t>, though it is small compared to actual, but it is statistically significant.</a:t>
            </a:r>
          </a:p>
        </p:txBody>
      </p:sp>
    </p:spTree>
    <p:extLst>
      <p:ext uri="{BB962C8B-B14F-4D97-AF65-F5344CB8AC3E}">
        <p14:creationId xmlns:p14="http://schemas.microsoft.com/office/powerpoint/2010/main" val="1251660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683956" y="306333"/>
            <a:ext cx="4137059" cy="1280890"/>
          </a:xfrm>
        </p:spPr>
        <p:txBody>
          <a:bodyPr>
            <a:normAutofit/>
          </a:bodyPr>
          <a:lstStyle/>
          <a:p>
            <a:r>
              <a:rPr lang="en-US" sz="3200" b="1" dirty="0">
                <a:solidFill>
                  <a:schemeClr val="accent1"/>
                </a:solidFill>
                <a:cs typeface="Apple Chancery" panose="03020702040506060504" pitchFamily="66" charset="-79"/>
              </a:rPr>
              <a:t>Regression Analysis: Logistic Regression</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683956" y="1458410"/>
            <a:ext cx="4140772" cy="4452812"/>
          </a:xfrm>
        </p:spPr>
        <p:txBody>
          <a:bodyPr>
            <a:normAutofit/>
          </a:bodyPr>
          <a:lstStyle/>
          <a:p>
            <a:r>
              <a:rPr lang="en-US" sz="1600" dirty="0">
                <a:solidFill>
                  <a:schemeClr val="tx1"/>
                </a:solidFill>
              </a:rPr>
              <a:t>Since the problem is to identify the customers who are dropping off given the factors (independent variables) that might influence the decision, so this is regression problem and the target or dependent variable is binary, so we are going to perform the logistic regression to predict the customers who are going to churn or not churn.</a:t>
            </a:r>
          </a:p>
          <a:p>
            <a:endParaRPr lang="en-US" sz="1200" dirty="0">
              <a:solidFill>
                <a:schemeClr val="tx1"/>
              </a:solidFill>
            </a:endParaRPr>
          </a:p>
          <a:p>
            <a:endParaRPr lang="en-US" sz="1200" dirty="0">
              <a:solidFill>
                <a:schemeClr val="tx1"/>
              </a:solidFill>
            </a:endParaRPr>
          </a:p>
        </p:txBody>
      </p:sp>
      <p:pic>
        <p:nvPicPr>
          <p:cNvPr id="5" name="Picture 4">
            <a:extLst>
              <a:ext uri="{FF2B5EF4-FFF2-40B4-BE49-F238E27FC236}">
                <a16:creationId xmlns:a16="http://schemas.microsoft.com/office/drawing/2014/main" id="{6D864982-CAE7-0F4B-BB25-2DF9C2D1CF48}"/>
              </a:ext>
            </a:extLst>
          </p:cNvPr>
          <p:cNvPicPr>
            <a:picLocks noChangeAspect="1"/>
          </p:cNvPicPr>
          <p:nvPr/>
        </p:nvPicPr>
        <p:blipFill>
          <a:blip r:embed="rId2"/>
          <a:stretch>
            <a:fillRect/>
          </a:stretch>
        </p:blipFill>
        <p:spPr>
          <a:xfrm>
            <a:off x="6259178" y="155953"/>
            <a:ext cx="5770897" cy="6546093"/>
          </a:xfrm>
          <a:prstGeom prst="rect">
            <a:avLst/>
          </a:prstGeom>
        </p:spPr>
      </p:pic>
    </p:spTree>
    <p:extLst>
      <p:ext uri="{BB962C8B-B14F-4D97-AF65-F5344CB8AC3E}">
        <p14:creationId xmlns:p14="http://schemas.microsoft.com/office/powerpoint/2010/main" val="187523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2381052" y="144606"/>
            <a:ext cx="8911687" cy="561449"/>
          </a:xfrm>
        </p:spPr>
        <p:txBody>
          <a:bodyPr>
            <a:normAutofit/>
          </a:bodyPr>
          <a:lstStyle/>
          <a:p>
            <a:r>
              <a:rPr lang="en-US" sz="2000" b="1" dirty="0">
                <a:solidFill>
                  <a:schemeClr val="accent1"/>
                </a:solidFill>
                <a:cs typeface="Apple Chancery" panose="03020702040506060504" pitchFamily="66" charset="-79"/>
              </a:rPr>
              <a:t>Project Info: Predict churning of bank credit card customers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2381053" y="959005"/>
            <a:ext cx="9656618" cy="5638565"/>
          </a:xfrm>
        </p:spPr>
        <p:txBody>
          <a:bodyPr>
            <a:normAutofit/>
          </a:bodyPr>
          <a:lstStyle/>
          <a:p>
            <a:r>
              <a:rPr lang="en-US" b="1" dirty="0">
                <a:solidFill>
                  <a:schemeClr val="tx1"/>
                </a:solidFill>
              </a:rPr>
              <a:t>Information About the Dataset</a:t>
            </a:r>
            <a:r>
              <a:rPr lang="en-US" dirty="0">
                <a:solidFill>
                  <a:schemeClr val="tx1"/>
                </a:solidFill>
              </a:rPr>
              <a:t> – </a:t>
            </a:r>
          </a:p>
          <a:p>
            <a:r>
              <a:rPr lang="en-US" dirty="0">
                <a:solidFill>
                  <a:schemeClr val="tx1"/>
                </a:solidFill>
              </a:rPr>
              <a:t>A manager at the bank is disturbed with more and more customers leaving their credit card services. They would really appreciate if one could predict for them who is going to get churned so they can proactively go to the customer to provide them better services and turn customers' decisions in the opposite direction.</a:t>
            </a:r>
          </a:p>
          <a:p>
            <a:r>
              <a:rPr lang="en-US" dirty="0">
                <a:solidFill>
                  <a:schemeClr val="tx1"/>
                </a:solidFill>
              </a:rPr>
              <a:t>This dataset was obtained from a website with the URL as https://</a:t>
            </a:r>
            <a:r>
              <a:rPr lang="en-US" dirty="0" err="1">
                <a:solidFill>
                  <a:schemeClr val="tx1"/>
                </a:solidFill>
              </a:rPr>
              <a:t>leaps.analyttica.com</a:t>
            </a:r>
            <a:r>
              <a:rPr lang="en-US" dirty="0">
                <a:solidFill>
                  <a:schemeClr val="tx1"/>
                </a:solidFill>
              </a:rPr>
              <a:t>/home. The dataset consists of around 10K records that means customers information such as - age, salary, marital status, credit card limit, category etc.</a:t>
            </a:r>
          </a:p>
          <a:p>
            <a:r>
              <a:rPr lang="en-US" b="1" dirty="0">
                <a:solidFill>
                  <a:schemeClr val="tx1"/>
                </a:solidFill>
              </a:rPr>
              <a:t>Business Problem </a:t>
            </a:r>
            <a:r>
              <a:rPr lang="en-US" dirty="0">
                <a:solidFill>
                  <a:schemeClr val="tx1"/>
                </a:solidFill>
              </a:rPr>
              <a:t>-</a:t>
            </a:r>
          </a:p>
          <a:p>
            <a:r>
              <a:rPr lang="en-US" dirty="0">
                <a:solidFill>
                  <a:schemeClr val="tx1"/>
                </a:solidFill>
              </a:rPr>
              <a:t>The objective of this data analysis project is to better understand the attributes that are making impact on customer's decision to leave or retain the credit card company and after finalizing the attributes another goal is to identify such customers who are going to leave.</a:t>
            </a:r>
          </a:p>
          <a:p>
            <a:r>
              <a:rPr lang="en-US" dirty="0">
                <a:solidFill>
                  <a:schemeClr val="tx1"/>
                </a:solidFill>
              </a:rPr>
              <a:t>1. Identify the key features/factors that driving customer to drop off.</a:t>
            </a:r>
          </a:p>
          <a:p>
            <a:r>
              <a:rPr lang="en-US" dirty="0">
                <a:solidFill>
                  <a:schemeClr val="tx1"/>
                </a:solidFill>
              </a:rPr>
              <a:t>2. Identify the customers having high likelihood of attrition.</a:t>
            </a:r>
          </a:p>
          <a:p>
            <a:endParaRPr lang="en-US" dirty="0">
              <a:solidFill>
                <a:schemeClr val="tx1"/>
              </a:solidFill>
            </a:endParaRPr>
          </a:p>
        </p:txBody>
      </p:sp>
    </p:spTree>
    <p:extLst>
      <p:ext uri="{BB962C8B-B14F-4D97-AF65-F5344CB8AC3E}">
        <p14:creationId xmlns:p14="http://schemas.microsoft.com/office/powerpoint/2010/main" val="295637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2381053" y="138742"/>
            <a:ext cx="8911687" cy="416844"/>
          </a:xfrm>
        </p:spPr>
        <p:txBody>
          <a:bodyPr>
            <a:normAutofit/>
          </a:bodyPr>
          <a:lstStyle/>
          <a:p>
            <a:r>
              <a:rPr lang="en-US" sz="2000" b="1" dirty="0">
                <a:solidFill>
                  <a:schemeClr val="accent1"/>
                </a:solidFill>
                <a:cs typeface="Apple Chancery" panose="03020702040506060504" pitchFamily="66" charset="-79"/>
              </a:rPr>
              <a:t>Regression Result: Analysis Of Result Summary</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2381053" y="555587"/>
            <a:ext cx="9656618" cy="6157808"/>
          </a:xfrm>
        </p:spPr>
        <p:txBody>
          <a:bodyPr>
            <a:normAutofit fontScale="47500" lnSpcReduction="20000"/>
          </a:bodyPr>
          <a:lstStyle/>
          <a:p>
            <a:r>
              <a:rPr lang="en-US" sz="2900" dirty="0"/>
              <a:t>The method used for this model is - Maximum Likelihood Estimation (MLE), because here our goal is to find the parameter values that maximize the likelihood function. From Above result the Log-likelihood value is -2368.1 and Log-likelihood null value is -3956.8, which tells that LL value when only intercept is the only parameter. when we compare these two values the LLR p-value provides the p-value from a likelihood ratio of the model versus the null model. Here p-value is 0 so we can say that the Log-likelihood value -2368.1 is significant. When we look at the parameters and corresponding p-value, we can conclude that - for each unit increase in the value of below feature (considering all other constant) the log-odds of being classified as non-</a:t>
            </a:r>
            <a:r>
              <a:rPr lang="en-US" sz="2900" dirty="0" err="1"/>
              <a:t>attrited</a:t>
            </a:r>
            <a:r>
              <a:rPr lang="en-US" sz="2900" dirty="0"/>
              <a:t> customer increases by a value of their weight, the p-value is 0.0 or less than 0.05 means statistically significant. </a:t>
            </a:r>
          </a:p>
          <a:p>
            <a:r>
              <a:rPr lang="en-US" sz="2900" dirty="0"/>
              <a:t>These are the most important features that would impact on customers decision whether to stay or leave.</a:t>
            </a:r>
          </a:p>
          <a:p>
            <a:pPr>
              <a:buFont typeface="+mj-lt"/>
              <a:buAutoNum type="arabicPeriod"/>
            </a:pPr>
            <a:r>
              <a:rPr lang="en-US" sz="2900" dirty="0" err="1"/>
              <a:t>Income_Category</a:t>
            </a:r>
            <a:endParaRPr lang="en-US" sz="2900" dirty="0"/>
          </a:p>
          <a:p>
            <a:pPr>
              <a:buFont typeface="+mj-lt"/>
              <a:buAutoNum type="arabicPeriod"/>
            </a:pPr>
            <a:r>
              <a:rPr lang="en-US" sz="2900" dirty="0" err="1"/>
              <a:t>Total_Trans_Ct</a:t>
            </a:r>
            <a:endParaRPr lang="en-US" sz="2900" dirty="0"/>
          </a:p>
          <a:p>
            <a:pPr>
              <a:buFont typeface="+mj-lt"/>
              <a:buAutoNum type="arabicPeriod"/>
            </a:pPr>
            <a:r>
              <a:rPr lang="en-US" sz="2900" dirty="0" err="1"/>
              <a:t>Total_Trans_Amt</a:t>
            </a:r>
            <a:endParaRPr lang="en-US" sz="2900" dirty="0"/>
          </a:p>
          <a:p>
            <a:pPr>
              <a:buFont typeface="+mj-lt"/>
              <a:buAutoNum type="arabicPeriod"/>
            </a:pPr>
            <a:r>
              <a:rPr lang="en-US" sz="2900" dirty="0" err="1"/>
              <a:t>Avg_Open_To_Buy</a:t>
            </a:r>
            <a:endParaRPr lang="en-US" sz="2900" dirty="0"/>
          </a:p>
          <a:p>
            <a:pPr>
              <a:buFont typeface="+mj-lt"/>
              <a:buAutoNum type="arabicPeriod"/>
            </a:pPr>
            <a:r>
              <a:rPr lang="en-US" sz="2900" dirty="0" err="1"/>
              <a:t>Total_Revolving_Bal</a:t>
            </a:r>
            <a:endParaRPr lang="en-US" sz="2900" dirty="0"/>
          </a:p>
          <a:p>
            <a:pPr>
              <a:buFont typeface="+mj-lt"/>
              <a:buAutoNum type="arabicPeriod"/>
            </a:pPr>
            <a:r>
              <a:rPr lang="en-US" sz="2900" dirty="0"/>
              <a:t>Contacts_Count_12_mon</a:t>
            </a:r>
          </a:p>
          <a:p>
            <a:pPr>
              <a:buFont typeface="+mj-lt"/>
              <a:buAutoNum type="arabicPeriod"/>
            </a:pPr>
            <a:r>
              <a:rPr lang="en-US" sz="2900" dirty="0"/>
              <a:t>Months_Inactive_12_mon</a:t>
            </a:r>
          </a:p>
          <a:p>
            <a:pPr>
              <a:buFont typeface="+mj-lt"/>
              <a:buAutoNum type="arabicPeriod"/>
            </a:pPr>
            <a:r>
              <a:rPr lang="en-US" sz="2900" dirty="0" err="1"/>
              <a:t>Total_Relationship_Count</a:t>
            </a:r>
            <a:endParaRPr lang="en-US" sz="2900" dirty="0"/>
          </a:p>
          <a:p>
            <a:pPr>
              <a:buFont typeface="+mj-lt"/>
              <a:buAutoNum type="arabicPeriod"/>
            </a:pPr>
            <a:r>
              <a:rPr lang="en-US" sz="2900" dirty="0" err="1"/>
              <a:t>Card_Category</a:t>
            </a:r>
            <a:endParaRPr lang="en-US" sz="2900" dirty="0"/>
          </a:p>
          <a:p>
            <a:pPr>
              <a:buFont typeface="+mj-lt"/>
              <a:buAutoNum type="arabicPeriod"/>
            </a:pPr>
            <a:r>
              <a:rPr lang="en-US" sz="2900" dirty="0" err="1"/>
              <a:t>Income_Category</a:t>
            </a:r>
            <a:endParaRPr lang="en-US" sz="2900" dirty="0"/>
          </a:p>
          <a:p>
            <a:r>
              <a:rPr lang="en-US" sz="2900" dirty="0"/>
              <a:t>Also, the 95% confidence interval values for above important features does not cross 0, either positive or negative side and stays with side of 0 which tell that effect of these features on customer decisions in this model is statistically significant.</a:t>
            </a:r>
          </a:p>
          <a:p>
            <a:r>
              <a:rPr lang="en-US" sz="2900" dirty="0"/>
              <a:t>Lastly, the Pseudo R-squared value is 0.4015, which is the substitute of Least Squares linear regression. It is the ratio of the log-likelihood of the null model to that of the full model.</a:t>
            </a:r>
          </a:p>
          <a:p>
            <a:endParaRPr lang="en-US" dirty="0"/>
          </a:p>
          <a:p>
            <a:endParaRPr lang="en-US" dirty="0"/>
          </a:p>
        </p:txBody>
      </p:sp>
    </p:spTree>
    <p:extLst>
      <p:ext uri="{BB962C8B-B14F-4D97-AF65-F5344CB8AC3E}">
        <p14:creationId xmlns:p14="http://schemas.microsoft.com/office/powerpoint/2010/main" val="1550137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2381052" y="144606"/>
            <a:ext cx="8911687" cy="561449"/>
          </a:xfrm>
        </p:spPr>
        <p:txBody>
          <a:bodyPr>
            <a:normAutofit/>
          </a:bodyPr>
          <a:lstStyle/>
          <a:p>
            <a:r>
              <a:rPr lang="en-US" sz="2000" b="1" dirty="0">
                <a:solidFill>
                  <a:schemeClr val="accent1"/>
                </a:solidFill>
                <a:cs typeface="Apple Chancery" panose="03020702040506060504" pitchFamily="66" charset="-79"/>
              </a:rPr>
              <a:t>Regression Analysis: Accuracy of Regression Model</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2381053" y="959005"/>
            <a:ext cx="9656618" cy="5638565"/>
          </a:xfrm>
        </p:spPr>
        <p:txBody>
          <a:bodyPr>
            <a:normAutofit/>
          </a:bodyPr>
          <a:lstStyle/>
          <a:p>
            <a:r>
              <a:rPr lang="en-US" dirty="0"/>
              <a:t>Confusion Matrix  - </a:t>
            </a:r>
          </a:p>
          <a:p>
            <a:pPr marL="0" indent="0">
              <a:buNone/>
            </a:pPr>
            <a:r>
              <a:rPr lang="en-US" dirty="0"/>
              <a:t>[[ 724 715] </a:t>
            </a:r>
          </a:p>
          <a:p>
            <a:pPr marL="0" indent="0">
              <a:buNone/>
            </a:pPr>
            <a:r>
              <a:rPr lang="en-US" dirty="0"/>
              <a:t>[ 273 7296]]</a:t>
            </a:r>
          </a:p>
          <a:p>
            <a:pPr marL="0" indent="0">
              <a:buNone/>
            </a:pPr>
            <a:endParaRPr lang="en-US" dirty="0"/>
          </a:p>
          <a:p>
            <a:pPr marL="0" indent="0">
              <a:buNone/>
            </a:pPr>
            <a:r>
              <a:rPr lang="en-US" dirty="0"/>
              <a:t>The confusion matrix shows how many are True Positive, True Negative and False Positive and False Negative predicted by the model.</a:t>
            </a:r>
          </a:p>
          <a:p>
            <a:pPr marL="0" indent="0">
              <a:buNone/>
            </a:pPr>
            <a:endParaRPr lang="en-US" dirty="0"/>
          </a:p>
          <a:p>
            <a:r>
              <a:rPr lang="en-US" dirty="0"/>
              <a:t>Accuracy Score – </a:t>
            </a:r>
            <a:r>
              <a:rPr lang="en-US" b="1" dirty="0"/>
              <a:t>0.89 or 89% </a:t>
            </a:r>
          </a:p>
          <a:p>
            <a:pPr marL="0" indent="0">
              <a:buNone/>
            </a:pPr>
            <a:endParaRPr lang="en-US" dirty="0"/>
          </a:p>
          <a:p>
            <a:pPr marL="0" indent="0">
              <a:buNone/>
            </a:pPr>
            <a:r>
              <a:rPr lang="en-US" dirty="0"/>
              <a:t>Based on above result the accuracy of the model is 0.89 or 89% , which is very good and shows the model is accurate and good for predicting the customer's churn.</a:t>
            </a:r>
          </a:p>
          <a:p>
            <a:pPr marL="0" indent="0">
              <a:buNone/>
            </a:pPr>
            <a:endParaRPr lang="en-US" dirty="0"/>
          </a:p>
        </p:txBody>
      </p:sp>
    </p:spTree>
    <p:extLst>
      <p:ext uri="{BB962C8B-B14F-4D97-AF65-F5344CB8AC3E}">
        <p14:creationId xmlns:p14="http://schemas.microsoft.com/office/powerpoint/2010/main" val="386186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2381052" y="144606"/>
            <a:ext cx="8911687" cy="561449"/>
          </a:xfrm>
        </p:spPr>
        <p:txBody>
          <a:bodyPr>
            <a:normAutofit/>
          </a:bodyPr>
          <a:lstStyle/>
          <a:p>
            <a:r>
              <a:rPr lang="en-US" sz="2000" b="1" dirty="0">
                <a:solidFill>
                  <a:schemeClr val="accent1"/>
                </a:solidFill>
                <a:cs typeface="Apple Chancery" panose="03020702040506060504" pitchFamily="66" charset="-79"/>
              </a:rPr>
              <a:t>Feature Selection: Information about variables from the dataset</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2381053" y="959005"/>
            <a:ext cx="9656618" cy="5638565"/>
          </a:xfrm>
        </p:spPr>
        <p:txBody>
          <a:bodyPr>
            <a:normAutofit fontScale="85000" lnSpcReduction="20000"/>
          </a:bodyPr>
          <a:lstStyle/>
          <a:p>
            <a:r>
              <a:rPr lang="en-US" dirty="0" err="1">
                <a:solidFill>
                  <a:schemeClr val="tx1"/>
                </a:solidFill>
              </a:rPr>
              <a:t>Attrition_Flag</a:t>
            </a:r>
            <a:r>
              <a:rPr lang="en-US" dirty="0">
                <a:solidFill>
                  <a:schemeClr val="tx1"/>
                </a:solidFill>
              </a:rPr>
              <a:t> - This is the target variable, which tells us what are customers with bank and what are left the bank.</a:t>
            </a:r>
          </a:p>
          <a:p>
            <a:r>
              <a:rPr lang="en-US" dirty="0" err="1">
                <a:solidFill>
                  <a:schemeClr val="tx1"/>
                </a:solidFill>
              </a:rPr>
              <a:t>Customer_Age</a:t>
            </a:r>
            <a:r>
              <a:rPr lang="en-US" dirty="0">
                <a:solidFill>
                  <a:schemeClr val="tx1"/>
                </a:solidFill>
              </a:rPr>
              <a:t> - This tells us the age of the customer; I am going to keep this to see if age influence the customer to leave. In real world customers who are about to retire or already retired have chances of leaving because they might not be interested in credit because of limited income source.</a:t>
            </a:r>
          </a:p>
          <a:p>
            <a:r>
              <a:rPr lang="en-US" dirty="0" err="1">
                <a:solidFill>
                  <a:schemeClr val="tx1"/>
                </a:solidFill>
              </a:rPr>
              <a:t>Income_category</a:t>
            </a:r>
            <a:r>
              <a:rPr lang="en-US" dirty="0">
                <a:solidFill>
                  <a:schemeClr val="tx1"/>
                </a:solidFill>
              </a:rPr>
              <a:t> - Given income ranges in which customers income falls</a:t>
            </a:r>
          </a:p>
          <a:p>
            <a:r>
              <a:rPr lang="en-US" dirty="0" err="1">
                <a:solidFill>
                  <a:schemeClr val="tx1"/>
                </a:solidFill>
              </a:rPr>
              <a:t>Card_category</a:t>
            </a:r>
            <a:r>
              <a:rPr lang="en-US" dirty="0">
                <a:solidFill>
                  <a:schemeClr val="tx1"/>
                </a:solidFill>
              </a:rPr>
              <a:t> - This columns tells that which card category customers have.</a:t>
            </a:r>
          </a:p>
          <a:p>
            <a:r>
              <a:rPr lang="en-US" dirty="0" err="1">
                <a:solidFill>
                  <a:schemeClr val="tx1"/>
                </a:solidFill>
              </a:rPr>
              <a:t>Months_on_book</a:t>
            </a:r>
            <a:r>
              <a:rPr lang="en-US" dirty="0">
                <a:solidFill>
                  <a:schemeClr val="tx1"/>
                </a:solidFill>
              </a:rPr>
              <a:t> - How long customer is with bank.</a:t>
            </a:r>
          </a:p>
          <a:p>
            <a:r>
              <a:rPr lang="en-US" dirty="0" err="1">
                <a:solidFill>
                  <a:schemeClr val="tx1"/>
                </a:solidFill>
              </a:rPr>
              <a:t>Total_relationship_Count</a:t>
            </a:r>
            <a:r>
              <a:rPr lang="en-US" dirty="0">
                <a:solidFill>
                  <a:schemeClr val="tx1"/>
                </a:solidFill>
              </a:rPr>
              <a:t> - Total number of products held by customer</a:t>
            </a:r>
          </a:p>
          <a:p>
            <a:r>
              <a:rPr lang="en-US" dirty="0">
                <a:solidFill>
                  <a:schemeClr val="tx1"/>
                </a:solidFill>
              </a:rPr>
              <a:t>Months_inactive_12_mon - How many months customer was inactive in last 12 months, means number of months customer did not use credit card</a:t>
            </a:r>
          </a:p>
          <a:p>
            <a:r>
              <a:rPr lang="en-US" dirty="0">
                <a:solidFill>
                  <a:schemeClr val="tx1"/>
                </a:solidFill>
              </a:rPr>
              <a:t>Contacts_Count_12_mon - How many times customer contacted bank in last 12 months</a:t>
            </a:r>
          </a:p>
          <a:p>
            <a:r>
              <a:rPr lang="en-US" dirty="0" err="1">
                <a:solidFill>
                  <a:schemeClr val="tx1"/>
                </a:solidFill>
              </a:rPr>
              <a:t>Total_Revolving_Balance</a:t>
            </a:r>
            <a:r>
              <a:rPr lang="en-US" dirty="0">
                <a:solidFill>
                  <a:schemeClr val="tx1"/>
                </a:solidFill>
              </a:rPr>
              <a:t> - The outstanding balance on the card which gets carried to next month if customer does not pay</a:t>
            </a:r>
          </a:p>
          <a:p>
            <a:r>
              <a:rPr lang="en-US" dirty="0" err="1">
                <a:solidFill>
                  <a:schemeClr val="tx1"/>
                </a:solidFill>
              </a:rPr>
              <a:t>Avg_Utilization_Ratio</a:t>
            </a:r>
            <a:r>
              <a:rPr lang="en-US" dirty="0">
                <a:solidFill>
                  <a:schemeClr val="tx1"/>
                </a:solidFill>
              </a:rPr>
              <a:t> - This measures the how much credit customer is using compared to how much is available.</a:t>
            </a:r>
          </a:p>
          <a:p>
            <a:r>
              <a:rPr lang="en-US" dirty="0" err="1">
                <a:solidFill>
                  <a:schemeClr val="tx1"/>
                </a:solidFill>
              </a:rPr>
              <a:t>Avg_Open_To_Buy</a:t>
            </a:r>
            <a:r>
              <a:rPr lang="en-US" dirty="0">
                <a:solidFill>
                  <a:schemeClr val="tx1"/>
                </a:solidFill>
              </a:rPr>
              <a:t> - It is average credit available allocated to the customers.</a:t>
            </a:r>
          </a:p>
          <a:p>
            <a:r>
              <a:rPr lang="en-US" dirty="0" err="1">
                <a:solidFill>
                  <a:schemeClr val="tx1"/>
                </a:solidFill>
              </a:rPr>
              <a:t>Total_Trans_Ct</a:t>
            </a:r>
            <a:r>
              <a:rPr lang="en-US" dirty="0">
                <a:solidFill>
                  <a:schemeClr val="tx1"/>
                </a:solidFill>
              </a:rPr>
              <a:t> - Total transactions counts made by customer in last 12 months</a:t>
            </a:r>
          </a:p>
          <a:p>
            <a:r>
              <a:rPr lang="en-US" dirty="0" err="1">
                <a:solidFill>
                  <a:schemeClr val="tx1"/>
                </a:solidFill>
              </a:rPr>
              <a:t>Total_Trans_Amt</a:t>
            </a:r>
            <a:r>
              <a:rPr lang="en-US" dirty="0">
                <a:solidFill>
                  <a:schemeClr val="tx1"/>
                </a:solidFill>
              </a:rPr>
              <a:t> - Total transaction amount or amount spent on each transactions in last 12 months</a:t>
            </a:r>
          </a:p>
        </p:txBody>
      </p:sp>
    </p:spTree>
    <p:extLst>
      <p:ext uri="{BB962C8B-B14F-4D97-AF65-F5344CB8AC3E}">
        <p14:creationId xmlns:p14="http://schemas.microsoft.com/office/powerpoint/2010/main" val="76770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851950" y="144606"/>
            <a:ext cx="9440790" cy="561449"/>
          </a:xfrm>
        </p:spPr>
        <p:txBody>
          <a:bodyPr>
            <a:normAutofit/>
          </a:bodyPr>
          <a:lstStyle/>
          <a:p>
            <a:r>
              <a:rPr lang="en-US" sz="2000" b="1" dirty="0">
                <a:solidFill>
                  <a:schemeClr val="accent1"/>
                </a:solidFill>
                <a:cs typeface="Apple Chancery" panose="03020702040506060504" pitchFamily="66" charset="-79"/>
              </a:rPr>
              <a:t>Data Information: Variable's information and Missing values</a:t>
            </a:r>
            <a:endParaRPr lang="en-US" sz="1800" b="1" dirty="0">
              <a:solidFill>
                <a:schemeClr val="accent1"/>
              </a:solidFill>
              <a:cs typeface="Apple Chancery" panose="03020702040506060504" pitchFamily="66" charset="-79"/>
            </a:endParaRPr>
          </a:p>
        </p:txBody>
      </p:sp>
      <p:pic>
        <p:nvPicPr>
          <p:cNvPr id="4" name="Content Placeholder 3">
            <a:extLst>
              <a:ext uri="{FF2B5EF4-FFF2-40B4-BE49-F238E27FC236}">
                <a16:creationId xmlns:a16="http://schemas.microsoft.com/office/drawing/2014/main" id="{C93F101F-193E-7940-899A-5A2585496A4E}"/>
              </a:ext>
            </a:extLst>
          </p:cNvPr>
          <p:cNvPicPr>
            <a:picLocks noGrp="1" noChangeAspect="1"/>
          </p:cNvPicPr>
          <p:nvPr>
            <p:ph idx="1"/>
          </p:nvPr>
        </p:nvPicPr>
        <p:blipFill>
          <a:blip r:embed="rId2"/>
          <a:stretch>
            <a:fillRect/>
          </a:stretch>
        </p:blipFill>
        <p:spPr>
          <a:xfrm>
            <a:off x="1539433" y="2442258"/>
            <a:ext cx="4889738" cy="4166886"/>
          </a:xfrm>
          <a:prstGeom prst="rect">
            <a:avLst/>
          </a:prstGeom>
        </p:spPr>
      </p:pic>
      <p:pic>
        <p:nvPicPr>
          <p:cNvPr id="5" name="Picture 4">
            <a:extLst>
              <a:ext uri="{FF2B5EF4-FFF2-40B4-BE49-F238E27FC236}">
                <a16:creationId xmlns:a16="http://schemas.microsoft.com/office/drawing/2014/main" id="{BFCF5C71-7A8B-1D41-B226-AD36619765C5}"/>
              </a:ext>
            </a:extLst>
          </p:cNvPr>
          <p:cNvPicPr>
            <a:picLocks noChangeAspect="1"/>
          </p:cNvPicPr>
          <p:nvPr/>
        </p:nvPicPr>
        <p:blipFill>
          <a:blip r:embed="rId3"/>
          <a:stretch>
            <a:fillRect/>
          </a:stretch>
        </p:blipFill>
        <p:spPr>
          <a:xfrm>
            <a:off x="6920503" y="2114729"/>
            <a:ext cx="4851171" cy="4343400"/>
          </a:xfrm>
          <a:prstGeom prst="rect">
            <a:avLst/>
          </a:prstGeom>
        </p:spPr>
      </p:pic>
      <p:sp>
        <p:nvSpPr>
          <p:cNvPr id="9" name="TextBox 8">
            <a:extLst>
              <a:ext uri="{FF2B5EF4-FFF2-40B4-BE49-F238E27FC236}">
                <a16:creationId xmlns:a16="http://schemas.microsoft.com/office/drawing/2014/main" id="{18A0FA88-7ACE-6142-AFB2-3489340F4DD6}"/>
              </a:ext>
            </a:extLst>
          </p:cNvPr>
          <p:cNvSpPr txBox="1"/>
          <p:nvPr/>
        </p:nvSpPr>
        <p:spPr>
          <a:xfrm>
            <a:off x="1713054" y="914400"/>
            <a:ext cx="10058620" cy="1200329"/>
          </a:xfrm>
          <a:prstGeom prst="rect">
            <a:avLst/>
          </a:prstGeom>
          <a:noFill/>
        </p:spPr>
        <p:txBody>
          <a:bodyPr wrap="square" rtlCol="0">
            <a:spAutoFit/>
          </a:bodyPr>
          <a:lstStyle/>
          <a:p>
            <a:r>
              <a:rPr lang="en-US" dirty="0"/>
              <a:t>Below charts shows the variables information about count, null and data type of each variable.</a:t>
            </a:r>
          </a:p>
          <a:p>
            <a:r>
              <a:rPr lang="en-US" dirty="0"/>
              <a:t>The chart shows no missing values in the data set</a:t>
            </a:r>
          </a:p>
          <a:p>
            <a:endParaRPr lang="en-US" dirty="0"/>
          </a:p>
        </p:txBody>
      </p:sp>
    </p:spTree>
    <p:extLst>
      <p:ext uri="{BB962C8B-B14F-4D97-AF65-F5344CB8AC3E}">
        <p14:creationId xmlns:p14="http://schemas.microsoft.com/office/powerpoint/2010/main" val="1584736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851950" y="144606"/>
            <a:ext cx="9440790" cy="561449"/>
          </a:xfrm>
        </p:spPr>
        <p:txBody>
          <a:bodyPr>
            <a:normAutofit/>
          </a:bodyPr>
          <a:lstStyle/>
          <a:p>
            <a:r>
              <a:rPr lang="en-US" sz="2000" b="1" dirty="0">
                <a:solidFill>
                  <a:schemeClr val="accent1"/>
                </a:solidFill>
                <a:cs typeface="Apple Chancery" panose="03020702040506060504" pitchFamily="66" charset="-79"/>
              </a:rPr>
              <a:t>Data Distribution: </a:t>
            </a:r>
            <a:r>
              <a:rPr lang="en-US" sz="1800" b="1" dirty="0">
                <a:solidFill>
                  <a:schemeClr val="accent1"/>
                </a:solidFill>
                <a:cs typeface="Apple Chancery" panose="03020702040506060504" pitchFamily="66" charset="-79"/>
              </a:rPr>
              <a:t>Histogram of Numerical variables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851949" y="993729"/>
            <a:ext cx="10220445" cy="5638565"/>
          </a:xfrm>
        </p:spPr>
        <p:txBody>
          <a:bodyPr>
            <a:normAutofit/>
          </a:bodyPr>
          <a:lstStyle/>
          <a:p>
            <a:r>
              <a:rPr lang="en-US" sz="1400" dirty="0">
                <a:solidFill>
                  <a:schemeClr val="tx1"/>
                </a:solidFill>
              </a:rPr>
              <a:t>Based on the below histograms for numerical variables, it seems customer age column has few customers with age greater than 67 years old and their count is very minimal. We can call them as accurate data points but with low count it can be treated as outliers.</a:t>
            </a:r>
          </a:p>
          <a:p>
            <a:r>
              <a:rPr lang="en-US" sz="1400" dirty="0">
                <a:solidFill>
                  <a:schemeClr val="tx1"/>
                </a:solidFill>
              </a:rPr>
              <a:t>Months on Book – there is spike at bin 37 but it is not outlier.</a:t>
            </a:r>
          </a:p>
          <a:p>
            <a:endParaRPr lang="en-US" sz="1600" dirty="0">
              <a:solidFill>
                <a:schemeClr val="tx1"/>
              </a:solidFill>
            </a:endParaRPr>
          </a:p>
        </p:txBody>
      </p:sp>
      <p:pic>
        <p:nvPicPr>
          <p:cNvPr id="4" name="Picture 3">
            <a:extLst>
              <a:ext uri="{FF2B5EF4-FFF2-40B4-BE49-F238E27FC236}">
                <a16:creationId xmlns:a16="http://schemas.microsoft.com/office/drawing/2014/main" id="{437D9B76-F231-FE4D-8194-7EF830CFFA86}"/>
              </a:ext>
            </a:extLst>
          </p:cNvPr>
          <p:cNvPicPr>
            <a:picLocks noChangeAspect="1"/>
          </p:cNvPicPr>
          <p:nvPr/>
        </p:nvPicPr>
        <p:blipFill>
          <a:blip r:embed="rId2"/>
          <a:stretch>
            <a:fillRect/>
          </a:stretch>
        </p:blipFill>
        <p:spPr>
          <a:xfrm>
            <a:off x="1851953" y="2132977"/>
            <a:ext cx="4925567" cy="4023360"/>
          </a:xfrm>
          <a:prstGeom prst="rect">
            <a:avLst/>
          </a:prstGeom>
        </p:spPr>
      </p:pic>
      <p:pic>
        <p:nvPicPr>
          <p:cNvPr id="5" name="Picture 4">
            <a:extLst>
              <a:ext uri="{FF2B5EF4-FFF2-40B4-BE49-F238E27FC236}">
                <a16:creationId xmlns:a16="http://schemas.microsoft.com/office/drawing/2014/main" id="{660AFC38-9125-A149-AE66-D6617CA678E7}"/>
              </a:ext>
            </a:extLst>
          </p:cNvPr>
          <p:cNvPicPr>
            <a:picLocks noChangeAspect="1"/>
          </p:cNvPicPr>
          <p:nvPr/>
        </p:nvPicPr>
        <p:blipFill>
          <a:blip r:embed="rId3"/>
          <a:stretch>
            <a:fillRect/>
          </a:stretch>
        </p:blipFill>
        <p:spPr>
          <a:xfrm>
            <a:off x="7022215" y="2269585"/>
            <a:ext cx="4793548" cy="3907016"/>
          </a:xfrm>
          <a:prstGeom prst="rect">
            <a:avLst/>
          </a:prstGeom>
        </p:spPr>
      </p:pic>
    </p:spTree>
    <p:extLst>
      <p:ext uri="{BB962C8B-B14F-4D97-AF65-F5344CB8AC3E}">
        <p14:creationId xmlns:p14="http://schemas.microsoft.com/office/powerpoint/2010/main" val="167654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851950" y="144606"/>
            <a:ext cx="9440790" cy="561449"/>
          </a:xfrm>
        </p:spPr>
        <p:txBody>
          <a:bodyPr>
            <a:normAutofit/>
          </a:bodyPr>
          <a:lstStyle/>
          <a:p>
            <a:r>
              <a:rPr lang="en-US" sz="2000" b="1" dirty="0">
                <a:solidFill>
                  <a:schemeClr val="accent1"/>
                </a:solidFill>
                <a:cs typeface="Apple Chancery" panose="03020702040506060504" pitchFamily="66" charset="-79"/>
              </a:rPr>
              <a:t>Data Distribution: </a:t>
            </a:r>
            <a:r>
              <a:rPr lang="en-US" sz="1800" b="1" dirty="0">
                <a:solidFill>
                  <a:schemeClr val="accent1"/>
                </a:solidFill>
                <a:cs typeface="Apple Chancery" panose="03020702040506060504" pitchFamily="66" charset="-79"/>
              </a:rPr>
              <a:t>Histogram of Numerical variables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851949" y="993729"/>
            <a:ext cx="10220445" cy="5638565"/>
          </a:xfrm>
        </p:spPr>
        <p:txBody>
          <a:bodyPr>
            <a:normAutofit/>
          </a:bodyPr>
          <a:lstStyle/>
          <a:p>
            <a:r>
              <a:rPr lang="en-US" sz="1400" dirty="0">
                <a:solidFill>
                  <a:schemeClr val="tx1"/>
                </a:solidFill>
              </a:rPr>
              <a:t>Histogram of Total Relationship Count – which tells how many product customers holds.</a:t>
            </a:r>
          </a:p>
          <a:p>
            <a:r>
              <a:rPr lang="en-US" sz="1400" dirty="0">
                <a:solidFill>
                  <a:schemeClr val="tx1"/>
                </a:solidFill>
              </a:rPr>
              <a:t>Months Inactive 12 Months – Customer is not using card in last 12 months.</a:t>
            </a:r>
          </a:p>
          <a:p>
            <a:r>
              <a:rPr lang="en-US" sz="1400" dirty="0">
                <a:solidFill>
                  <a:schemeClr val="tx1"/>
                </a:solidFill>
              </a:rPr>
              <a:t>No outliers in these two variables.</a:t>
            </a:r>
          </a:p>
          <a:p>
            <a:endParaRPr lang="en-US" sz="14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CA9AD41B-5FC5-6945-9318-DB3FE254FC95}"/>
              </a:ext>
            </a:extLst>
          </p:cNvPr>
          <p:cNvPicPr>
            <a:picLocks noChangeAspect="1"/>
          </p:cNvPicPr>
          <p:nvPr/>
        </p:nvPicPr>
        <p:blipFill>
          <a:blip r:embed="rId2"/>
          <a:stretch>
            <a:fillRect/>
          </a:stretch>
        </p:blipFill>
        <p:spPr>
          <a:xfrm>
            <a:off x="1728786" y="2153550"/>
            <a:ext cx="5045075" cy="4082149"/>
          </a:xfrm>
          <a:prstGeom prst="rect">
            <a:avLst/>
          </a:prstGeom>
        </p:spPr>
      </p:pic>
      <p:pic>
        <p:nvPicPr>
          <p:cNvPr id="7" name="Picture 6">
            <a:extLst>
              <a:ext uri="{FF2B5EF4-FFF2-40B4-BE49-F238E27FC236}">
                <a16:creationId xmlns:a16="http://schemas.microsoft.com/office/drawing/2014/main" id="{2A864A7A-9424-8B44-88C1-53339F675198}"/>
              </a:ext>
            </a:extLst>
          </p:cNvPr>
          <p:cNvPicPr>
            <a:picLocks noChangeAspect="1"/>
          </p:cNvPicPr>
          <p:nvPr/>
        </p:nvPicPr>
        <p:blipFill>
          <a:blip r:embed="rId3"/>
          <a:stretch>
            <a:fillRect/>
          </a:stretch>
        </p:blipFill>
        <p:spPr>
          <a:xfrm>
            <a:off x="7063975" y="2153550"/>
            <a:ext cx="5008419" cy="4082149"/>
          </a:xfrm>
          <a:prstGeom prst="rect">
            <a:avLst/>
          </a:prstGeom>
        </p:spPr>
      </p:pic>
    </p:spTree>
    <p:extLst>
      <p:ext uri="{BB962C8B-B14F-4D97-AF65-F5344CB8AC3E}">
        <p14:creationId xmlns:p14="http://schemas.microsoft.com/office/powerpoint/2010/main" val="327183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851950" y="144606"/>
            <a:ext cx="9440790" cy="561449"/>
          </a:xfrm>
        </p:spPr>
        <p:txBody>
          <a:bodyPr>
            <a:normAutofit/>
          </a:bodyPr>
          <a:lstStyle/>
          <a:p>
            <a:r>
              <a:rPr lang="en-US" sz="2000" b="1" dirty="0">
                <a:solidFill>
                  <a:schemeClr val="accent1"/>
                </a:solidFill>
                <a:cs typeface="Apple Chancery" panose="03020702040506060504" pitchFamily="66" charset="-79"/>
              </a:rPr>
              <a:t>Data Distribution: </a:t>
            </a:r>
            <a:r>
              <a:rPr lang="en-US" sz="1800" b="1" dirty="0">
                <a:solidFill>
                  <a:schemeClr val="accent1"/>
                </a:solidFill>
                <a:cs typeface="Apple Chancery" panose="03020702040506060504" pitchFamily="66" charset="-79"/>
              </a:rPr>
              <a:t>Histogram of Numerical variables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851949" y="993729"/>
            <a:ext cx="10220445" cy="5638565"/>
          </a:xfrm>
        </p:spPr>
        <p:txBody>
          <a:bodyPr>
            <a:normAutofit/>
          </a:bodyPr>
          <a:lstStyle/>
          <a:p>
            <a:r>
              <a:rPr lang="en-US" sz="1400" dirty="0">
                <a:solidFill>
                  <a:schemeClr val="tx1"/>
                </a:solidFill>
              </a:rPr>
              <a:t>Histogram of Contacts Count in last 12 months</a:t>
            </a:r>
          </a:p>
          <a:p>
            <a:r>
              <a:rPr lang="en-US" sz="1400" dirty="0">
                <a:solidFill>
                  <a:schemeClr val="tx1"/>
                </a:solidFill>
              </a:rPr>
              <a:t>Total revolving Balance </a:t>
            </a:r>
          </a:p>
          <a:p>
            <a:r>
              <a:rPr lang="en-US" sz="1400" dirty="0">
                <a:solidFill>
                  <a:schemeClr val="tx1"/>
                </a:solidFill>
              </a:rPr>
              <a:t>No outliers in these two variables.</a:t>
            </a:r>
          </a:p>
          <a:p>
            <a:pPr marL="0" indent="0">
              <a:buNone/>
            </a:pPr>
            <a:endParaRPr lang="en-US" sz="1400" dirty="0">
              <a:solidFill>
                <a:schemeClr val="tx1"/>
              </a:solidFill>
            </a:endParaRPr>
          </a:p>
          <a:p>
            <a:endParaRPr lang="en-US" sz="1600" dirty="0">
              <a:solidFill>
                <a:schemeClr val="tx1"/>
              </a:solidFill>
            </a:endParaRPr>
          </a:p>
        </p:txBody>
      </p:sp>
      <p:pic>
        <p:nvPicPr>
          <p:cNvPr id="4" name="Picture 3">
            <a:extLst>
              <a:ext uri="{FF2B5EF4-FFF2-40B4-BE49-F238E27FC236}">
                <a16:creationId xmlns:a16="http://schemas.microsoft.com/office/drawing/2014/main" id="{B89D047A-7B04-5D43-80AB-35BF15CCAD1C}"/>
              </a:ext>
            </a:extLst>
          </p:cNvPr>
          <p:cNvPicPr>
            <a:picLocks noChangeAspect="1"/>
          </p:cNvPicPr>
          <p:nvPr/>
        </p:nvPicPr>
        <p:blipFill>
          <a:blip r:embed="rId2"/>
          <a:stretch>
            <a:fillRect/>
          </a:stretch>
        </p:blipFill>
        <p:spPr>
          <a:xfrm>
            <a:off x="1851949" y="2388922"/>
            <a:ext cx="4953965" cy="4042891"/>
          </a:xfrm>
          <a:prstGeom prst="rect">
            <a:avLst/>
          </a:prstGeom>
        </p:spPr>
      </p:pic>
      <p:pic>
        <p:nvPicPr>
          <p:cNvPr id="5" name="Picture 4">
            <a:extLst>
              <a:ext uri="{FF2B5EF4-FFF2-40B4-BE49-F238E27FC236}">
                <a16:creationId xmlns:a16="http://schemas.microsoft.com/office/drawing/2014/main" id="{17EBCBB5-0D11-874C-8517-3BE162916665}"/>
              </a:ext>
            </a:extLst>
          </p:cNvPr>
          <p:cNvPicPr>
            <a:picLocks noChangeAspect="1"/>
          </p:cNvPicPr>
          <p:nvPr/>
        </p:nvPicPr>
        <p:blipFill>
          <a:blip r:embed="rId3"/>
          <a:stretch>
            <a:fillRect/>
          </a:stretch>
        </p:blipFill>
        <p:spPr>
          <a:xfrm>
            <a:off x="7230663" y="2388922"/>
            <a:ext cx="4726485" cy="3830615"/>
          </a:xfrm>
          <a:prstGeom prst="rect">
            <a:avLst/>
          </a:prstGeom>
        </p:spPr>
      </p:pic>
    </p:spTree>
    <p:extLst>
      <p:ext uri="{BB962C8B-B14F-4D97-AF65-F5344CB8AC3E}">
        <p14:creationId xmlns:p14="http://schemas.microsoft.com/office/powerpoint/2010/main" val="419818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851950" y="144606"/>
            <a:ext cx="9440790" cy="561449"/>
          </a:xfrm>
        </p:spPr>
        <p:txBody>
          <a:bodyPr>
            <a:normAutofit/>
          </a:bodyPr>
          <a:lstStyle/>
          <a:p>
            <a:r>
              <a:rPr lang="en-US" sz="2000" b="1" dirty="0">
                <a:solidFill>
                  <a:schemeClr val="accent1"/>
                </a:solidFill>
                <a:cs typeface="Apple Chancery" panose="03020702040506060504" pitchFamily="66" charset="-79"/>
              </a:rPr>
              <a:t>Data Distribution: </a:t>
            </a:r>
            <a:r>
              <a:rPr lang="en-US" sz="1800" b="1" dirty="0">
                <a:solidFill>
                  <a:schemeClr val="accent1"/>
                </a:solidFill>
                <a:cs typeface="Apple Chancery" panose="03020702040506060504" pitchFamily="66" charset="-79"/>
              </a:rPr>
              <a:t>Histogram of Numerical variables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851949" y="993729"/>
            <a:ext cx="10220445" cy="5638565"/>
          </a:xfrm>
        </p:spPr>
        <p:txBody>
          <a:bodyPr>
            <a:normAutofit/>
          </a:bodyPr>
          <a:lstStyle/>
          <a:p>
            <a:r>
              <a:rPr lang="en-US" sz="1400" dirty="0">
                <a:solidFill>
                  <a:schemeClr val="tx1"/>
                </a:solidFill>
              </a:rPr>
              <a:t>Histogram of Average of Open to buy balance and</a:t>
            </a:r>
          </a:p>
          <a:p>
            <a:r>
              <a:rPr lang="en-US" sz="1400" dirty="0">
                <a:solidFill>
                  <a:schemeClr val="tx1"/>
                </a:solidFill>
              </a:rPr>
              <a:t>Total Transactions amount in last 12 months</a:t>
            </a:r>
          </a:p>
          <a:p>
            <a:r>
              <a:rPr lang="en-US" sz="1400" dirty="0">
                <a:solidFill>
                  <a:schemeClr val="tx1"/>
                </a:solidFill>
              </a:rPr>
              <a:t>No outliers in these two variables but data is normally distributed.</a:t>
            </a:r>
          </a:p>
          <a:p>
            <a:endParaRPr lang="en-US" sz="1400" dirty="0">
              <a:solidFill>
                <a:schemeClr val="tx1"/>
              </a:solidFill>
            </a:endParaRPr>
          </a:p>
          <a:p>
            <a:endParaRPr lang="en-US" sz="14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C9F493E3-7191-E643-B2A1-CA2401EEC1B5}"/>
              </a:ext>
            </a:extLst>
          </p:cNvPr>
          <p:cNvPicPr>
            <a:picLocks noChangeAspect="1"/>
          </p:cNvPicPr>
          <p:nvPr/>
        </p:nvPicPr>
        <p:blipFill>
          <a:blip r:embed="rId2"/>
          <a:stretch>
            <a:fillRect/>
          </a:stretch>
        </p:blipFill>
        <p:spPr>
          <a:xfrm>
            <a:off x="1851949" y="2060359"/>
            <a:ext cx="4682325" cy="3803911"/>
          </a:xfrm>
          <a:prstGeom prst="rect">
            <a:avLst/>
          </a:prstGeom>
        </p:spPr>
      </p:pic>
      <p:pic>
        <p:nvPicPr>
          <p:cNvPr id="7" name="Picture 6">
            <a:extLst>
              <a:ext uri="{FF2B5EF4-FFF2-40B4-BE49-F238E27FC236}">
                <a16:creationId xmlns:a16="http://schemas.microsoft.com/office/drawing/2014/main" id="{86393DF3-1F2F-1247-99B9-BD2F1C3B1BCF}"/>
              </a:ext>
            </a:extLst>
          </p:cNvPr>
          <p:cNvPicPr>
            <a:picLocks noChangeAspect="1"/>
          </p:cNvPicPr>
          <p:nvPr/>
        </p:nvPicPr>
        <p:blipFill>
          <a:blip r:embed="rId3"/>
          <a:stretch>
            <a:fillRect/>
          </a:stretch>
        </p:blipFill>
        <p:spPr>
          <a:xfrm>
            <a:off x="6962170" y="2082636"/>
            <a:ext cx="4682325" cy="3863304"/>
          </a:xfrm>
          <a:prstGeom prst="rect">
            <a:avLst/>
          </a:prstGeom>
        </p:spPr>
      </p:pic>
    </p:spTree>
    <p:extLst>
      <p:ext uri="{BB962C8B-B14F-4D97-AF65-F5344CB8AC3E}">
        <p14:creationId xmlns:p14="http://schemas.microsoft.com/office/powerpoint/2010/main" val="356555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1851950" y="144606"/>
            <a:ext cx="9440790" cy="561449"/>
          </a:xfrm>
        </p:spPr>
        <p:txBody>
          <a:bodyPr>
            <a:normAutofit/>
          </a:bodyPr>
          <a:lstStyle/>
          <a:p>
            <a:r>
              <a:rPr lang="en-US" sz="2000" b="1" dirty="0">
                <a:solidFill>
                  <a:schemeClr val="accent1"/>
                </a:solidFill>
                <a:cs typeface="Apple Chancery" panose="03020702040506060504" pitchFamily="66" charset="-79"/>
              </a:rPr>
              <a:t>Data Distribution: </a:t>
            </a:r>
            <a:r>
              <a:rPr lang="en-US" sz="1800" b="1" dirty="0">
                <a:solidFill>
                  <a:schemeClr val="accent1"/>
                </a:solidFill>
                <a:cs typeface="Apple Chancery" panose="03020702040506060504" pitchFamily="66" charset="-79"/>
              </a:rPr>
              <a:t>Histogram of Numerical Variables</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1851949" y="993729"/>
            <a:ext cx="10220445" cy="5638565"/>
          </a:xfrm>
        </p:spPr>
        <p:txBody>
          <a:bodyPr>
            <a:normAutofit/>
          </a:bodyPr>
          <a:lstStyle/>
          <a:p>
            <a:r>
              <a:rPr lang="en-US" sz="1400" dirty="0">
                <a:solidFill>
                  <a:schemeClr val="tx1"/>
                </a:solidFill>
              </a:rPr>
              <a:t>Histogram of Total Transactions Count and</a:t>
            </a:r>
          </a:p>
          <a:p>
            <a:r>
              <a:rPr lang="en-US" sz="1400" dirty="0">
                <a:solidFill>
                  <a:schemeClr val="tx1"/>
                </a:solidFill>
              </a:rPr>
              <a:t>Average utilization Ratio</a:t>
            </a:r>
          </a:p>
          <a:p>
            <a:r>
              <a:rPr lang="en-US" sz="1400" dirty="0">
                <a:solidFill>
                  <a:schemeClr val="tx1"/>
                </a:solidFill>
              </a:rPr>
              <a:t>No outliers in these two variables but data is normally distributed.</a:t>
            </a:r>
          </a:p>
          <a:p>
            <a:endParaRPr lang="en-US" sz="1400" dirty="0">
              <a:solidFill>
                <a:schemeClr val="tx1"/>
              </a:solidFill>
            </a:endParaRPr>
          </a:p>
          <a:p>
            <a:endParaRPr lang="en-US" sz="1400" dirty="0">
              <a:solidFill>
                <a:schemeClr val="tx1"/>
              </a:solidFill>
            </a:endParaRPr>
          </a:p>
          <a:p>
            <a:endParaRPr lang="en-US" sz="1600" dirty="0">
              <a:solidFill>
                <a:schemeClr val="tx1"/>
              </a:solidFill>
            </a:endParaRPr>
          </a:p>
        </p:txBody>
      </p:sp>
      <p:pic>
        <p:nvPicPr>
          <p:cNvPr id="4" name="Picture 3">
            <a:extLst>
              <a:ext uri="{FF2B5EF4-FFF2-40B4-BE49-F238E27FC236}">
                <a16:creationId xmlns:a16="http://schemas.microsoft.com/office/drawing/2014/main" id="{09A0D4DB-CF21-3C43-9566-85C4F4AEB585}"/>
              </a:ext>
            </a:extLst>
          </p:cNvPr>
          <p:cNvPicPr>
            <a:picLocks noChangeAspect="1"/>
          </p:cNvPicPr>
          <p:nvPr/>
        </p:nvPicPr>
        <p:blipFill>
          <a:blip r:embed="rId2"/>
          <a:stretch>
            <a:fillRect/>
          </a:stretch>
        </p:blipFill>
        <p:spPr>
          <a:xfrm>
            <a:off x="1956890" y="2094636"/>
            <a:ext cx="4900341" cy="4016008"/>
          </a:xfrm>
          <a:prstGeom prst="rect">
            <a:avLst/>
          </a:prstGeom>
        </p:spPr>
      </p:pic>
      <p:pic>
        <p:nvPicPr>
          <p:cNvPr id="5" name="Picture 4">
            <a:extLst>
              <a:ext uri="{FF2B5EF4-FFF2-40B4-BE49-F238E27FC236}">
                <a16:creationId xmlns:a16="http://schemas.microsoft.com/office/drawing/2014/main" id="{B421692A-41E5-084E-AD46-9EBCE9B42A03}"/>
              </a:ext>
            </a:extLst>
          </p:cNvPr>
          <p:cNvPicPr>
            <a:picLocks noChangeAspect="1"/>
          </p:cNvPicPr>
          <p:nvPr/>
        </p:nvPicPr>
        <p:blipFill>
          <a:blip r:embed="rId3"/>
          <a:stretch>
            <a:fillRect/>
          </a:stretch>
        </p:blipFill>
        <p:spPr>
          <a:xfrm>
            <a:off x="6962171" y="2094636"/>
            <a:ext cx="4900341" cy="4002079"/>
          </a:xfrm>
          <a:prstGeom prst="rect">
            <a:avLst/>
          </a:prstGeom>
        </p:spPr>
      </p:pic>
    </p:spTree>
    <p:extLst>
      <p:ext uri="{BB962C8B-B14F-4D97-AF65-F5344CB8AC3E}">
        <p14:creationId xmlns:p14="http://schemas.microsoft.com/office/powerpoint/2010/main" val="32236689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247</TotalTime>
  <Words>2076</Words>
  <Application>Microsoft Macintosh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 CHANCERY</vt:lpstr>
      <vt:lpstr>Arial</vt:lpstr>
      <vt:lpstr>Century Gothic</vt:lpstr>
      <vt:lpstr>Wingdings 3</vt:lpstr>
      <vt:lpstr>Wisp</vt:lpstr>
      <vt:lpstr>DSC 530 Exploratory Data Analysis Final Project</vt:lpstr>
      <vt:lpstr>Project Info: Predict churning of bank credit card customers</vt:lpstr>
      <vt:lpstr>Feature Selection: Information about variables from the dataset</vt:lpstr>
      <vt:lpstr>Data Information: Variable's information and Missing values</vt:lpstr>
      <vt:lpstr>Data Distribution: Histogram of Numerical variables</vt:lpstr>
      <vt:lpstr>Data Distribution: Histogram of Numerical variables</vt:lpstr>
      <vt:lpstr>Data Distribution: Histogram of Numerical variables</vt:lpstr>
      <vt:lpstr>Data Distribution: Histogram of Numerical variables</vt:lpstr>
      <vt:lpstr>Data Distribution: Histogram of Numerical Variables</vt:lpstr>
      <vt:lpstr>Data Distribution: Bar Charts of Categorical Variables</vt:lpstr>
      <vt:lpstr>Data Distribution: Bar Charts of Categorical Variables</vt:lpstr>
      <vt:lpstr>Descriptive Statistical Information about variables:</vt:lpstr>
      <vt:lpstr>PMF: Comparison of Attrited and not-attrited customers</vt:lpstr>
      <vt:lpstr>CDF: Comparing the CDFs of attrited customer versus not attrited customers for Income Category and Total Trans Counts </vt:lpstr>
      <vt:lpstr>Analytical Distribution: Lognormal Distribution on Total Transactions Count</vt:lpstr>
      <vt:lpstr>Correlations: Scatter plots to check correlation between variables</vt:lpstr>
      <vt:lpstr>Correlation Matrix: Correlation of All Variables</vt:lpstr>
      <vt:lpstr>Hypothesis Testing : Correlation Testing Between Transaction Count and Transaction Amount</vt:lpstr>
      <vt:lpstr>Regression Analysis: Logistic Regression</vt:lpstr>
      <vt:lpstr>Regression Result: Analysis Of Result Summary</vt:lpstr>
      <vt:lpstr>Regression Analysis: Accuracy of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Exploratory Data Analysis</dc:title>
  <dc:creator>Ganesh Kale</dc:creator>
  <cp:lastModifiedBy>Ganesh Kale</cp:lastModifiedBy>
  <cp:revision>22</cp:revision>
  <dcterms:created xsi:type="dcterms:W3CDTF">2021-04-05T04:42:45Z</dcterms:created>
  <dcterms:modified xsi:type="dcterms:W3CDTF">2021-06-05T01:26:54Z</dcterms:modified>
</cp:coreProperties>
</file>