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65"/>
  </p:normalViewPr>
  <p:slideViewPr>
    <p:cSldViewPr snapToGrid="0" snapToObjects="1">
      <p:cViewPr varScale="1">
        <p:scale>
          <a:sx n="113" d="100"/>
          <a:sy n="113"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2/12/22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owardsdatascience.com/xgboost-fine-tune-and-optimize-your-model-23d996fab663" TargetMode="External"/><Relationship Id="rId2" Type="http://schemas.openxmlformats.org/officeDocument/2006/relationships/hyperlink" Target="https://www.kaggle.com/c/walmart-recruiting-store-sales-forecasting/overview" TargetMode="External"/><Relationship Id="rId1" Type="http://schemas.openxmlformats.org/officeDocument/2006/relationships/slideLayout" Target="../slideLayouts/slideLayout2.xml"/><Relationship Id="rId5" Type="http://schemas.openxmlformats.org/officeDocument/2006/relationships/hyperlink" Target="https://www.analyticsvidhya.com/blog/2018/08/auto-arima-time-series-modeling-python-r/" TargetMode="External"/><Relationship Id="rId4" Type="http://schemas.openxmlformats.org/officeDocument/2006/relationships/hyperlink" Target="https://www.machinelearningplus.com/time-series/arima-model-time-series-forecasting-pytho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34"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35"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36"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37"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6"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39"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40"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41"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42"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43"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44"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45"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47" name="Freeform 6">
            <a:extLst>
              <a:ext uri="{FF2B5EF4-FFF2-40B4-BE49-F238E27FC236}">
                <a16:creationId xmlns:a16="http://schemas.microsoft.com/office/drawing/2014/main" id="{8576F020-8157-45CE-B1D9-6FA47AFEB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59566"/>
            <a:ext cx="7560245" cy="453886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p>
      <p:sp>
        <p:nvSpPr>
          <p:cNvPr id="2" name="Title 1">
            <a:extLst>
              <a:ext uri="{FF2B5EF4-FFF2-40B4-BE49-F238E27FC236}">
                <a16:creationId xmlns:a16="http://schemas.microsoft.com/office/drawing/2014/main" id="{39CDC940-2CDC-FC47-B4B6-F22075EBFE85}"/>
              </a:ext>
            </a:extLst>
          </p:cNvPr>
          <p:cNvSpPr>
            <a:spLocks noGrp="1"/>
          </p:cNvSpPr>
          <p:nvPr>
            <p:ph type="ctrTitle"/>
          </p:nvPr>
        </p:nvSpPr>
        <p:spPr>
          <a:xfrm>
            <a:off x="53498" y="1075918"/>
            <a:ext cx="7376922" cy="4220820"/>
          </a:xfrm>
        </p:spPr>
        <p:txBody>
          <a:bodyPr anchor="ctr">
            <a:normAutofit/>
          </a:bodyPr>
          <a:lstStyle/>
          <a:p>
            <a:r>
              <a:rPr lang="en-US" b="1" dirty="0">
                <a:solidFill>
                  <a:srgbClr val="FFFFFF"/>
                </a:solidFill>
              </a:rPr>
              <a:t>Bellevue University</a:t>
            </a:r>
            <a:br>
              <a:rPr lang="en-US" b="1" dirty="0">
                <a:solidFill>
                  <a:srgbClr val="FFFFFF"/>
                </a:solidFill>
              </a:rPr>
            </a:br>
            <a:r>
              <a:rPr lang="en-US" sz="4000" b="1" dirty="0">
                <a:solidFill>
                  <a:srgbClr val="FFFFFF"/>
                </a:solidFill>
              </a:rPr>
              <a:t>DSC 630 Predictive Analytics</a:t>
            </a:r>
          </a:p>
        </p:txBody>
      </p:sp>
      <p:sp>
        <p:nvSpPr>
          <p:cNvPr id="3" name="Subtitle 2">
            <a:extLst>
              <a:ext uri="{FF2B5EF4-FFF2-40B4-BE49-F238E27FC236}">
                <a16:creationId xmlns:a16="http://schemas.microsoft.com/office/drawing/2014/main" id="{DC7AC45C-8A70-5E49-A073-BFAF6D451EDF}"/>
              </a:ext>
            </a:extLst>
          </p:cNvPr>
          <p:cNvSpPr>
            <a:spLocks noGrp="1"/>
          </p:cNvSpPr>
          <p:nvPr>
            <p:ph type="subTitle" idx="1"/>
          </p:nvPr>
        </p:nvSpPr>
        <p:spPr>
          <a:xfrm>
            <a:off x="7712031" y="804334"/>
            <a:ext cx="4075229" cy="5249332"/>
          </a:xfrm>
        </p:spPr>
        <p:txBody>
          <a:bodyPr anchor="ctr">
            <a:normAutofit/>
          </a:bodyPr>
          <a:lstStyle/>
          <a:p>
            <a:r>
              <a:rPr lang="en-US" sz="2400" b="1" dirty="0">
                <a:solidFill>
                  <a:schemeClr val="tx1"/>
                </a:solidFill>
              </a:rPr>
              <a:t>Walmart Sales Forecasting</a:t>
            </a:r>
          </a:p>
          <a:p>
            <a:pPr algn="ctr"/>
            <a:r>
              <a:rPr lang="en-US" dirty="0">
                <a:solidFill>
                  <a:schemeClr val="tx1"/>
                </a:solidFill>
              </a:rPr>
              <a:t>Nitin Mahajan | Ganesh Kale</a:t>
            </a:r>
          </a:p>
          <a:p>
            <a:endParaRPr lang="en-US" dirty="0">
              <a:solidFill>
                <a:schemeClr val="tx1"/>
              </a:solidFill>
            </a:endParaRPr>
          </a:p>
        </p:txBody>
      </p:sp>
    </p:spTree>
    <p:extLst>
      <p:ext uri="{BB962C8B-B14F-4D97-AF65-F5344CB8AC3E}">
        <p14:creationId xmlns:p14="http://schemas.microsoft.com/office/powerpoint/2010/main" val="1162105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7EB8-FA56-C945-ADBA-3F2F8B4D25EC}"/>
              </a:ext>
            </a:extLst>
          </p:cNvPr>
          <p:cNvSpPr>
            <a:spLocks noGrp="1"/>
          </p:cNvSpPr>
          <p:nvPr>
            <p:ph type="title"/>
          </p:nvPr>
        </p:nvSpPr>
        <p:spPr>
          <a:xfrm>
            <a:off x="2434881" y="149977"/>
            <a:ext cx="8911687" cy="696690"/>
          </a:xfrm>
        </p:spPr>
        <p:txBody>
          <a:bodyPr/>
          <a:lstStyle/>
          <a:p>
            <a:r>
              <a:rPr lang="en-US" b="1" dirty="0"/>
              <a:t>Modeling</a:t>
            </a:r>
            <a:r>
              <a:rPr lang="en-US" dirty="0"/>
              <a:t>:</a:t>
            </a:r>
          </a:p>
        </p:txBody>
      </p:sp>
      <p:sp>
        <p:nvSpPr>
          <p:cNvPr id="3" name="Content Placeholder 2">
            <a:extLst>
              <a:ext uri="{FF2B5EF4-FFF2-40B4-BE49-F238E27FC236}">
                <a16:creationId xmlns:a16="http://schemas.microsoft.com/office/drawing/2014/main" id="{D13262CF-E0F9-7749-9758-97BC09440430}"/>
              </a:ext>
            </a:extLst>
          </p:cNvPr>
          <p:cNvSpPr>
            <a:spLocks noGrp="1"/>
          </p:cNvSpPr>
          <p:nvPr>
            <p:ph idx="1"/>
          </p:nvPr>
        </p:nvSpPr>
        <p:spPr>
          <a:xfrm>
            <a:off x="2434881" y="1027289"/>
            <a:ext cx="8915400" cy="5500112"/>
          </a:xfrm>
        </p:spPr>
        <p:txBody>
          <a:bodyPr>
            <a:normAutofit fontScale="85000" lnSpcReduction="10000"/>
          </a:bodyPr>
          <a:lstStyle/>
          <a:p>
            <a:r>
              <a:rPr lang="en-US" b="1" dirty="0"/>
              <a:t>Why Modeling </a:t>
            </a:r>
            <a:r>
              <a:rPr lang="en-US" dirty="0"/>
              <a:t>– Modeling is very important in order understand insights from the data, the Machine Learning models can pick up new patterns from data which human can not recognize.</a:t>
            </a:r>
          </a:p>
          <a:p>
            <a:r>
              <a:rPr lang="en-US" dirty="0"/>
              <a:t>Since the target variable which is Weekly Sales is numeric data, the regression models are best to predict continuous variables, there are several regressor out, can be used for predicting weekly sales based on certain factors. Below are top 4 ML algorithms used for training data. </a:t>
            </a:r>
          </a:p>
          <a:p>
            <a:r>
              <a:rPr lang="en-US" b="1" dirty="0"/>
              <a:t>KNN Regressor </a:t>
            </a:r>
            <a:r>
              <a:rPr lang="en-US" dirty="0"/>
              <a:t>– The KNN algorithm uses 'feature similarity' to predict the values of any new data points. This means that the new point is assigned a value based on how closely it resembles the points in the training set.</a:t>
            </a:r>
          </a:p>
          <a:p>
            <a:r>
              <a:rPr lang="en-US" b="1" dirty="0"/>
              <a:t>Decision Tree Regressor </a:t>
            </a:r>
            <a:r>
              <a:rPr lang="en-US" dirty="0"/>
              <a:t>– It breaks down a dataset into smaller and smaller subsets while at the same time an associated decision tree is incrementally developed. The result is a tree with decision nodes and leaf nodes.</a:t>
            </a:r>
          </a:p>
          <a:p>
            <a:r>
              <a:rPr lang="en-US" b="1" dirty="0"/>
              <a:t>Random Forest Regressor </a:t>
            </a:r>
            <a:r>
              <a:rPr lang="en-US" dirty="0"/>
              <a:t>–  The random forest is a meta estimator that fits a number of classifying decision trees on various sub-samples of the dataset and uses averaging to improve the predictive accuracy and control over-fitting.</a:t>
            </a:r>
          </a:p>
          <a:p>
            <a:r>
              <a:rPr lang="en-US" b="1" dirty="0" err="1"/>
              <a:t>XGBoost</a:t>
            </a:r>
            <a:r>
              <a:rPr lang="en-US" b="1" dirty="0"/>
              <a:t> Regressor </a:t>
            </a:r>
            <a:r>
              <a:rPr lang="en-US" dirty="0"/>
              <a:t>– When using gradient boosting for regression, the weak learners are regression trees, and each regression tree maps an input data point to one of its leaf's that contains a continuous score. </a:t>
            </a:r>
          </a:p>
          <a:p>
            <a:r>
              <a:rPr lang="en-US" b="1" dirty="0"/>
              <a:t>Assessment</a:t>
            </a:r>
            <a:r>
              <a:rPr lang="en-US" dirty="0"/>
              <a:t> – To baseline model, each model is evaluated using test data set for different metrics such as </a:t>
            </a:r>
            <a:r>
              <a:rPr lang="en-US" b="1" dirty="0"/>
              <a:t>Mean Absolute Error, Root Mean Squared Error and Accuracy </a:t>
            </a:r>
            <a:r>
              <a:rPr lang="en-US" dirty="0"/>
              <a:t>and the model with lowest RMSE and Highest Accuracy will be baselined.</a:t>
            </a:r>
          </a:p>
          <a:p>
            <a:endParaRPr lang="en-US" dirty="0"/>
          </a:p>
          <a:p>
            <a:endParaRPr lang="en-US" dirty="0"/>
          </a:p>
        </p:txBody>
      </p:sp>
    </p:spTree>
    <p:extLst>
      <p:ext uri="{BB962C8B-B14F-4D97-AF65-F5344CB8AC3E}">
        <p14:creationId xmlns:p14="http://schemas.microsoft.com/office/powerpoint/2010/main" val="3143371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7EB8-FA56-C945-ADBA-3F2F8B4D25EC}"/>
              </a:ext>
            </a:extLst>
          </p:cNvPr>
          <p:cNvSpPr>
            <a:spLocks noGrp="1"/>
          </p:cNvSpPr>
          <p:nvPr>
            <p:ph type="title"/>
          </p:nvPr>
        </p:nvSpPr>
        <p:spPr>
          <a:xfrm>
            <a:off x="2066201" y="154164"/>
            <a:ext cx="3570129" cy="700088"/>
          </a:xfrm>
        </p:spPr>
        <p:txBody>
          <a:bodyPr anchor="b">
            <a:normAutofit fontScale="90000"/>
          </a:bodyPr>
          <a:lstStyle/>
          <a:p>
            <a:r>
              <a:rPr lang="en-US" b="1" dirty="0"/>
              <a:t>Result</a:t>
            </a:r>
            <a:r>
              <a:rPr lang="en-US" sz="2000" b="1" dirty="0"/>
              <a:t> </a:t>
            </a:r>
            <a:r>
              <a:rPr lang="en-US" b="1" dirty="0"/>
              <a:t>Summary</a:t>
            </a:r>
            <a:r>
              <a:rPr lang="en-US" sz="2000" dirty="0"/>
              <a:t>:</a:t>
            </a:r>
          </a:p>
        </p:txBody>
      </p:sp>
      <p:sp>
        <p:nvSpPr>
          <p:cNvPr id="3" name="Content Placeholder 2">
            <a:extLst>
              <a:ext uri="{FF2B5EF4-FFF2-40B4-BE49-F238E27FC236}">
                <a16:creationId xmlns:a16="http://schemas.microsoft.com/office/drawing/2014/main" id="{D13262CF-E0F9-7749-9758-97BC09440430}"/>
              </a:ext>
            </a:extLst>
          </p:cNvPr>
          <p:cNvSpPr>
            <a:spLocks noGrp="1"/>
          </p:cNvSpPr>
          <p:nvPr>
            <p:ph idx="1"/>
          </p:nvPr>
        </p:nvSpPr>
        <p:spPr>
          <a:xfrm>
            <a:off x="2066201" y="975744"/>
            <a:ext cx="4458777" cy="4555812"/>
          </a:xfrm>
        </p:spPr>
        <p:txBody>
          <a:bodyPr>
            <a:normAutofit/>
          </a:bodyPr>
          <a:lstStyle/>
          <a:p>
            <a:r>
              <a:rPr lang="en-US" sz="1400" dirty="0"/>
              <a:t>4 Different algorithms are used to train the data for building Sales Forecasting.</a:t>
            </a:r>
          </a:p>
          <a:p>
            <a:r>
              <a:rPr lang="en-US" sz="1400" dirty="0"/>
              <a:t>Each Regressor is trained and tested on train and test data. Evaluated for different metrics such as Mean Absolute Error, Root Mean Squared Error and Accuracy.</a:t>
            </a:r>
          </a:p>
          <a:p>
            <a:r>
              <a:rPr lang="en-US" sz="1400" dirty="0"/>
              <a:t>This table shows the metrics values for each regressor.</a:t>
            </a:r>
          </a:p>
          <a:p>
            <a:r>
              <a:rPr lang="en-US" sz="1400" dirty="0"/>
              <a:t>Random Forest Regressor and </a:t>
            </a:r>
            <a:r>
              <a:rPr lang="en-US" sz="1400" dirty="0" err="1"/>
              <a:t>XGBoost</a:t>
            </a:r>
            <a:r>
              <a:rPr lang="en-US" sz="1400" dirty="0"/>
              <a:t> Regressor having better accuracy, compared to KNN and Decision Tree regressors.</a:t>
            </a:r>
          </a:p>
          <a:p>
            <a:r>
              <a:rPr lang="en-US" sz="1400" dirty="0" err="1"/>
              <a:t>XGBoost</a:t>
            </a:r>
            <a:r>
              <a:rPr lang="en-US" sz="1400" dirty="0"/>
              <a:t> Regressor has lower RMSE compared to other three.</a:t>
            </a:r>
          </a:p>
          <a:p>
            <a:r>
              <a:rPr lang="en-US" sz="1400" dirty="0" err="1"/>
              <a:t>XGBoost</a:t>
            </a:r>
            <a:r>
              <a:rPr lang="en-US" sz="1400" dirty="0"/>
              <a:t> Regressor is the baseline model and will be treated as Sales Forecast Model.</a:t>
            </a:r>
          </a:p>
          <a:p>
            <a:endParaRPr lang="en-US" sz="1400" dirty="0"/>
          </a:p>
        </p:txBody>
      </p:sp>
      <p:graphicFrame>
        <p:nvGraphicFramePr>
          <p:cNvPr id="4" name="Table 3">
            <a:extLst>
              <a:ext uri="{FF2B5EF4-FFF2-40B4-BE49-F238E27FC236}">
                <a16:creationId xmlns:a16="http://schemas.microsoft.com/office/drawing/2014/main" id="{57299985-F7AB-D045-8F6E-90079FA2A5A0}"/>
              </a:ext>
            </a:extLst>
          </p:cNvPr>
          <p:cNvGraphicFramePr>
            <a:graphicFrameLocks noGrp="1"/>
          </p:cNvGraphicFramePr>
          <p:nvPr>
            <p:extLst>
              <p:ext uri="{D42A27DB-BD31-4B8C-83A1-F6EECF244321}">
                <p14:modId xmlns:p14="http://schemas.microsoft.com/office/powerpoint/2010/main" val="4118432487"/>
              </p:ext>
            </p:extLst>
          </p:nvPr>
        </p:nvGraphicFramePr>
        <p:xfrm>
          <a:off x="6605235" y="975744"/>
          <a:ext cx="5428719" cy="3998004"/>
        </p:xfrm>
        <a:graphic>
          <a:graphicData uri="http://schemas.openxmlformats.org/drawingml/2006/table">
            <a:tbl>
              <a:tblPr firstRow="1" bandRow="1">
                <a:noFill/>
                <a:tableStyleId>{5C22544A-7EE6-4342-B048-85BDC9FD1C3A}</a:tableStyleId>
              </a:tblPr>
              <a:tblGrid>
                <a:gridCol w="475949">
                  <a:extLst>
                    <a:ext uri="{9D8B030D-6E8A-4147-A177-3AD203B41FA5}">
                      <a16:colId xmlns:a16="http://schemas.microsoft.com/office/drawing/2014/main" val="2570053753"/>
                    </a:ext>
                  </a:extLst>
                </a:gridCol>
                <a:gridCol w="985581">
                  <a:extLst>
                    <a:ext uri="{9D8B030D-6E8A-4147-A177-3AD203B41FA5}">
                      <a16:colId xmlns:a16="http://schemas.microsoft.com/office/drawing/2014/main" val="3607696830"/>
                    </a:ext>
                  </a:extLst>
                </a:gridCol>
                <a:gridCol w="1299732">
                  <a:extLst>
                    <a:ext uri="{9D8B030D-6E8A-4147-A177-3AD203B41FA5}">
                      <a16:colId xmlns:a16="http://schemas.microsoft.com/office/drawing/2014/main" val="3287021109"/>
                    </a:ext>
                  </a:extLst>
                </a:gridCol>
                <a:gridCol w="1387871">
                  <a:extLst>
                    <a:ext uri="{9D8B030D-6E8A-4147-A177-3AD203B41FA5}">
                      <a16:colId xmlns:a16="http://schemas.microsoft.com/office/drawing/2014/main" val="329065378"/>
                    </a:ext>
                  </a:extLst>
                </a:gridCol>
                <a:gridCol w="1279586">
                  <a:extLst>
                    <a:ext uri="{9D8B030D-6E8A-4147-A177-3AD203B41FA5}">
                      <a16:colId xmlns:a16="http://schemas.microsoft.com/office/drawing/2014/main" val="667460004"/>
                    </a:ext>
                  </a:extLst>
                </a:gridCol>
              </a:tblGrid>
              <a:tr h="980380">
                <a:tc>
                  <a:txBody>
                    <a:bodyPr/>
                    <a:lstStyle/>
                    <a:p>
                      <a:pPr algn="ctr" fontAlgn="b"/>
                      <a:r>
                        <a:rPr lang="en-US" sz="1500" b="0" u="none" strike="noStrike" cap="none" spc="60">
                          <a:solidFill>
                            <a:schemeClr val="bg1"/>
                          </a:solidFill>
                          <a:effectLst/>
                        </a:rPr>
                        <a:t>Sr#</a:t>
                      </a:r>
                      <a:endParaRPr lang="en-US" sz="1500" b="0" i="0" u="none" strike="noStrike" cap="none" spc="60">
                        <a:solidFill>
                          <a:schemeClr val="bg1"/>
                        </a:solidFill>
                        <a:effectLst/>
                        <a:latin typeface="Calibri" panose="020F0502020204030204" pitchFamily="34" charset="0"/>
                      </a:endParaRPr>
                    </a:p>
                  </a:txBody>
                  <a:tcPr marL="9014" marR="9014" marT="86530" marB="0" anchor="ctr">
                    <a:lnL w="12700" cmpd="sng">
                      <a:noFill/>
                    </a:lnL>
                    <a:lnR w="12700" cmpd="sng">
                      <a:noFill/>
                    </a:lnR>
                    <a:lnT w="19050" cap="flat" cmpd="sng" algn="ctr">
                      <a:noFill/>
                      <a:prstDash val="solid"/>
                    </a:lnT>
                    <a:lnB w="38100" cmpd="sng">
                      <a:noFill/>
                    </a:lnB>
                    <a:solidFill>
                      <a:schemeClr val="accent1"/>
                    </a:solidFill>
                  </a:tcPr>
                </a:tc>
                <a:tc>
                  <a:txBody>
                    <a:bodyPr/>
                    <a:lstStyle/>
                    <a:p>
                      <a:pPr algn="ctr" fontAlgn="b"/>
                      <a:r>
                        <a:rPr lang="en-US" sz="1500" b="0" u="none" strike="noStrike" cap="none" spc="60" dirty="0">
                          <a:solidFill>
                            <a:schemeClr val="bg1"/>
                          </a:solidFill>
                          <a:effectLst/>
                        </a:rPr>
                        <a:t>Model Name</a:t>
                      </a:r>
                      <a:endParaRPr lang="en-US" sz="1500" b="0" i="0" u="none" strike="noStrike" cap="none" spc="60" dirty="0">
                        <a:solidFill>
                          <a:schemeClr val="bg1"/>
                        </a:solidFill>
                        <a:effectLst/>
                        <a:latin typeface="Calibri" panose="020F0502020204030204" pitchFamily="34" charset="0"/>
                      </a:endParaRPr>
                    </a:p>
                  </a:txBody>
                  <a:tcPr marL="9014" marR="9014" marT="86530" marB="0" anchor="ctr">
                    <a:lnL w="12700" cmpd="sng">
                      <a:noFill/>
                    </a:lnL>
                    <a:lnR w="12700" cmpd="sng">
                      <a:noFill/>
                    </a:lnR>
                    <a:lnT w="19050" cap="flat" cmpd="sng" algn="ctr">
                      <a:noFill/>
                      <a:prstDash val="solid"/>
                    </a:lnT>
                    <a:lnB w="38100" cmpd="sng">
                      <a:noFill/>
                    </a:lnB>
                    <a:solidFill>
                      <a:schemeClr val="accent1"/>
                    </a:solidFill>
                  </a:tcPr>
                </a:tc>
                <a:tc>
                  <a:txBody>
                    <a:bodyPr/>
                    <a:lstStyle/>
                    <a:p>
                      <a:pPr algn="ctr" fontAlgn="b"/>
                      <a:r>
                        <a:rPr lang="en-US" sz="1500" b="0" u="none" strike="noStrike" cap="none" spc="60">
                          <a:solidFill>
                            <a:schemeClr val="bg1"/>
                          </a:solidFill>
                          <a:effectLst/>
                        </a:rPr>
                        <a:t>Mean Absolute Error (MAE)</a:t>
                      </a:r>
                      <a:endParaRPr lang="en-US" sz="1500" b="0" i="0" u="none" strike="noStrike" cap="none" spc="60">
                        <a:solidFill>
                          <a:schemeClr val="bg1"/>
                        </a:solidFill>
                        <a:effectLst/>
                        <a:latin typeface="Calibri" panose="020F0502020204030204" pitchFamily="34" charset="0"/>
                      </a:endParaRPr>
                    </a:p>
                  </a:txBody>
                  <a:tcPr marL="9014" marR="9014" marT="86530" marB="0" anchor="ctr">
                    <a:lnL w="12700" cmpd="sng">
                      <a:noFill/>
                    </a:lnL>
                    <a:lnR w="12700" cmpd="sng">
                      <a:noFill/>
                    </a:lnR>
                    <a:lnT w="19050" cap="flat" cmpd="sng" algn="ctr">
                      <a:noFill/>
                      <a:prstDash val="solid"/>
                    </a:lnT>
                    <a:lnB w="38100" cmpd="sng">
                      <a:noFill/>
                    </a:lnB>
                    <a:solidFill>
                      <a:schemeClr val="accent1"/>
                    </a:solidFill>
                  </a:tcPr>
                </a:tc>
                <a:tc>
                  <a:txBody>
                    <a:bodyPr/>
                    <a:lstStyle/>
                    <a:p>
                      <a:pPr algn="ctr" fontAlgn="b"/>
                      <a:r>
                        <a:rPr lang="en-US" sz="1500" b="0" u="none" strike="noStrike" cap="none" spc="60">
                          <a:solidFill>
                            <a:schemeClr val="bg1"/>
                          </a:solidFill>
                          <a:effectLst/>
                        </a:rPr>
                        <a:t>Root Mean Squared Error(RMSE)</a:t>
                      </a:r>
                      <a:endParaRPr lang="en-US" sz="1500" b="0" i="0" u="none" strike="noStrike" cap="none" spc="60">
                        <a:solidFill>
                          <a:schemeClr val="bg1"/>
                        </a:solidFill>
                        <a:effectLst/>
                        <a:latin typeface="Calibri" panose="020F0502020204030204" pitchFamily="34" charset="0"/>
                      </a:endParaRPr>
                    </a:p>
                  </a:txBody>
                  <a:tcPr marL="9014" marR="9014" marT="86530" marB="0" anchor="ctr">
                    <a:lnL w="12700" cmpd="sng">
                      <a:noFill/>
                    </a:lnL>
                    <a:lnR w="12700" cmpd="sng">
                      <a:noFill/>
                    </a:lnR>
                    <a:lnT w="19050" cap="flat" cmpd="sng" algn="ctr">
                      <a:noFill/>
                      <a:prstDash val="solid"/>
                    </a:lnT>
                    <a:lnB w="38100" cmpd="sng">
                      <a:noFill/>
                    </a:lnB>
                    <a:solidFill>
                      <a:schemeClr val="accent1"/>
                    </a:solidFill>
                  </a:tcPr>
                </a:tc>
                <a:tc>
                  <a:txBody>
                    <a:bodyPr/>
                    <a:lstStyle/>
                    <a:p>
                      <a:pPr algn="ctr" fontAlgn="b"/>
                      <a:r>
                        <a:rPr lang="en-US" sz="1500" b="0" u="none" strike="noStrike" cap="none" spc="60">
                          <a:solidFill>
                            <a:schemeClr val="bg1"/>
                          </a:solidFill>
                          <a:effectLst/>
                        </a:rPr>
                        <a:t>Accuracy %</a:t>
                      </a:r>
                      <a:endParaRPr lang="en-US" sz="1500" b="0" i="0" u="none" strike="noStrike" cap="none" spc="60">
                        <a:solidFill>
                          <a:schemeClr val="bg1"/>
                        </a:solidFill>
                        <a:effectLst/>
                        <a:latin typeface="Calibri" panose="020F0502020204030204" pitchFamily="34" charset="0"/>
                      </a:endParaRPr>
                    </a:p>
                  </a:txBody>
                  <a:tcPr marL="9014" marR="9014" marT="86530" marB="0"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633293889"/>
                  </a:ext>
                </a:extLst>
              </a:tr>
              <a:tr h="632728">
                <a:tc>
                  <a:txBody>
                    <a:bodyPr/>
                    <a:lstStyle/>
                    <a:p>
                      <a:pPr algn="ctr" fontAlgn="b"/>
                      <a:r>
                        <a:rPr lang="en-US" sz="1300" u="none" strike="noStrike" cap="none" spc="0" dirty="0">
                          <a:solidFill>
                            <a:schemeClr val="tx1"/>
                          </a:solidFill>
                          <a:effectLst/>
                        </a:rPr>
                        <a:t>1</a:t>
                      </a:r>
                      <a:endParaRPr lang="en-US" sz="1300" b="0" i="0" u="none" strike="noStrike" cap="none" spc="0" dirty="0">
                        <a:solidFill>
                          <a:schemeClr val="tx1"/>
                        </a:solidFill>
                        <a:effectLst/>
                        <a:latin typeface="Calibri" panose="020F0502020204030204" pitchFamily="34" charset="0"/>
                      </a:endParaRPr>
                    </a:p>
                  </a:txBody>
                  <a:tcPr marL="9014" marR="9014" marT="86530" marB="0" anchor="b">
                    <a:lnL w="12700" cmpd="sng">
                      <a:noFill/>
                      <a:prstDash val="solid"/>
                    </a:lnL>
                    <a:lnR w="12700" cmpd="sng">
                      <a:noFill/>
                      <a:prstDash val="solid"/>
                    </a:lnR>
                    <a:lnT w="38100" cmpd="sng">
                      <a:noFill/>
                    </a:lnT>
                    <a:lnB w="12700" cap="flat" cmpd="sng" algn="ctr">
                      <a:noFill/>
                      <a:prstDash val="solid"/>
                    </a:lnB>
                    <a:noFill/>
                  </a:tcPr>
                </a:tc>
                <a:tc>
                  <a:txBody>
                    <a:bodyPr/>
                    <a:lstStyle/>
                    <a:p>
                      <a:pPr algn="ctr" fontAlgn="b"/>
                      <a:r>
                        <a:rPr lang="en-US" sz="1300" u="none" strike="noStrike" cap="none" spc="0" dirty="0">
                          <a:solidFill>
                            <a:schemeClr val="tx1"/>
                          </a:solidFill>
                          <a:effectLst/>
                        </a:rPr>
                        <a:t>KNN Regressor</a:t>
                      </a:r>
                      <a:endParaRPr lang="en-US" sz="1300" b="0" i="0" u="none" strike="noStrike" cap="none" spc="0" dirty="0">
                        <a:solidFill>
                          <a:schemeClr val="tx1"/>
                        </a:solidFill>
                        <a:effectLst/>
                        <a:latin typeface="Calibri" panose="020F0502020204030204" pitchFamily="34" charset="0"/>
                      </a:endParaRPr>
                    </a:p>
                  </a:txBody>
                  <a:tcPr marL="9014" marR="9014" marT="86530" marB="0" anchor="b">
                    <a:lnL w="12700" cmpd="sng">
                      <a:noFill/>
                      <a:prstDash val="solid"/>
                    </a:lnL>
                    <a:lnR w="12700" cmpd="sng">
                      <a:noFill/>
                      <a:prstDash val="solid"/>
                    </a:lnR>
                    <a:lnT w="38100" cmpd="sng">
                      <a:noFill/>
                    </a:lnT>
                    <a:lnB w="12700" cap="flat" cmpd="sng" algn="ctr">
                      <a:noFill/>
                      <a:prstDash val="solid"/>
                    </a:lnB>
                    <a:noFill/>
                  </a:tcPr>
                </a:tc>
                <a:tc>
                  <a:txBody>
                    <a:bodyPr/>
                    <a:lstStyle/>
                    <a:p>
                      <a:pPr algn="ctr" fontAlgn="b"/>
                      <a:r>
                        <a:rPr lang="en-US" sz="1300" u="none" strike="noStrike" cap="none" spc="0" dirty="0">
                          <a:solidFill>
                            <a:schemeClr val="tx1"/>
                          </a:solidFill>
                          <a:effectLst/>
                        </a:rPr>
                        <a:t>11340.06</a:t>
                      </a:r>
                      <a:endParaRPr lang="en-US" sz="1300" b="0" i="0" u="none" strike="noStrike" cap="none" spc="0" dirty="0">
                        <a:solidFill>
                          <a:schemeClr val="tx1"/>
                        </a:solidFill>
                        <a:effectLst/>
                        <a:latin typeface="Calibri" panose="020F0502020204030204" pitchFamily="34" charset="0"/>
                      </a:endParaRPr>
                    </a:p>
                  </a:txBody>
                  <a:tcPr marL="9014" marR="9014" marT="86530" marB="0" anchor="b">
                    <a:lnL w="12700" cmpd="sng">
                      <a:noFill/>
                      <a:prstDash val="solid"/>
                    </a:lnL>
                    <a:lnR w="12700" cmpd="sng">
                      <a:noFill/>
                      <a:prstDash val="solid"/>
                    </a:lnR>
                    <a:lnT w="38100" cmpd="sng">
                      <a:noFill/>
                    </a:lnT>
                    <a:lnB w="12700" cap="flat" cmpd="sng" algn="ctr">
                      <a:noFill/>
                      <a:prstDash val="solid"/>
                    </a:lnB>
                    <a:noFill/>
                  </a:tcPr>
                </a:tc>
                <a:tc>
                  <a:txBody>
                    <a:bodyPr/>
                    <a:lstStyle/>
                    <a:p>
                      <a:pPr algn="ctr" fontAlgn="b"/>
                      <a:r>
                        <a:rPr lang="en-US" sz="1300" u="none" strike="noStrike" cap="none" spc="0" dirty="0">
                          <a:solidFill>
                            <a:schemeClr val="tx1"/>
                          </a:solidFill>
                          <a:effectLst/>
                        </a:rPr>
                        <a:t>18415.51</a:t>
                      </a:r>
                      <a:endParaRPr lang="en-US" sz="1300" b="0" i="0" u="none" strike="noStrike" cap="none" spc="0" dirty="0">
                        <a:solidFill>
                          <a:schemeClr val="tx1"/>
                        </a:solidFill>
                        <a:effectLst/>
                        <a:latin typeface="Calibri" panose="020F0502020204030204" pitchFamily="34" charset="0"/>
                      </a:endParaRPr>
                    </a:p>
                  </a:txBody>
                  <a:tcPr marL="9014" marR="9014" marT="86530" marB="0" anchor="b">
                    <a:lnL w="12700" cmpd="sng">
                      <a:noFill/>
                      <a:prstDash val="solid"/>
                    </a:lnL>
                    <a:lnR w="12700" cmpd="sng">
                      <a:noFill/>
                      <a:prstDash val="solid"/>
                    </a:lnR>
                    <a:lnT w="38100" cmpd="sng">
                      <a:noFill/>
                    </a:lnT>
                    <a:lnB w="12700" cap="flat" cmpd="sng" algn="ctr">
                      <a:noFill/>
                      <a:prstDash val="solid"/>
                    </a:lnB>
                    <a:noFill/>
                  </a:tcPr>
                </a:tc>
                <a:tc>
                  <a:txBody>
                    <a:bodyPr/>
                    <a:lstStyle/>
                    <a:p>
                      <a:pPr algn="ctr" fontAlgn="b"/>
                      <a:r>
                        <a:rPr lang="en-US" sz="1300" u="none" strike="noStrike" cap="none" spc="0" dirty="0">
                          <a:solidFill>
                            <a:schemeClr val="tx1"/>
                          </a:solidFill>
                          <a:effectLst/>
                        </a:rPr>
                        <a:t>34.12%</a:t>
                      </a:r>
                      <a:endParaRPr lang="en-US" sz="1300" b="0" i="0" u="none" strike="noStrike" cap="none" spc="0" dirty="0">
                        <a:solidFill>
                          <a:schemeClr val="tx1"/>
                        </a:solidFill>
                        <a:effectLst/>
                        <a:latin typeface="Calibri" panose="020F0502020204030204" pitchFamily="34" charset="0"/>
                      </a:endParaRPr>
                    </a:p>
                  </a:txBody>
                  <a:tcPr marL="9014" marR="9014" marT="86530" marB="0" anchor="b">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3421058680"/>
                  </a:ext>
                </a:extLst>
              </a:tr>
              <a:tr h="876084">
                <a:tc>
                  <a:txBody>
                    <a:bodyPr/>
                    <a:lstStyle/>
                    <a:p>
                      <a:pPr algn="ctr" fontAlgn="b"/>
                      <a:r>
                        <a:rPr lang="en-US" sz="1300" u="none" strike="noStrike" cap="none" spc="0">
                          <a:solidFill>
                            <a:schemeClr val="tx1"/>
                          </a:solidFill>
                          <a:effectLst/>
                        </a:rPr>
                        <a:t>2</a:t>
                      </a:r>
                      <a:endParaRPr lang="en-US" sz="1300" b="0" i="0" u="none" strike="noStrike" cap="none" spc="0">
                        <a:solidFill>
                          <a:schemeClr val="tx1"/>
                        </a:solidFill>
                        <a:effectLst/>
                        <a:latin typeface="Calibri" panose="020F0502020204030204" pitchFamily="34" charset="0"/>
                      </a:endParaRPr>
                    </a:p>
                  </a:txBody>
                  <a:tcPr marL="9014" marR="9014" marT="86530"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1300" u="none" strike="noStrike" cap="none" spc="0">
                          <a:solidFill>
                            <a:schemeClr val="tx1"/>
                          </a:solidFill>
                          <a:effectLst/>
                        </a:rPr>
                        <a:t>Decision Tree Regressor</a:t>
                      </a:r>
                      <a:endParaRPr lang="en-US" sz="1300" b="0" i="0" u="none" strike="noStrike" cap="none" spc="0">
                        <a:solidFill>
                          <a:schemeClr val="tx1"/>
                        </a:solidFill>
                        <a:effectLst/>
                        <a:latin typeface="Calibri" panose="020F0502020204030204" pitchFamily="34" charset="0"/>
                      </a:endParaRPr>
                    </a:p>
                  </a:txBody>
                  <a:tcPr marL="9014" marR="9014" marT="86530"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1300" u="none" strike="noStrike" cap="none" spc="0" dirty="0">
                          <a:solidFill>
                            <a:schemeClr val="tx1"/>
                          </a:solidFill>
                          <a:effectLst/>
                        </a:rPr>
                        <a:t>1874.26</a:t>
                      </a:r>
                      <a:endParaRPr lang="en-US" sz="1300" b="0" i="0" u="none" strike="noStrike" cap="none" spc="0" dirty="0">
                        <a:solidFill>
                          <a:schemeClr val="tx1"/>
                        </a:solidFill>
                        <a:effectLst/>
                        <a:latin typeface="Calibri" panose="020F0502020204030204" pitchFamily="34" charset="0"/>
                      </a:endParaRPr>
                    </a:p>
                  </a:txBody>
                  <a:tcPr marL="9014" marR="9014" marT="86530"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1300" u="none" strike="noStrike" cap="none" spc="0" dirty="0">
                          <a:solidFill>
                            <a:schemeClr val="tx1"/>
                          </a:solidFill>
                          <a:effectLst/>
                        </a:rPr>
                        <a:t>4923.54</a:t>
                      </a:r>
                      <a:endParaRPr lang="en-US" sz="1300" b="0" i="0" u="none" strike="noStrike" cap="none" spc="0" dirty="0">
                        <a:solidFill>
                          <a:schemeClr val="tx1"/>
                        </a:solidFill>
                        <a:effectLst/>
                        <a:latin typeface="Calibri" panose="020F0502020204030204" pitchFamily="34" charset="0"/>
                      </a:endParaRPr>
                    </a:p>
                  </a:txBody>
                  <a:tcPr marL="9014" marR="9014" marT="86530"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1300" u="none" strike="noStrike" cap="none" spc="0" dirty="0">
                          <a:solidFill>
                            <a:schemeClr val="tx1"/>
                          </a:solidFill>
                          <a:effectLst/>
                        </a:rPr>
                        <a:t>95.29%</a:t>
                      </a:r>
                      <a:endParaRPr lang="en-US" sz="1300" b="0" i="0" u="none" strike="noStrike" cap="none" spc="0" dirty="0">
                        <a:solidFill>
                          <a:schemeClr val="tx1"/>
                        </a:solidFill>
                        <a:effectLst/>
                        <a:latin typeface="Calibri" panose="020F0502020204030204" pitchFamily="34" charset="0"/>
                      </a:endParaRPr>
                    </a:p>
                  </a:txBody>
                  <a:tcPr marL="9014" marR="9014" marT="86530"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316558820"/>
                  </a:ext>
                </a:extLst>
              </a:tr>
              <a:tr h="876084">
                <a:tc>
                  <a:txBody>
                    <a:bodyPr/>
                    <a:lstStyle/>
                    <a:p>
                      <a:pPr algn="ctr" fontAlgn="b"/>
                      <a:r>
                        <a:rPr lang="en-US" sz="1300" u="none" strike="noStrike" cap="none" spc="0">
                          <a:solidFill>
                            <a:schemeClr val="tx1"/>
                          </a:solidFill>
                          <a:effectLst/>
                        </a:rPr>
                        <a:t>3</a:t>
                      </a:r>
                      <a:endParaRPr lang="en-US" sz="1300" b="0" i="0" u="none" strike="noStrike" cap="none" spc="0">
                        <a:solidFill>
                          <a:schemeClr val="tx1"/>
                        </a:solidFill>
                        <a:effectLst/>
                        <a:latin typeface="Calibri" panose="020F0502020204030204" pitchFamily="34" charset="0"/>
                      </a:endParaRPr>
                    </a:p>
                  </a:txBody>
                  <a:tcPr marL="9014" marR="9014" marT="86530"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1300" u="none" strike="noStrike" cap="none" spc="0">
                          <a:solidFill>
                            <a:schemeClr val="tx1"/>
                          </a:solidFill>
                          <a:effectLst/>
                        </a:rPr>
                        <a:t>Random Forest Regressor </a:t>
                      </a:r>
                      <a:endParaRPr lang="en-US" sz="1300" b="0" i="0" u="none" strike="noStrike" cap="none" spc="0">
                        <a:solidFill>
                          <a:schemeClr val="tx1"/>
                        </a:solidFill>
                        <a:effectLst/>
                        <a:latin typeface="Calibri" panose="020F0502020204030204" pitchFamily="34" charset="0"/>
                      </a:endParaRPr>
                    </a:p>
                  </a:txBody>
                  <a:tcPr marL="9014" marR="9014" marT="86530"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1300" u="none" strike="noStrike" cap="none" spc="0" dirty="0">
                          <a:solidFill>
                            <a:schemeClr val="tx1"/>
                          </a:solidFill>
                          <a:effectLst/>
                        </a:rPr>
                        <a:t>1448.17</a:t>
                      </a:r>
                      <a:endParaRPr lang="en-US" sz="1300" b="0" i="0" u="none" strike="noStrike" cap="none" spc="0" dirty="0">
                        <a:solidFill>
                          <a:schemeClr val="tx1"/>
                        </a:solidFill>
                        <a:effectLst/>
                        <a:latin typeface="Calibri" panose="020F0502020204030204" pitchFamily="34" charset="0"/>
                      </a:endParaRPr>
                    </a:p>
                  </a:txBody>
                  <a:tcPr marL="9014" marR="9014" marT="86530"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1300" u="none" strike="noStrike" cap="none" spc="0" dirty="0">
                          <a:solidFill>
                            <a:schemeClr val="tx1"/>
                          </a:solidFill>
                          <a:effectLst/>
                        </a:rPr>
                        <a:t>3576.67</a:t>
                      </a:r>
                      <a:endParaRPr lang="en-US" sz="1300" b="0" i="0" u="none" strike="noStrike" cap="none" spc="0" dirty="0">
                        <a:solidFill>
                          <a:schemeClr val="tx1"/>
                        </a:solidFill>
                        <a:effectLst/>
                        <a:latin typeface="Calibri" panose="020F0502020204030204" pitchFamily="34" charset="0"/>
                      </a:endParaRPr>
                    </a:p>
                  </a:txBody>
                  <a:tcPr marL="9014" marR="9014" marT="86530"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1300" u="none" strike="noStrike" cap="none" spc="0" dirty="0">
                          <a:solidFill>
                            <a:schemeClr val="tx1"/>
                          </a:solidFill>
                          <a:effectLst/>
                        </a:rPr>
                        <a:t>97.51%</a:t>
                      </a:r>
                      <a:endParaRPr lang="en-US" sz="1300" b="0" i="0" u="none" strike="noStrike" cap="none" spc="0" dirty="0">
                        <a:solidFill>
                          <a:schemeClr val="tx1"/>
                        </a:solidFill>
                        <a:effectLst/>
                        <a:latin typeface="Calibri" panose="020F0502020204030204" pitchFamily="34" charset="0"/>
                      </a:endParaRPr>
                    </a:p>
                  </a:txBody>
                  <a:tcPr marL="9014" marR="9014" marT="86530" marB="0" anchor="b">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180248987"/>
                  </a:ext>
                </a:extLst>
              </a:tr>
              <a:tr h="632728">
                <a:tc>
                  <a:txBody>
                    <a:bodyPr/>
                    <a:lstStyle/>
                    <a:p>
                      <a:pPr algn="ctr" fontAlgn="b"/>
                      <a:r>
                        <a:rPr lang="en-US" sz="1300" u="none" strike="noStrike" cap="none" spc="0">
                          <a:solidFill>
                            <a:schemeClr val="tx1"/>
                          </a:solidFill>
                          <a:effectLst/>
                        </a:rPr>
                        <a:t>4</a:t>
                      </a:r>
                      <a:endParaRPr lang="en-US" sz="1300" b="0" i="0" u="none" strike="noStrike" cap="none" spc="0">
                        <a:solidFill>
                          <a:schemeClr val="tx1"/>
                        </a:solidFill>
                        <a:effectLst/>
                        <a:latin typeface="Calibri" panose="020F0502020204030204" pitchFamily="34" charset="0"/>
                      </a:endParaRPr>
                    </a:p>
                  </a:txBody>
                  <a:tcPr marL="9014" marR="9014" marT="86530"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1300" u="none" strike="noStrike" cap="none" spc="0">
                          <a:solidFill>
                            <a:schemeClr val="tx1"/>
                          </a:solidFill>
                          <a:effectLst/>
                        </a:rPr>
                        <a:t>XGBoost Regressor</a:t>
                      </a:r>
                      <a:endParaRPr lang="en-US" sz="1300" b="0" i="0" u="none" strike="noStrike" cap="none" spc="0">
                        <a:solidFill>
                          <a:schemeClr val="tx1"/>
                        </a:solidFill>
                        <a:effectLst/>
                        <a:latin typeface="Calibri" panose="020F0502020204030204" pitchFamily="34" charset="0"/>
                      </a:endParaRPr>
                    </a:p>
                  </a:txBody>
                  <a:tcPr marL="9014" marR="9014" marT="86530"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1300" u="none" strike="noStrike" cap="none" spc="0" dirty="0">
                          <a:solidFill>
                            <a:schemeClr val="tx1"/>
                          </a:solidFill>
                          <a:effectLst/>
                        </a:rPr>
                        <a:t>1717.73</a:t>
                      </a:r>
                      <a:endParaRPr lang="en-US" sz="1300" b="0" i="0" u="none" strike="noStrike" cap="none" spc="0" dirty="0">
                        <a:solidFill>
                          <a:schemeClr val="tx1"/>
                        </a:solidFill>
                        <a:effectLst/>
                        <a:latin typeface="Calibri" panose="020F0502020204030204" pitchFamily="34" charset="0"/>
                      </a:endParaRPr>
                    </a:p>
                  </a:txBody>
                  <a:tcPr marL="9014" marR="9014" marT="86530"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1300" u="none" strike="noStrike" cap="none" spc="0" dirty="0">
                          <a:solidFill>
                            <a:schemeClr val="tx1"/>
                          </a:solidFill>
                          <a:effectLst/>
                        </a:rPr>
                        <a:t>3463.60</a:t>
                      </a:r>
                      <a:endParaRPr lang="en-US" sz="1300" b="0" i="0" u="none" strike="noStrike" cap="none" spc="0" dirty="0">
                        <a:solidFill>
                          <a:schemeClr val="tx1"/>
                        </a:solidFill>
                        <a:effectLst/>
                        <a:latin typeface="Calibri" panose="020F0502020204030204" pitchFamily="34" charset="0"/>
                      </a:endParaRPr>
                    </a:p>
                  </a:txBody>
                  <a:tcPr marL="9014" marR="9014" marT="86530"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1300" u="none" strike="noStrike" cap="none" spc="0" dirty="0">
                          <a:solidFill>
                            <a:schemeClr val="tx1"/>
                          </a:solidFill>
                          <a:effectLst/>
                        </a:rPr>
                        <a:t>97.67%</a:t>
                      </a:r>
                      <a:endParaRPr lang="en-US" sz="1300" b="0" i="0" u="none" strike="noStrike" cap="none" spc="0" dirty="0">
                        <a:solidFill>
                          <a:schemeClr val="tx1"/>
                        </a:solidFill>
                        <a:effectLst/>
                        <a:latin typeface="Calibri" panose="020F0502020204030204" pitchFamily="34" charset="0"/>
                      </a:endParaRPr>
                    </a:p>
                  </a:txBody>
                  <a:tcPr marL="9014" marR="9014" marT="86530"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573705916"/>
                  </a:ext>
                </a:extLst>
              </a:tr>
            </a:tbl>
          </a:graphicData>
        </a:graphic>
      </p:graphicFrame>
    </p:spTree>
    <p:extLst>
      <p:ext uri="{BB962C8B-B14F-4D97-AF65-F5344CB8AC3E}">
        <p14:creationId xmlns:p14="http://schemas.microsoft.com/office/powerpoint/2010/main" val="3220261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7EB8-FA56-C945-ADBA-3F2F8B4D25EC}"/>
              </a:ext>
            </a:extLst>
          </p:cNvPr>
          <p:cNvSpPr>
            <a:spLocks noGrp="1"/>
          </p:cNvSpPr>
          <p:nvPr>
            <p:ph type="title"/>
          </p:nvPr>
        </p:nvSpPr>
        <p:spPr>
          <a:xfrm>
            <a:off x="2434881" y="330599"/>
            <a:ext cx="8911687" cy="696690"/>
          </a:xfrm>
        </p:spPr>
        <p:txBody>
          <a:bodyPr/>
          <a:lstStyle/>
          <a:p>
            <a:r>
              <a:rPr lang="en-US" b="1" dirty="0"/>
              <a:t>Challenges</a:t>
            </a:r>
            <a:r>
              <a:rPr lang="en-US" dirty="0"/>
              <a:t>:</a:t>
            </a:r>
          </a:p>
        </p:txBody>
      </p:sp>
      <p:sp>
        <p:nvSpPr>
          <p:cNvPr id="3" name="Content Placeholder 2">
            <a:extLst>
              <a:ext uri="{FF2B5EF4-FFF2-40B4-BE49-F238E27FC236}">
                <a16:creationId xmlns:a16="http://schemas.microsoft.com/office/drawing/2014/main" id="{D13262CF-E0F9-7749-9758-97BC09440430}"/>
              </a:ext>
            </a:extLst>
          </p:cNvPr>
          <p:cNvSpPr>
            <a:spLocks noGrp="1"/>
          </p:cNvSpPr>
          <p:nvPr>
            <p:ph idx="1"/>
          </p:nvPr>
        </p:nvSpPr>
        <p:spPr>
          <a:xfrm>
            <a:off x="2434881" y="1286933"/>
            <a:ext cx="8915400" cy="5080000"/>
          </a:xfrm>
        </p:spPr>
        <p:txBody>
          <a:bodyPr>
            <a:normAutofit fontScale="92500" lnSpcReduction="20000"/>
          </a:bodyPr>
          <a:lstStyle/>
          <a:p>
            <a:r>
              <a:rPr lang="en-US" b="1" dirty="0"/>
              <a:t>Challenges Faced</a:t>
            </a:r>
            <a:r>
              <a:rPr lang="en-US" dirty="0"/>
              <a:t>: </a:t>
            </a:r>
          </a:p>
          <a:p>
            <a:pPr>
              <a:buFont typeface="Wingdings" pitchFamily="2" charset="2"/>
              <a:buChar char="Ø"/>
            </a:pPr>
            <a:r>
              <a:rPr lang="en-US" dirty="0"/>
              <a:t>	The first and fore most challenge was faced in data gathering, since this is 	Sales Forecast Model, identifying the appropriate stores that would 	represent other stores was key, since model should learn from these and 	help to predict for other stores as well.</a:t>
            </a:r>
          </a:p>
          <a:p>
            <a:pPr>
              <a:buFont typeface="Wingdings" pitchFamily="2" charset="2"/>
              <a:buChar char="Ø"/>
            </a:pPr>
            <a:r>
              <a:rPr lang="en-US" dirty="0"/>
              <a:t>  The second challenge faced was to handle markdown data, Since these   	are promotions offered by Walmart through out the year, the data was 	not available for all the stores for all times.</a:t>
            </a:r>
          </a:p>
          <a:p>
            <a:r>
              <a:rPr lang="en-US" b="1" dirty="0"/>
              <a:t>Challenges Resolved</a:t>
            </a:r>
            <a:r>
              <a:rPr lang="en-US" dirty="0"/>
              <a:t>:</a:t>
            </a:r>
          </a:p>
          <a:p>
            <a:pPr>
              <a:buFont typeface="Wingdings" pitchFamily="2" charset="2"/>
              <a:buChar char="Ø"/>
            </a:pPr>
            <a:r>
              <a:rPr lang="en-US" dirty="0"/>
              <a:t>The data issues was resolved by making sure data is gathered from different stores performing high weekly sales, low weekly sales and medium weekly sales, this way data will have balance and made sure its from different demographics.</a:t>
            </a:r>
          </a:p>
          <a:p>
            <a:pPr>
              <a:buFont typeface="Wingdings" pitchFamily="2" charset="2"/>
              <a:buChar char="Ø"/>
            </a:pPr>
            <a:r>
              <a:rPr lang="en-US" dirty="0"/>
              <a:t>The markdown issues was resolved by finding null values and found 70% of the markdowns data was null and  compared the average weekly sales during markdowns with non-markdown average weekly sales and  found that the markdown average weekly sales are much lower compared with non-markdown average weekly sales so it would not influence the target variable and removed them before modeling.</a:t>
            </a:r>
          </a:p>
        </p:txBody>
      </p:sp>
    </p:spTree>
    <p:extLst>
      <p:ext uri="{BB962C8B-B14F-4D97-AF65-F5344CB8AC3E}">
        <p14:creationId xmlns:p14="http://schemas.microsoft.com/office/powerpoint/2010/main" val="3370795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7EB8-FA56-C945-ADBA-3F2F8B4D25EC}"/>
              </a:ext>
            </a:extLst>
          </p:cNvPr>
          <p:cNvSpPr>
            <a:spLocks noGrp="1"/>
          </p:cNvSpPr>
          <p:nvPr>
            <p:ph type="title"/>
          </p:nvPr>
        </p:nvSpPr>
        <p:spPr>
          <a:xfrm>
            <a:off x="2434881" y="330599"/>
            <a:ext cx="8911687" cy="696690"/>
          </a:xfrm>
        </p:spPr>
        <p:txBody>
          <a:bodyPr/>
          <a:lstStyle/>
          <a:p>
            <a:r>
              <a:rPr lang="en-US" b="1" dirty="0"/>
              <a:t>Next Steps</a:t>
            </a:r>
            <a:r>
              <a:rPr lang="en-US" dirty="0"/>
              <a:t>:</a:t>
            </a:r>
          </a:p>
        </p:txBody>
      </p:sp>
      <p:sp>
        <p:nvSpPr>
          <p:cNvPr id="3" name="Content Placeholder 2">
            <a:extLst>
              <a:ext uri="{FF2B5EF4-FFF2-40B4-BE49-F238E27FC236}">
                <a16:creationId xmlns:a16="http://schemas.microsoft.com/office/drawing/2014/main" id="{D13262CF-E0F9-7749-9758-97BC09440430}"/>
              </a:ext>
            </a:extLst>
          </p:cNvPr>
          <p:cNvSpPr>
            <a:spLocks noGrp="1"/>
          </p:cNvSpPr>
          <p:nvPr>
            <p:ph idx="1"/>
          </p:nvPr>
        </p:nvSpPr>
        <p:spPr>
          <a:xfrm>
            <a:off x="2434881" y="1286933"/>
            <a:ext cx="8915400" cy="5080000"/>
          </a:xfrm>
        </p:spPr>
        <p:txBody>
          <a:bodyPr>
            <a:normAutofit lnSpcReduction="10000"/>
          </a:bodyPr>
          <a:lstStyle/>
          <a:p>
            <a:r>
              <a:rPr lang="en-US" b="1" dirty="0"/>
              <a:t>ARIMA Model </a:t>
            </a:r>
            <a:r>
              <a:rPr lang="en-US" dirty="0"/>
              <a:t>– Projecting Sales forecast is a time series data ARIMA (Auto Regressive Integrated Moving Averages) model is useful on predicting values on time series data. The result of this model will be compared with </a:t>
            </a:r>
            <a:r>
              <a:rPr lang="en-US" dirty="0" err="1"/>
              <a:t>XGBoost</a:t>
            </a:r>
            <a:r>
              <a:rPr lang="en-US" dirty="0"/>
              <a:t> Regressor Model, and the model will be baselines model based on lower RMSE and Higher accuracy score.</a:t>
            </a:r>
          </a:p>
          <a:p>
            <a:r>
              <a:rPr lang="en-US" b="1" dirty="0"/>
              <a:t>Model re-training or Tunning </a:t>
            </a:r>
            <a:r>
              <a:rPr lang="en-US" dirty="0"/>
              <a:t>– The baseline Sales Forecast Model will be tested with latest real data for accuracy and based on the score if the data need to be updated with latest data or model will be re-trained or fine tunned by updating the certain hyper parameters.</a:t>
            </a:r>
          </a:p>
          <a:p>
            <a:r>
              <a:rPr lang="en-US" b="1" dirty="0"/>
              <a:t>Deployment</a:t>
            </a:r>
            <a:r>
              <a:rPr lang="en-US" dirty="0"/>
              <a:t> – The baseline model with highest accuracy score and lowest RMSE value, will be deployed to production box to predict the stores weekly sales and communicated to respective persons thru proper channel for appropriate actions.</a:t>
            </a:r>
          </a:p>
          <a:p>
            <a:r>
              <a:rPr lang="en-US" b="1" dirty="0"/>
              <a:t>Monitoring</a:t>
            </a:r>
            <a:r>
              <a:rPr lang="en-US" dirty="0"/>
              <a:t> – The prediction values and exceptions if any are logged into appropriate system for better performance.</a:t>
            </a:r>
          </a:p>
          <a:p>
            <a:r>
              <a:rPr lang="en-US" b="1" dirty="0"/>
              <a:t>Real Time Evaluation </a:t>
            </a:r>
            <a:r>
              <a:rPr lang="en-US" dirty="0"/>
              <a:t>–  The predicted sales values are compared with real values after certain months and model prediction will be assessed.</a:t>
            </a:r>
          </a:p>
          <a:p>
            <a:pPr marL="0" indent="0">
              <a:buNone/>
            </a:pPr>
            <a:endParaRPr lang="en-US" dirty="0"/>
          </a:p>
          <a:p>
            <a:endParaRPr lang="en-US" dirty="0"/>
          </a:p>
        </p:txBody>
      </p:sp>
    </p:spTree>
    <p:extLst>
      <p:ext uri="{BB962C8B-B14F-4D97-AF65-F5344CB8AC3E}">
        <p14:creationId xmlns:p14="http://schemas.microsoft.com/office/powerpoint/2010/main" val="1924831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7EB8-FA56-C945-ADBA-3F2F8B4D25EC}"/>
              </a:ext>
            </a:extLst>
          </p:cNvPr>
          <p:cNvSpPr>
            <a:spLocks noGrp="1"/>
          </p:cNvSpPr>
          <p:nvPr>
            <p:ph type="title"/>
          </p:nvPr>
        </p:nvSpPr>
        <p:spPr>
          <a:xfrm>
            <a:off x="2434881" y="330599"/>
            <a:ext cx="8911687" cy="696690"/>
          </a:xfrm>
        </p:spPr>
        <p:txBody>
          <a:bodyPr/>
          <a:lstStyle/>
          <a:p>
            <a:r>
              <a:rPr lang="en-US" b="1" dirty="0"/>
              <a:t>References</a:t>
            </a:r>
            <a:r>
              <a:rPr lang="en-US" dirty="0"/>
              <a:t>:</a:t>
            </a:r>
          </a:p>
        </p:txBody>
      </p:sp>
      <p:sp>
        <p:nvSpPr>
          <p:cNvPr id="3" name="Content Placeholder 2">
            <a:extLst>
              <a:ext uri="{FF2B5EF4-FFF2-40B4-BE49-F238E27FC236}">
                <a16:creationId xmlns:a16="http://schemas.microsoft.com/office/drawing/2014/main" id="{D13262CF-E0F9-7749-9758-97BC09440430}"/>
              </a:ext>
            </a:extLst>
          </p:cNvPr>
          <p:cNvSpPr>
            <a:spLocks noGrp="1"/>
          </p:cNvSpPr>
          <p:nvPr>
            <p:ph idx="1"/>
          </p:nvPr>
        </p:nvSpPr>
        <p:spPr>
          <a:xfrm>
            <a:off x="2434881" y="1286933"/>
            <a:ext cx="8915400" cy="5080000"/>
          </a:xfrm>
        </p:spPr>
        <p:txBody>
          <a:bodyPr/>
          <a:lstStyle/>
          <a:p>
            <a:r>
              <a:rPr lang="en-US" b="1" dirty="0"/>
              <a:t>Data Source</a:t>
            </a:r>
            <a:r>
              <a:rPr lang="en-US" dirty="0"/>
              <a:t>: </a:t>
            </a:r>
            <a:r>
              <a:rPr lang="en-US" u="sng" dirty="0">
                <a:hlinkClick r:id="rId2"/>
              </a:rPr>
              <a:t>https://www.kaggle.com/c/walmart-recruiting-store-sales-forecasting/overview</a:t>
            </a:r>
            <a:endParaRPr lang="en-US" u="sng" dirty="0"/>
          </a:p>
          <a:p>
            <a:pPr marL="0" indent="0">
              <a:buNone/>
            </a:pPr>
            <a:endParaRPr lang="en-US" u="sng" dirty="0"/>
          </a:p>
          <a:p>
            <a:r>
              <a:rPr lang="en-US" b="1" dirty="0" err="1"/>
              <a:t>XGBoost</a:t>
            </a:r>
            <a:r>
              <a:rPr lang="en-US" b="1" dirty="0"/>
              <a:t> Hyperparameter Tunning</a:t>
            </a:r>
            <a:r>
              <a:rPr lang="en-US" dirty="0"/>
              <a:t>:</a:t>
            </a:r>
            <a:r>
              <a:rPr lang="en-US" u="sng" dirty="0"/>
              <a:t> </a:t>
            </a:r>
            <a:r>
              <a:rPr lang="en-US" u="sng" dirty="0">
                <a:hlinkClick r:id="rId3"/>
              </a:rPr>
              <a:t>https://towardsdatascience.com/xgboost-fine-tune-and-optimize-your-model-23d996fab663</a:t>
            </a:r>
            <a:endParaRPr lang="en-US" dirty="0"/>
          </a:p>
          <a:p>
            <a:pPr marL="0" indent="0">
              <a:buNone/>
            </a:pPr>
            <a:endParaRPr lang="en-US" dirty="0"/>
          </a:p>
          <a:p>
            <a:pPr lvl="0"/>
            <a:r>
              <a:rPr lang="en-US" b="1" dirty="0"/>
              <a:t>ARIMA Model Info </a:t>
            </a:r>
            <a:r>
              <a:rPr lang="en-US" dirty="0"/>
              <a:t>- </a:t>
            </a:r>
            <a:r>
              <a:rPr lang="en-US" u="sng" dirty="0">
                <a:hlinkClick r:id="rId4"/>
              </a:rPr>
              <a:t>https://www.machinelearningplus.com/time-series/arima-model-time-series-forecasting-python/</a:t>
            </a:r>
            <a:endParaRPr lang="en-US" u="sng" dirty="0"/>
          </a:p>
          <a:p>
            <a:pPr marL="0" lvl="0" indent="0">
              <a:buNone/>
            </a:pPr>
            <a:endParaRPr lang="en-US" dirty="0"/>
          </a:p>
          <a:p>
            <a:pPr lvl="0"/>
            <a:r>
              <a:rPr lang="en-US" u="sng" dirty="0">
                <a:hlinkClick r:id="rId5"/>
              </a:rPr>
              <a:t>https://www.analyticsvidhya.com/blog/2018/08/auto-arima-time-series-modeling-python-r/</a:t>
            </a:r>
            <a:endParaRPr lang="en-US" dirty="0"/>
          </a:p>
          <a:p>
            <a:endParaRPr lang="en-US" dirty="0"/>
          </a:p>
          <a:p>
            <a:endParaRPr lang="en-US" dirty="0"/>
          </a:p>
        </p:txBody>
      </p:sp>
    </p:spTree>
    <p:extLst>
      <p:ext uri="{BB962C8B-B14F-4D97-AF65-F5344CB8AC3E}">
        <p14:creationId xmlns:p14="http://schemas.microsoft.com/office/powerpoint/2010/main" val="489411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9C285-29BE-C34A-9C0F-10145AD271FA}"/>
              </a:ext>
            </a:extLst>
          </p:cNvPr>
          <p:cNvSpPr>
            <a:spLocks noGrp="1"/>
          </p:cNvSpPr>
          <p:nvPr>
            <p:ph type="title"/>
          </p:nvPr>
        </p:nvSpPr>
        <p:spPr>
          <a:xfrm>
            <a:off x="1791413" y="2788555"/>
            <a:ext cx="8911687" cy="1280890"/>
          </a:xfrm>
        </p:spPr>
        <p:txBody>
          <a:bodyPr>
            <a:normAutofit/>
          </a:bodyPr>
          <a:lstStyle/>
          <a:p>
            <a:pPr algn="ctr"/>
            <a:r>
              <a:rPr lang="en-US" sz="5400" b="1" dirty="0"/>
              <a:t>Thank You !!!</a:t>
            </a:r>
          </a:p>
        </p:txBody>
      </p:sp>
    </p:spTree>
    <p:extLst>
      <p:ext uri="{BB962C8B-B14F-4D97-AF65-F5344CB8AC3E}">
        <p14:creationId xmlns:p14="http://schemas.microsoft.com/office/powerpoint/2010/main" val="1478336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7EB8-FA56-C945-ADBA-3F2F8B4D25EC}"/>
              </a:ext>
            </a:extLst>
          </p:cNvPr>
          <p:cNvSpPr>
            <a:spLocks noGrp="1"/>
          </p:cNvSpPr>
          <p:nvPr>
            <p:ph type="title"/>
          </p:nvPr>
        </p:nvSpPr>
        <p:spPr>
          <a:xfrm>
            <a:off x="2434881" y="93532"/>
            <a:ext cx="8911687" cy="696690"/>
          </a:xfrm>
        </p:spPr>
        <p:txBody>
          <a:bodyPr/>
          <a:lstStyle/>
          <a:p>
            <a:r>
              <a:rPr lang="en-US" b="1" dirty="0"/>
              <a:t>Project</a:t>
            </a:r>
            <a:r>
              <a:rPr lang="en-US" dirty="0"/>
              <a:t> </a:t>
            </a:r>
            <a:r>
              <a:rPr lang="en-US" b="1" dirty="0"/>
              <a:t>Introduction</a:t>
            </a:r>
            <a:r>
              <a:rPr lang="en-US" dirty="0"/>
              <a:t>:</a:t>
            </a:r>
          </a:p>
        </p:txBody>
      </p:sp>
      <p:sp>
        <p:nvSpPr>
          <p:cNvPr id="3" name="Content Placeholder 2">
            <a:extLst>
              <a:ext uri="{FF2B5EF4-FFF2-40B4-BE49-F238E27FC236}">
                <a16:creationId xmlns:a16="http://schemas.microsoft.com/office/drawing/2014/main" id="{D13262CF-E0F9-7749-9758-97BC09440430}"/>
              </a:ext>
            </a:extLst>
          </p:cNvPr>
          <p:cNvSpPr>
            <a:spLocks noGrp="1"/>
          </p:cNvSpPr>
          <p:nvPr>
            <p:ph idx="1"/>
          </p:nvPr>
        </p:nvSpPr>
        <p:spPr>
          <a:xfrm>
            <a:off x="2431168" y="790223"/>
            <a:ext cx="8915400" cy="5838778"/>
          </a:xfrm>
        </p:spPr>
        <p:txBody>
          <a:bodyPr>
            <a:normAutofit fontScale="92500" lnSpcReduction="10000"/>
          </a:bodyPr>
          <a:lstStyle/>
          <a:p>
            <a:r>
              <a:rPr lang="en-US" b="1" dirty="0"/>
              <a:t>Intro</a:t>
            </a:r>
            <a:r>
              <a:rPr lang="en-US" dirty="0"/>
              <a:t> - </a:t>
            </a:r>
            <a:r>
              <a:rPr lang="en-US" b="1" dirty="0"/>
              <a:t>Walmart</a:t>
            </a:r>
            <a:r>
              <a:rPr lang="en-US" dirty="0"/>
              <a:t> operates Walmart, Walmart Neighborhood Market, Wal-Mart, Walmart.com, and Sam’s Club and retail companies like this commonly having issues with predicting sales accurately throughout the days, months, and years ahead. There are many varying factors that can cause issues with predicting sales. </a:t>
            </a:r>
          </a:p>
          <a:p>
            <a:r>
              <a:rPr lang="en-US" b="1" dirty="0"/>
              <a:t>Goal</a:t>
            </a:r>
            <a:r>
              <a:rPr lang="en-US" dirty="0"/>
              <a:t> – Build the Machine Learning model that would learn from past records, events and Predict the Sales forecast for Store and its departments on specific week of the year.</a:t>
            </a:r>
          </a:p>
          <a:p>
            <a:r>
              <a:rPr lang="en-US" b="1" dirty="0"/>
              <a:t>Model - Sales Forecasting</a:t>
            </a:r>
            <a:r>
              <a:rPr lang="en-US" dirty="0"/>
              <a:t> is the process of using a company’s sales records over the past few years to predict the short-term or long-term sales performance of the company in the future. This is one of the pillars of proper financial planning. </a:t>
            </a:r>
            <a:r>
              <a:rPr lang="en-US" b="1" dirty="0"/>
              <a:t>Sales Forecast Model</a:t>
            </a:r>
            <a:r>
              <a:rPr lang="en-US" dirty="0"/>
              <a:t> that would learn from the past sales records, events and predict the accurate sales so company will be ready to source appropriate resources before the actual event happens. </a:t>
            </a:r>
          </a:p>
          <a:p>
            <a:r>
              <a:rPr lang="en-US" b="1" dirty="0"/>
              <a:t>Benefits</a:t>
            </a:r>
            <a:r>
              <a:rPr lang="en-US" dirty="0"/>
              <a:t> - Business Sales Executives often find themselves scrambling for answers when it comes to sales forecasting during business reviews with their leaderships team. The Sales Forecast Model will help sales executives to find such answers upfront and be ready with numbers and predictions to share with leaderships team. This model would help individual stores to upscale their customer satisfaction by stocking the right products at right time and decrease overstocking and wastage of food products. </a:t>
            </a:r>
          </a:p>
          <a:p>
            <a:endParaRPr lang="en-US" dirty="0"/>
          </a:p>
        </p:txBody>
      </p:sp>
    </p:spTree>
    <p:extLst>
      <p:ext uri="{BB962C8B-B14F-4D97-AF65-F5344CB8AC3E}">
        <p14:creationId xmlns:p14="http://schemas.microsoft.com/office/powerpoint/2010/main" val="2619228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7EB8-FA56-C945-ADBA-3F2F8B4D25EC}"/>
              </a:ext>
            </a:extLst>
          </p:cNvPr>
          <p:cNvSpPr>
            <a:spLocks noGrp="1"/>
          </p:cNvSpPr>
          <p:nvPr>
            <p:ph type="title"/>
          </p:nvPr>
        </p:nvSpPr>
        <p:spPr>
          <a:xfrm>
            <a:off x="2431168" y="142722"/>
            <a:ext cx="8911687" cy="696690"/>
          </a:xfrm>
        </p:spPr>
        <p:txBody>
          <a:bodyPr/>
          <a:lstStyle/>
          <a:p>
            <a:r>
              <a:rPr lang="en-US" b="1" dirty="0"/>
              <a:t>Data Information</a:t>
            </a:r>
            <a:r>
              <a:rPr lang="en-US" dirty="0"/>
              <a:t>:</a:t>
            </a:r>
          </a:p>
        </p:txBody>
      </p:sp>
      <p:sp>
        <p:nvSpPr>
          <p:cNvPr id="3" name="Content Placeholder 2">
            <a:extLst>
              <a:ext uri="{FF2B5EF4-FFF2-40B4-BE49-F238E27FC236}">
                <a16:creationId xmlns:a16="http://schemas.microsoft.com/office/drawing/2014/main" id="{D13262CF-E0F9-7749-9758-97BC09440430}"/>
              </a:ext>
            </a:extLst>
          </p:cNvPr>
          <p:cNvSpPr>
            <a:spLocks noGrp="1"/>
          </p:cNvSpPr>
          <p:nvPr>
            <p:ph idx="1"/>
          </p:nvPr>
        </p:nvSpPr>
        <p:spPr>
          <a:xfrm>
            <a:off x="2427454" y="889001"/>
            <a:ext cx="9449937" cy="3163230"/>
          </a:xfrm>
        </p:spPr>
        <p:txBody>
          <a:bodyPr>
            <a:normAutofit fontScale="92500" lnSpcReduction="20000"/>
          </a:bodyPr>
          <a:lstStyle/>
          <a:p>
            <a:r>
              <a:rPr lang="en-US" b="1" dirty="0"/>
              <a:t>Data Range </a:t>
            </a:r>
            <a:r>
              <a:rPr lang="en-US" dirty="0"/>
              <a:t>- The data ranges from February 5, 2010, through November 1, 2012. This file contains anonymized information about the 45 stores, indicating the type and size of store.</a:t>
            </a:r>
          </a:p>
          <a:p>
            <a:r>
              <a:rPr lang="en-US" b="1" dirty="0"/>
              <a:t>Stores Data </a:t>
            </a:r>
            <a:r>
              <a:rPr lang="en-US" dirty="0"/>
              <a:t>– This data contains anonymized information about the 45 stores, indicating the store number, type and size of store. </a:t>
            </a:r>
          </a:p>
          <a:p>
            <a:r>
              <a:rPr lang="en-US" b="1" dirty="0"/>
              <a:t>Training Data </a:t>
            </a:r>
            <a:r>
              <a:rPr lang="en-US" dirty="0"/>
              <a:t>- This is the historical training data, which covers to 2010-02-05 to 2012-11-01. This would include store number, store department, Date, Weekly Sales of the store for the specific department and holiday or not.</a:t>
            </a:r>
          </a:p>
          <a:p>
            <a:r>
              <a:rPr lang="en-US" b="1" dirty="0"/>
              <a:t>Features data </a:t>
            </a:r>
            <a:r>
              <a:rPr lang="en-US" dirty="0"/>
              <a:t>– This data contains additional data related to the store, department, and regional activity for the given dates, such as average temperature in the region, fuel price in that region during that week, promotional markdowns, CPI index value , unemployment rate in the given week.</a:t>
            </a:r>
          </a:p>
          <a:p>
            <a:endParaRPr lang="en-US" dirty="0"/>
          </a:p>
          <a:p>
            <a:endParaRPr lang="en-US" dirty="0"/>
          </a:p>
        </p:txBody>
      </p:sp>
      <p:pic>
        <p:nvPicPr>
          <p:cNvPr id="4" name="Picture 3">
            <a:extLst>
              <a:ext uri="{FF2B5EF4-FFF2-40B4-BE49-F238E27FC236}">
                <a16:creationId xmlns:a16="http://schemas.microsoft.com/office/drawing/2014/main" id="{B71BE357-4D44-4144-B5AA-8080B2F57568}"/>
              </a:ext>
            </a:extLst>
          </p:cNvPr>
          <p:cNvPicPr>
            <a:picLocks noChangeAspect="1"/>
          </p:cNvPicPr>
          <p:nvPr/>
        </p:nvPicPr>
        <p:blipFill>
          <a:blip r:embed="rId2"/>
          <a:stretch>
            <a:fillRect/>
          </a:stretch>
        </p:blipFill>
        <p:spPr>
          <a:xfrm>
            <a:off x="2564927" y="4421563"/>
            <a:ext cx="9449937" cy="2360611"/>
          </a:xfrm>
          <a:prstGeom prst="rect">
            <a:avLst/>
          </a:prstGeom>
        </p:spPr>
      </p:pic>
      <p:sp>
        <p:nvSpPr>
          <p:cNvPr id="5" name="TextBox 4">
            <a:extLst>
              <a:ext uri="{FF2B5EF4-FFF2-40B4-BE49-F238E27FC236}">
                <a16:creationId xmlns:a16="http://schemas.microsoft.com/office/drawing/2014/main" id="{4312A411-D059-2B4F-9DA9-91B2D624786C}"/>
              </a:ext>
            </a:extLst>
          </p:cNvPr>
          <p:cNvSpPr txBox="1"/>
          <p:nvPr/>
        </p:nvSpPr>
        <p:spPr>
          <a:xfrm>
            <a:off x="2564927" y="4052231"/>
            <a:ext cx="1757212" cy="369332"/>
          </a:xfrm>
          <a:prstGeom prst="rect">
            <a:avLst/>
          </a:prstGeom>
          <a:noFill/>
        </p:spPr>
        <p:txBody>
          <a:bodyPr wrap="none" rtlCol="0">
            <a:spAutoFit/>
          </a:bodyPr>
          <a:lstStyle/>
          <a:p>
            <a:r>
              <a:rPr lang="en-US" b="1" dirty="0"/>
              <a:t>Data Sample:</a:t>
            </a:r>
            <a:r>
              <a:rPr lang="en-US" dirty="0"/>
              <a:t> </a:t>
            </a:r>
          </a:p>
        </p:txBody>
      </p:sp>
    </p:spTree>
    <p:extLst>
      <p:ext uri="{BB962C8B-B14F-4D97-AF65-F5344CB8AC3E}">
        <p14:creationId xmlns:p14="http://schemas.microsoft.com/office/powerpoint/2010/main" val="1046979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7EB8-FA56-C945-ADBA-3F2F8B4D25EC}"/>
              </a:ext>
            </a:extLst>
          </p:cNvPr>
          <p:cNvSpPr>
            <a:spLocks noGrp="1"/>
          </p:cNvSpPr>
          <p:nvPr>
            <p:ph type="title"/>
          </p:nvPr>
        </p:nvSpPr>
        <p:spPr>
          <a:xfrm>
            <a:off x="2434881" y="330599"/>
            <a:ext cx="8911687" cy="696690"/>
          </a:xfrm>
        </p:spPr>
        <p:txBody>
          <a:bodyPr/>
          <a:lstStyle/>
          <a:p>
            <a:r>
              <a:rPr lang="en-US" b="1" dirty="0"/>
              <a:t>Approach</a:t>
            </a:r>
            <a:r>
              <a:rPr lang="en-US" dirty="0"/>
              <a:t>:</a:t>
            </a:r>
          </a:p>
        </p:txBody>
      </p:sp>
      <p:sp>
        <p:nvSpPr>
          <p:cNvPr id="3" name="Content Placeholder 2">
            <a:extLst>
              <a:ext uri="{FF2B5EF4-FFF2-40B4-BE49-F238E27FC236}">
                <a16:creationId xmlns:a16="http://schemas.microsoft.com/office/drawing/2014/main" id="{D13262CF-E0F9-7749-9758-97BC09440430}"/>
              </a:ext>
            </a:extLst>
          </p:cNvPr>
          <p:cNvSpPr>
            <a:spLocks noGrp="1"/>
          </p:cNvSpPr>
          <p:nvPr>
            <p:ph idx="1"/>
          </p:nvPr>
        </p:nvSpPr>
        <p:spPr>
          <a:xfrm>
            <a:off x="2434881" y="1286933"/>
            <a:ext cx="8915400" cy="5080000"/>
          </a:xfrm>
        </p:spPr>
        <p:txBody>
          <a:bodyPr>
            <a:normAutofit lnSpcReduction="10000"/>
          </a:bodyPr>
          <a:lstStyle/>
          <a:p>
            <a:r>
              <a:rPr lang="en-US" dirty="0"/>
              <a:t>The goal of the project is to predict Sales value based on different features, here we used Walmart sales records from different stores for different year. To understand the factors impacting Sales Value we followed different methodologies such as understanding the features correlating with sales value, machine learning algorithms to understand what percentage of features account for sale value and Time Series forecasting. </a:t>
            </a:r>
          </a:p>
          <a:p>
            <a:r>
              <a:rPr lang="en-US" b="1" dirty="0"/>
              <a:t>CRISP-DM Methodology </a:t>
            </a:r>
            <a:r>
              <a:rPr lang="en-US" dirty="0"/>
              <a:t>- The CRISP-DM methodology is used complete this project.</a:t>
            </a:r>
          </a:p>
          <a:p>
            <a:r>
              <a:rPr lang="en-US" b="1" dirty="0"/>
              <a:t>Feature Correlations </a:t>
            </a:r>
            <a:r>
              <a:rPr lang="en-US" dirty="0"/>
              <a:t>- To understand the features driving the sales value, we measured first are there any correlation with features and target variable. </a:t>
            </a:r>
          </a:p>
          <a:p>
            <a:r>
              <a:rPr lang="en-US" b="1" dirty="0"/>
              <a:t>ML Algorithms </a:t>
            </a:r>
            <a:r>
              <a:rPr lang="en-US" dirty="0"/>
              <a:t>- There are several Machine Learning(</a:t>
            </a:r>
            <a:r>
              <a:rPr lang="en-US" b="1" dirty="0"/>
              <a:t>ML</a:t>
            </a:r>
            <a:r>
              <a:rPr lang="en-US" dirty="0"/>
              <a:t>) algorithms that are used to predict the value based on historical data. These ML algorithms are used to train the model and evaluated using Root mean Squared error. The model with lowest RMSE score and highest accuracy score is baselined.</a:t>
            </a:r>
          </a:p>
          <a:p>
            <a:r>
              <a:rPr lang="en-US" b="1" dirty="0"/>
              <a:t>Evaluation Metrics </a:t>
            </a:r>
            <a:r>
              <a:rPr lang="en-US" dirty="0"/>
              <a:t>–To evaluate each ML model, we used different metrics such as Mean Absolute Error, Mean Squared Error, Root Mean Squared Error and Accuracy.</a:t>
            </a:r>
          </a:p>
        </p:txBody>
      </p:sp>
    </p:spTree>
    <p:extLst>
      <p:ext uri="{BB962C8B-B14F-4D97-AF65-F5344CB8AC3E}">
        <p14:creationId xmlns:p14="http://schemas.microsoft.com/office/powerpoint/2010/main" val="3868021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7EB8-FA56-C945-ADBA-3F2F8B4D25EC}"/>
              </a:ext>
            </a:extLst>
          </p:cNvPr>
          <p:cNvSpPr>
            <a:spLocks noGrp="1"/>
          </p:cNvSpPr>
          <p:nvPr>
            <p:ph type="title"/>
          </p:nvPr>
        </p:nvSpPr>
        <p:spPr>
          <a:xfrm>
            <a:off x="1687669" y="138335"/>
            <a:ext cx="10056656" cy="808443"/>
          </a:xfrm>
        </p:spPr>
        <p:txBody>
          <a:bodyPr>
            <a:normAutofit/>
          </a:bodyPr>
          <a:lstStyle/>
          <a:p>
            <a:r>
              <a:rPr lang="en-US" sz="3200" b="1" dirty="0"/>
              <a:t>Exploratory Data Analysis</a:t>
            </a:r>
            <a:r>
              <a:rPr lang="en-US" sz="3200" dirty="0"/>
              <a:t>:</a:t>
            </a:r>
          </a:p>
        </p:txBody>
      </p:sp>
      <p:sp>
        <p:nvSpPr>
          <p:cNvPr id="8" name="Content Placeholder 7">
            <a:extLst>
              <a:ext uri="{FF2B5EF4-FFF2-40B4-BE49-F238E27FC236}">
                <a16:creationId xmlns:a16="http://schemas.microsoft.com/office/drawing/2014/main" id="{BBFF5BC0-A799-488C-8A74-BA6FBB5FED99}"/>
              </a:ext>
            </a:extLst>
          </p:cNvPr>
          <p:cNvSpPr>
            <a:spLocks noGrp="1"/>
          </p:cNvSpPr>
          <p:nvPr>
            <p:ph idx="1"/>
          </p:nvPr>
        </p:nvSpPr>
        <p:spPr>
          <a:xfrm>
            <a:off x="1687669" y="946778"/>
            <a:ext cx="4140772" cy="5053972"/>
          </a:xfrm>
        </p:spPr>
        <p:txBody>
          <a:bodyPr>
            <a:normAutofit/>
          </a:bodyPr>
          <a:lstStyle/>
          <a:p>
            <a:r>
              <a:rPr lang="en-US" dirty="0">
                <a:solidFill>
                  <a:srgbClr val="000000"/>
                </a:solidFill>
              </a:rPr>
              <a:t>The Median Weekly Sales for different Store Types.</a:t>
            </a:r>
          </a:p>
          <a:p>
            <a:r>
              <a:rPr lang="en-US" dirty="0">
                <a:solidFill>
                  <a:srgbClr val="000000"/>
                </a:solidFill>
              </a:rPr>
              <a:t>The Store Type A is having highest Median Weekly Sale compared to other two store types.</a:t>
            </a:r>
          </a:p>
          <a:p>
            <a:r>
              <a:rPr lang="en-US" dirty="0">
                <a:solidFill>
                  <a:srgbClr val="000000"/>
                </a:solidFill>
              </a:rPr>
              <a:t>Store A’s Median weekly sales is more than 10K</a:t>
            </a:r>
          </a:p>
          <a:p>
            <a:r>
              <a:rPr lang="en-US" dirty="0">
                <a:solidFill>
                  <a:srgbClr val="000000"/>
                </a:solidFill>
              </a:rPr>
              <a:t>Store A’s 60 Percentile Weekly Sales is higher than 75 Percentile Weekly Sales of other two Stores B &amp; C.</a:t>
            </a:r>
          </a:p>
          <a:p>
            <a:r>
              <a:rPr lang="en-US" dirty="0">
                <a:solidFill>
                  <a:srgbClr val="000000"/>
                </a:solidFill>
              </a:rPr>
              <a:t>Store Type As Max Median Weekly Sale is higher than other tow stores which is above 60K. </a:t>
            </a:r>
          </a:p>
        </p:txBody>
      </p:sp>
      <p:pic>
        <p:nvPicPr>
          <p:cNvPr id="4" name="Content Placeholder 3">
            <a:extLst>
              <a:ext uri="{FF2B5EF4-FFF2-40B4-BE49-F238E27FC236}">
                <a16:creationId xmlns:a16="http://schemas.microsoft.com/office/drawing/2014/main" id="{4D1C16AE-E29F-9F46-974F-CC192AC6AF0F}"/>
              </a:ext>
            </a:extLst>
          </p:cNvPr>
          <p:cNvPicPr>
            <a:picLocks noChangeAspect="1"/>
          </p:cNvPicPr>
          <p:nvPr/>
        </p:nvPicPr>
        <p:blipFill>
          <a:blip r:embed="rId2"/>
          <a:stretch>
            <a:fillRect/>
          </a:stretch>
        </p:blipFill>
        <p:spPr>
          <a:xfrm>
            <a:off x="6091916" y="1228725"/>
            <a:ext cx="6006561" cy="4772025"/>
          </a:xfrm>
          <a:prstGeom prst="rect">
            <a:avLst/>
          </a:prstGeom>
        </p:spPr>
      </p:pic>
    </p:spTree>
    <p:extLst>
      <p:ext uri="{BB962C8B-B14F-4D97-AF65-F5344CB8AC3E}">
        <p14:creationId xmlns:p14="http://schemas.microsoft.com/office/powerpoint/2010/main" val="1469485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7EB8-FA56-C945-ADBA-3F2F8B4D25EC}"/>
              </a:ext>
            </a:extLst>
          </p:cNvPr>
          <p:cNvSpPr>
            <a:spLocks noGrp="1"/>
          </p:cNvSpPr>
          <p:nvPr>
            <p:ph type="title"/>
          </p:nvPr>
        </p:nvSpPr>
        <p:spPr>
          <a:xfrm>
            <a:off x="1683956" y="0"/>
            <a:ext cx="5656106" cy="771525"/>
          </a:xfrm>
        </p:spPr>
        <p:txBody>
          <a:bodyPr>
            <a:normAutofit/>
          </a:bodyPr>
          <a:lstStyle/>
          <a:p>
            <a:r>
              <a:rPr lang="en-US" sz="3200" b="1" dirty="0"/>
              <a:t>Exploratory Data Analysis</a:t>
            </a:r>
            <a:r>
              <a:rPr lang="en-US" sz="3200" dirty="0"/>
              <a:t>:</a:t>
            </a:r>
          </a:p>
        </p:txBody>
      </p:sp>
      <p:sp>
        <p:nvSpPr>
          <p:cNvPr id="8" name="Content Placeholder 7">
            <a:extLst>
              <a:ext uri="{FF2B5EF4-FFF2-40B4-BE49-F238E27FC236}">
                <a16:creationId xmlns:a16="http://schemas.microsoft.com/office/drawing/2014/main" id="{39928203-0048-429D-85ED-7F56B068D0BC}"/>
              </a:ext>
            </a:extLst>
          </p:cNvPr>
          <p:cNvSpPr>
            <a:spLocks noGrp="1"/>
          </p:cNvSpPr>
          <p:nvPr>
            <p:ph idx="1"/>
          </p:nvPr>
        </p:nvSpPr>
        <p:spPr>
          <a:xfrm>
            <a:off x="1683956" y="1380167"/>
            <a:ext cx="4140772" cy="4491995"/>
          </a:xfrm>
        </p:spPr>
        <p:txBody>
          <a:bodyPr>
            <a:normAutofit/>
          </a:bodyPr>
          <a:lstStyle/>
          <a:p>
            <a:r>
              <a:rPr lang="en-US" dirty="0">
                <a:solidFill>
                  <a:srgbClr val="000000"/>
                </a:solidFill>
              </a:rPr>
              <a:t>Average Weekly Sales for 3 different years.</a:t>
            </a:r>
          </a:p>
          <a:p>
            <a:r>
              <a:rPr lang="en-US" dirty="0">
                <a:solidFill>
                  <a:srgbClr val="000000"/>
                </a:solidFill>
              </a:rPr>
              <a:t>The week of Thanksgiving holiday and one week before Christmas witnessed the highest sales for the years 2010, 2011 and 2012.</a:t>
            </a:r>
          </a:p>
          <a:p>
            <a:r>
              <a:rPr lang="en-US" dirty="0">
                <a:solidFill>
                  <a:srgbClr val="000000"/>
                </a:solidFill>
              </a:rPr>
              <a:t>In 2012 the week no. 14 recorded the highest sales as compared to other weeks of the year but that doesn't correspond to any holiday or any special event.</a:t>
            </a:r>
          </a:p>
        </p:txBody>
      </p:sp>
      <p:pic>
        <p:nvPicPr>
          <p:cNvPr id="4" name="Content Placeholder 3">
            <a:extLst>
              <a:ext uri="{FF2B5EF4-FFF2-40B4-BE49-F238E27FC236}">
                <a16:creationId xmlns:a16="http://schemas.microsoft.com/office/drawing/2014/main" id="{163C6A68-5785-9C47-8FB1-E50616A0155F}"/>
              </a:ext>
            </a:extLst>
          </p:cNvPr>
          <p:cNvPicPr>
            <a:picLocks noChangeAspect="1"/>
          </p:cNvPicPr>
          <p:nvPr/>
        </p:nvPicPr>
        <p:blipFill>
          <a:blip r:embed="rId2"/>
          <a:stretch>
            <a:fillRect/>
          </a:stretch>
        </p:blipFill>
        <p:spPr>
          <a:xfrm>
            <a:off x="6091916" y="1380168"/>
            <a:ext cx="5981022" cy="3447864"/>
          </a:xfrm>
          <a:prstGeom prst="rect">
            <a:avLst/>
          </a:prstGeom>
        </p:spPr>
      </p:pic>
    </p:spTree>
    <p:extLst>
      <p:ext uri="{BB962C8B-B14F-4D97-AF65-F5344CB8AC3E}">
        <p14:creationId xmlns:p14="http://schemas.microsoft.com/office/powerpoint/2010/main" val="4071148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7EB8-FA56-C945-ADBA-3F2F8B4D25EC}"/>
              </a:ext>
            </a:extLst>
          </p:cNvPr>
          <p:cNvSpPr>
            <a:spLocks noGrp="1"/>
          </p:cNvSpPr>
          <p:nvPr>
            <p:ph type="title"/>
          </p:nvPr>
        </p:nvSpPr>
        <p:spPr>
          <a:xfrm>
            <a:off x="1683956" y="124047"/>
            <a:ext cx="6174169" cy="822731"/>
          </a:xfrm>
        </p:spPr>
        <p:txBody>
          <a:bodyPr>
            <a:normAutofit/>
          </a:bodyPr>
          <a:lstStyle/>
          <a:p>
            <a:r>
              <a:rPr lang="en-US" sz="3200" b="1" dirty="0"/>
              <a:t>Exploratory Data Analysis</a:t>
            </a:r>
            <a:r>
              <a:rPr lang="en-US" sz="3200" dirty="0"/>
              <a:t>:</a:t>
            </a:r>
          </a:p>
        </p:txBody>
      </p:sp>
      <p:sp>
        <p:nvSpPr>
          <p:cNvPr id="8" name="Content Placeholder 7">
            <a:extLst>
              <a:ext uri="{FF2B5EF4-FFF2-40B4-BE49-F238E27FC236}">
                <a16:creationId xmlns:a16="http://schemas.microsoft.com/office/drawing/2014/main" id="{A296790D-6921-4E7F-BA32-C7D585AFDBE5}"/>
              </a:ext>
            </a:extLst>
          </p:cNvPr>
          <p:cNvSpPr>
            <a:spLocks noGrp="1"/>
          </p:cNvSpPr>
          <p:nvPr>
            <p:ph idx="1"/>
          </p:nvPr>
        </p:nvSpPr>
        <p:spPr>
          <a:xfrm>
            <a:off x="1683956" y="1376361"/>
            <a:ext cx="4140772" cy="4938713"/>
          </a:xfrm>
        </p:spPr>
        <p:txBody>
          <a:bodyPr>
            <a:normAutofit/>
          </a:bodyPr>
          <a:lstStyle/>
          <a:p>
            <a:r>
              <a:rPr lang="en-US" dirty="0">
                <a:solidFill>
                  <a:srgbClr val="000000"/>
                </a:solidFill>
              </a:rPr>
              <a:t>Average Weekly Sales by Stores for 3 different years.</a:t>
            </a:r>
          </a:p>
          <a:p>
            <a:r>
              <a:rPr lang="en-US" dirty="0">
                <a:solidFill>
                  <a:srgbClr val="000000"/>
                </a:solidFill>
              </a:rPr>
              <a:t>The stores 2,4,10,13,14 and 20 showed the highest sales in all the 3 years.</a:t>
            </a:r>
          </a:p>
          <a:p>
            <a:r>
              <a:rPr lang="en-US" dirty="0">
                <a:solidFill>
                  <a:srgbClr val="000000"/>
                </a:solidFill>
              </a:rPr>
              <a:t>There are 10+ stores having average weekly sales less than 10K.</a:t>
            </a:r>
          </a:p>
          <a:p>
            <a:r>
              <a:rPr lang="en-US" dirty="0">
                <a:solidFill>
                  <a:srgbClr val="000000"/>
                </a:solidFill>
              </a:rPr>
              <a:t>The overall trend of store sales over the 3 years remains the same as it depends on the type of store and its size.</a:t>
            </a:r>
          </a:p>
        </p:txBody>
      </p:sp>
      <p:pic>
        <p:nvPicPr>
          <p:cNvPr id="4" name="Content Placeholder 3">
            <a:extLst>
              <a:ext uri="{FF2B5EF4-FFF2-40B4-BE49-F238E27FC236}">
                <a16:creationId xmlns:a16="http://schemas.microsoft.com/office/drawing/2014/main" id="{F7F0ED84-B97C-BB47-AE85-D303B4714FAC}"/>
              </a:ext>
            </a:extLst>
          </p:cNvPr>
          <p:cNvPicPr>
            <a:picLocks noChangeAspect="1"/>
          </p:cNvPicPr>
          <p:nvPr/>
        </p:nvPicPr>
        <p:blipFill>
          <a:blip r:embed="rId2"/>
          <a:stretch>
            <a:fillRect/>
          </a:stretch>
        </p:blipFill>
        <p:spPr>
          <a:xfrm>
            <a:off x="6091916" y="1376362"/>
            <a:ext cx="6019109" cy="3195638"/>
          </a:xfrm>
          <a:prstGeom prst="rect">
            <a:avLst/>
          </a:prstGeom>
        </p:spPr>
      </p:pic>
    </p:spTree>
    <p:extLst>
      <p:ext uri="{BB962C8B-B14F-4D97-AF65-F5344CB8AC3E}">
        <p14:creationId xmlns:p14="http://schemas.microsoft.com/office/powerpoint/2010/main" val="3879211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7EB8-FA56-C945-ADBA-3F2F8B4D25EC}"/>
              </a:ext>
            </a:extLst>
          </p:cNvPr>
          <p:cNvSpPr>
            <a:spLocks noGrp="1"/>
          </p:cNvSpPr>
          <p:nvPr>
            <p:ph type="title"/>
          </p:nvPr>
        </p:nvSpPr>
        <p:spPr>
          <a:xfrm>
            <a:off x="1683956" y="0"/>
            <a:ext cx="5974144" cy="771525"/>
          </a:xfrm>
        </p:spPr>
        <p:txBody>
          <a:bodyPr>
            <a:normAutofit/>
          </a:bodyPr>
          <a:lstStyle/>
          <a:p>
            <a:r>
              <a:rPr lang="en-US" sz="3200" b="1" dirty="0"/>
              <a:t>Exploratory Data Analysis</a:t>
            </a:r>
            <a:r>
              <a:rPr lang="en-US" sz="3200" dirty="0"/>
              <a:t>:</a:t>
            </a:r>
          </a:p>
        </p:txBody>
      </p:sp>
      <p:sp>
        <p:nvSpPr>
          <p:cNvPr id="8" name="Content Placeholder 7">
            <a:extLst>
              <a:ext uri="{FF2B5EF4-FFF2-40B4-BE49-F238E27FC236}">
                <a16:creationId xmlns:a16="http://schemas.microsoft.com/office/drawing/2014/main" id="{21BC1061-0FAB-4CF9-8CFD-EB4DE3CE8A63}"/>
              </a:ext>
            </a:extLst>
          </p:cNvPr>
          <p:cNvSpPr>
            <a:spLocks noGrp="1"/>
          </p:cNvSpPr>
          <p:nvPr>
            <p:ph idx="1"/>
          </p:nvPr>
        </p:nvSpPr>
        <p:spPr>
          <a:xfrm>
            <a:off x="1683956" y="990600"/>
            <a:ext cx="4140772" cy="3777622"/>
          </a:xfrm>
        </p:spPr>
        <p:txBody>
          <a:bodyPr>
            <a:normAutofit/>
          </a:bodyPr>
          <a:lstStyle/>
          <a:p>
            <a:r>
              <a:rPr lang="en-US" dirty="0">
                <a:solidFill>
                  <a:srgbClr val="000000"/>
                </a:solidFill>
              </a:rPr>
              <a:t>Weekly Sales by Holiday vs non-holiday weeks.</a:t>
            </a:r>
          </a:p>
          <a:p>
            <a:r>
              <a:rPr lang="en-US" dirty="0">
                <a:solidFill>
                  <a:srgbClr val="000000"/>
                </a:solidFill>
              </a:rPr>
              <a:t>The median weekly sales for weeks with holiday and without holiday are almost same.</a:t>
            </a:r>
          </a:p>
          <a:p>
            <a:r>
              <a:rPr lang="en-US" dirty="0">
                <a:solidFill>
                  <a:srgbClr val="000000"/>
                </a:solidFill>
              </a:rPr>
              <a:t>The 75 percentile weekly sales for holidays weeks is slightly higher than non-holidays weeks.</a:t>
            </a:r>
          </a:p>
          <a:p>
            <a:r>
              <a:rPr lang="en-US" dirty="0">
                <a:solidFill>
                  <a:srgbClr val="000000"/>
                </a:solidFill>
              </a:rPr>
              <a:t>The max weekly sales for holidays is higher than non-holidays weeks.</a:t>
            </a:r>
          </a:p>
        </p:txBody>
      </p:sp>
      <p:pic>
        <p:nvPicPr>
          <p:cNvPr id="4" name="Content Placeholder 3">
            <a:extLst>
              <a:ext uri="{FF2B5EF4-FFF2-40B4-BE49-F238E27FC236}">
                <a16:creationId xmlns:a16="http://schemas.microsoft.com/office/drawing/2014/main" id="{88F59D47-D662-0B49-B729-7B8958BCFEC5}"/>
              </a:ext>
            </a:extLst>
          </p:cNvPr>
          <p:cNvPicPr>
            <a:picLocks noChangeAspect="1"/>
          </p:cNvPicPr>
          <p:nvPr/>
        </p:nvPicPr>
        <p:blipFill>
          <a:blip r:embed="rId2"/>
          <a:stretch>
            <a:fillRect/>
          </a:stretch>
        </p:blipFill>
        <p:spPr>
          <a:xfrm>
            <a:off x="6096000" y="990599"/>
            <a:ext cx="6065714" cy="3624263"/>
          </a:xfrm>
          <a:prstGeom prst="rect">
            <a:avLst/>
          </a:prstGeom>
        </p:spPr>
      </p:pic>
    </p:spTree>
    <p:extLst>
      <p:ext uri="{BB962C8B-B14F-4D97-AF65-F5344CB8AC3E}">
        <p14:creationId xmlns:p14="http://schemas.microsoft.com/office/powerpoint/2010/main" val="2168642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7EB8-FA56-C945-ADBA-3F2F8B4D25EC}"/>
              </a:ext>
            </a:extLst>
          </p:cNvPr>
          <p:cNvSpPr>
            <a:spLocks noGrp="1"/>
          </p:cNvSpPr>
          <p:nvPr>
            <p:ph type="title"/>
          </p:nvPr>
        </p:nvSpPr>
        <p:spPr>
          <a:xfrm>
            <a:off x="1705227" y="124627"/>
            <a:ext cx="4137059" cy="818348"/>
          </a:xfrm>
        </p:spPr>
        <p:txBody>
          <a:bodyPr>
            <a:normAutofit/>
          </a:bodyPr>
          <a:lstStyle/>
          <a:p>
            <a:r>
              <a:rPr lang="en-US" sz="3200" b="1" dirty="0"/>
              <a:t>Feature Correlation</a:t>
            </a:r>
            <a:r>
              <a:rPr lang="en-US" sz="3200" dirty="0"/>
              <a:t>:</a:t>
            </a:r>
          </a:p>
        </p:txBody>
      </p:sp>
      <p:sp>
        <p:nvSpPr>
          <p:cNvPr id="3" name="Content Placeholder 2">
            <a:extLst>
              <a:ext uri="{FF2B5EF4-FFF2-40B4-BE49-F238E27FC236}">
                <a16:creationId xmlns:a16="http://schemas.microsoft.com/office/drawing/2014/main" id="{D13262CF-E0F9-7749-9758-97BC09440430}"/>
              </a:ext>
            </a:extLst>
          </p:cNvPr>
          <p:cNvSpPr>
            <a:spLocks noGrp="1"/>
          </p:cNvSpPr>
          <p:nvPr>
            <p:ph idx="1"/>
          </p:nvPr>
        </p:nvSpPr>
        <p:spPr>
          <a:xfrm>
            <a:off x="1705226" y="942974"/>
            <a:ext cx="4386689" cy="5043489"/>
          </a:xfrm>
        </p:spPr>
        <p:txBody>
          <a:bodyPr>
            <a:normAutofit/>
          </a:bodyPr>
          <a:lstStyle/>
          <a:p>
            <a:r>
              <a:rPr lang="en-US" dirty="0">
                <a:solidFill>
                  <a:srgbClr val="000000"/>
                </a:solidFill>
              </a:rPr>
              <a:t>Correlation matrix provides range from 0 to 1 between feature pairs and with target variable. The correlation value if positive and close to 1, then it denotes these two features are having string correlation and vice versa.</a:t>
            </a:r>
          </a:p>
          <a:p>
            <a:r>
              <a:rPr lang="en-US" dirty="0">
                <a:solidFill>
                  <a:srgbClr val="000000"/>
                </a:solidFill>
              </a:rPr>
              <a:t>Department, Store size and Type have moderate correlation with the weekly sales.</a:t>
            </a:r>
          </a:p>
          <a:p>
            <a:r>
              <a:rPr lang="en-US" dirty="0">
                <a:solidFill>
                  <a:srgbClr val="000000"/>
                </a:solidFill>
              </a:rPr>
              <a:t>Markdown1-5 have very weak correlation with the weekly sales.</a:t>
            </a:r>
          </a:p>
          <a:p>
            <a:r>
              <a:rPr lang="en-US" dirty="0">
                <a:solidFill>
                  <a:srgbClr val="000000"/>
                </a:solidFill>
              </a:rPr>
              <a:t>Temperature. Fuel price, CPI and Unemployment are very weakly correlated with the weekly sales.</a:t>
            </a:r>
          </a:p>
        </p:txBody>
      </p:sp>
      <p:pic>
        <p:nvPicPr>
          <p:cNvPr id="6" name="Picture 5">
            <a:extLst>
              <a:ext uri="{FF2B5EF4-FFF2-40B4-BE49-F238E27FC236}">
                <a16:creationId xmlns:a16="http://schemas.microsoft.com/office/drawing/2014/main" id="{7E7051A3-CF35-5C4C-97C4-0A943F72A21F}"/>
              </a:ext>
            </a:extLst>
          </p:cNvPr>
          <p:cNvPicPr>
            <a:picLocks noChangeAspect="1"/>
          </p:cNvPicPr>
          <p:nvPr/>
        </p:nvPicPr>
        <p:blipFill>
          <a:blip r:embed="rId2"/>
          <a:stretch>
            <a:fillRect/>
          </a:stretch>
        </p:blipFill>
        <p:spPr>
          <a:xfrm>
            <a:off x="6091916" y="942975"/>
            <a:ext cx="5852434" cy="4857750"/>
          </a:xfrm>
          <a:prstGeom prst="rect">
            <a:avLst/>
          </a:prstGeom>
        </p:spPr>
      </p:pic>
      <p:sp>
        <p:nvSpPr>
          <p:cNvPr id="7" name="TextBox 6">
            <a:extLst>
              <a:ext uri="{FF2B5EF4-FFF2-40B4-BE49-F238E27FC236}">
                <a16:creationId xmlns:a16="http://schemas.microsoft.com/office/drawing/2014/main" id="{F2371674-887A-4341-801B-353DA51C151D}"/>
              </a:ext>
            </a:extLst>
          </p:cNvPr>
          <p:cNvSpPr txBox="1"/>
          <p:nvPr/>
        </p:nvSpPr>
        <p:spPr>
          <a:xfrm>
            <a:off x="3771900" y="530066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4179808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2696</TotalTime>
  <Words>1845</Words>
  <Application>Microsoft Macintosh PowerPoint</Application>
  <PresentationFormat>Widescreen</PresentationFormat>
  <Paragraphs>107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Wingdings</vt:lpstr>
      <vt:lpstr>Wingdings 3</vt:lpstr>
      <vt:lpstr>Wisp</vt:lpstr>
      <vt:lpstr>Bellevue University DSC 630 Predictive Analytics</vt:lpstr>
      <vt:lpstr>Project Introduction:</vt:lpstr>
      <vt:lpstr>Data Information:</vt:lpstr>
      <vt:lpstr>Approach:</vt:lpstr>
      <vt:lpstr>Exploratory Data Analysis:</vt:lpstr>
      <vt:lpstr>Exploratory Data Analysis:</vt:lpstr>
      <vt:lpstr>Exploratory Data Analysis:</vt:lpstr>
      <vt:lpstr>Exploratory Data Analysis:</vt:lpstr>
      <vt:lpstr>Feature Correlation:</vt:lpstr>
      <vt:lpstr>Modeling:</vt:lpstr>
      <vt:lpstr>Result Summary:</vt:lpstr>
      <vt:lpstr>Challenges:</vt:lpstr>
      <vt:lpstr>Next Steps:</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Kale</dc:creator>
  <cp:lastModifiedBy>Ganesh Kale</cp:lastModifiedBy>
  <cp:revision>25</cp:revision>
  <dcterms:created xsi:type="dcterms:W3CDTF">2022-02-12T05:52:21Z</dcterms:created>
  <dcterms:modified xsi:type="dcterms:W3CDTF">2022-02-14T02:51:10Z</dcterms:modified>
</cp:coreProperties>
</file>