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</p:sldIdLst>
  <p:sldSz cx="12599988" cy="8640763"/>
  <p:notesSz cx="6858000" cy="9144000"/>
  <p:defaultTextStyle>
    <a:defPPr>
      <a:defRPr lang="ko-KR"/>
    </a:defPPr>
    <a:lvl1pPr marL="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11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2220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333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444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555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8666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6777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48883" algn="l" defTabSz="1362220" rtl="0" eaLnBrk="1" latinLnBrk="1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00" userDrawn="1">
          <p15:clr>
            <a:srgbClr val="A4A3A4"/>
          </p15:clr>
        </p15:guide>
        <p15:guide id="2" pos="3810" userDrawn="1">
          <p15:clr>
            <a:srgbClr val="A4A3A4"/>
          </p15:clr>
        </p15:guide>
        <p15:guide id="5" pos="408" userDrawn="1">
          <p15:clr>
            <a:srgbClr val="A4A3A4"/>
          </p15:clr>
        </p15:guide>
        <p15:guide id="6" orient="horz" pos="45" userDrawn="1">
          <p15:clr>
            <a:srgbClr val="A4A3A4"/>
          </p15:clr>
        </p15:guide>
        <p15:guide id="8" orient="horz" pos="5058" userDrawn="1">
          <p15:clr>
            <a:srgbClr val="A4A3A4"/>
          </p15:clr>
        </p15:guide>
        <p15:guide id="9" orient="horz" pos="658" userDrawn="1">
          <p15:clr>
            <a:srgbClr val="A4A3A4"/>
          </p15:clr>
        </p15:guide>
        <p15:guide id="10" pos="410">
          <p15:clr>
            <a:srgbClr val="A4A3A4"/>
          </p15:clr>
        </p15:guide>
        <p15:guide id="11" pos="33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5B8EA"/>
    <a:srgbClr val="7030A0"/>
    <a:srgbClr val="CC99FF"/>
    <a:srgbClr val="D9D9D9"/>
    <a:srgbClr val="646464"/>
    <a:srgbClr val="A6A6A6"/>
    <a:srgbClr val="1F4E79"/>
    <a:srgbClr val="843C0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157" autoAdjust="0"/>
  </p:normalViewPr>
  <p:slideViewPr>
    <p:cSldViewPr snapToGrid="0" showGuides="1">
      <p:cViewPr varScale="1">
        <p:scale>
          <a:sx n="94" d="100"/>
          <a:sy n="94" d="100"/>
        </p:scale>
        <p:origin x="1248" y="90"/>
      </p:cViewPr>
      <p:guideLst>
        <p:guide orient="horz" pos="4400"/>
        <p:guide pos="3810"/>
        <p:guide pos="408"/>
        <p:guide orient="horz" pos="45"/>
        <p:guide orient="horz" pos="5058"/>
        <p:guide orient="horz" pos="658"/>
        <p:guide pos="410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A5B3-227F-46C1-8B00-566D49C274B5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1143000"/>
            <a:ext cx="449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DB08C-A657-4BE2-9BBC-09F442E60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414125"/>
            <a:ext cx="1070999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4538401"/>
            <a:ext cx="9449991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60041"/>
            <a:ext cx="2716872" cy="732264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460041"/>
            <a:ext cx="7993117" cy="732264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10258757" y="419869"/>
            <a:ext cx="1751775" cy="387771"/>
            <a:chOff x="7939236" y="333241"/>
            <a:chExt cx="1377230" cy="307766"/>
          </a:xfrm>
        </p:grpSpPr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8222044" y="364990"/>
              <a:ext cx="811612" cy="2442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45715" rIns="0" bIns="45715">
              <a:spAutoFit/>
            </a:bodyPr>
            <a:lstStyle>
              <a:lvl1pPr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ko-KR" sz="1400" b="1" i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  <a:sym typeface="Wingdings 3" pitchFamily="18" charset="2"/>
                </a:rPr>
                <a:t>Confidential</a:t>
              </a: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7939236" y="333241"/>
              <a:ext cx="1377230" cy="307766"/>
            </a:xfrm>
            <a:prstGeom prst="rect">
              <a:avLst/>
            </a:prstGeom>
            <a:noFill/>
            <a:ln w="19050" cap="sq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682"/>
            </a:p>
          </p:txBody>
        </p:sp>
      </p:grpSp>
      <p:sp>
        <p:nvSpPr>
          <p:cNvPr id="10" name="직사각형 9"/>
          <p:cNvSpPr/>
          <p:nvPr userDrawn="1"/>
        </p:nvSpPr>
        <p:spPr>
          <a:xfrm>
            <a:off x="0" y="0"/>
            <a:ext cx="12599988" cy="118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3" name="제목 17"/>
          <p:cNvSpPr>
            <a:spLocks noGrp="1"/>
          </p:cNvSpPr>
          <p:nvPr>
            <p:ph type="title"/>
          </p:nvPr>
        </p:nvSpPr>
        <p:spPr>
          <a:xfrm>
            <a:off x="621923" y="4432143"/>
            <a:ext cx="7298976" cy="888881"/>
          </a:xfrm>
          <a:prstGeom prst="rect">
            <a:avLst/>
          </a:prstGeom>
        </p:spPr>
        <p:txBody>
          <a:bodyPr wrap="none" lIns="0" anchor="ctr"/>
          <a:lstStyle>
            <a:lvl1pPr algn="l"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4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97825542"/>
              </p:ext>
            </p:extLst>
          </p:nvPr>
        </p:nvGraphicFramePr>
        <p:xfrm>
          <a:off x="8333907" y="6637680"/>
          <a:ext cx="3644726" cy="1657249"/>
        </p:xfrm>
        <a:graphic>
          <a:graphicData uri="http://schemas.openxmlformats.org/drawingml/2006/table">
            <a:tbl>
              <a:tblPr/>
              <a:tblGrid>
                <a:gridCol w="989612"/>
                <a:gridCol w="2655114"/>
              </a:tblGrid>
              <a:tr h="28708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성 일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83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작   성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558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   토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08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승   인   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문서관리자 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59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1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버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전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5784" marR="45784" marT="22677" marB="22677"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AC8D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45784" marR="45784" marT="22677" marB="2267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40"/>
          <p:cNvSpPr>
            <a:spLocks noChangeArrowheads="1"/>
          </p:cNvSpPr>
          <p:nvPr userDrawn="1"/>
        </p:nvSpPr>
        <p:spPr bwMode="auto">
          <a:xfrm>
            <a:off x="621924" y="5627482"/>
            <a:ext cx="7558919" cy="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5715" rIns="91429" bIns="45715" anchor="ctr">
            <a:spAutoFit/>
          </a:bodyPr>
          <a:lstStyle/>
          <a:p>
            <a:pPr lvl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본 문서의 저작권은 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MEGAZONE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소유이므로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사전 허가 없이 무단전재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복사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유포한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자는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이로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인하여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발생한 당사의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모든 불이익에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대하여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금전적 손해배상은 물론 관계법령에 의한 민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형사상의 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  <a:p>
            <a:pPr lvl="0"/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처벌을 감수하여야 합니다</a:t>
            </a: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 3" pitchFamily="18" charset="2"/>
              </a:rPr>
              <a:t>.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 3" pitchFamily="18" charset="2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621925" y="5461215"/>
            <a:ext cx="1135614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4"/>
          <p:cNvSpPr/>
          <p:nvPr userDrawn="1"/>
        </p:nvSpPr>
        <p:spPr>
          <a:xfrm>
            <a:off x="621923" y="8047273"/>
            <a:ext cx="1862327" cy="359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/>
          <p:cNvSpPr/>
          <p:nvPr userDrawn="1"/>
        </p:nvSpPr>
        <p:spPr>
          <a:xfrm>
            <a:off x="536859" y="480829"/>
            <a:ext cx="1303019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 userDrawn="1"/>
        </p:nvSpPr>
        <p:spPr>
          <a:xfrm>
            <a:off x="2089815" y="482352"/>
            <a:ext cx="1304543" cy="233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/>
          <p:cNvSpPr/>
          <p:nvPr userDrawn="1"/>
        </p:nvSpPr>
        <p:spPr>
          <a:xfrm>
            <a:off x="1972468" y="419869"/>
            <a:ext cx="1905" cy="357505"/>
          </a:xfrm>
          <a:custGeom>
            <a:avLst/>
            <a:gdLst/>
            <a:ahLst/>
            <a:cxnLst/>
            <a:rect l="l" t="t" r="r" b="b"/>
            <a:pathLst>
              <a:path w="1904" h="357505">
                <a:moveTo>
                  <a:pt x="1524" y="0"/>
                </a:moveTo>
                <a:lnTo>
                  <a:pt x="0" y="357124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272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00181" y="66071"/>
            <a:ext cx="6311131" cy="1289868"/>
          </a:xfrm>
          <a:prstGeom prst="rect">
            <a:avLst/>
          </a:prstGeom>
          <a:noFill/>
        </p:spPr>
        <p:txBody>
          <a:bodyPr wrap="none" lIns="0" rIns="0" rtlCol="0" anchor="t">
            <a:noAutofit/>
          </a:bodyPr>
          <a:lstStyle>
            <a:lvl1pPr>
              <a:defRPr lang="ko-KR" altLang="en-US" sz="2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</a:lstStyle>
          <a:p>
            <a:pPr lvl="0" defTabSz="957322">
              <a:lnSpc>
                <a:spcPts val="2000"/>
              </a:lnSpc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21924" y="3"/>
            <a:ext cx="2380797" cy="73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lvl="0"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0730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8"/>
          <p:cNvGraphicFramePr>
            <a:graphicFrameLocks noGrp="1"/>
          </p:cNvGraphicFramePr>
          <p:nvPr userDrawn="1">
            <p:extLst/>
          </p:nvPr>
        </p:nvGraphicFramePr>
        <p:xfrm>
          <a:off x="100745" y="544195"/>
          <a:ext cx="9723016" cy="7981950"/>
        </p:xfrm>
        <a:graphic>
          <a:graphicData uri="http://schemas.openxmlformats.org/drawingml/2006/table">
            <a:tbl>
              <a:tblPr/>
              <a:tblGrid>
                <a:gridCol w="9723016"/>
              </a:tblGrid>
              <a:tr h="7981950">
                <a:tc>
                  <a:txBody>
                    <a:bodyPr/>
                    <a:lstStyle>
                      <a:lvl1pPr marL="0" algn="l" defTabSz="1152525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576263" algn="l" defTabSz="1152525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1152525" algn="l" defTabSz="1152525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728788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2303463" algn="l" defTabSz="1152525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7606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32178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6750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4132263" algn="l" defTabSz="1152525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11525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100008" marR="100008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682801" y="215323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8F63A3B-78C7-47BE-AE5E-E10140E04643}" type="slidenum">
              <a:rPr lang="en-US" altLang="ko-KR" sz="900" smtClean="0"/>
              <a:pPr/>
              <a:t>‹#›</a:t>
            </a:fld>
            <a:endParaRPr lang="en-US" altLang="ko-KR" sz="900" dirty="0"/>
          </a:p>
        </p:txBody>
      </p:sp>
      <p:graphicFrame>
        <p:nvGraphicFramePr>
          <p:cNvPr id="6" name="Group 174"/>
          <p:cNvGraphicFramePr>
            <a:graphicFrameLocks noGrp="1"/>
          </p:cNvGraphicFramePr>
          <p:nvPr userDrawn="1">
            <p:extLst/>
          </p:nvPr>
        </p:nvGraphicFramePr>
        <p:xfrm>
          <a:off x="104176" y="113984"/>
          <a:ext cx="12339550" cy="360363"/>
        </p:xfrm>
        <a:graphic>
          <a:graphicData uri="http://schemas.openxmlformats.org/drawingml/2006/table">
            <a:tbl>
              <a:tblPr/>
              <a:tblGrid>
                <a:gridCol w="604216"/>
                <a:gridCol w="2126910"/>
                <a:gridCol w="708391"/>
                <a:gridCol w="2126909"/>
                <a:gridCol w="673666"/>
                <a:gridCol w="2003636"/>
                <a:gridCol w="619843"/>
                <a:gridCol w="1881977"/>
                <a:gridCol w="534927"/>
                <a:gridCol w="1059075"/>
              </a:tblGrid>
              <a:tr h="360363"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l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화면코드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파일명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66788" rtl="0" eaLnBrk="1" latinLnBrk="1" hangingPunct="1">
                        <a:spcBef>
                          <a:spcPct val="20000"/>
                        </a:spcBef>
                        <a:defRPr kumimoji="1" sz="3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1pPr>
                      <a:lvl2pPr marL="484188" algn="l" defTabSz="966788" rtl="0" eaLnBrk="1" latinLnBrk="1" hangingPunct="1">
                        <a:spcBef>
                          <a:spcPct val="20000"/>
                        </a:spcBef>
                        <a:defRPr kumimoji="1" sz="32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2pPr>
                      <a:lvl3pPr marL="966788" algn="l" defTabSz="966788" rtl="0" eaLnBrk="1" latinLnBrk="1" hangingPunct="1">
                        <a:spcBef>
                          <a:spcPct val="20000"/>
                        </a:spcBef>
                        <a:defRPr kumimoji="1" sz="26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3pPr>
                      <a:lvl4pPr marL="1450975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4pPr>
                      <a:lvl5pPr marL="1935163" algn="l" defTabSz="966788" rtl="0" eaLnBrk="1" latinLnBrk="1" hangingPunct="1">
                        <a:spcBef>
                          <a:spcPct val="20000"/>
                        </a:spcBef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5pPr>
                      <a:lvl6pPr marL="23923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6pPr>
                      <a:lvl7pPr marL="28495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7pPr>
                      <a:lvl8pPr marL="33067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8pPr>
                      <a:lvl9pPr marL="3763963" algn="l" defTabSz="966788" rtl="0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100" kern="12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"/>
                        </a:defRPr>
                      </a:lvl9pPr>
                    </a:lstStyle>
                    <a:p>
                      <a:pPr marL="0" marR="0" lvl="0" indent="0" algn="ctr" defTabSz="9667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006" marR="75006" marT="19050" marB="1905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542109" y="129772"/>
            <a:ext cx="2115113" cy="31638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23481" y="17983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latin typeface="+mn-ea"/>
              </a:rPr>
              <a:t>위젯</a:t>
            </a:r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1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4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154193"/>
            <a:ext cx="1086749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782513"/>
            <a:ext cx="1086749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300203"/>
            <a:ext cx="5354995" cy="54824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60043"/>
            <a:ext cx="10867490" cy="16701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118188"/>
            <a:ext cx="533038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156278"/>
            <a:ext cx="5330385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118188"/>
            <a:ext cx="5356636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156278"/>
            <a:ext cx="5356636" cy="46424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7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8763"/>
            <a:ext cx="12599988" cy="1670148"/>
          </a:xfrm>
          <a:solidFill>
            <a:schemeClr val="tx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1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244112"/>
            <a:ext cx="6378744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4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6051"/>
            <a:ext cx="4063824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244112"/>
            <a:ext cx="6378744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2592229"/>
            <a:ext cx="4063824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60043"/>
            <a:ext cx="1086749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300203"/>
            <a:ext cx="1086749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33A9-EAFF-41A8-91D2-D66EA15DC73E}" type="datetimeFigureOut">
              <a:rPr lang="ko-KR" altLang="en-US" smtClean="0"/>
              <a:t>2016-09-08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8008709"/>
            <a:ext cx="4252496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8008709"/>
            <a:ext cx="2834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50A7-8CAD-446C-BB27-1C5E9AC0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1152144" rtl="0" eaLnBrk="1" latinLnBrk="1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1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1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1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4601" y="6670340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2016.09.07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4602" y="6955473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김경진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4601" y="7240606"/>
            <a:ext cx="2041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4601" y="7525739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4601" y="7810872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MEGAZONE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4601" y="8076341"/>
            <a:ext cx="1790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제목 7"/>
          <p:cNvSpPr txBox="1">
            <a:spLocks/>
          </p:cNvSpPr>
          <p:nvPr/>
        </p:nvSpPr>
        <p:spPr>
          <a:xfrm>
            <a:off x="699194" y="2330328"/>
            <a:ext cx="11313138" cy="874089"/>
          </a:xfrm>
          <a:prstGeom prst="rect">
            <a:avLst/>
          </a:prstGeom>
        </p:spPr>
        <p:txBody>
          <a:bodyPr/>
          <a:lstStyle/>
          <a:p>
            <a:pPr lvl="0" algn="r">
              <a:lnSpc>
                <a:spcPct val="120000"/>
              </a:lnSpc>
              <a:defRPr/>
            </a:pPr>
            <a:r>
              <a:rPr kumimoji="0" lang="en-US" altLang="ko-KR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 </a:t>
            </a:r>
            <a:r>
              <a:rPr kumimoji="0" lang="ko-KR" altLang="en-US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유통부문 </a:t>
            </a:r>
            <a:r>
              <a:rPr kumimoji="0" lang="ko-KR" altLang="en-US" sz="4400" b="1" kern="120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모바일</a:t>
            </a:r>
            <a:r>
              <a:rPr kumimoji="0" lang="ko-KR" altLang="en-US" sz="4400" b="1" kern="1200" baseline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서비스 </a:t>
            </a:r>
            <a:r>
              <a:rPr kumimoji="0" lang="ko-KR" altLang="en-US" sz="4400" b="1" kern="1200" baseline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리뉴얼</a:t>
            </a:r>
            <a:endParaRPr kumimoji="0" lang="ko-KR" altLang="en-US" sz="4400" b="1" kern="1200" baseline="0" noProof="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12" name="제목 7"/>
          <p:cNvSpPr txBox="1">
            <a:spLocks/>
          </p:cNvSpPr>
          <p:nvPr/>
        </p:nvSpPr>
        <p:spPr>
          <a:xfrm>
            <a:off x="699194" y="3204417"/>
            <a:ext cx="11313138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AKMALL_12_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위젯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_UI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설계서</a:t>
            </a:r>
          </a:p>
        </p:txBody>
      </p:sp>
    </p:spTree>
    <p:extLst>
      <p:ext uri="{BB962C8B-B14F-4D97-AF65-F5344CB8AC3E}">
        <p14:creationId xmlns:p14="http://schemas.microsoft.com/office/powerpoint/2010/main" val="7540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5061" y="147351"/>
            <a:ext cx="6311131" cy="431769"/>
          </a:xfrm>
        </p:spPr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History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5731"/>
              </p:ext>
            </p:extLst>
          </p:nvPr>
        </p:nvGraphicFramePr>
        <p:xfrm>
          <a:off x="304800" y="664050"/>
          <a:ext cx="12005187" cy="140750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49236"/>
                <a:gridCol w="710547"/>
                <a:gridCol w="8147630"/>
                <a:gridCol w="994769"/>
                <a:gridCol w="1003005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Date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Ver.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History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Page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Author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2016.09.07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0.1</a:t>
                      </a: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최초 작성</a:t>
                      </a:r>
                      <a:endParaRPr kumimoji="1" lang="ko-KR" alt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2016.09.08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0.2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Wingdings 3" pitchFamily="18" charset="2"/>
                        </a:rPr>
                        <a:t>로그인 케이스 추가 작성</a:t>
                      </a:r>
                      <a:endParaRPr kumimoji="1" lang="ko-KR" altLang="en-US" sz="1000" b="0" i="0" u="sng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Wingdings 3" pitchFamily="18" charset="2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 3" pitchFamily="18" charset="2"/>
                        </a:rPr>
                        <a:t>김경진</a:t>
                      </a: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574" marR="72574" marT="36301" marB="36301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 3" pitchFamily="18" charset="2"/>
                      </a:endParaRPr>
                    </a:p>
                  </a:txBody>
                  <a:tcPr marT="45738" marB="45738" anchor="ctr" horzOverflow="overflow"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4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0448" y="134715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7262" y="1544320"/>
            <a:ext cx="2750178" cy="269240"/>
            <a:chOff x="876942" y="1249680"/>
            <a:chExt cx="3122916" cy="269240"/>
          </a:xfrm>
        </p:grpSpPr>
        <p:sp>
          <p:nvSpPr>
            <p:cNvPr id="13" name="양쪽 모서리가 둥근 사각형 12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2337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오늘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9323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4879" y="193040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8</a:t>
            </a:r>
            <a:r>
              <a:rPr lang="ko-KR" altLang="en-US" sz="1500" dirty="0" smtClean="0">
                <a:latin typeface="+mn-ea"/>
              </a:rPr>
              <a:t>월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일 목요일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0875" y="2370404"/>
            <a:ext cx="3238218" cy="31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97455" y="241104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AK MALL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100205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 | </a:t>
            </a:r>
            <a:r>
              <a:rPr lang="en-US" altLang="ko-KR" sz="1200" b="1" dirty="0" err="1" smtClean="0"/>
              <a:t>iOS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4778" y="657206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4394"/>
              </p:ext>
            </p:extLst>
          </p:nvPr>
        </p:nvGraphicFramePr>
        <p:xfrm>
          <a:off x="9931400" y="565572"/>
          <a:ext cx="2505747" cy="298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회원정보 출력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등급아이콘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등급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회원명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MY AK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메인에 노출되는 배송정도 동일하게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쇼핑통장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예치금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사이버머니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상품권포인트 금액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AK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머니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적립금탭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할인쿠폰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보유한 할인쿠폰 개수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497266" y="272168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0486" y="1092099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로그인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Case1</a:t>
            </a:r>
            <a:endParaRPr lang="ko-KR" altLang="en-US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16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4" y="2395670"/>
            <a:ext cx="230428" cy="233002"/>
          </a:xfrm>
          <a:prstGeom prst="rect">
            <a:avLst/>
          </a:prstGeom>
        </p:spPr>
      </p:pic>
      <p:sp>
        <p:nvSpPr>
          <p:cNvPr id="49" name="TextBox 90"/>
          <p:cNvSpPr txBox="1"/>
          <p:nvPr/>
        </p:nvSpPr>
        <p:spPr>
          <a:xfrm>
            <a:off x="647700" y="3047146"/>
            <a:ext cx="3241393" cy="13523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90"/>
          <p:cNvSpPr txBox="1"/>
          <p:nvPr/>
        </p:nvSpPr>
        <p:spPr>
          <a:xfrm>
            <a:off x="665881" y="3406827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입금대기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2" name="TextBox 90"/>
          <p:cNvSpPr txBox="1"/>
          <p:nvPr/>
        </p:nvSpPr>
        <p:spPr>
          <a:xfrm>
            <a:off x="1268890" y="3406827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결제완료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3" name="TextBox 90"/>
          <p:cNvSpPr txBox="1"/>
          <p:nvPr/>
        </p:nvSpPr>
        <p:spPr>
          <a:xfrm>
            <a:off x="1871899" y="3406827"/>
            <a:ext cx="819598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latin typeface="+mn-ea"/>
              </a:rPr>
              <a:t>상품준비중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4" name="TextBox 90"/>
          <p:cNvSpPr txBox="1"/>
          <p:nvPr/>
        </p:nvSpPr>
        <p:spPr>
          <a:xfrm>
            <a:off x="2538194" y="3406827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latin typeface="+mn-ea"/>
              </a:rPr>
              <a:t>배송중</a:t>
            </a:r>
            <a:endParaRPr lang="en-US" altLang="ko-KR" sz="1000" dirty="0" smtClean="0">
              <a:latin typeface="+mn-ea"/>
            </a:endParaRPr>
          </a:p>
          <a:p>
            <a:pPr algn="ctr"/>
            <a:r>
              <a:rPr lang="en-US" altLang="ko-KR" sz="2000" b="1" dirty="0" smtClean="0">
                <a:latin typeface="+mn-ea"/>
              </a:rPr>
              <a:t>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5" name="TextBox 90"/>
          <p:cNvSpPr txBox="1"/>
          <p:nvPr/>
        </p:nvSpPr>
        <p:spPr>
          <a:xfrm>
            <a:off x="3141203" y="3406827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배송완료</a:t>
            </a:r>
            <a:r>
              <a:rPr lang="en-US" altLang="ko-KR" sz="2000" b="1" dirty="0" smtClean="0">
                <a:latin typeface="+mn-ea"/>
              </a:rPr>
              <a:t>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94825" y="2715251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90"/>
          <p:cNvSpPr txBox="1"/>
          <p:nvPr/>
        </p:nvSpPr>
        <p:spPr>
          <a:xfrm>
            <a:off x="766495" y="2696416"/>
            <a:ext cx="1226499" cy="2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400" b="1">
                <a:latin typeface="+mn-ea"/>
              </a:defRPr>
            </a:lvl1pPr>
          </a:lstStyle>
          <a:p>
            <a:r>
              <a:rPr lang="en-US" altLang="ko-KR" dirty="0"/>
              <a:t>LOVE</a:t>
            </a:r>
            <a:endParaRPr lang="ko-KR" altLang="en-US" dirty="0"/>
          </a:p>
        </p:txBody>
      </p:sp>
      <p:sp>
        <p:nvSpPr>
          <p:cNvPr id="58" name="TextBox 90"/>
          <p:cNvSpPr txBox="1"/>
          <p:nvPr/>
        </p:nvSpPr>
        <p:spPr>
          <a:xfrm>
            <a:off x="3056426" y="2667298"/>
            <a:ext cx="837715" cy="3924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+mn-ea"/>
              </a:rPr>
              <a:t>홍길동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52940" y="4104655"/>
            <a:ext cx="3244575" cy="294879"/>
            <a:chOff x="652940" y="3816160"/>
            <a:chExt cx="3295959" cy="294879"/>
          </a:xfrm>
        </p:grpSpPr>
        <p:sp>
          <p:nvSpPr>
            <p:cNvPr id="59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dirty="0" smtClean="0">
                  <a:solidFill>
                    <a:schemeClr val="tx1"/>
                  </a:solidFill>
                </a:rPr>
                <a:t>AK</a:t>
              </a:r>
              <a:r>
                <a:rPr lang="ko-KR" altLang="en-US" smtClean="0">
                  <a:solidFill>
                    <a:schemeClr val="tx1"/>
                  </a:solidFill>
                </a:rPr>
                <a:t>머니 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12,000</a:t>
              </a:r>
              <a:r>
                <a:rPr lang="ko-KR" altLang="en-US" smtClean="0">
                  <a:solidFill>
                    <a:schemeClr val="tx1"/>
                  </a:solidFill>
                </a:rPr>
                <a:t>원  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할인쿠폰      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>
                  <a:solidFill>
                    <a:schemeClr val="tx1"/>
                  </a:solidFill>
                </a:rPr>
                <a:t>장  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497266" y="346122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63" name="타원 62"/>
          <p:cNvSpPr/>
          <p:nvPr/>
        </p:nvSpPr>
        <p:spPr>
          <a:xfrm>
            <a:off x="497266" y="409886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64" name="타원 63"/>
          <p:cNvSpPr/>
          <p:nvPr/>
        </p:nvSpPr>
        <p:spPr>
          <a:xfrm>
            <a:off x="2172325" y="409886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925138" y="3117175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26106" y="3099774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505350" y="3084083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6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682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0448" y="134715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7262" y="1544320"/>
            <a:ext cx="2750178" cy="269240"/>
            <a:chOff x="876942" y="1249680"/>
            <a:chExt cx="3122916" cy="269240"/>
          </a:xfrm>
        </p:grpSpPr>
        <p:sp>
          <p:nvSpPr>
            <p:cNvPr id="13" name="양쪽 모서리가 둥근 사각형 12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82337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오늘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39323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알림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4879" y="193040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8</a:t>
            </a:r>
            <a:r>
              <a:rPr lang="ko-KR" altLang="en-US" sz="1500" dirty="0" smtClean="0">
                <a:latin typeface="+mn-ea"/>
              </a:rPr>
              <a:t>월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일 목요일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100205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 | </a:t>
            </a:r>
            <a:r>
              <a:rPr lang="en-US" altLang="ko-KR" sz="1200" b="1" dirty="0" err="1" smtClean="0"/>
              <a:t>iOS</a:t>
            </a:r>
            <a:endParaRPr lang="ko-KR" altLang="en-US" sz="12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4778" y="657206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931400" y="565572"/>
          <a:ext cx="2505747" cy="200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쿠폰리스트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출석체크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486" y="1092099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로그인 </a:t>
            </a:r>
            <a:r>
              <a:rPr lang="ko-KR" altLang="en-US" sz="1000" b="1" smtClean="0">
                <a:solidFill>
                  <a:srgbClr val="0070C0"/>
                </a:solidFill>
                <a:latin typeface="+mn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n-ea"/>
              </a:rPr>
              <a:t>case2</a:t>
            </a:r>
            <a:endParaRPr lang="ko-KR" altLang="en-US" sz="10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16</a:t>
            </a:r>
            <a:endParaRPr lang="ko-KR" altLang="en-US" sz="1000" dirty="0" smtClean="0"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50876" y="3428417"/>
            <a:ext cx="3238218" cy="788758"/>
            <a:chOff x="652940" y="3816160"/>
            <a:chExt cx="6588212" cy="294879"/>
          </a:xfrm>
        </p:grpSpPr>
        <p:sp>
          <p:nvSpPr>
            <p:cNvPr id="67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쿠폰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출석체크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90"/>
            <p:cNvSpPr txBox="1"/>
            <p:nvPr/>
          </p:nvSpPr>
          <p:spPr>
            <a:xfrm>
              <a:off x="3948897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이벤트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0"/>
            <p:cNvSpPr txBox="1"/>
            <p:nvPr/>
          </p:nvSpPr>
          <p:spPr>
            <a:xfrm>
              <a:off x="5586497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주문배송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650875" y="2334641"/>
            <a:ext cx="3238218" cy="31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97455" y="2375281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AK MALL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73" name="그림 7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74" y="2359907"/>
            <a:ext cx="230428" cy="233002"/>
          </a:xfrm>
          <a:prstGeom prst="rect">
            <a:avLst/>
          </a:prstGeom>
        </p:spPr>
      </p:pic>
      <p:sp>
        <p:nvSpPr>
          <p:cNvPr id="74" name="TextBox 90"/>
          <p:cNvSpPr txBox="1"/>
          <p:nvPr/>
        </p:nvSpPr>
        <p:spPr>
          <a:xfrm>
            <a:off x="647700" y="3011384"/>
            <a:ext cx="3241393" cy="4301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94825" y="2679488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90"/>
          <p:cNvSpPr txBox="1"/>
          <p:nvPr/>
        </p:nvSpPr>
        <p:spPr>
          <a:xfrm>
            <a:off x="766495" y="2660653"/>
            <a:ext cx="1226499" cy="2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400" b="1">
                <a:latin typeface="+mn-ea"/>
              </a:defRPr>
            </a:lvl1pPr>
          </a:lstStyle>
          <a:p>
            <a:r>
              <a:rPr lang="en-US" altLang="ko-KR" dirty="0"/>
              <a:t>LOVE</a:t>
            </a:r>
            <a:endParaRPr lang="ko-KR" altLang="en-US" dirty="0"/>
          </a:p>
        </p:txBody>
      </p:sp>
      <p:sp>
        <p:nvSpPr>
          <p:cNvPr id="84" name="TextBox 90"/>
          <p:cNvSpPr txBox="1"/>
          <p:nvPr/>
        </p:nvSpPr>
        <p:spPr>
          <a:xfrm>
            <a:off x="3056426" y="2631535"/>
            <a:ext cx="837715" cy="39248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 smtClean="0">
                <a:latin typeface="+mn-ea"/>
              </a:rPr>
              <a:t>홍길동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84974" y="3081412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85942" y="3064011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타원 95"/>
          <p:cNvSpPr/>
          <p:nvPr/>
        </p:nvSpPr>
        <p:spPr>
          <a:xfrm>
            <a:off x="905524" y="3538802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10431" y="3538802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515338" y="3538802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378866" y="3538802"/>
            <a:ext cx="264698" cy="2646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ICON</a:t>
            </a:r>
            <a:endParaRPr lang="ko-KR" altLang="en-US" sz="800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637911" y="3428417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492380" y="3428417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2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230694" y="3428417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3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042143" y="3428417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4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iOS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100205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APP | </a:t>
            </a:r>
            <a:r>
              <a:rPr lang="en-US" altLang="ko-KR" sz="1200" b="1" dirty="0" err="1" smtClean="0"/>
              <a:t>iOS</a:t>
            </a:r>
            <a:endParaRPr lang="ko-KR" altLang="en-US" sz="1200" b="1" dirty="0"/>
          </a:p>
        </p:txBody>
      </p:sp>
      <p:sp>
        <p:nvSpPr>
          <p:cNvPr id="77" name="직사각형 76"/>
          <p:cNvSpPr/>
          <p:nvPr/>
        </p:nvSpPr>
        <p:spPr>
          <a:xfrm>
            <a:off x="650875" y="134715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11820" y="1544320"/>
            <a:ext cx="2750178" cy="269240"/>
            <a:chOff x="876942" y="1249680"/>
            <a:chExt cx="3122916" cy="26924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1523051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5400000">
              <a:off x="3084509" y="603571"/>
              <a:ext cx="269240" cy="1561458"/>
            </a:xfrm>
            <a:prstGeom prst="round2SameRect">
              <a:avLst>
                <a:gd name="adj1" fmla="val 20440"/>
                <a:gd name="adj2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96895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오늘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53881" y="156734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알림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437" y="1930400"/>
            <a:ext cx="1492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8</a:t>
            </a:r>
            <a:r>
              <a:rPr lang="ko-KR" altLang="en-US" sz="1500" dirty="0" smtClean="0">
                <a:latin typeface="+mn-ea"/>
              </a:rPr>
              <a:t>월 </a:t>
            </a:r>
            <a:r>
              <a:rPr lang="en-US" altLang="ko-KR" sz="1500" dirty="0" smtClean="0">
                <a:latin typeface="+mn-ea"/>
              </a:rPr>
              <a:t>4</a:t>
            </a:r>
            <a:r>
              <a:rPr lang="ko-KR" altLang="en-US" sz="1500" dirty="0" smtClean="0">
                <a:latin typeface="+mn-ea"/>
              </a:rPr>
              <a:t>일 목요일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65433" y="2370404"/>
            <a:ext cx="3238218" cy="31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12013" y="2411044"/>
            <a:ext cx="769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AK PLAZA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08415" y="3270031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8451" y="3679388"/>
            <a:ext cx="2505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AK MALL</a:t>
            </a:r>
            <a:r>
              <a:rPr lang="ko-KR" altLang="en-US" sz="1000" smtClean="0">
                <a:latin typeface="+mn-ea"/>
              </a:rPr>
              <a:t>앱 로그인 후 이용 가능합니다</a:t>
            </a:r>
            <a:r>
              <a:rPr lang="en-US" altLang="ko-KR" sz="1000" dirty="0" smtClean="0">
                <a:latin typeface="+mn-ea"/>
              </a:rPr>
              <a:t>.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4778" y="657206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9931400" y="565572"/>
          <a:ext cx="2505747" cy="145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en-US" altLang="ko-KR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iOS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영역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65039" y="109209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n-ea"/>
              </a:rPr>
              <a:t>로그아웃 상태</a:t>
            </a:r>
          </a:p>
        </p:txBody>
      </p:sp>
      <p:sp>
        <p:nvSpPr>
          <p:cNvPr id="46" name="타원 45"/>
          <p:cNvSpPr/>
          <p:nvPr/>
        </p:nvSpPr>
        <p:spPr>
          <a:xfrm>
            <a:off x="1274184" y="3258702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5</a:t>
            </a:r>
            <a:endParaRPr lang="ko-KR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16</a:t>
            </a:r>
            <a:endParaRPr lang="ko-KR" altLang="en-US" sz="1000" dirty="0" smtClean="0">
              <a:latin typeface="+mn-ea"/>
            </a:endParaRPr>
          </a:p>
        </p:txBody>
      </p:sp>
      <p:pic>
        <p:nvPicPr>
          <p:cNvPr id="47" name="그림 4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6" y="2395670"/>
            <a:ext cx="230428" cy="233002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984974" y="2809359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85942" y="2791958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855835" y="279195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6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9173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875" y="1408114"/>
            <a:ext cx="3238645" cy="701452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433544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APP | </a:t>
            </a:r>
            <a:r>
              <a:rPr lang="en-US" altLang="ko-KR" sz="1200" b="1" dirty="0">
                <a:latin typeface="+mj-ea"/>
                <a:ea typeface="+mj-ea"/>
              </a:rPr>
              <a:t>Android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2636" y="1602510"/>
            <a:ext cx="2998313" cy="1478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Reload"/>
          <p:cNvSpPr>
            <a:spLocks noEditPoints="1"/>
          </p:cNvSpPr>
          <p:nvPr/>
        </p:nvSpPr>
        <p:spPr bwMode="auto">
          <a:xfrm>
            <a:off x="3509522" y="1709013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6308" y="678312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486" y="1092099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로그인 </a:t>
            </a:r>
            <a:r>
              <a:rPr lang="ko-KR" altLang="en-US" sz="1000" b="1" smtClean="0">
                <a:solidFill>
                  <a:srgbClr val="0070C0"/>
                </a:solidFill>
                <a:latin typeface="+mj-ea"/>
                <a:ea typeface="+mj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j-ea"/>
                <a:ea typeface="+mj-ea"/>
              </a:rPr>
              <a:t>Case1</a:t>
            </a:r>
            <a:endParaRPr lang="ko-KR" altLang="en-US" sz="10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56965"/>
              </p:ext>
            </p:extLst>
          </p:nvPr>
        </p:nvGraphicFramePr>
        <p:xfrm>
          <a:off x="9931400" y="565572"/>
          <a:ext cx="2505747" cy="4658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 X 4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사이즈로 제작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배송정보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MY AK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메인에 노출되는 배송정도 동일하게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쇼핑통장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예치금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사이버머니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+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상품권포인트 금액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AK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머니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적립금탭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할인쿠폰 정보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보유한 할인쿠폰 개수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[&amp;pick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정보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구매정보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바코드는 실제 사용하지 않는 부가 이미지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수령지점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수령예정일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코드번호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상품명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 상품이 없을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 보기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영역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페이지로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pic>
        <p:nvPicPr>
          <p:cNvPr id="205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172357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90"/>
          <p:cNvSpPr txBox="1"/>
          <p:nvPr/>
        </p:nvSpPr>
        <p:spPr>
          <a:xfrm>
            <a:off x="795036" y="2023366"/>
            <a:ext cx="2995913" cy="14399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90"/>
          <p:cNvSpPr txBox="1"/>
          <p:nvPr/>
        </p:nvSpPr>
        <p:spPr>
          <a:xfrm>
            <a:off x="713506" y="2480150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입금대기</a:t>
            </a:r>
            <a:endParaRPr lang="en-US" altLang="ko-KR" sz="100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5" name="TextBox 90"/>
          <p:cNvSpPr txBox="1"/>
          <p:nvPr/>
        </p:nvSpPr>
        <p:spPr>
          <a:xfrm>
            <a:off x="1292703" y="2480150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결제완료</a:t>
            </a:r>
            <a:endParaRPr lang="en-US" altLang="ko-KR" sz="100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6" name="TextBox 90"/>
          <p:cNvSpPr txBox="1"/>
          <p:nvPr/>
        </p:nvSpPr>
        <p:spPr>
          <a:xfrm>
            <a:off x="1871900" y="2480150"/>
            <a:ext cx="819598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latin typeface="+mj-ea"/>
                <a:ea typeface="+mj-ea"/>
              </a:rPr>
              <a:t>상품준비중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7" name="TextBox 90"/>
          <p:cNvSpPr txBox="1"/>
          <p:nvPr/>
        </p:nvSpPr>
        <p:spPr>
          <a:xfrm>
            <a:off x="2514382" y="2480150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latin typeface="+mj-ea"/>
                <a:ea typeface="+mj-ea"/>
              </a:rPr>
              <a:t>배송중</a:t>
            </a:r>
            <a:endParaRPr lang="en-US" altLang="ko-KR" sz="1000" dirty="0" smtClean="0">
              <a:latin typeface="+mj-ea"/>
              <a:ea typeface="+mj-ea"/>
            </a:endParaRPr>
          </a:p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8" name="TextBox 90"/>
          <p:cNvSpPr txBox="1"/>
          <p:nvPr/>
        </p:nvSpPr>
        <p:spPr>
          <a:xfrm>
            <a:off x="3093578" y="2480150"/>
            <a:ext cx="756312" cy="6953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배송완료</a:t>
            </a:r>
            <a:r>
              <a:rPr lang="en-US" altLang="ko-KR" sz="2000" b="1" dirty="0" smtClean="0">
                <a:latin typeface="+mj-ea"/>
                <a:ea typeface="+mj-ea"/>
              </a:rPr>
              <a:t>0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2636" y="3172191"/>
            <a:ext cx="2998313" cy="294879"/>
            <a:chOff x="652940" y="3816160"/>
            <a:chExt cx="3295959" cy="294879"/>
          </a:xfrm>
        </p:grpSpPr>
        <p:sp>
          <p:nvSpPr>
            <p:cNvPr id="50" name="TextBox 90"/>
            <p:cNvSpPr txBox="1"/>
            <p:nvPr/>
          </p:nvSpPr>
          <p:spPr>
            <a:xfrm>
              <a:off x="652940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AK</a:t>
              </a:r>
              <a:r>
                <a:rPr lang="ko-KR" altLang="en-US" smtClean="0">
                  <a:solidFill>
                    <a:schemeClr val="tx1"/>
                  </a:solidFill>
                  <a:latin typeface="+mj-ea"/>
                  <a:ea typeface="+mj-ea"/>
                </a:rPr>
                <a:t>머니         </a:t>
              </a:r>
              <a:r>
                <a:rPr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12,000</a:t>
              </a:r>
              <a:r>
                <a:rPr lang="ko-KR" altLang="en-US" smtClean="0">
                  <a:solidFill>
                    <a:schemeClr val="tx1"/>
                  </a:solidFill>
                  <a:latin typeface="+mj-ea"/>
                  <a:ea typeface="+mj-ea"/>
                </a:rPr>
                <a:t>원       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TextBox 90"/>
            <p:cNvSpPr txBox="1"/>
            <p:nvPr/>
          </p:nvSpPr>
          <p:spPr>
            <a:xfrm>
              <a:off x="2294244" y="3816160"/>
              <a:ext cx="1654655" cy="2948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 smtClean="0">
                  <a:solidFill>
                    <a:schemeClr val="tx1"/>
                  </a:solidFill>
                  <a:latin typeface="+mj-ea"/>
                  <a:ea typeface="+mj-ea"/>
                </a:rPr>
                <a:t>할인쿠폰             </a:t>
              </a:r>
              <a:r>
                <a:rPr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r>
                <a:rPr lang="ko-KR" altLang="en-US">
                  <a:solidFill>
                    <a:schemeClr val="tx1"/>
                  </a:solidFill>
                  <a:latin typeface="+mj-ea"/>
                  <a:ea typeface="+mj-ea"/>
                </a:rPr>
                <a:t>장       </a:t>
              </a:r>
              <a:endParaRPr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658708" y="274335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4935" y="3176261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2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163937" y="3195495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3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2636" y="3628398"/>
            <a:ext cx="2998313" cy="2030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Reload"/>
          <p:cNvSpPr>
            <a:spLocks noEditPoints="1"/>
          </p:cNvSpPr>
          <p:nvPr/>
        </p:nvSpPr>
        <p:spPr bwMode="auto">
          <a:xfrm>
            <a:off x="3509522" y="3734901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57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3749462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008009" y="4155220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j-ea"/>
                <a:ea typeface="+mj-ea"/>
              </a:rPr>
              <a:t>분당점</a:t>
            </a:r>
            <a:r>
              <a:rPr lang="ko-KR" altLang="en-US" sz="1000" b="1" smtClean="0">
                <a:latin typeface="+mj-ea"/>
                <a:ea typeface="+mj-ea"/>
              </a:rPr>
              <a:t> 지상 </a:t>
            </a:r>
            <a:r>
              <a:rPr lang="en-US" altLang="ko-KR" sz="1000" b="1" dirty="0" smtClean="0">
                <a:latin typeface="+mj-ea"/>
                <a:ea typeface="+mj-ea"/>
              </a:rPr>
              <a:t>4F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62480" y="4153393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2016.07.16(</a:t>
            </a:r>
            <a:r>
              <a:rPr lang="ko-KR" altLang="en-US" sz="1000" smtClean="0">
                <a:latin typeface="+mj-ea"/>
                <a:ea typeface="+mj-ea"/>
              </a:rPr>
              <a:t>토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1817" y="5249173"/>
            <a:ext cx="257881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dirty="0" smtClean="0">
                <a:latin typeface="+mj-ea"/>
                <a:ea typeface="+mj-ea"/>
                <a:cs typeface="Malgun Gothic"/>
              </a:rPr>
              <a:t>[</a:t>
            </a:r>
            <a:r>
              <a:rPr lang="ko-KR" altLang="en-US" sz="1050" dirty="0" err="1">
                <a:latin typeface="+mj-ea"/>
                <a:ea typeface="+mj-ea"/>
                <a:cs typeface="Malgun Gothic"/>
              </a:rPr>
              <a:t>스케쳐스</a:t>
            </a:r>
            <a:r>
              <a:rPr lang="en-US" altLang="ko-KR" sz="1050" dirty="0">
                <a:latin typeface="+mj-ea"/>
                <a:ea typeface="+mj-ea"/>
                <a:cs typeface="Malgun Gothic"/>
              </a:rPr>
              <a:t>] </a:t>
            </a:r>
            <a:r>
              <a:rPr lang="ko-KR" altLang="en-US" sz="1050" dirty="0">
                <a:latin typeface="+mj-ea"/>
                <a:ea typeface="+mj-ea"/>
                <a:cs typeface="Malgun Gothic"/>
              </a:rPr>
              <a:t>여성용 슈퍼 스트레치 </a:t>
            </a:r>
            <a:r>
              <a:rPr lang="ko-KR" altLang="en-US" sz="1050" dirty="0" smtClean="0">
                <a:latin typeface="+mj-ea"/>
                <a:ea typeface="+mj-ea"/>
                <a:cs typeface="Malgun Gothic"/>
              </a:rPr>
              <a:t>슬림라인</a:t>
            </a:r>
            <a:endParaRPr lang="en-US" altLang="ko-KR" sz="1050" dirty="0">
              <a:latin typeface="+mj-ea"/>
              <a:ea typeface="+mj-ea"/>
              <a:cs typeface="Malgun Gothic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b="19759"/>
          <a:stretch/>
        </p:blipFill>
        <p:spPr>
          <a:xfrm>
            <a:off x="1037777" y="4360483"/>
            <a:ext cx="2506894" cy="837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4671" y="4633887"/>
            <a:ext cx="10310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660156</a:t>
            </a:r>
            <a:endParaRPr lang="ko-KR" altLang="en-US" sz="2000" dirty="0" smtClean="0"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2636" y="5762322"/>
            <a:ext cx="2998313" cy="1960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9" name="Reload"/>
          <p:cNvSpPr>
            <a:spLocks noEditPoints="1"/>
          </p:cNvSpPr>
          <p:nvPr/>
        </p:nvSpPr>
        <p:spPr bwMode="auto">
          <a:xfrm>
            <a:off x="3509522" y="5868825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8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5883386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166831" y="6518529"/>
            <a:ext cx="2279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구매하신 </a:t>
            </a:r>
            <a:r>
              <a:rPr lang="en-US" altLang="ko-KR" sz="1000" dirty="0" smtClean="0">
                <a:latin typeface="+mj-ea"/>
                <a:ea typeface="+mj-ea"/>
              </a:rPr>
              <a:t>&amp;Pick </a:t>
            </a:r>
            <a:r>
              <a:rPr lang="ko-KR" altLang="en-US" sz="1000" smtClean="0">
                <a:latin typeface="+mj-ea"/>
                <a:ea typeface="+mj-ea"/>
              </a:rPr>
              <a:t>상품이 없습니다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13299" y="6912377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상품보기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37911" y="396300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5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37911" y="6295158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6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33191" y="2151778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434159" y="2134377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/>
          <p:cNvSpPr/>
          <p:nvPr/>
        </p:nvSpPr>
        <p:spPr>
          <a:xfrm>
            <a:off x="614935" y="2102612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72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0875" y="1408114"/>
            <a:ext cx="3238645" cy="7014525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433544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APP | </a:t>
            </a:r>
            <a:r>
              <a:rPr lang="en-US" altLang="ko-KR" sz="1200" b="1" dirty="0">
                <a:latin typeface="+mj-ea"/>
                <a:ea typeface="+mj-ea"/>
              </a:rPr>
              <a:t>Android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2636" y="1602510"/>
            <a:ext cx="2998313" cy="1478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1" name="Reload"/>
          <p:cNvSpPr>
            <a:spLocks noEditPoints="1"/>
          </p:cNvSpPr>
          <p:nvPr/>
        </p:nvSpPr>
        <p:spPr bwMode="auto">
          <a:xfrm>
            <a:off x="3509522" y="1709013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6308" y="678312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486" y="1092099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로그인 </a:t>
            </a:r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상태 </a:t>
            </a:r>
            <a:r>
              <a:rPr lang="en-US" altLang="ko-KR" sz="1000" b="1" dirty="0" smtClean="0">
                <a:solidFill>
                  <a:srgbClr val="0070C0"/>
                </a:solidFill>
                <a:latin typeface="+mj-ea"/>
                <a:ea typeface="+mj-ea"/>
              </a:rPr>
              <a:t>Case2</a:t>
            </a:r>
            <a:endParaRPr lang="ko-KR" altLang="en-US" sz="10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83981"/>
              </p:ext>
            </p:extLst>
          </p:nvPr>
        </p:nvGraphicFramePr>
        <p:xfrm>
          <a:off x="9931400" y="565572"/>
          <a:ext cx="2505747" cy="3560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 X 4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사이즈로 제작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1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쿠폰리스트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2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출석체크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3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이벤트 메인으로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 바로가기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MY AK 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주문배송조회 화면이동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5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[&amp;pick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정보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구매정보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바코드는 실제 사용하지 않는 부가 이미지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수령지점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수령예정일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코드번호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상품명 노출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최대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줄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6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예약 상품이 없을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 보기 </a:t>
                      </a: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&amp;pick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화면으로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7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영역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검색 페이지로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pic>
        <p:nvPicPr>
          <p:cNvPr id="205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172357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90"/>
          <p:cNvSpPr txBox="1"/>
          <p:nvPr/>
        </p:nvSpPr>
        <p:spPr>
          <a:xfrm>
            <a:off x="795036" y="2023366"/>
            <a:ext cx="2995913" cy="117916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111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62220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4333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2444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0555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8666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6777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48883" algn="l" defTabSz="1362220" rtl="0" eaLnBrk="1" latinLnBrk="1" hangingPunct="1">
              <a:defRPr sz="26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2636" y="3328330"/>
            <a:ext cx="2998313" cy="2030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Reload"/>
          <p:cNvSpPr>
            <a:spLocks noEditPoints="1"/>
          </p:cNvSpPr>
          <p:nvPr/>
        </p:nvSpPr>
        <p:spPr bwMode="auto">
          <a:xfrm>
            <a:off x="3509522" y="3434833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57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344939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1008009" y="3855152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+mj-ea"/>
                <a:ea typeface="+mj-ea"/>
              </a:rPr>
              <a:t>분당점</a:t>
            </a:r>
            <a:r>
              <a:rPr lang="ko-KR" altLang="en-US" sz="1000" b="1" smtClean="0">
                <a:latin typeface="+mj-ea"/>
                <a:ea typeface="+mj-ea"/>
              </a:rPr>
              <a:t> 지상 </a:t>
            </a:r>
            <a:r>
              <a:rPr lang="en-US" altLang="ko-KR" sz="1000" b="1" dirty="0" smtClean="0">
                <a:latin typeface="+mj-ea"/>
                <a:ea typeface="+mj-ea"/>
              </a:rPr>
              <a:t>4F</a:t>
            </a:r>
            <a:endParaRPr lang="ko-KR" altLang="en-US" sz="1000" b="1" dirty="0" smtClean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62480" y="3853325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2016.07.16(</a:t>
            </a:r>
            <a:r>
              <a:rPr lang="ko-KR" altLang="en-US" sz="1000" smtClean="0">
                <a:latin typeface="+mj-ea"/>
                <a:ea typeface="+mj-ea"/>
              </a:rPr>
              <a:t>토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01817" y="4949105"/>
            <a:ext cx="257881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50" dirty="0" smtClean="0">
                <a:latin typeface="+mj-ea"/>
                <a:ea typeface="+mj-ea"/>
                <a:cs typeface="Malgun Gothic"/>
              </a:rPr>
              <a:t>[</a:t>
            </a:r>
            <a:r>
              <a:rPr lang="ko-KR" altLang="en-US" sz="1050" dirty="0" err="1">
                <a:latin typeface="+mj-ea"/>
                <a:ea typeface="+mj-ea"/>
                <a:cs typeface="Malgun Gothic"/>
              </a:rPr>
              <a:t>스케쳐스</a:t>
            </a:r>
            <a:r>
              <a:rPr lang="en-US" altLang="ko-KR" sz="1050" dirty="0">
                <a:latin typeface="+mj-ea"/>
                <a:ea typeface="+mj-ea"/>
                <a:cs typeface="Malgun Gothic"/>
              </a:rPr>
              <a:t>] </a:t>
            </a:r>
            <a:r>
              <a:rPr lang="ko-KR" altLang="en-US" sz="1050" dirty="0">
                <a:latin typeface="+mj-ea"/>
                <a:ea typeface="+mj-ea"/>
                <a:cs typeface="Malgun Gothic"/>
              </a:rPr>
              <a:t>여성용 슈퍼 스트레치 </a:t>
            </a:r>
            <a:r>
              <a:rPr lang="ko-KR" altLang="en-US" sz="1050" dirty="0" smtClean="0">
                <a:latin typeface="+mj-ea"/>
                <a:ea typeface="+mj-ea"/>
                <a:cs typeface="Malgun Gothic"/>
              </a:rPr>
              <a:t>슬림라인</a:t>
            </a:r>
            <a:endParaRPr lang="en-US" altLang="ko-KR" sz="1050" dirty="0">
              <a:latin typeface="+mj-ea"/>
              <a:ea typeface="+mj-ea"/>
              <a:cs typeface="Malgun Gothic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b="19759"/>
          <a:stretch/>
        </p:blipFill>
        <p:spPr>
          <a:xfrm>
            <a:off x="1037777" y="4060415"/>
            <a:ext cx="2506894" cy="8370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4671" y="4333819"/>
            <a:ext cx="103105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j-ea"/>
                <a:ea typeface="+mj-ea"/>
              </a:rPr>
              <a:t>660156</a:t>
            </a:r>
            <a:endParaRPr lang="ko-KR" altLang="en-US" sz="2000" dirty="0" smtClean="0"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2636" y="5462254"/>
            <a:ext cx="2998313" cy="1960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9" name="Reload"/>
          <p:cNvSpPr>
            <a:spLocks noEditPoints="1"/>
          </p:cNvSpPr>
          <p:nvPr/>
        </p:nvSpPr>
        <p:spPr bwMode="auto">
          <a:xfrm>
            <a:off x="3509522" y="5568757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8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6" y="5583318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166831" y="6218461"/>
            <a:ext cx="2279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구매하신 </a:t>
            </a:r>
            <a:r>
              <a:rPr lang="en-US" altLang="ko-KR" sz="1000" dirty="0" smtClean="0">
                <a:latin typeface="+mj-ea"/>
                <a:ea typeface="+mj-ea"/>
              </a:rPr>
              <a:t>&amp;Pick </a:t>
            </a:r>
            <a:r>
              <a:rPr lang="ko-KR" altLang="en-US" sz="1000" smtClean="0">
                <a:latin typeface="+mj-ea"/>
                <a:ea typeface="+mj-ea"/>
              </a:rPr>
              <a:t>상품이 없습니다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13299" y="6612309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+mj-ea"/>
                <a:ea typeface="+mj-ea"/>
              </a:rPr>
              <a:t>상품보기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37911" y="3662940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5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37911" y="5995090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6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84974" y="2135346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385942" y="2117945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98068" y="2560957"/>
            <a:ext cx="2981452" cy="651866"/>
            <a:chOff x="650876" y="2482351"/>
            <a:chExt cx="3238218" cy="788758"/>
          </a:xfrm>
        </p:grpSpPr>
        <p:grpSp>
          <p:nvGrpSpPr>
            <p:cNvPr id="61" name="그룹 60"/>
            <p:cNvGrpSpPr/>
            <p:nvPr/>
          </p:nvGrpSpPr>
          <p:grpSpPr>
            <a:xfrm>
              <a:off x="650876" y="2482351"/>
              <a:ext cx="3238218" cy="788758"/>
              <a:chOff x="652940" y="3816160"/>
              <a:chExt cx="6588212" cy="294879"/>
            </a:xfrm>
          </p:grpSpPr>
          <p:sp>
            <p:nvSpPr>
              <p:cNvPr id="62" name="TextBox 90"/>
              <p:cNvSpPr txBox="1"/>
              <p:nvPr/>
            </p:nvSpPr>
            <p:spPr>
              <a:xfrm>
                <a:off x="652940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쿠폰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90"/>
              <p:cNvSpPr txBox="1"/>
              <p:nvPr/>
            </p:nvSpPr>
            <p:spPr>
              <a:xfrm>
                <a:off x="2294244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출석체크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90"/>
              <p:cNvSpPr txBox="1"/>
              <p:nvPr/>
            </p:nvSpPr>
            <p:spPr>
              <a:xfrm>
                <a:off x="39488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 smtClean="0">
                    <a:solidFill>
                      <a:schemeClr val="tx1"/>
                    </a:solidFill>
                  </a:rPr>
                  <a:t>이벤트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90"/>
              <p:cNvSpPr txBox="1"/>
              <p:nvPr/>
            </p:nvSpPr>
            <p:spPr>
              <a:xfrm>
                <a:off x="5586497" y="3816160"/>
                <a:ext cx="1654655" cy="294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noAutofit/>
              </a:bodyPr>
              <a:lstStyle>
                <a:defPPr>
                  <a:defRPr lang="ko-KR"/>
                </a:defPPr>
                <a:lvl1pPr>
                  <a:defRPr sz="10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</a:rPr>
                  <a:t>주문배송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타원 67"/>
            <p:cNvSpPr/>
            <p:nvPr/>
          </p:nvSpPr>
          <p:spPr>
            <a:xfrm>
              <a:off x="905524" y="2592736"/>
              <a:ext cx="264698" cy="2646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10431" y="2592736"/>
              <a:ext cx="264698" cy="2646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515338" y="2592736"/>
              <a:ext cx="264698" cy="2646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3378866" y="2592736"/>
              <a:ext cx="264698" cy="2646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111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62220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4333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2444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0555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08666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76777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48883" algn="l" defTabSz="1362220" rtl="0" eaLnBrk="1" latinLnBrk="1" hangingPunct="1">
                <a:defRPr sz="268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ICON</a:t>
              </a:r>
              <a:endParaRPr lang="ko-KR" altLang="en-US" sz="8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1" name="타원 80"/>
          <p:cNvSpPr/>
          <p:nvPr/>
        </p:nvSpPr>
        <p:spPr>
          <a:xfrm>
            <a:off x="637911" y="257705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1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492380" y="257705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2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230694" y="257705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3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3042143" y="257705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4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37911" y="212575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7</a:t>
            </a:r>
            <a:endParaRPr lang="ko-KR" altLang="en-US" sz="9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76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j-ea"/>
              </a:rPr>
              <a:t>위젯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- </a:t>
            </a:r>
            <a:r>
              <a:rPr lang="en-US" altLang="ko-KR" dirty="0" smtClean="0">
                <a:latin typeface="+mj-ea"/>
              </a:rPr>
              <a:t>Android</a:t>
            </a:r>
            <a:endParaRPr lang="ko-KR" altLang="en-US" dirty="0">
              <a:latin typeface="+mj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3267" y="498621"/>
            <a:ext cx="1433544" cy="5444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+mj-ea"/>
                <a:ea typeface="+mj-ea"/>
              </a:rPr>
              <a:t>APP | </a:t>
            </a:r>
            <a:r>
              <a:rPr lang="en-US" altLang="ko-KR" sz="1200" b="1" dirty="0">
                <a:latin typeface="+mj-ea"/>
                <a:ea typeface="+mj-ea"/>
              </a:rPr>
              <a:t>Android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60858" y="1408115"/>
            <a:ext cx="3238645" cy="592740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6308" y="678312"/>
            <a:ext cx="944880" cy="272415"/>
          </a:xfrm>
          <a:prstGeom prst="roundRect">
            <a:avLst/>
          </a:prstGeom>
          <a:solidFill>
            <a:srgbClr val="FF00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j-ea"/>
                <a:ea typeface="+mj-ea"/>
              </a:rPr>
              <a:t>신규</a:t>
            </a:r>
            <a:endParaRPr lang="ko-KR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595" y="109209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0070C0"/>
                </a:solidFill>
                <a:latin typeface="+mj-ea"/>
                <a:ea typeface="+mj-ea"/>
              </a:rPr>
              <a:t>로그아웃 상태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9931400" y="565572"/>
          <a:ext cx="2505747" cy="1183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70"/>
                <a:gridCol w="2251577"/>
              </a:tblGrid>
              <a:tr h="2689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Description</a:t>
                      </a: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  <a:sym typeface="Gill Sans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2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*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Android App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적용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4 X 3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또는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 X 4 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사이즈로 제작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 smtClean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sym typeface="Gill Sans" pitchFamily="34" charset="0"/>
                        </a:rPr>
                        <a:t>4</a:t>
                      </a:r>
                      <a:endParaRPr lang="ko-KR" altLang="en-US" sz="800" b="0" kern="1200" baseline="0" dirty="0" smtClean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  <a:sym typeface="Gill Sans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로그아웃 상태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로그인 및 자동로그인이 체크 해제 되었을 경우 노출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실행 </a:t>
                      </a:r>
                      <a:r>
                        <a:rPr lang="en-US" altLang="ko-KR" sz="800" b="0" kern="1200" spc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800" b="0" kern="1200" spc="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로그인 페이지 이동</a:t>
                      </a:r>
                      <a:endParaRPr lang="en-US" altLang="ko-KR" sz="800" b="0" kern="1200" spc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315439" y="1648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16</a:t>
            </a:r>
            <a:endParaRPr lang="ko-KR" altLang="en-US" sz="1000" dirty="0" smtClean="0">
              <a:latin typeface="+mj-ea"/>
              <a:ea typeface="+mj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87978" y="1602510"/>
            <a:ext cx="2998313" cy="14789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9" name="Reload"/>
          <p:cNvSpPr>
            <a:spLocks noEditPoints="1"/>
          </p:cNvSpPr>
          <p:nvPr/>
        </p:nvSpPr>
        <p:spPr bwMode="auto">
          <a:xfrm>
            <a:off x="3504864" y="1709013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90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48" y="1723574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617971" y="2362607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48007" y="2600612"/>
            <a:ext cx="2505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AK MALL</a:t>
            </a:r>
            <a:r>
              <a:rPr lang="ko-KR" altLang="en-US" sz="1000" smtClean="0">
                <a:latin typeface="+mn-ea"/>
              </a:rPr>
              <a:t>앱 로그인 후 이용 가능합니다</a:t>
            </a:r>
            <a:r>
              <a:rPr lang="en-US" altLang="ko-KR" sz="1000" dirty="0" smtClean="0">
                <a:latin typeface="+mn-ea"/>
              </a:rPr>
              <a:t>.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00634" y="3173597"/>
            <a:ext cx="2998313" cy="20308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Reload"/>
          <p:cNvSpPr>
            <a:spLocks noEditPoints="1"/>
          </p:cNvSpPr>
          <p:nvPr/>
        </p:nvSpPr>
        <p:spPr bwMode="auto">
          <a:xfrm>
            <a:off x="3517520" y="3280100"/>
            <a:ext cx="138113" cy="133350"/>
          </a:xfrm>
          <a:custGeom>
            <a:avLst/>
            <a:gdLst>
              <a:gd name="T0" fmla="*/ 192 w 376"/>
              <a:gd name="T1" fmla="*/ 0 h 362"/>
              <a:gd name="T2" fmla="*/ 96 w 376"/>
              <a:gd name="T3" fmla="*/ 29 h 362"/>
              <a:gd name="T4" fmla="*/ 96 w 376"/>
              <a:gd name="T5" fmla="*/ 29 h 362"/>
              <a:gd name="T6" fmla="*/ 54 w 376"/>
              <a:gd name="T7" fmla="*/ 264 h 362"/>
              <a:gd name="T8" fmla="*/ 54 w 376"/>
              <a:gd name="T9" fmla="*/ 264 h 362"/>
              <a:gd name="T10" fmla="*/ 288 w 376"/>
              <a:gd name="T11" fmla="*/ 308 h 362"/>
              <a:gd name="T12" fmla="*/ 288 w 376"/>
              <a:gd name="T13" fmla="*/ 308 h 362"/>
              <a:gd name="T14" fmla="*/ 329 w 376"/>
              <a:gd name="T15" fmla="*/ 267 h 362"/>
              <a:gd name="T16" fmla="*/ 329 w 376"/>
              <a:gd name="T17" fmla="*/ 267 h 362"/>
              <a:gd name="T18" fmla="*/ 322 w 376"/>
              <a:gd name="T19" fmla="*/ 224 h 362"/>
              <a:gd name="T20" fmla="*/ 279 w 376"/>
              <a:gd name="T21" fmla="*/ 232 h 362"/>
              <a:gd name="T22" fmla="*/ 279 w 376"/>
              <a:gd name="T23" fmla="*/ 232 h 362"/>
              <a:gd name="T24" fmla="*/ 253 w 376"/>
              <a:gd name="T25" fmla="*/ 258 h 362"/>
              <a:gd name="T26" fmla="*/ 253 w 376"/>
              <a:gd name="T27" fmla="*/ 258 h 362"/>
              <a:gd name="T28" fmla="*/ 104 w 376"/>
              <a:gd name="T29" fmla="*/ 230 h 362"/>
              <a:gd name="T30" fmla="*/ 104 w 376"/>
              <a:gd name="T31" fmla="*/ 230 h 362"/>
              <a:gd name="T32" fmla="*/ 103 w 376"/>
              <a:gd name="T33" fmla="*/ 229 h 362"/>
              <a:gd name="T34" fmla="*/ 131 w 376"/>
              <a:gd name="T35" fmla="*/ 80 h 362"/>
              <a:gd name="T36" fmla="*/ 131 w 376"/>
              <a:gd name="T37" fmla="*/ 80 h 362"/>
              <a:gd name="T38" fmla="*/ 274 w 376"/>
              <a:gd name="T39" fmla="*/ 99 h 362"/>
              <a:gd name="T40" fmla="*/ 227 w 376"/>
              <a:gd name="T41" fmla="*/ 131 h 362"/>
              <a:gd name="T42" fmla="*/ 229 w 376"/>
              <a:gd name="T43" fmla="*/ 146 h 362"/>
              <a:gd name="T44" fmla="*/ 365 w 376"/>
              <a:gd name="T45" fmla="*/ 200 h 362"/>
              <a:gd name="T46" fmla="*/ 376 w 376"/>
              <a:gd name="T47" fmla="*/ 192 h 362"/>
              <a:gd name="T48" fmla="*/ 376 w 376"/>
              <a:gd name="T49" fmla="*/ 45 h 362"/>
              <a:gd name="T50" fmla="*/ 363 w 376"/>
              <a:gd name="T51" fmla="*/ 39 h 362"/>
              <a:gd name="T52" fmla="*/ 325 w 376"/>
              <a:gd name="T53" fmla="*/ 64 h 362"/>
              <a:gd name="T54" fmla="*/ 222 w 376"/>
              <a:gd name="T55" fmla="*/ 3 h 362"/>
              <a:gd name="T56" fmla="*/ 192 w 376"/>
              <a:gd name="T57" fmla="*/ 0 h 362"/>
              <a:gd name="T58" fmla="*/ 192 w 376"/>
              <a:gd name="T59" fmla="*/ 16 h 362"/>
              <a:gd name="T60" fmla="*/ 219 w 376"/>
              <a:gd name="T61" fmla="*/ 19 h 362"/>
              <a:gd name="T62" fmla="*/ 316 w 376"/>
              <a:gd name="T63" fmla="*/ 81 h 362"/>
              <a:gd name="T64" fmla="*/ 328 w 376"/>
              <a:gd name="T65" fmla="*/ 83 h 362"/>
              <a:gd name="T66" fmla="*/ 360 w 376"/>
              <a:gd name="T67" fmla="*/ 61 h 362"/>
              <a:gd name="T68" fmla="*/ 360 w 376"/>
              <a:gd name="T69" fmla="*/ 180 h 362"/>
              <a:gd name="T70" fmla="*/ 250 w 376"/>
              <a:gd name="T71" fmla="*/ 136 h 362"/>
              <a:gd name="T72" fmla="*/ 290 w 376"/>
              <a:gd name="T73" fmla="*/ 108 h 362"/>
              <a:gd name="T74" fmla="*/ 293 w 376"/>
              <a:gd name="T75" fmla="*/ 97 h 362"/>
              <a:gd name="T76" fmla="*/ 122 w 376"/>
              <a:gd name="T77" fmla="*/ 66 h 362"/>
              <a:gd name="T78" fmla="*/ 122 w 376"/>
              <a:gd name="T79" fmla="*/ 66 h 362"/>
              <a:gd name="T80" fmla="*/ 91 w 376"/>
              <a:gd name="T81" fmla="*/ 240 h 362"/>
              <a:gd name="T82" fmla="*/ 262 w 376"/>
              <a:gd name="T83" fmla="*/ 272 h 362"/>
              <a:gd name="T84" fmla="*/ 293 w 376"/>
              <a:gd name="T85" fmla="*/ 242 h 362"/>
              <a:gd name="T86" fmla="*/ 293 w 376"/>
              <a:gd name="T87" fmla="*/ 242 h 362"/>
              <a:gd name="T88" fmla="*/ 312 w 376"/>
              <a:gd name="T89" fmla="*/ 238 h 362"/>
              <a:gd name="T90" fmla="*/ 312 w 376"/>
              <a:gd name="T91" fmla="*/ 238 h 362"/>
              <a:gd name="T92" fmla="*/ 316 w 376"/>
              <a:gd name="T93" fmla="*/ 257 h 362"/>
              <a:gd name="T94" fmla="*/ 316 w 376"/>
              <a:gd name="T95" fmla="*/ 257 h 362"/>
              <a:gd name="T96" fmla="*/ 278 w 376"/>
              <a:gd name="T97" fmla="*/ 295 h 362"/>
              <a:gd name="T98" fmla="*/ 278 w 376"/>
              <a:gd name="T99" fmla="*/ 295 h 362"/>
              <a:gd name="T100" fmla="*/ 67 w 376"/>
              <a:gd name="T101" fmla="*/ 255 h 362"/>
              <a:gd name="T102" fmla="*/ 106 w 376"/>
              <a:gd name="T103" fmla="*/ 43 h 362"/>
              <a:gd name="T104" fmla="*/ 106 w 376"/>
              <a:gd name="T105" fmla="*/ 43 h 362"/>
              <a:gd name="T106" fmla="*/ 106 w 376"/>
              <a:gd name="T107" fmla="*/ 43 h 362"/>
              <a:gd name="T108" fmla="*/ 192 w 376"/>
              <a:gd name="T109" fmla="*/ 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6" h="362">
                <a:moveTo>
                  <a:pt x="192" y="0"/>
                </a:moveTo>
                <a:cubicBezTo>
                  <a:pt x="159" y="0"/>
                  <a:pt x="125" y="9"/>
                  <a:pt x="96" y="29"/>
                </a:cubicBezTo>
                <a:lnTo>
                  <a:pt x="96" y="29"/>
                </a:lnTo>
                <a:cubicBezTo>
                  <a:pt x="20" y="82"/>
                  <a:pt x="0" y="188"/>
                  <a:pt x="54" y="264"/>
                </a:cubicBezTo>
                <a:lnTo>
                  <a:pt x="54" y="264"/>
                </a:lnTo>
                <a:cubicBezTo>
                  <a:pt x="106" y="342"/>
                  <a:pt x="212" y="362"/>
                  <a:pt x="288" y="308"/>
                </a:cubicBezTo>
                <a:lnTo>
                  <a:pt x="288" y="308"/>
                </a:lnTo>
                <a:cubicBezTo>
                  <a:pt x="304" y="297"/>
                  <a:pt x="318" y="283"/>
                  <a:pt x="329" y="267"/>
                </a:cubicBezTo>
                <a:lnTo>
                  <a:pt x="329" y="267"/>
                </a:lnTo>
                <a:cubicBezTo>
                  <a:pt x="339" y="253"/>
                  <a:pt x="335" y="234"/>
                  <a:pt x="322" y="224"/>
                </a:cubicBezTo>
                <a:cubicBezTo>
                  <a:pt x="308" y="215"/>
                  <a:pt x="288" y="218"/>
                  <a:pt x="279" y="232"/>
                </a:cubicBezTo>
                <a:lnTo>
                  <a:pt x="279" y="232"/>
                </a:lnTo>
                <a:cubicBezTo>
                  <a:pt x="272" y="242"/>
                  <a:pt x="263" y="251"/>
                  <a:pt x="253" y="258"/>
                </a:cubicBezTo>
                <a:lnTo>
                  <a:pt x="253" y="258"/>
                </a:lnTo>
                <a:cubicBezTo>
                  <a:pt x="204" y="292"/>
                  <a:pt x="138" y="280"/>
                  <a:pt x="104" y="230"/>
                </a:cubicBezTo>
                <a:lnTo>
                  <a:pt x="104" y="230"/>
                </a:lnTo>
                <a:cubicBezTo>
                  <a:pt x="104" y="229"/>
                  <a:pt x="103" y="229"/>
                  <a:pt x="103" y="229"/>
                </a:cubicBezTo>
                <a:cubicBezTo>
                  <a:pt x="69" y="180"/>
                  <a:pt x="82" y="114"/>
                  <a:pt x="131" y="80"/>
                </a:cubicBezTo>
                <a:lnTo>
                  <a:pt x="131" y="80"/>
                </a:lnTo>
                <a:cubicBezTo>
                  <a:pt x="177" y="48"/>
                  <a:pt x="239" y="58"/>
                  <a:pt x="274" y="99"/>
                </a:cubicBezTo>
                <a:lnTo>
                  <a:pt x="227" y="131"/>
                </a:lnTo>
                <a:cubicBezTo>
                  <a:pt x="222" y="134"/>
                  <a:pt x="223" y="143"/>
                  <a:pt x="229" y="146"/>
                </a:cubicBezTo>
                <a:lnTo>
                  <a:pt x="365" y="200"/>
                </a:lnTo>
                <a:cubicBezTo>
                  <a:pt x="370" y="202"/>
                  <a:pt x="376" y="198"/>
                  <a:pt x="376" y="192"/>
                </a:cubicBezTo>
                <a:lnTo>
                  <a:pt x="376" y="45"/>
                </a:lnTo>
                <a:cubicBezTo>
                  <a:pt x="376" y="39"/>
                  <a:pt x="368" y="35"/>
                  <a:pt x="363" y="39"/>
                </a:cubicBezTo>
                <a:lnTo>
                  <a:pt x="325" y="64"/>
                </a:lnTo>
                <a:cubicBezTo>
                  <a:pt x="299" y="31"/>
                  <a:pt x="262" y="10"/>
                  <a:pt x="222" y="3"/>
                </a:cubicBezTo>
                <a:cubicBezTo>
                  <a:pt x="212" y="1"/>
                  <a:pt x="202" y="0"/>
                  <a:pt x="192" y="0"/>
                </a:cubicBezTo>
                <a:close/>
                <a:moveTo>
                  <a:pt x="192" y="16"/>
                </a:moveTo>
                <a:cubicBezTo>
                  <a:pt x="201" y="16"/>
                  <a:pt x="210" y="17"/>
                  <a:pt x="219" y="19"/>
                </a:cubicBezTo>
                <a:cubicBezTo>
                  <a:pt x="257" y="26"/>
                  <a:pt x="293" y="47"/>
                  <a:pt x="316" y="81"/>
                </a:cubicBezTo>
                <a:cubicBezTo>
                  <a:pt x="319" y="84"/>
                  <a:pt x="324" y="85"/>
                  <a:pt x="328" y="83"/>
                </a:cubicBezTo>
                <a:lnTo>
                  <a:pt x="360" y="61"/>
                </a:lnTo>
                <a:lnTo>
                  <a:pt x="360" y="180"/>
                </a:lnTo>
                <a:lnTo>
                  <a:pt x="250" y="136"/>
                </a:lnTo>
                <a:lnTo>
                  <a:pt x="290" y="108"/>
                </a:lnTo>
                <a:cubicBezTo>
                  <a:pt x="294" y="106"/>
                  <a:pt x="295" y="100"/>
                  <a:pt x="293" y="97"/>
                </a:cubicBezTo>
                <a:cubicBezTo>
                  <a:pt x="254" y="42"/>
                  <a:pt x="177" y="28"/>
                  <a:pt x="122" y="66"/>
                </a:cubicBezTo>
                <a:lnTo>
                  <a:pt x="122" y="66"/>
                </a:lnTo>
                <a:cubicBezTo>
                  <a:pt x="68" y="102"/>
                  <a:pt x="50" y="179"/>
                  <a:pt x="91" y="240"/>
                </a:cubicBezTo>
                <a:cubicBezTo>
                  <a:pt x="129" y="297"/>
                  <a:pt x="206" y="311"/>
                  <a:pt x="262" y="272"/>
                </a:cubicBezTo>
                <a:cubicBezTo>
                  <a:pt x="275" y="265"/>
                  <a:pt x="285" y="251"/>
                  <a:pt x="293" y="242"/>
                </a:cubicBezTo>
                <a:lnTo>
                  <a:pt x="293" y="242"/>
                </a:lnTo>
                <a:cubicBezTo>
                  <a:pt x="296" y="236"/>
                  <a:pt x="307" y="234"/>
                  <a:pt x="312" y="238"/>
                </a:cubicBezTo>
                <a:lnTo>
                  <a:pt x="312" y="238"/>
                </a:lnTo>
                <a:cubicBezTo>
                  <a:pt x="318" y="242"/>
                  <a:pt x="319" y="252"/>
                  <a:pt x="316" y="257"/>
                </a:cubicBezTo>
                <a:lnTo>
                  <a:pt x="316" y="257"/>
                </a:lnTo>
                <a:cubicBezTo>
                  <a:pt x="306" y="272"/>
                  <a:pt x="293" y="285"/>
                  <a:pt x="278" y="295"/>
                </a:cubicBezTo>
                <a:lnTo>
                  <a:pt x="278" y="295"/>
                </a:lnTo>
                <a:cubicBezTo>
                  <a:pt x="220" y="333"/>
                  <a:pt x="129" y="336"/>
                  <a:pt x="67" y="255"/>
                </a:cubicBezTo>
                <a:cubicBezTo>
                  <a:pt x="19" y="186"/>
                  <a:pt x="37" y="91"/>
                  <a:pt x="106" y="43"/>
                </a:cubicBezTo>
                <a:lnTo>
                  <a:pt x="106" y="43"/>
                </a:lnTo>
                <a:lnTo>
                  <a:pt x="106" y="43"/>
                </a:lnTo>
                <a:cubicBezTo>
                  <a:pt x="132" y="25"/>
                  <a:pt x="162" y="16"/>
                  <a:pt x="192" y="1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+mj-ea"/>
              <a:ea typeface="+mj-ea"/>
              <a:cs typeface="Calibri" pitchFamily="34" charset="0"/>
            </a:endParaRPr>
          </a:p>
        </p:txBody>
      </p:sp>
      <p:pic>
        <p:nvPicPr>
          <p:cNvPr id="95" name="Picture 2" descr="akmall bi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4" y="3294661"/>
            <a:ext cx="972678" cy="1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직사각형 95"/>
          <p:cNvSpPr/>
          <p:nvPr/>
        </p:nvSpPr>
        <p:spPr>
          <a:xfrm>
            <a:off x="1617971" y="3956737"/>
            <a:ext cx="1356987" cy="2031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48007" y="4366094"/>
            <a:ext cx="2505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AK MALL</a:t>
            </a:r>
            <a:r>
              <a:rPr lang="ko-KR" altLang="en-US" sz="1000" smtClean="0">
                <a:latin typeface="+mn-ea"/>
              </a:rPr>
              <a:t>앱 로그인 후 이용 가능합니다</a:t>
            </a:r>
            <a:r>
              <a:rPr lang="en-US" altLang="ko-KR" sz="1000" dirty="0" smtClean="0">
                <a:latin typeface="+mn-ea"/>
              </a:rPr>
              <a:t>.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54050" y="1850336"/>
            <a:ext cx="267855" cy="267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>
                <a:latin typeface="+mj-ea"/>
                <a:ea typeface="+mj-ea"/>
              </a:rPr>
              <a:t>4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33191" y="2012391"/>
            <a:ext cx="2341132" cy="2580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739" b="-3592"/>
          <a:stretch/>
        </p:blipFill>
        <p:spPr bwMode="auto">
          <a:xfrm>
            <a:off x="3434159" y="1994990"/>
            <a:ext cx="321335" cy="2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꺾인 연결선 5"/>
          <p:cNvCxnSpPr>
            <a:stCxn id="93" idx="3"/>
          </p:cNvCxnSpPr>
          <p:nvPr/>
        </p:nvCxnSpPr>
        <p:spPr>
          <a:xfrm>
            <a:off x="3798947" y="4189004"/>
            <a:ext cx="803533" cy="177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4555" y="424298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>
                <a:latin typeface="+mn-ea"/>
              </a:rPr>
              <a:t>엔픽의</a:t>
            </a:r>
            <a:r>
              <a:rPr lang="ko-KR" altLang="en-US" sz="1000" dirty="0" smtClean="0">
                <a:latin typeface="+mn-ea"/>
              </a:rPr>
              <a:t> 경우</a:t>
            </a:r>
            <a:endParaRPr lang="ko-KR" altLang="en-US" sz="1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3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32774</TotalTime>
  <Words>787</Words>
  <Application>Microsoft Office PowerPoint</Application>
  <PresentationFormat>사용자 지정</PresentationFormat>
  <Paragraphs>280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Gill Sans</vt:lpstr>
      <vt:lpstr>나눔고딕</vt:lpstr>
      <vt:lpstr>돋움</vt:lpstr>
      <vt:lpstr>맑은 고딕</vt:lpstr>
      <vt:lpstr>맑은 고딕</vt:lpstr>
      <vt:lpstr>Arial</vt:lpstr>
      <vt:lpstr>Calibri</vt:lpstr>
      <vt:lpstr>Times New Roman</vt:lpstr>
      <vt:lpstr>Wingdings</vt:lpstr>
      <vt:lpstr>Wingdings 3</vt:lpstr>
      <vt:lpstr>Office 테마</vt:lpstr>
      <vt:lpstr>PowerPoint 프레젠테이션</vt:lpstr>
      <vt:lpstr>History</vt:lpstr>
      <vt:lpstr>위젯 - iOS</vt:lpstr>
      <vt:lpstr>위젯 - iOS</vt:lpstr>
      <vt:lpstr>위젯 - iOS</vt:lpstr>
      <vt:lpstr>위젯 - Android</vt:lpstr>
      <vt:lpstr>위젯 - Android</vt:lpstr>
      <vt:lpstr>위젯 - Android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Helen</dc:creator>
  <cp:lastModifiedBy>bluefrog</cp:lastModifiedBy>
  <cp:revision>802</cp:revision>
  <dcterms:created xsi:type="dcterms:W3CDTF">2014-11-14T04:52:40Z</dcterms:created>
  <dcterms:modified xsi:type="dcterms:W3CDTF">2016-09-08T08:41:02Z</dcterms:modified>
</cp:coreProperties>
</file>