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59" r:id="rId6"/>
    <p:sldId id="264" r:id="rId7"/>
  </p:sldIdLst>
  <p:sldSz cx="12599988" cy="8640763"/>
  <p:notesSz cx="6858000" cy="9144000"/>
  <p:defaultTextStyle>
    <a:defPPr>
      <a:defRPr lang="ko-KR"/>
    </a:defPPr>
    <a:lvl1pPr marL="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1pPr>
    <a:lvl2pPr marL="68111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2pPr>
    <a:lvl3pPr marL="136222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3pPr>
    <a:lvl4pPr marL="204333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4pPr>
    <a:lvl5pPr marL="272444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5pPr>
    <a:lvl6pPr marL="340555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6pPr>
    <a:lvl7pPr marL="408666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7pPr>
    <a:lvl8pPr marL="476777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8pPr>
    <a:lvl9pPr marL="544888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00" userDrawn="1">
          <p15:clr>
            <a:srgbClr val="A4A3A4"/>
          </p15:clr>
        </p15:guide>
        <p15:guide id="2" pos="3810" userDrawn="1">
          <p15:clr>
            <a:srgbClr val="A4A3A4"/>
          </p15:clr>
        </p15:guide>
        <p15:guide id="5" pos="408" userDrawn="1">
          <p15:clr>
            <a:srgbClr val="A4A3A4"/>
          </p15:clr>
        </p15:guide>
        <p15:guide id="6" orient="horz" pos="45" userDrawn="1">
          <p15:clr>
            <a:srgbClr val="A4A3A4"/>
          </p15:clr>
        </p15:guide>
        <p15:guide id="8" orient="horz" pos="5058" userDrawn="1">
          <p15:clr>
            <a:srgbClr val="A4A3A4"/>
          </p15:clr>
        </p15:guide>
        <p15:guide id="9" orient="horz" pos="658" userDrawn="1">
          <p15:clr>
            <a:srgbClr val="A4A3A4"/>
          </p15:clr>
        </p15:guide>
        <p15:guide id="10" pos="410">
          <p15:clr>
            <a:srgbClr val="A4A3A4"/>
          </p15:clr>
        </p15:guide>
        <p15:guide id="11" pos="33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D5B8EA"/>
    <a:srgbClr val="7030A0"/>
    <a:srgbClr val="CC99FF"/>
    <a:srgbClr val="D9D9D9"/>
    <a:srgbClr val="646464"/>
    <a:srgbClr val="A6A6A6"/>
    <a:srgbClr val="1F4E79"/>
    <a:srgbClr val="843C0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4" autoAdjust="0"/>
    <p:restoredTop sz="94157" autoAdjust="0"/>
  </p:normalViewPr>
  <p:slideViewPr>
    <p:cSldViewPr snapToGrid="0" showGuides="1">
      <p:cViewPr varScale="1">
        <p:scale>
          <a:sx n="94" d="100"/>
          <a:sy n="94" d="100"/>
        </p:scale>
        <p:origin x="1248" y="90"/>
      </p:cViewPr>
      <p:guideLst>
        <p:guide orient="horz" pos="4400"/>
        <p:guide pos="3810"/>
        <p:guide pos="408"/>
        <p:guide orient="horz" pos="45"/>
        <p:guide orient="horz" pos="5058"/>
        <p:guide orient="horz" pos="658"/>
        <p:guide pos="410"/>
        <p:guide pos="33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2A5B3-227F-46C1-8B00-566D49C274B5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1143000"/>
            <a:ext cx="4498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DB08C-A657-4BE2-9BBC-09F442E60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414125"/>
            <a:ext cx="1070999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538401"/>
            <a:ext cx="9449991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16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60041"/>
            <a:ext cx="2716872" cy="732264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460041"/>
            <a:ext cx="7993117" cy="732264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0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10258757" y="419869"/>
            <a:ext cx="1751775" cy="387771"/>
            <a:chOff x="7939236" y="333241"/>
            <a:chExt cx="1377230" cy="307766"/>
          </a:xfrm>
        </p:grpSpPr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8222044" y="364990"/>
              <a:ext cx="811612" cy="2442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45715" rIns="0" bIns="45715">
              <a:spAutoFit/>
            </a:bodyPr>
            <a:lstStyle>
              <a:lvl1pPr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ko-KR" sz="1400" b="1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  <a:sym typeface="Wingdings 3" pitchFamily="18" charset="2"/>
                </a:rPr>
                <a:t>Confidential</a:t>
              </a:r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7939236" y="333241"/>
              <a:ext cx="1377230" cy="307766"/>
            </a:xfrm>
            <a:prstGeom prst="rect">
              <a:avLst/>
            </a:prstGeom>
            <a:noFill/>
            <a:ln w="19050" cap="sq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82"/>
            </a:p>
          </p:txBody>
        </p:sp>
      </p:grpSp>
      <p:sp>
        <p:nvSpPr>
          <p:cNvPr id="10" name="직사각형 9"/>
          <p:cNvSpPr/>
          <p:nvPr userDrawn="1"/>
        </p:nvSpPr>
        <p:spPr>
          <a:xfrm>
            <a:off x="0" y="0"/>
            <a:ext cx="12599988" cy="1188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3" name="제목 17"/>
          <p:cNvSpPr>
            <a:spLocks noGrp="1"/>
          </p:cNvSpPr>
          <p:nvPr>
            <p:ph type="title"/>
          </p:nvPr>
        </p:nvSpPr>
        <p:spPr>
          <a:xfrm>
            <a:off x="621923" y="4432143"/>
            <a:ext cx="7298976" cy="888881"/>
          </a:xfrm>
          <a:prstGeom prst="rect">
            <a:avLst/>
          </a:prstGeom>
        </p:spPr>
        <p:txBody>
          <a:bodyPr wrap="none" lIns="0" anchor="ctr"/>
          <a:lstStyle>
            <a:lvl1pPr algn="l"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14" name="Group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97825542"/>
              </p:ext>
            </p:extLst>
          </p:nvPr>
        </p:nvGraphicFramePr>
        <p:xfrm>
          <a:off x="8333907" y="6637680"/>
          <a:ext cx="3644726" cy="1657249"/>
        </p:xfrm>
        <a:graphic>
          <a:graphicData uri="http://schemas.openxmlformats.org/drawingml/2006/table">
            <a:tbl>
              <a:tblPr/>
              <a:tblGrid>
                <a:gridCol w="989612"/>
                <a:gridCol w="2655114"/>
              </a:tblGrid>
              <a:tr h="28708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 성 일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383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   성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558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   토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908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승   인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159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문서관리자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159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      전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40"/>
          <p:cNvSpPr>
            <a:spLocks noChangeArrowheads="1"/>
          </p:cNvSpPr>
          <p:nvPr userDrawn="1"/>
        </p:nvSpPr>
        <p:spPr bwMode="auto">
          <a:xfrm>
            <a:off x="621924" y="5627482"/>
            <a:ext cx="7558919" cy="507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715" rIns="91429" bIns="45715" anchor="ctr">
            <a:spAutoFit/>
          </a:bodyPr>
          <a:lstStyle/>
          <a:p>
            <a:pPr lvl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본 문서의 저작권은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MEGAZONE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 소유이므로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사전 허가 없이 무단전재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복사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유출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유포한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자는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 3" pitchFamily="18" charset="2"/>
            </a:endParaRPr>
          </a:p>
          <a:p>
            <a:pPr lvl="0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이로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인하여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발생한 당사의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모든 불이익에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대하여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금전적 손해배상은 물론 관계법령에 의한 민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.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형사상의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 3" pitchFamily="18" charset="2"/>
            </a:endParaRPr>
          </a:p>
          <a:p>
            <a:pPr lvl="0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처벌을 감수하여야 합니다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.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 3" pitchFamily="18" charset="2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621925" y="5461215"/>
            <a:ext cx="113561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4"/>
          <p:cNvSpPr/>
          <p:nvPr userDrawn="1"/>
        </p:nvSpPr>
        <p:spPr>
          <a:xfrm>
            <a:off x="621923" y="8047273"/>
            <a:ext cx="1862327" cy="359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"/>
          <p:cNvSpPr/>
          <p:nvPr userDrawn="1"/>
        </p:nvSpPr>
        <p:spPr>
          <a:xfrm>
            <a:off x="536859" y="480829"/>
            <a:ext cx="1303019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/>
          <p:cNvSpPr/>
          <p:nvPr userDrawn="1"/>
        </p:nvSpPr>
        <p:spPr>
          <a:xfrm>
            <a:off x="2089815" y="482352"/>
            <a:ext cx="1304543" cy="233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7"/>
          <p:cNvSpPr/>
          <p:nvPr userDrawn="1"/>
        </p:nvSpPr>
        <p:spPr>
          <a:xfrm>
            <a:off x="1972468" y="419869"/>
            <a:ext cx="1905" cy="357505"/>
          </a:xfrm>
          <a:custGeom>
            <a:avLst/>
            <a:gdLst/>
            <a:ahLst/>
            <a:cxnLst/>
            <a:rect l="l" t="t" r="r" b="b"/>
            <a:pathLst>
              <a:path w="1904" h="357505">
                <a:moveTo>
                  <a:pt x="1524" y="0"/>
                </a:moveTo>
                <a:lnTo>
                  <a:pt x="0" y="357124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2721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600181" y="66071"/>
            <a:ext cx="6311131" cy="1289868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>
              <a:defRPr lang="ko-KR" altLang="en-US" sz="2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</a:lstStyle>
          <a:p>
            <a:pPr lvl="0" defTabSz="957322">
              <a:lnSpc>
                <a:spcPts val="2000"/>
              </a:lnSpc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21924" y="3"/>
            <a:ext cx="2380797" cy="73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073066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8"/>
          <p:cNvGraphicFramePr>
            <a:graphicFrameLocks noGrp="1"/>
          </p:cNvGraphicFramePr>
          <p:nvPr userDrawn="1">
            <p:extLst/>
          </p:nvPr>
        </p:nvGraphicFramePr>
        <p:xfrm>
          <a:off x="100745" y="544195"/>
          <a:ext cx="9723016" cy="7981950"/>
        </p:xfrm>
        <a:graphic>
          <a:graphicData uri="http://schemas.openxmlformats.org/drawingml/2006/table">
            <a:tbl>
              <a:tblPr/>
              <a:tblGrid>
                <a:gridCol w="9723016"/>
              </a:tblGrid>
              <a:tr h="7981950">
                <a:tc>
                  <a:txBody>
                    <a:bodyPr/>
                    <a:lstStyle>
                      <a:lvl1pPr marL="0" algn="l" defTabSz="1152525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576263" algn="l" defTabSz="1152525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1152525" algn="l" defTabSz="1152525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728788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2303463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7606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32178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6750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41322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1152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0008" marR="100008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682801" y="215323"/>
            <a:ext cx="3289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8F63A3B-78C7-47BE-AE5E-E10140E04643}" type="slidenum">
              <a:rPr lang="en-US" altLang="ko-KR" sz="900" smtClean="0"/>
              <a:pPr/>
              <a:t>‹#›</a:t>
            </a:fld>
            <a:endParaRPr lang="en-US" altLang="ko-KR" sz="900" dirty="0"/>
          </a:p>
        </p:txBody>
      </p:sp>
      <p:graphicFrame>
        <p:nvGraphicFramePr>
          <p:cNvPr id="6" name="Group 174"/>
          <p:cNvGraphicFramePr>
            <a:graphicFrameLocks noGrp="1"/>
          </p:cNvGraphicFramePr>
          <p:nvPr userDrawn="1">
            <p:extLst/>
          </p:nvPr>
        </p:nvGraphicFramePr>
        <p:xfrm>
          <a:off x="104176" y="113984"/>
          <a:ext cx="12339550" cy="360363"/>
        </p:xfrm>
        <a:graphic>
          <a:graphicData uri="http://schemas.openxmlformats.org/drawingml/2006/table">
            <a:tbl>
              <a:tblPr/>
              <a:tblGrid>
                <a:gridCol w="604216"/>
                <a:gridCol w="2126910"/>
                <a:gridCol w="708391"/>
                <a:gridCol w="2126909"/>
                <a:gridCol w="673666"/>
                <a:gridCol w="2003636"/>
                <a:gridCol w="619843"/>
                <a:gridCol w="1881977"/>
                <a:gridCol w="534927"/>
                <a:gridCol w="1059075"/>
              </a:tblGrid>
              <a:tr h="360363"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006" marR="75006" marT="19050" marB="1905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006" marR="75006" marT="19050" marB="1905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006" marR="75006" marT="19050" marB="1905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006" marR="75006" marT="19050" marB="1905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화면코드</a:t>
                      </a:r>
                    </a:p>
                  </a:txBody>
                  <a:tcPr marL="75006" marR="75006" marT="19050" marB="1905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006" marR="75006" marT="19050" marB="1905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</a:t>
                      </a:r>
                    </a:p>
                  </a:txBody>
                  <a:tcPr marL="75006" marR="75006" marT="19050" marB="1905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006" marR="75006" marT="19050" marB="1905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</a:p>
                  </a:txBody>
                  <a:tcPr marL="75006" marR="75006" marT="19050" marB="1905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006" marR="75006" marT="19050" marB="1905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542109" y="129772"/>
            <a:ext cx="2115113" cy="31638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ko-KR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23481" y="17983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위젯</a:t>
            </a:r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112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154193"/>
            <a:ext cx="1086749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5782513"/>
            <a:ext cx="1086749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2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300203"/>
            <a:ext cx="5354995" cy="54824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300203"/>
            <a:ext cx="5354995" cy="54824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5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60043"/>
            <a:ext cx="10867490" cy="16701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118188"/>
            <a:ext cx="5330385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156278"/>
            <a:ext cx="5330385" cy="46424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118188"/>
            <a:ext cx="5356636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156278"/>
            <a:ext cx="5356636" cy="46424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7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18763"/>
            <a:ext cx="12599988" cy="1670148"/>
          </a:xfrm>
          <a:solidFill>
            <a:schemeClr val="tx1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1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2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76051"/>
            <a:ext cx="4063824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244112"/>
            <a:ext cx="6378744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592229"/>
            <a:ext cx="4063824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24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76051"/>
            <a:ext cx="4063824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244112"/>
            <a:ext cx="6378744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592229"/>
            <a:ext cx="4063824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60043"/>
            <a:ext cx="1086749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300203"/>
            <a:ext cx="1086749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8008709"/>
            <a:ext cx="2834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33A9-EAFF-41A8-91D2-D66EA15DC73E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8008709"/>
            <a:ext cx="425249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8008709"/>
            <a:ext cx="2834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5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1152144" rtl="0" eaLnBrk="1" latinLnBrk="1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1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04601" y="6670340"/>
            <a:ext cx="1790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2016.09.07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4602" y="6955473"/>
            <a:ext cx="204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김경진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4601" y="7240606"/>
            <a:ext cx="204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name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04601" y="7525739"/>
            <a:ext cx="1790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name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04601" y="7810872"/>
            <a:ext cx="1790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MEGAZONE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04601" y="8076341"/>
            <a:ext cx="1790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제목 7"/>
          <p:cNvSpPr txBox="1">
            <a:spLocks/>
          </p:cNvSpPr>
          <p:nvPr/>
        </p:nvSpPr>
        <p:spPr>
          <a:xfrm>
            <a:off x="699194" y="2330328"/>
            <a:ext cx="11313138" cy="874089"/>
          </a:xfrm>
          <a:prstGeom prst="rect">
            <a:avLst/>
          </a:prstGeom>
        </p:spPr>
        <p:txBody>
          <a:bodyPr/>
          <a:lstStyle/>
          <a:p>
            <a:pPr lvl="0" algn="r">
              <a:lnSpc>
                <a:spcPct val="120000"/>
              </a:lnSpc>
              <a:defRPr/>
            </a:pPr>
            <a:r>
              <a:rPr kumimoji="0" lang="en-US" altLang="ko-KR" sz="4400" b="1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AK </a:t>
            </a:r>
            <a:r>
              <a:rPr kumimoji="0" lang="ko-KR" altLang="en-US" sz="4400" b="1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유통부문 </a:t>
            </a:r>
            <a:r>
              <a:rPr kumimoji="0" lang="ko-KR" altLang="en-US" sz="4400" b="1" kern="1200" baseline="0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모바일</a:t>
            </a:r>
            <a:r>
              <a:rPr kumimoji="0" lang="ko-KR" altLang="en-US" sz="4400" b="1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서비스 </a:t>
            </a:r>
            <a:r>
              <a:rPr kumimoji="0" lang="ko-KR" altLang="en-US" sz="4400" b="1" kern="1200" baseline="0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리뉴얼</a:t>
            </a:r>
            <a:endParaRPr kumimoji="0" lang="ko-KR" altLang="en-US" sz="4400" b="1" kern="1200" baseline="0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12" name="제목 7"/>
          <p:cNvSpPr txBox="1">
            <a:spLocks/>
          </p:cNvSpPr>
          <p:nvPr/>
        </p:nvSpPr>
        <p:spPr>
          <a:xfrm>
            <a:off x="699194" y="3204417"/>
            <a:ext cx="11313138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>
              <a:lnSpc>
                <a:spcPct val="120000"/>
              </a:lnSpc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AKMALL_12_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위젯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_UI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설계서</a:t>
            </a:r>
          </a:p>
        </p:txBody>
      </p:sp>
    </p:spTree>
    <p:extLst>
      <p:ext uri="{BB962C8B-B14F-4D97-AF65-F5344CB8AC3E}">
        <p14:creationId xmlns:p14="http://schemas.microsoft.com/office/powerpoint/2010/main" val="7540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5061" y="147351"/>
            <a:ext cx="6311131" cy="431769"/>
          </a:xfrm>
        </p:spPr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History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05859"/>
              </p:ext>
            </p:extLst>
          </p:nvPr>
        </p:nvGraphicFramePr>
        <p:xfrm>
          <a:off x="304800" y="664050"/>
          <a:ext cx="12005187" cy="140750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49236"/>
                <a:gridCol w="710547"/>
                <a:gridCol w="8147630"/>
                <a:gridCol w="994769"/>
                <a:gridCol w="1003005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Date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Ver.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History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Page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Author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9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2016.09.07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0.1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 3" pitchFamily="18" charset="2"/>
                        </a:rPr>
                        <a:t>최초 작성</a:t>
                      </a:r>
                      <a:endParaRPr kumimoji="1" lang="ko-KR" altLang="en-US" sz="10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L="72574" marR="72574" marT="36301" marB="36301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김경진</a:t>
                      </a: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2016.09.08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0.2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 3" pitchFamily="18" charset="2"/>
                        </a:rPr>
                        <a:t>로그인 케이스 추가 작성</a:t>
                      </a:r>
                      <a:endParaRPr kumimoji="1" lang="ko-KR" altLang="en-US" sz="10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L="72574" marR="72574" marT="36301" marB="36301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김경진</a:t>
                      </a: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2016.09.12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1.0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 3" pitchFamily="18" charset="2"/>
                        </a:rPr>
                        <a:t>협업 수정사항 반영</a:t>
                      </a:r>
                      <a:endParaRPr kumimoji="1" lang="ko-KR" altLang="en-US" sz="10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L="72574" marR="72574" marT="36301" marB="36301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김경진</a:t>
                      </a: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574" marR="72574" marT="36301" marB="36301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4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위젯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iOS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50448" y="1347155"/>
            <a:ext cx="3238645" cy="5927406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7262" y="1544320"/>
            <a:ext cx="2750178" cy="269240"/>
            <a:chOff x="876942" y="1249680"/>
            <a:chExt cx="3122916" cy="269240"/>
          </a:xfrm>
        </p:grpSpPr>
        <p:sp>
          <p:nvSpPr>
            <p:cNvPr id="13" name="양쪽 모서리가 둥근 사각형 12"/>
            <p:cNvSpPr/>
            <p:nvPr/>
          </p:nvSpPr>
          <p:spPr>
            <a:xfrm rot="16200000">
              <a:off x="1523051" y="603571"/>
              <a:ext cx="269240" cy="1561458"/>
            </a:xfrm>
            <a:prstGeom prst="round2SameRect">
              <a:avLst>
                <a:gd name="adj1" fmla="val 2044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양쪽 모서리가 둥근 사각형 18"/>
            <p:cNvSpPr/>
            <p:nvPr/>
          </p:nvSpPr>
          <p:spPr>
            <a:xfrm rot="5400000">
              <a:off x="3084509" y="603571"/>
              <a:ext cx="269240" cy="1561458"/>
            </a:xfrm>
            <a:prstGeom prst="round2SameRect">
              <a:avLst>
                <a:gd name="adj1" fmla="val 20440"/>
                <a:gd name="adj2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382337" y="15673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오늘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39323" y="15673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알림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4879" y="1930400"/>
            <a:ext cx="14927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+mn-ea"/>
              </a:rPr>
              <a:t>8</a:t>
            </a:r>
            <a:r>
              <a:rPr lang="ko-KR" altLang="en-US" sz="1500" dirty="0" smtClean="0">
                <a:latin typeface="+mn-ea"/>
              </a:rPr>
              <a:t>월 </a:t>
            </a:r>
            <a:r>
              <a:rPr lang="en-US" altLang="ko-KR" sz="1500" dirty="0" smtClean="0">
                <a:latin typeface="+mn-ea"/>
              </a:rPr>
              <a:t>4</a:t>
            </a:r>
            <a:r>
              <a:rPr lang="ko-KR" altLang="en-US" sz="1500" dirty="0" smtClean="0">
                <a:latin typeface="+mn-ea"/>
              </a:rPr>
              <a:t>일 목요일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03267" y="498621"/>
            <a:ext cx="1100205" cy="5444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APP | </a:t>
            </a:r>
            <a:r>
              <a:rPr lang="en-US" altLang="ko-KR" sz="1200" b="1" dirty="0" err="1" smtClean="0"/>
              <a:t>iOS</a:t>
            </a:r>
            <a:endParaRPr lang="ko-KR" altLang="en-US" sz="12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294778" y="657206"/>
            <a:ext cx="944880" cy="272415"/>
          </a:xfrm>
          <a:prstGeom prst="roundRect">
            <a:avLst/>
          </a:prstGeom>
          <a:solidFill>
            <a:srgbClr val="FF0000"/>
          </a:solidFill>
        </p:spPr>
        <p:txBody>
          <a:bodyPr rtlCol="0" anchor="ctr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신규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75623"/>
              </p:ext>
            </p:extLst>
          </p:nvPr>
        </p:nvGraphicFramePr>
        <p:xfrm>
          <a:off x="9931400" y="565572"/>
          <a:ext cx="2505747" cy="3867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70"/>
                <a:gridCol w="2251577"/>
              </a:tblGrid>
              <a:tr h="26891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*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en-US" altLang="ko-KR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iOS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App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적용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검색 바로가기</a:t>
                      </a: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/>
                      </a:r>
                      <a:b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검색 홤녀으로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홈 </a:t>
                      </a:r>
                      <a:r>
                        <a:rPr lang="ko-KR" altLang="en-US" sz="800" b="1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바로가기</a:t>
                      </a: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메인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홈으로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출석체크 바로가기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출석체크 이벤트 상세로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이벤트 바로가기</a:t>
                      </a: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이벤트 메인으로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장바구니 바로가기</a:t>
                      </a: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/>
                      </a:r>
                      <a:b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장바구니 화면으로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주문배송 바로가기</a:t>
                      </a: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MY AK 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주문배송조회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화면이동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/>
                      </a:r>
                      <a:b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비회원시 로그인페이지 경우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[MY</a:t>
                      </a:r>
                      <a:r>
                        <a:rPr lang="ko-KR" altLang="en-US" sz="800" b="1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피드 영역</a:t>
                      </a: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/>
                      </a:r>
                      <a:b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최근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주일간 받은 알림 노출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가장 최신 알림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건만 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/>
                      </a:r>
                      <a:b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아이콘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+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내용 텍스트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줄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/>
                      </a:r>
                      <a:b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수신 받은 알림 링크화면으로 이동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/>
                      </a:r>
                      <a:b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-7a :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새로운 알림이 없을 경우 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MY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피드 화면으로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0486" y="1092099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로그인 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</a:rPr>
              <a:t>상태 </a:t>
            </a:r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case2</a:t>
            </a:r>
            <a:endParaRPr lang="ko-KR" altLang="en-US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5439" y="1648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16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50875" y="2334641"/>
            <a:ext cx="3238218" cy="311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97455" y="2375281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AK MALL</a:t>
            </a:r>
            <a:endParaRPr lang="ko-KR" altLang="en-US" sz="1000" dirty="0" smtClean="0">
              <a:latin typeface="+mn-ea"/>
            </a:endParaRPr>
          </a:p>
        </p:txBody>
      </p:sp>
      <p:pic>
        <p:nvPicPr>
          <p:cNvPr id="73" name="그림 72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74" y="2359907"/>
            <a:ext cx="230428" cy="233002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984974" y="2727553"/>
            <a:ext cx="2341132" cy="2580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739" b="-3592"/>
          <a:stretch/>
        </p:blipFill>
        <p:spPr bwMode="auto">
          <a:xfrm>
            <a:off x="3385942" y="2710152"/>
            <a:ext cx="321335" cy="28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4"/>
          <p:cNvSpPr txBox="1"/>
          <p:nvPr/>
        </p:nvSpPr>
        <p:spPr>
          <a:xfrm>
            <a:off x="1052617" y="3823620"/>
            <a:ext cx="26805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 smtClean="0">
                <a:latin typeface="+mn-ea"/>
              </a:rPr>
              <a:t>톰보이</a:t>
            </a:r>
            <a:r>
              <a:rPr lang="en-US" altLang="ko-KR" sz="1000" dirty="0" smtClean="0">
                <a:latin typeface="+mn-ea"/>
              </a:rPr>
              <a:t>(TOMBOY) </a:t>
            </a:r>
            <a:r>
              <a:rPr lang="ko-KR" altLang="en-US" sz="1000" smtClean="0">
                <a:latin typeface="+mn-ea"/>
              </a:rPr>
              <a:t>특별 행사 오늘 단 하루</a:t>
            </a:r>
            <a:r>
              <a:rPr lang="en-US" altLang="ko-KR" sz="1000" dirty="0" smtClean="0">
                <a:latin typeface="+mn-ea"/>
              </a:rPr>
              <a:t>!...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05994" y="3801361"/>
            <a:ext cx="264698" cy="26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</a:t>
            </a:r>
            <a:endParaRPr lang="ko-KR" altLang="en-US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50875" y="4160170"/>
            <a:ext cx="3238218" cy="0"/>
          </a:xfrm>
          <a:prstGeom prst="lin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</p:cxnSp>
      <p:grpSp>
        <p:nvGrpSpPr>
          <p:cNvPr id="8" name="그룹 7"/>
          <p:cNvGrpSpPr/>
          <p:nvPr/>
        </p:nvGrpSpPr>
        <p:grpSpPr>
          <a:xfrm>
            <a:off x="647700" y="3087694"/>
            <a:ext cx="3241393" cy="631259"/>
            <a:chOff x="4472751" y="3939535"/>
            <a:chExt cx="4050122" cy="788758"/>
          </a:xfrm>
        </p:grpSpPr>
        <p:grpSp>
          <p:nvGrpSpPr>
            <p:cNvPr id="66" name="그룹 65"/>
            <p:cNvGrpSpPr/>
            <p:nvPr/>
          </p:nvGrpSpPr>
          <p:grpSpPr>
            <a:xfrm>
              <a:off x="4472751" y="3939535"/>
              <a:ext cx="4050122" cy="788758"/>
              <a:chOff x="-998893" y="3816160"/>
              <a:chExt cx="8240045" cy="294879"/>
            </a:xfrm>
          </p:grpSpPr>
          <p:sp>
            <p:nvSpPr>
              <p:cNvPr id="67" name="TextBox 90"/>
              <p:cNvSpPr txBox="1"/>
              <p:nvPr/>
            </p:nvSpPr>
            <p:spPr>
              <a:xfrm>
                <a:off x="652940" y="3816160"/>
                <a:ext cx="1654655" cy="294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출석체크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TextBox 90"/>
              <p:cNvSpPr txBox="1"/>
              <p:nvPr/>
            </p:nvSpPr>
            <p:spPr>
              <a:xfrm>
                <a:off x="2294244" y="3816160"/>
                <a:ext cx="1654655" cy="294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이벤트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TextBox 90"/>
              <p:cNvSpPr txBox="1"/>
              <p:nvPr/>
            </p:nvSpPr>
            <p:spPr>
              <a:xfrm>
                <a:off x="3948897" y="3816160"/>
                <a:ext cx="1654655" cy="294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장바구니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TextBox 90"/>
              <p:cNvSpPr txBox="1"/>
              <p:nvPr/>
            </p:nvSpPr>
            <p:spPr>
              <a:xfrm>
                <a:off x="5586497" y="3816160"/>
                <a:ext cx="1654655" cy="294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주문배송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TextBox 90"/>
              <p:cNvSpPr txBox="1"/>
              <p:nvPr/>
            </p:nvSpPr>
            <p:spPr>
              <a:xfrm>
                <a:off x="-998893" y="3816160"/>
                <a:ext cx="1654655" cy="294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홈</a:t>
                </a:r>
                <a:endPara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6" name="타원 95"/>
            <p:cNvSpPr/>
            <p:nvPr/>
          </p:nvSpPr>
          <p:spPr>
            <a:xfrm>
              <a:off x="5477880" y="4030667"/>
              <a:ext cx="387545" cy="3875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  <a:endPara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6301799" y="4030667"/>
              <a:ext cx="387545" cy="3875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  <a:endPara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7084690" y="4030667"/>
              <a:ext cx="387545" cy="3875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  <a:endPara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7897980" y="4030667"/>
              <a:ext cx="387545" cy="3875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  <a:endPara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685623" y="4030667"/>
              <a:ext cx="387545" cy="3875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  <a:endPara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타원 53"/>
          <p:cNvSpPr/>
          <p:nvPr/>
        </p:nvSpPr>
        <p:spPr>
          <a:xfrm>
            <a:off x="516947" y="2710152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1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16947" y="3105041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2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248409" y="3105041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3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968228" y="3105041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4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583907" y="3105041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5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235344" y="3105041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6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71388" y="3761603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7</a:t>
            </a:r>
            <a:endParaRPr lang="ko-KR" altLang="en-US" sz="900" b="1" dirty="0">
              <a:latin typeface="+mj-ea"/>
              <a:ea typeface="+mj-ea"/>
            </a:endParaRPr>
          </a:p>
        </p:txBody>
      </p:sp>
      <p:cxnSp>
        <p:nvCxnSpPr>
          <p:cNvPr id="10" name="직선 화살표 연결선 9"/>
          <p:cNvCxnSpPr>
            <a:stCxn id="37" idx="3"/>
          </p:cNvCxnSpPr>
          <p:nvPr/>
        </p:nvCxnSpPr>
        <p:spPr>
          <a:xfrm flipV="1">
            <a:off x="3733159" y="3946730"/>
            <a:ext cx="8665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4"/>
          <p:cNvSpPr txBox="1"/>
          <p:nvPr/>
        </p:nvSpPr>
        <p:spPr>
          <a:xfrm>
            <a:off x="4581590" y="3823620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mtClean="0">
                <a:latin typeface="+mn-ea"/>
              </a:rPr>
              <a:t>새로운 알림이 없습니다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535628" y="3651668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7a</a:t>
            </a:r>
            <a:endParaRPr lang="ko-KR" altLang="en-US" sz="9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2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위젯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iOS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03267" y="498621"/>
            <a:ext cx="1100205" cy="5444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APP | </a:t>
            </a:r>
            <a:r>
              <a:rPr lang="en-US" altLang="ko-KR" sz="1200" b="1" dirty="0" err="1" smtClean="0"/>
              <a:t>iOS</a:t>
            </a:r>
            <a:endParaRPr lang="ko-KR" altLang="en-US" sz="1200" b="1" dirty="0"/>
          </a:p>
        </p:txBody>
      </p:sp>
      <p:sp>
        <p:nvSpPr>
          <p:cNvPr id="77" name="직사각형 76"/>
          <p:cNvSpPr/>
          <p:nvPr/>
        </p:nvSpPr>
        <p:spPr>
          <a:xfrm>
            <a:off x="650875" y="1347155"/>
            <a:ext cx="3238645" cy="5927406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latin typeface="+mj-ea"/>
              <a:ea typeface="+mj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911820" y="1544320"/>
            <a:ext cx="2750178" cy="269240"/>
            <a:chOff x="876942" y="1249680"/>
            <a:chExt cx="3122916" cy="26924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1523051" y="603571"/>
              <a:ext cx="269240" cy="1561458"/>
            </a:xfrm>
            <a:prstGeom prst="round2SameRect">
              <a:avLst>
                <a:gd name="adj1" fmla="val 2044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5400000">
              <a:off x="3084509" y="603571"/>
              <a:ext cx="269240" cy="1561458"/>
            </a:xfrm>
            <a:prstGeom prst="round2SameRect">
              <a:avLst>
                <a:gd name="adj1" fmla="val 20440"/>
                <a:gd name="adj2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396895" y="15673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오늘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53881" y="15673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알림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9437" y="1930400"/>
            <a:ext cx="14927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+mn-ea"/>
              </a:rPr>
              <a:t>8</a:t>
            </a:r>
            <a:r>
              <a:rPr lang="ko-KR" altLang="en-US" sz="1500" dirty="0" smtClean="0">
                <a:latin typeface="+mn-ea"/>
              </a:rPr>
              <a:t>월 </a:t>
            </a:r>
            <a:r>
              <a:rPr lang="en-US" altLang="ko-KR" sz="1500" dirty="0" smtClean="0">
                <a:latin typeface="+mn-ea"/>
              </a:rPr>
              <a:t>4</a:t>
            </a:r>
            <a:r>
              <a:rPr lang="ko-KR" altLang="en-US" sz="1500" dirty="0" smtClean="0">
                <a:latin typeface="+mn-ea"/>
              </a:rPr>
              <a:t>일 목요일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65433" y="2370404"/>
            <a:ext cx="3238218" cy="311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12013" y="2411044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AK PLAZA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619121" y="3676267"/>
            <a:ext cx="1356987" cy="2031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6403" y="3194568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AK </a:t>
            </a:r>
            <a:r>
              <a:rPr lang="en-US" altLang="ko-KR" sz="1000" dirty="0" smtClean="0">
                <a:latin typeface="+mn-ea"/>
              </a:rPr>
              <a:t>MALL</a:t>
            </a:r>
            <a:r>
              <a:rPr lang="ko-KR" altLang="en-US" sz="1000" smtClean="0">
                <a:latin typeface="+mn-ea"/>
              </a:rPr>
              <a:t>앱에 로그인하시면 </a:t>
            </a:r>
            <a:endParaRPr lang="en-US" altLang="ko-KR" sz="1000" dirty="0" smtClean="0">
              <a:latin typeface="+mn-ea"/>
            </a:endParaRPr>
          </a:p>
          <a:p>
            <a:pPr algn="ctr"/>
            <a:r>
              <a:rPr lang="ko-KR" altLang="en-US" sz="1000" dirty="0" smtClean="0">
                <a:latin typeface="+mn-ea"/>
              </a:rPr>
              <a:t>더욱 편리하게 이용하실 수 있습니다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294778" y="657206"/>
            <a:ext cx="944880" cy="272415"/>
          </a:xfrm>
          <a:prstGeom prst="roundRect">
            <a:avLst/>
          </a:prstGeom>
          <a:solidFill>
            <a:srgbClr val="FF0000"/>
          </a:solidFill>
        </p:spPr>
        <p:txBody>
          <a:bodyPr rtlCol="0" anchor="ctr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신규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9931400" y="565572"/>
          <a:ext cx="2505747" cy="145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70"/>
                <a:gridCol w="2251577"/>
              </a:tblGrid>
              <a:tr h="26891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*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en-US" altLang="ko-KR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iOS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App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적용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로그아웃 상태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에서 로그인 및 자동로그인이 체크 해제 되었을 경우 노출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로그인 페이지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검색 영역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검색 페이지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65039" y="109209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로그아웃 상태</a:t>
            </a:r>
          </a:p>
        </p:txBody>
      </p:sp>
      <p:sp>
        <p:nvSpPr>
          <p:cNvPr id="46" name="타원 45"/>
          <p:cNvSpPr/>
          <p:nvPr/>
        </p:nvSpPr>
        <p:spPr>
          <a:xfrm>
            <a:off x="1396894" y="3594678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5</a:t>
            </a:r>
            <a:endParaRPr lang="ko-KR" altLang="en-US" sz="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15439" y="1648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16</a:t>
            </a:r>
            <a:endParaRPr lang="ko-KR" altLang="en-US" sz="1000" dirty="0" smtClean="0">
              <a:latin typeface="+mn-ea"/>
            </a:endParaRPr>
          </a:p>
        </p:txBody>
      </p:sp>
      <p:pic>
        <p:nvPicPr>
          <p:cNvPr id="47" name="그림 46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06" y="2395670"/>
            <a:ext cx="230428" cy="233002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984974" y="2809359"/>
            <a:ext cx="2341132" cy="2580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739" b="-3592"/>
          <a:stretch/>
        </p:blipFill>
        <p:spPr bwMode="auto">
          <a:xfrm>
            <a:off x="3385942" y="2791958"/>
            <a:ext cx="321335" cy="28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타원 77"/>
          <p:cNvSpPr/>
          <p:nvPr/>
        </p:nvSpPr>
        <p:spPr>
          <a:xfrm>
            <a:off x="855835" y="2791958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6</a:t>
            </a:r>
            <a:endParaRPr lang="ko-KR" altLang="en-US" sz="900" b="1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47700" y="3931229"/>
            <a:ext cx="3241393" cy="631259"/>
            <a:chOff x="4472751" y="3939535"/>
            <a:chExt cx="4050122" cy="788758"/>
          </a:xfrm>
        </p:grpSpPr>
        <p:grpSp>
          <p:nvGrpSpPr>
            <p:cNvPr id="26" name="그룹 25"/>
            <p:cNvGrpSpPr/>
            <p:nvPr/>
          </p:nvGrpSpPr>
          <p:grpSpPr>
            <a:xfrm>
              <a:off x="4472751" y="3939535"/>
              <a:ext cx="4050122" cy="788758"/>
              <a:chOff x="-998893" y="3816160"/>
              <a:chExt cx="8240045" cy="294879"/>
            </a:xfrm>
          </p:grpSpPr>
          <p:sp>
            <p:nvSpPr>
              <p:cNvPr id="36" name="TextBox 90"/>
              <p:cNvSpPr txBox="1"/>
              <p:nvPr/>
            </p:nvSpPr>
            <p:spPr>
              <a:xfrm>
                <a:off x="652940" y="3816160"/>
                <a:ext cx="1654655" cy="294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출석체크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TextBox 90"/>
              <p:cNvSpPr txBox="1"/>
              <p:nvPr/>
            </p:nvSpPr>
            <p:spPr>
              <a:xfrm>
                <a:off x="2294244" y="3816160"/>
                <a:ext cx="1654655" cy="294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이벤트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TextBox 90"/>
              <p:cNvSpPr txBox="1"/>
              <p:nvPr/>
            </p:nvSpPr>
            <p:spPr>
              <a:xfrm>
                <a:off x="3948897" y="3816160"/>
                <a:ext cx="1654655" cy="294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장바구니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TextBox 90"/>
              <p:cNvSpPr txBox="1"/>
              <p:nvPr/>
            </p:nvSpPr>
            <p:spPr>
              <a:xfrm>
                <a:off x="5586497" y="3816160"/>
                <a:ext cx="1654655" cy="294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주문배송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TextBox 90"/>
              <p:cNvSpPr txBox="1"/>
              <p:nvPr/>
            </p:nvSpPr>
            <p:spPr>
              <a:xfrm>
                <a:off x="-998893" y="3816160"/>
                <a:ext cx="1654655" cy="294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홈</a:t>
                </a:r>
                <a:endPara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0" name="타원 29"/>
            <p:cNvSpPr/>
            <p:nvPr/>
          </p:nvSpPr>
          <p:spPr>
            <a:xfrm>
              <a:off x="5477880" y="4030667"/>
              <a:ext cx="387545" cy="3875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  <a:endPara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6301799" y="4030667"/>
              <a:ext cx="387545" cy="3875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  <a:endPara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7084690" y="4030667"/>
              <a:ext cx="387545" cy="3875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  <a:endPara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7897980" y="4030667"/>
              <a:ext cx="387545" cy="3875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  <a:endPara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4685623" y="4030667"/>
              <a:ext cx="387545" cy="3875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  <a:endPara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73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+mj-ea"/>
              </a:rPr>
              <a:t>위젯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- </a:t>
            </a:r>
            <a:r>
              <a:rPr lang="en-US" altLang="ko-KR" dirty="0" smtClean="0">
                <a:latin typeface="+mj-ea"/>
              </a:rPr>
              <a:t>Android</a:t>
            </a:r>
            <a:endParaRPr lang="ko-KR" altLang="en-US" dirty="0">
              <a:latin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0875" y="1408114"/>
            <a:ext cx="3277829" cy="7014525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latin typeface="+mj-ea"/>
              <a:ea typeface="+mj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03267" y="498621"/>
            <a:ext cx="1433544" cy="5444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APP | </a:t>
            </a:r>
            <a:r>
              <a:rPr lang="en-US" altLang="ko-KR" sz="1200" b="1" dirty="0">
                <a:latin typeface="+mj-ea"/>
                <a:ea typeface="+mj-ea"/>
              </a:rPr>
              <a:t>Android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2720" y="1602510"/>
            <a:ext cx="3286094" cy="14789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626308" y="678312"/>
            <a:ext cx="944880" cy="272415"/>
          </a:xfrm>
          <a:prstGeom prst="roundRect">
            <a:avLst/>
          </a:prstGeom>
          <a:solidFill>
            <a:srgbClr val="FF0000"/>
          </a:solidFill>
        </p:spPr>
        <p:txBody>
          <a:bodyPr rtlCol="0" anchor="ctr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ea"/>
                <a:ea typeface="+mj-ea"/>
              </a:rPr>
              <a:t>신규</a:t>
            </a:r>
            <a:endParaRPr lang="ko-KR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0486" y="1092099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70C0"/>
                </a:solidFill>
                <a:latin typeface="+mj-ea"/>
                <a:ea typeface="+mj-ea"/>
              </a:rPr>
              <a:t>로그인 </a:t>
            </a:r>
            <a:r>
              <a:rPr lang="ko-KR" altLang="en-US" sz="1000" b="1" smtClean="0">
                <a:solidFill>
                  <a:srgbClr val="0070C0"/>
                </a:solidFill>
                <a:latin typeface="+mj-ea"/>
                <a:ea typeface="+mj-ea"/>
              </a:rPr>
              <a:t>상태 </a:t>
            </a:r>
            <a:r>
              <a:rPr lang="en-US" altLang="ko-KR" sz="1000" b="1" dirty="0" smtClean="0">
                <a:solidFill>
                  <a:srgbClr val="0070C0"/>
                </a:solidFill>
                <a:latin typeface="+mj-ea"/>
                <a:ea typeface="+mj-ea"/>
              </a:rPr>
              <a:t>Case1</a:t>
            </a:r>
            <a:endParaRPr lang="ko-KR" altLang="en-US" sz="1000" b="1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10940"/>
              </p:ext>
            </p:extLst>
          </p:nvPr>
        </p:nvGraphicFramePr>
        <p:xfrm>
          <a:off x="9931400" y="565572"/>
          <a:ext cx="2505747" cy="462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70"/>
                <a:gridCol w="2251577"/>
              </a:tblGrid>
              <a:tr h="26891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 pitchFamily="34" charset="0"/>
                        </a:rPr>
                        <a:t>*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Android App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적용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4 X 3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4X1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사이즈로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제작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바로가기</a:t>
                      </a: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홤녀으로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 바로가기</a:t>
                      </a: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메인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홈으로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출석체크 바로가기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출석체크 이벤트 상세로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바로가기</a:t>
                      </a: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메인으로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장바구니 바로가기</a:t>
                      </a: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장바구니 화면으로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주문배송 바로가기</a:t>
                      </a: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MY AK 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주문배송조회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화면이동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비회원시 로그인 페이지 경유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[MY</a:t>
                      </a:r>
                      <a:r>
                        <a:rPr lang="ko-KR" altLang="en-US" sz="800" b="1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피드 영역</a:t>
                      </a: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최근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주일간 받은 알림 노출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가장 최신 알림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건만 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아이콘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내용 텍스트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줄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수신 받은 알림 링크화면으로 이동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-7a :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새로운 알림이 없을 경우 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MY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피드 화면으로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- 7b :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쇼핑알림 영역 새로 고침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 pitchFamily="34" charset="0"/>
                        </a:rPr>
                        <a:t>8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나만의공간 바로가기</a:t>
                      </a:r>
                      <a:r>
                        <a:rPr lang="en-US" altLang="ko-KR" sz="800" b="1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MY AK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화면으로 이동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비회원시 로그인 페이지 경유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315439" y="1648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16</a:t>
            </a:r>
            <a:endParaRPr lang="ko-KR" altLang="en-US" sz="1000" dirty="0" smtClean="0">
              <a:latin typeface="+mj-ea"/>
              <a:ea typeface="+mj-ea"/>
            </a:endParaRPr>
          </a:p>
        </p:txBody>
      </p:sp>
      <p:pic>
        <p:nvPicPr>
          <p:cNvPr id="2050" name="Picture 2" descr="akmall bi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22" y="1723574"/>
            <a:ext cx="972678" cy="16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90"/>
          <p:cNvSpPr txBox="1"/>
          <p:nvPr/>
        </p:nvSpPr>
        <p:spPr>
          <a:xfrm>
            <a:off x="645240" y="2023366"/>
            <a:ext cx="3283464" cy="16365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24585" y="2069710"/>
            <a:ext cx="2341132" cy="2580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739" b="-3592"/>
          <a:stretch/>
        </p:blipFill>
        <p:spPr bwMode="auto">
          <a:xfrm>
            <a:off x="3425553" y="2052309"/>
            <a:ext cx="321335" cy="28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"/>
          <p:cNvSpPr txBox="1"/>
          <p:nvPr/>
        </p:nvSpPr>
        <p:spPr>
          <a:xfrm>
            <a:off x="1092228" y="3377630"/>
            <a:ext cx="26805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 smtClean="0">
                <a:latin typeface="+mn-ea"/>
              </a:rPr>
              <a:t>톰보이</a:t>
            </a:r>
            <a:r>
              <a:rPr lang="en-US" altLang="ko-KR" sz="1000" dirty="0" smtClean="0">
                <a:latin typeface="+mn-ea"/>
              </a:rPr>
              <a:t>(TOMBOY) </a:t>
            </a:r>
            <a:r>
              <a:rPr lang="ko-KR" altLang="en-US" sz="1000" smtClean="0">
                <a:latin typeface="+mn-ea"/>
              </a:rPr>
              <a:t>특별 행사 오늘 단 하루</a:t>
            </a:r>
            <a:r>
              <a:rPr lang="en-US" altLang="ko-KR" sz="1000" dirty="0" smtClean="0">
                <a:latin typeface="+mn-ea"/>
              </a:rPr>
              <a:t>!...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45605" y="3355371"/>
            <a:ext cx="264698" cy="26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알림</a:t>
            </a:r>
            <a:endParaRPr lang="ko-KR" altLang="en-US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642610" y="2429852"/>
            <a:ext cx="3286093" cy="821858"/>
            <a:chOff x="5284655" y="3939535"/>
            <a:chExt cx="3238218" cy="788758"/>
          </a:xfrm>
        </p:grpSpPr>
        <p:grpSp>
          <p:nvGrpSpPr>
            <p:cNvPr id="48" name="그룹 47"/>
            <p:cNvGrpSpPr/>
            <p:nvPr/>
          </p:nvGrpSpPr>
          <p:grpSpPr>
            <a:xfrm>
              <a:off x="5284655" y="3939535"/>
              <a:ext cx="3238218" cy="788758"/>
              <a:chOff x="652940" y="3816160"/>
              <a:chExt cx="6588212" cy="294879"/>
            </a:xfrm>
          </p:grpSpPr>
          <p:sp>
            <p:nvSpPr>
              <p:cNvPr id="66" name="TextBox 90"/>
              <p:cNvSpPr txBox="1"/>
              <p:nvPr/>
            </p:nvSpPr>
            <p:spPr>
              <a:xfrm>
                <a:off x="652940" y="3816160"/>
                <a:ext cx="1654655" cy="294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출석체크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TextBox 90"/>
              <p:cNvSpPr txBox="1"/>
              <p:nvPr/>
            </p:nvSpPr>
            <p:spPr>
              <a:xfrm>
                <a:off x="2294244" y="3816160"/>
                <a:ext cx="1654655" cy="294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이벤트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TextBox 90"/>
              <p:cNvSpPr txBox="1"/>
              <p:nvPr/>
            </p:nvSpPr>
            <p:spPr>
              <a:xfrm>
                <a:off x="3948897" y="3816160"/>
                <a:ext cx="1654655" cy="294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장바구니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TextBox 90"/>
              <p:cNvSpPr txBox="1"/>
              <p:nvPr/>
            </p:nvSpPr>
            <p:spPr>
              <a:xfrm>
                <a:off x="5586497" y="3816160"/>
                <a:ext cx="1654655" cy="294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주문배송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1" name="타원 60"/>
            <p:cNvSpPr/>
            <p:nvPr/>
          </p:nvSpPr>
          <p:spPr>
            <a:xfrm>
              <a:off x="5477880" y="4030667"/>
              <a:ext cx="387545" cy="3875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  <a:endPara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6301799" y="4030667"/>
              <a:ext cx="387545" cy="3875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  <a:endPara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7084690" y="4030667"/>
              <a:ext cx="387545" cy="3875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  <a:endPara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7897980" y="4030667"/>
              <a:ext cx="387545" cy="3875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  <a:endPara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타원 71"/>
          <p:cNvSpPr/>
          <p:nvPr/>
        </p:nvSpPr>
        <p:spPr>
          <a:xfrm>
            <a:off x="556558" y="2052309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1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66759" y="2447198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3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389410" y="2447198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4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276963" y="2447198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5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3131693" y="2447198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6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25584" y="3314329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7</a:t>
            </a:r>
            <a:endParaRPr lang="ko-KR" altLang="en-US" sz="900" b="1" dirty="0">
              <a:latin typeface="+mj-ea"/>
              <a:ea typeface="+mj-ea"/>
            </a:endParaRPr>
          </a:p>
        </p:txBody>
      </p:sp>
      <p:cxnSp>
        <p:nvCxnSpPr>
          <p:cNvPr id="88" name="직선 화살표 연결선 87"/>
          <p:cNvCxnSpPr>
            <a:stCxn id="44" idx="3"/>
          </p:cNvCxnSpPr>
          <p:nvPr/>
        </p:nvCxnSpPr>
        <p:spPr>
          <a:xfrm flipV="1">
            <a:off x="3772770" y="3500740"/>
            <a:ext cx="8665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4"/>
          <p:cNvSpPr txBox="1"/>
          <p:nvPr/>
        </p:nvSpPr>
        <p:spPr>
          <a:xfrm>
            <a:off x="4621201" y="3377630"/>
            <a:ext cx="1585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latin typeface="+mn-ea"/>
              </a:rPr>
              <a:t>새로운 알림이 없습니다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4575239" y="3205678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7a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91" name="Reload"/>
          <p:cNvSpPr>
            <a:spLocks noEditPoints="1"/>
          </p:cNvSpPr>
          <p:nvPr/>
        </p:nvSpPr>
        <p:spPr bwMode="auto">
          <a:xfrm>
            <a:off x="3676993" y="3411456"/>
            <a:ext cx="138113" cy="133350"/>
          </a:xfrm>
          <a:custGeom>
            <a:avLst/>
            <a:gdLst>
              <a:gd name="T0" fmla="*/ 192 w 376"/>
              <a:gd name="T1" fmla="*/ 0 h 362"/>
              <a:gd name="T2" fmla="*/ 96 w 376"/>
              <a:gd name="T3" fmla="*/ 29 h 362"/>
              <a:gd name="T4" fmla="*/ 96 w 376"/>
              <a:gd name="T5" fmla="*/ 29 h 362"/>
              <a:gd name="T6" fmla="*/ 54 w 376"/>
              <a:gd name="T7" fmla="*/ 264 h 362"/>
              <a:gd name="T8" fmla="*/ 54 w 376"/>
              <a:gd name="T9" fmla="*/ 264 h 362"/>
              <a:gd name="T10" fmla="*/ 288 w 376"/>
              <a:gd name="T11" fmla="*/ 308 h 362"/>
              <a:gd name="T12" fmla="*/ 288 w 376"/>
              <a:gd name="T13" fmla="*/ 308 h 362"/>
              <a:gd name="T14" fmla="*/ 329 w 376"/>
              <a:gd name="T15" fmla="*/ 267 h 362"/>
              <a:gd name="T16" fmla="*/ 329 w 376"/>
              <a:gd name="T17" fmla="*/ 267 h 362"/>
              <a:gd name="T18" fmla="*/ 322 w 376"/>
              <a:gd name="T19" fmla="*/ 224 h 362"/>
              <a:gd name="T20" fmla="*/ 279 w 376"/>
              <a:gd name="T21" fmla="*/ 232 h 362"/>
              <a:gd name="T22" fmla="*/ 279 w 376"/>
              <a:gd name="T23" fmla="*/ 232 h 362"/>
              <a:gd name="T24" fmla="*/ 253 w 376"/>
              <a:gd name="T25" fmla="*/ 258 h 362"/>
              <a:gd name="T26" fmla="*/ 253 w 376"/>
              <a:gd name="T27" fmla="*/ 258 h 362"/>
              <a:gd name="T28" fmla="*/ 104 w 376"/>
              <a:gd name="T29" fmla="*/ 230 h 362"/>
              <a:gd name="T30" fmla="*/ 104 w 376"/>
              <a:gd name="T31" fmla="*/ 230 h 362"/>
              <a:gd name="T32" fmla="*/ 103 w 376"/>
              <a:gd name="T33" fmla="*/ 229 h 362"/>
              <a:gd name="T34" fmla="*/ 131 w 376"/>
              <a:gd name="T35" fmla="*/ 80 h 362"/>
              <a:gd name="T36" fmla="*/ 131 w 376"/>
              <a:gd name="T37" fmla="*/ 80 h 362"/>
              <a:gd name="T38" fmla="*/ 274 w 376"/>
              <a:gd name="T39" fmla="*/ 99 h 362"/>
              <a:gd name="T40" fmla="*/ 227 w 376"/>
              <a:gd name="T41" fmla="*/ 131 h 362"/>
              <a:gd name="T42" fmla="*/ 229 w 376"/>
              <a:gd name="T43" fmla="*/ 146 h 362"/>
              <a:gd name="T44" fmla="*/ 365 w 376"/>
              <a:gd name="T45" fmla="*/ 200 h 362"/>
              <a:gd name="T46" fmla="*/ 376 w 376"/>
              <a:gd name="T47" fmla="*/ 192 h 362"/>
              <a:gd name="T48" fmla="*/ 376 w 376"/>
              <a:gd name="T49" fmla="*/ 45 h 362"/>
              <a:gd name="T50" fmla="*/ 363 w 376"/>
              <a:gd name="T51" fmla="*/ 39 h 362"/>
              <a:gd name="T52" fmla="*/ 325 w 376"/>
              <a:gd name="T53" fmla="*/ 64 h 362"/>
              <a:gd name="T54" fmla="*/ 222 w 376"/>
              <a:gd name="T55" fmla="*/ 3 h 362"/>
              <a:gd name="T56" fmla="*/ 192 w 376"/>
              <a:gd name="T57" fmla="*/ 0 h 362"/>
              <a:gd name="T58" fmla="*/ 192 w 376"/>
              <a:gd name="T59" fmla="*/ 16 h 362"/>
              <a:gd name="T60" fmla="*/ 219 w 376"/>
              <a:gd name="T61" fmla="*/ 19 h 362"/>
              <a:gd name="T62" fmla="*/ 316 w 376"/>
              <a:gd name="T63" fmla="*/ 81 h 362"/>
              <a:gd name="T64" fmla="*/ 328 w 376"/>
              <a:gd name="T65" fmla="*/ 83 h 362"/>
              <a:gd name="T66" fmla="*/ 360 w 376"/>
              <a:gd name="T67" fmla="*/ 61 h 362"/>
              <a:gd name="T68" fmla="*/ 360 w 376"/>
              <a:gd name="T69" fmla="*/ 180 h 362"/>
              <a:gd name="T70" fmla="*/ 250 w 376"/>
              <a:gd name="T71" fmla="*/ 136 h 362"/>
              <a:gd name="T72" fmla="*/ 290 w 376"/>
              <a:gd name="T73" fmla="*/ 108 h 362"/>
              <a:gd name="T74" fmla="*/ 293 w 376"/>
              <a:gd name="T75" fmla="*/ 97 h 362"/>
              <a:gd name="T76" fmla="*/ 122 w 376"/>
              <a:gd name="T77" fmla="*/ 66 h 362"/>
              <a:gd name="T78" fmla="*/ 122 w 376"/>
              <a:gd name="T79" fmla="*/ 66 h 362"/>
              <a:gd name="T80" fmla="*/ 91 w 376"/>
              <a:gd name="T81" fmla="*/ 240 h 362"/>
              <a:gd name="T82" fmla="*/ 262 w 376"/>
              <a:gd name="T83" fmla="*/ 272 h 362"/>
              <a:gd name="T84" fmla="*/ 293 w 376"/>
              <a:gd name="T85" fmla="*/ 242 h 362"/>
              <a:gd name="T86" fmla="*/ 293 w 376"/>
              <a:gd name="T87" fmla="*/ 242 h 362"/>
              <a:gd name="T88" fmla="*/ 312 w 376"/>
              <a:gd name="T89" fmla="*/ 238 h 362"/>
              <a:gd name="T90" fmla="*/ 312 w 376"/>
              <a:gd name="T91" fmla="*/ 238 h 362"/>
              <a:gd name="T92" fmla="*/ 316 w 376"/>
              <a:gd name="T93" fmla="*/ 257 h 362"/>
              <a:gd name="T94" fmla="*/ 316 w 376"/>
              <a:gd name="T95" fmla="*/ 257 h 362"/>
              <a:gd name="T96" fmla="*/ 278 w 376"/>
              <a:gd name="T97" fmla="*/ 295 h 362"/>
              <a:gd name="T98" fmla="*/ 278 w 376"/>
              <a:gd name="T99" fmla="*/ 295 h 362"/>
              <a:gd name="T100" fmla="*/ 67 w 376"/>
              <a:gd name="T101" fmla="*/ 255 h 362"/>
              <a:gd name="T102" fmla="*/ 106 w 376"/>
              <a:gd name="T103" fmla="*/ 43 h 362"/>
              <a:gd name="T104" fmla="*/ 106 w 376"/>
              <a:gd name="T105" fmla="*/ 43 h 362"/>
              <a:gd name="T106" fmla="*/ 106 w 376"/>
              <a:gd name="T107" fmla="*/ 43 h 362"/>
              <a:gd name="T108" fmla="*/ 192 w 376"/>
              <a:gd name="T109" fmla="*/ 16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6" h="362">
                <a:moveTo>
                  <a:pt x="192" y="0"/>
                </a:moveTo>
                <a:cubicBezTo>
                  <a:pt x="159" y="0"/>
                  <a:pt x="125" y="9"/>
                  <a:pt x="96" y="29"/>
                </a:cubicBezTo>
                <a:lnTo>
                  <a:pt x="96" y="29"/>
                </a:lnTo>
                <a:cubicBezTo>
                  <a:pt x="20" y="82"/>
                  <a:pt x="0" y="188"/>
                  <a:pt x="54" y="264"/>
                </a:cubicBezTo>
                <a:lnTo>
                  <a:pt x="54" y="264"/>
                </a:lnTo>
                <a:cubicBezTo>
                  <a:pt x="106" y="342"/>
                  <a:pt x="212" y="362"/>
                  <a:pt x="288" y="308"/>
                </a:cubicBezTo>
                <a:lnTo>
                  <a:pt x="288" y="308"/>
                </a:lnTo>
                <a:cubicBezTo>
                  <a:pt x="304" y="297"/>
                  <a:pt x="318" y="283"/>
                  <a:pt x="329" y="267"/>
                </a:cubicBezTo>
                <a:lnTo>
                  <a:pt x="329" y="267"/>
                </a:lnTo>
                <a:cubicBezTo>
                  <a:pt x="339" y="253"/>
                  <a:pt x="335" y="234"/>
                  <a:pt x="322" y="224"/>
                </a:cubicBezTo>
                <a:cubicBezTo>
                  <a:pt x="308" y="215"/>
                  <a:pt x="288" y="218"/>
                  <a:pt x="279" y="232"/>
                </a:cubicBezTo>
                <a:lnTo>
                  <a:pt x="279" y="232"/>
                </a:lnTo>
                <a:cubicBezTo>
                  <a:pt x="272" y="242"/>
                  <a:pt x="263" y="251"/>
                  <a:pt x="253" y="258"/>
                </a:cubicBezTo>
                <a:lnTo>
                  <a:pt x="253" y="258"/>
                </a:lnTo>
                <a:cubicBezTo>
                  <a:pt x="204" y="292"/>
                  <a:pt x="138" y="280"/>
                  <a:pt x="104" y="230"/>
                </a:cubicBezTo>
                <a:lnTo>
                  <a:pt x="104" y="230"/>
                </a:lnTo>
                <a:cubicBezTo>
                  <a:pt x="104" y="229"/>
                  <a:pt x="103" y="229"/>
                  <a:pt x="103" y="229"/>
                </a:cubicBezTo>
                <a:cubicBezTo>
                  <a:pt x="69" y="180"/>
                  <a:pt x="82" y="114"/>
                  <a:pt x="131" y="80"/>
                </a:cubicBezTo>
                <a:lnTo>
                  <a:pt x="131" y="80"/>
                </a:lnTo>
                <a:cubicBezTo>
                  <a:pt x="177" y="48"/>
                  <a:pt x="239" y="58"/>
                  <a:pt x="274" y="99"/>
                </a:cubicBezTo>
                <a:lnTo>
                  <a:pt x="227" y="131"/>
                </a:lnTo>
                <a:cubicBezTo>
                  <a:pt x="222" y="134"/>
                  <a:pt x="223" y="143"/>
                  <a:pt x="229" y="146"/>
                </a:cubicBezTo>
                <a:lnTo>
                  <a:pt x="365" y="200"/>
                </a:lnTo>
                <a:cubicBezTo>
                  <a:pt x="370" y="202"/>
                  <a:pt x="376" y="198"/>
                  <a:pt x="376" y="192"/>
                </a:cubicBezTo>
                <a:lnTo>
                  <a:pt x="376" y="45"/>
                </a:lnTo>
                <a:cubicBezTo>
                  <a:pt x="376" y="39"/>
                  <a:pt x="368" y="35"/>
                  <a:pt x="363" y="39"/>
                </a:cubicBezTo>
                <a:lnTo>
                  <a:pt x="325" y="64"/>
                </a:lnTo>
                <a:cubicBezTo>
                  <a:pt x="299" y="31"/>
                  <a:pt x="262" y="10"/>
                  <a:pt x="222" y="3"/>
                </a:cubicBezTo>
                <a:cubicBezTo>
                  <a:pt x="212" y="1"/>
                  <a:pt x="202" y="0"/>
                  <a:pt x="192" y="0"/>
                </a:cubicBezTo>
                <a:close/>
                <a:moveTo>
                  <a:pt x="192" y="16"/>
                </a:moveTo>
                <a:cubicBezTo>
                  <a:pt x="201" y="16"/>
                  <a:pt x="210" y="17"/>
                  <a:pt x="219" y="19"/>
                </a:cubicBezTo>
                <a:cubicBezTo>
                  <a:pt x="257" y="26"/>
                  <a:pt x="293" y="47"/>
                  <a:pt x="316" y="81"/>
                </a:cubicBezTo>
                <a:cubicBezTo>
                  <a:pt x="319" y="84"/>
                  <a:pt x="324" y="85"/>
                  <a:pt x="328" y="83"/>
                </a:cubicBezTo>
                <a:lnTo>
                  <a:pt x="360" y="61"/>
                </a:lnTo>
                <a:lnTo>
                  <a:pt x="360" y="180"/>
                </a:lnTo>
                <a:lnTo>
                  <a:pt x="250" y="136"/>
                </a:lnTo>
                <a:lnTo>
                  <a:pt x="290" y="108"/>
                </a:lnTo>
                <a:cubicBezTo>
                  <a:pt x="294" y="106"/>
                  <a:pt x="295" y="100"/>
                  <a:pt x="293" y="97"/>
                </a:cubicBezTo>
                <a:cubicBezTo>
                  <a:pt x="254" y="42"/>
                  <a:pt x="177" y="28"/>
                  <a:pt x="122" y="66"/>
                </a:cubicBezTo>
                <a:lnTo>
                  <a:pt x="122" y="66"/>
                </a:lnTo>
                <a:cubicBezTo>
                  <a:pt x="68" y="102"/>
                  <a:pt x="50" y="179"/>
                  <a:pt x="91" y="240"/>
                </a:cubicBezTo>
                <a:cubicBezTo>
                  <a:pt x="129" y="297"/>
                  <a:pt x="206" y="311"/>
                  <a:pt x="262" y="272"/>
                </a:cubicBezTo>
                <a:cubicBezTo>
                  <a:pt x="275" y="265"/>
                  <a:pt x="285" y="251"/>
                  <a:pt x="293" y="242"/>
                </a:cubicBezTo>
                <a:lnTo>
                  <a:pt x="293" y="242"/>
                </a:lnTo>
                <a:cubicBezTo>
                  <a:pt x="296" y="236"/>
                  <a:pt x="307" y="234"/>
                  <a:pt x="312" y="238"/>
                </a:cubicBezTo>
                <a:lnTo>
                  <a:pt x="312" y="238"/>
                </a:lnTo>
                <a:cubicBezTo>
                  <a:pt x="318" y="242"/>
                  <a:pt x="319" y="252"/>
                  <a:pt x="316" y="257"/>
                </a:cubicBezTo>
                <a:lnTo>
                  <a:pt x="316" y="257"/>
                </a:lnTo>
                <a:cubicBezTo>
                  <a:pt x="306" y="272"/>
                  <a:pt x="293" y="285"/>
                  <a:pt x="278" y="295"/>
                </a:cubicBezTo>
                <a:lnTo>
                  <a:pt x="278" y="295"/>
                </a:lnTo>
                <a:cubicBezTo>
                  <a:pt x="220" y="333"/>
                  <a:pt x="129" y="336"/>
                  <a:pt x="67" y="255"/>
                </a:cubicBezTo>
                <a:cubicBezTo>
                  <a:pt x="19" y="186"/>
                  <a:pt x="37" y="91"/>
                  <a:pt x="106" y="43"/>
                </a:cubicBezTo>
                <a:lnTo>
                  <a:pt x="106" y="43"/>
                </a:lnTo>
                <a:lnTo>
                  <a:pt x="106" y="43"/>
                </a:lnTo>
                <a:cubicBezTo>
                  <a:pt x="132" y="25"/>
                  <a:pt x="162" y="16"/>
                  <a:pt x="192" y="16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+mj-ea"/>
              <a:ea typeface="+mj-ea"/>
              <a:cs typeface="Calibri" pitchFamily="34" charset="0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3452671" y="3214331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7b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526078" y="1654527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2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3974" y="1697013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</a:rPr>
              <a:t>백화점을 클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ko-KR" altLang="en-US" sz="1000" smtClean="0">
                <a:latin typeface="+mn-ea"/>
              </a:rPr>
              <a:t>릭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ko-KR" altLang="en-US" sz="1000" smtClean="0">
                <a:latin typeface="+mn-ea"/>
              </a:rPr>
              <a:t>하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ko-KR" altLang="en-US" sz="1000" smtClean="0">
                <a:latin typeface="+mn-ea"/>
              </a:rPr>
              <a:t>다</a:t>
            </a:r>
            <a:r>
              <a:rPr lang="en-US" altLang="ko-KR" sz="1000" dirty="0" smtClean="0">
                <a:latin typeface="+mn-ea"/>
              </a:rPr>
              <a:t>!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42720" y="4075636"/>
            <a:ext cx="3286094" cy="11956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95" name="Picture 2" descr="akmall bi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12" y="4196700"/>
            <a:ext cx="972678" cy="16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7" name="그룹 96"/>
          <p:cNvGrpSpPr/>
          <p:nvPr/>
        </p:nvGrpSpPr>
        <p:grpSpPr>
          <a:xfrm>
            <a:off x="642610" y="4449395"/>
            <a:ext cx="3286093" cy="821858"/>
            <a:chOff x="652940" y="3816160"/>
            <a:chExt cx="4950612" cy="294879"/>
          </a:xfrm>
        </p:grpSpPr>
        <p:sp>
          <p:nvSpPr>
            <p:cNvPr id="104" name="TextBox 90"/>
            <p:cNvSpPr txBox="1"/>
            <p:nvPr/>
          </p:nvSpPr>
          <p:spPr>
            <a:xfrm>
              <a:off x="652940" y="3816160"/>
              <a:ext cx="1654655" cy="294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90"/>
            <p:cNvSpPr txBox="1"/>
            <p:nvPr/>
          </p:nvSpPr>
          <p:spPr>
            <a:xfrm>
              <a:off x="2294244" y="3816160"/>
              <a:ext cx="1654655" cy="294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주문배송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90"/>
            <p:cNvSpPr txBox="1"/>
            <p:nvPr/>
          </p:nvSpPr>
          <p:spPr>
            <a:xfrm>
              <a:off x="3948897" y="3816160"/>
              <a:ext cx="1654655" cy="294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나만의공간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8" name="타원 97"/>
          <p:cNvSpPr/>
          <p:nvPr/>
        </p:nvSpPr>
        <p:spPr>
          <a:xfrm>
            <a:off x="970966" y="4544351"/>
            <a:ext cx="432533" cy="4038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ICON</a:t>
            </a:r>
            <a:endParaRPr lang="ko-KR" altLang="en-US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2062985" y="4544351"/>
            <a:ext cx="432533" cy="4038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ICON</a:t>
            </a:r>
            <a:endParaRPr lang="ko-KR" altLang="en-US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3183281" y="4544351"/>
            <a:ext cx="432533" cy="4038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ICON</a:t>
            </a:r>
            <a:endParaRPr lang="ko-KR" altLang="en-US" sz="8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오른쪽 중괄호 5"/>
          <p:cNvSpPr/>
          <p:nvPr/>
        </p:nvSpPr>
        <p:spPr>
          <a:xfrm>
            <a:off x="4023360" y="1654527"/>
            <a:ext cx="71120" cy="19655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4"/>
          <p:cNvSpPr txBox="1"/>
          <p:nvPr/>
        </p:nvSpPr>
        <p:spPr>
          <a:xfrm>
            <a:off x="4169861" y="2514187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>
                <a:latin typeface="+mn-ea"/>
              </a:rPr>
              <a:t>4X3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8" name="오른쪽 중괄호 7"/>
          <p:cNvSpPr/>
          <p:nvPr/>
        </p:nvSpPr>
        <p:spPr>
          <a:xfrm>
            <a:off x="4023360" y="4075636"/>
            <a:ext cx="71120" cy="11956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4"/>
          <p:cNvSpPr txBox="1"/>
          <p:nvPr/>
        </p:nvSpPr>
        <p:spPr>
          <a:xfrm>
            <a:off x="4169861" y="4544351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>
                <a:latin typeface="+mn-ea"/>
              </a:rPr>
              <a:t>4X1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95049" y="4462224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1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775375" y="4462224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>
                <a:latin typeface="+mj-ea"/>
                <a:ea typeface="+mj-ea"/>
              </a:rPr>
              <a:t>6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870392" y="4462224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8</a:t>
            </a:r>
            <a:endParaRPr lang="ko-KR" altLang="en-US" sz="9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172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+mj-ea"/>
              </a:rPr>
              <a:t>위젯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- </a:t>
            </a:r>
            <a:r>
              <a:rPr lang="en-US" altLang="ko-KR" dirty="0" smtClean="0">
                <a:latin typeface="+mj-ea"/>
              </a:rPr>
              <a:t>Android</a:t>
            </a:r>
            <a:endParaRPr lang="ko-KR" altLang="en-US" dirty="0">
              <a:latin typeface="+mj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03267" y="498621"/>
            <a:ext cx="1433544" cy="5444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APP | </a:t>
            </a:r>
            <a:r>
              <a:rPr lang="en-US" altLang="ko-KR" sz="1200" b="1" dirty="0">
                <a:latin typeface="+mj-ea"/>
                <a:ea typeface="+mj-ea"/>
              </a:rPr>
              <a:t>Android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60858" y="1408115"/>
            <a:ext cx="3267845" cy="5927406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latin typeface="+mj-ea"/>
              <a:ea typeface="+mj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626308" y="678312"/>
            <a:ext cx="944880" cy="272415"/>
          </a:xfrm>
          <a:prstGeom prst="roundRect">
            <a:avLst/>
          </a:prstGeom>
          <a:solidFill>
            <a:srgbClr val="FF0000"/>
          </a:solidFill>
        </p:spPr>
        <p:txBody>
          <a:bodyPr rtlCol="0" anchor="ctr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ea"/>
                <a:ea typeface="+mj-ea"/>
              </a:rPr>
              <a:t>신규</a:t>
            </a:r>
            <a:endParaRPr lang="ko-KR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4595" y="109209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70C0"/>
                </a:solidFill>
                <a:latin typeface="+mj-ea"/>
                <a:ea typeface="+mj-ea"/>
              </a:rPr>
              <a:t>로그아웃 상태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403310"/>
              </p:ext>
            </p:extLst>
          </p:nvPr>
        </p:nvGraphicFramePr>
        <p:xfrm>
          <a:off x="9931400" y="565572"/>
          <a:ext cx="2505747" cy="118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70"/>
                <a:gridCol w="2251577"/>
              </a:tblGrid>
              <a:tr h="26891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*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Android App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적용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4 X 3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사이즈로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제작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로그아웃 상태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에서 로그인 및 자동로그인이 체크 해제 되었을 경우 노출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로그인 페이지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315439" y="1648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16</a:t>
            </a:r>
            <a:endParaRPr lang="ko-KR" altLang="en-US" sz="1000" dirty="0" smtClean="0"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2720" y="1602510"/>
            <a:ext cx="3286094" cy="14789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26" name="Picture 2" descr="akmall bi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22" y="1723574"/>
            <a:ext cx="972678" cy="16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90"/>
          <p:cNvSpPr txBox="1"/>
          <p:nvPr/>
        </p:nvSpPr>
        <p:spPr>
          <a:xfrm>
            <a:off x="645240" y="2023365"/>
            <a:ext cx="3283464" cy="20015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24585" y="2069710"/>
            <a:ext cx="2341132" cy="2580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739" b="-3592"/>
          <a:stretch/>
        </p:blipFill>
        <p:spPr bwMode="auto">
          <a:xfrm>
            <a:off x="3425553" y="2052309"/>
            <a:ext cx="321335" cy="28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642610" y="3203091"/>
            <a:ext cx="3286093" cy="821858"/>
            <a:chOff x="5284655" y="3939535"/>
            <a:chExt cx="3238218" cy="788758"/>
          </a:xfrm>
        </p:grpSpPr>
        <p:grpSp>
          <p:nvGrpSpPr>
            <p:cNvPr id="33" name="그룹 32"/>
            <p:cNvGrpSpPr/>
            <p:nvPr/>
          </p:nvGrpSpPr>
          <p:grpSpPr>
            <a:xfrm>
              <a:off x="5284655" y="3939535"/>
              <a:ext cx="3238218" cy="788758"/>
              <a:chOff x="652940" y="3816160"/>
              <a:chExt cx="6588212" cy="294879"/>
            </a:xfrm>
          </p:grpSpPr>
          <p:sp>
            <p:nvSpPr>
              <p:cNvPr id="38" name="TextBox 90"/>
              <p:cNvSpPr txBox="1"/>
              <p:nvPr/>
            </p:nvSpPr>
            <p:spPr>
              <a:xfrm>
                <a:off x="652940" y="3816160"/>
                <a:ext cx="1654655" cy="294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출석체크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TextBox 90"/>
              <p:cNvSpPr txBox="1"/>
              <p:nvPr/>
            </p:nvSpPr>
            <p:spPr>
              <a:xfrm>
                <a:off x="2294244" y="3816160"/>
                <a:ext cx="1654655" cy="294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이벤트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TextBox 90"/>
              <p:cNvSpPr txBox="1"/>
              <p:nvPr/>
            </p:nvSpPr>
            <p:spPr>
              <a:xfrm>
                <a:off x="3948897" y="3816160"/>
                <a:ext cx="1654655" cy="294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장바구니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TextBox 90"/>
              <p:cNvSpPr txBox="1"/>
              <p:nvPr/>
            </p:nvSpPr>
            <p:spPr>
              <a:xfrm>
                <a:off x="5586497" y="3816160"/>
                <a:ext cx="1654655" cy="294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주문배송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4" name="타원 33"/>
            <p:cNvSpPr/>
            <p:nvPr/>
          </p:nvSpPr>
          <p:spPr>
            <a:xfrm>
              <a:off x="5477880" y="4030667"/>
              <a:ext cx="387545" cy="3875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  <a:endPara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301799" y="4030667"/>
              <a:ext cx="387545" cy="3875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  <a:endPara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084690" y="4030667"/>
              <a:ext cx="387545" cy="3875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  <a:endPara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7897980" y="4030667"/>
              <a:ext cx="387545" cy="3875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ICON</a:t>
              </a:r>
              <a:endParaRPr lang="ko-KR" altLang="en-US" sz="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503974" y="1697013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</a:rPr>
              <a:t>백화점을 클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ko-KR" altLang="en-US" sz="1000" smtClean="0">
                <a:latin typeface="+mn-ea"/>
              </a:rPr>
              <a:t>릭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ko-KR" altLang="en-US" sz="1000" smtClean="0">
                <a:latin typeface="+mn-ea"/>
              </a:rPr>
              <a:t>하</a:t>
            </a:r>
            <a:r>
              <a:rPr lang="en-US" altLang="ko-KR" sz="1000" dirty="0" smtClean="0">
                <a:latin typeface="+mn-ea"/>
              </a:rPr>
              <a:t>.</a:t>
            </a:r>
            <a:r>
              <a:rPr lang="ko-KR" altLang="en-US" sz="1000" smtClean="0">
                <a:latin typeface="+mn-ea"/>
              </a:rPr>
              <a:t>다</a:t>
            </a:r>
            <a:r>
              <a:rPr lang="en-US" altLang="ko-KR" sz="1000" dirty="0" smtClean="0">
                <a:latin typeface="+mn-ea"/>
              </a:rPr>
              <a:t>!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19121" y="2904455"/>
            <a:ext cx="1356987" cy="2031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06403" y="2422756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AK </a:t>
            </a:r>
            <a:r>
              <a:rPr lang="en-US" altLang="ko-KR" sz="1000" dirty="0" smtClean="0">
                <a:latin typeface="+mn-ea"/>
              </a:rPr>
              <a:t>MALL</a:t>
            </a:r>
            <a:r>
              <a:rPr lang="ko-KR" altLang="en-US" sz="1000" smtClean="0">
                <a:latin typeface="+mn-ea"/>
              </a:rPr>
              <a:t>앱에 로그인하시면 </a:t>
            </a:r>
            <a:endParaRPr lang="en-US" altLang="ko-KR" sz="1000" dirty="0" smtClean="0">
              <a:latin typeface="+mn-ea"/>
            </a:endParaRPr>
          </a:p>
          <a:p>
            <a:pPr algn="ctr"/>
            <a:r>
              <a:rPr lang="ko-KR" altLang="en-US" sz="1000" dirty="0" smtClean="0">
                <a:latin typeface="+mn-ea"/>
              </a:rPr>
              <a:t>더욱 편리하게 이용하실 수 있습니다</a:t>
            </a:r>
            <a:r>
              <a:rPr lang="en-US" altLang="ko-KR" sz="1000" dirty="0" smtClean="0">
                <a:latin typeface="+mn-ea"/>
              </a:rPr>
              <a:t>.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461266" y="2752705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57735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0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32859</TotalTime>
  <Words>474</Words>
  <Application>Microsoft Office PowerPoint</Application>
  <PresentationFormat>사용자 지정</PresentationFormat>
  <Paragraphs>263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Gill Sans</vt:lpstr>
      <vt:lpstr>나눔고딕</vt:lpstr>
      <vt:lpstr>돋움</vt:lpstr>
      <vt:lpstr>맑은 고딕</vt:lpstr>
      <vt:lpstr>Arial</vt:lpstr>
      <vt:lpstr>Calibri</vt:lpstr>
      <vt:lpstr>Times New Roman</vt:lpstr>
      <vt:lpstr>Wingdings</vt:lpstr>
      <vt:lpstr>Wingdings 3</vt:lpstr>
      <vt:lpstr>Office 테마</vt:lpstr>
      <vt:lpstr>PowerPoint 프레젠테이션</vt:lpstr>
      <vt:lpstr>History</vt:lpstr>
      <vt:lpstr>위젯 - iOS</vt:lpstr>
      <vt:lpstr>위젯 - iOS</vt:lpstr>
      <vt:lpstr>위젯 - Android</vt:lpstr>
      <vt:lpstr>위젯 - Android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Helen</dc:creator>
  <cp:lastModifiedBy>bluefrog</cp:lastModifiedBy>
  <cp:revision>808</cp:revision>
  <dcterms:created xsi:type="dcterms:W3CDTF">2014-11-14T04:52:40Z</dcterms:created>
  <dcterms:modified xsi:type="dcterms:W3CDTF">2016-09-12T07:17:23Z</dcterms:modified>
</cp:coreProperties>
</file>