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8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13" r:id="rId12"/>
    <p:sldId id="314" r:id="rId13"/>
    <p:sldId id="317" r:id="rId14"/>
    <p:sldId id="318" r:id="rId15"/>
    <p:sldId id="296" r:id="rId16"/>
    <p:sldId id="305" r:id="rId17"/>
    <p:sldId id="297" r:id="rId18"/>
    <p:sldId id="298" r:id="rId19"/>
    <p:sldId id="299" r:id="rId20"/>
    <p:sldId id="319" r:id="rId21"/>
    <p:sldId id="320" r:id="rId22"/>
    <p:sldId id="321" r:id="rId23"/>
    <p:sldId id="279" r:id="rId24"/>
    <p:sldId id="273" r:id="rId25"/>
    <p:sldId id="280" r:id="rId26"/>
    <p:sldId id="274" r:id="rId27"/>
    <p:sldId id="275" r:id="rId28"/>
    <p:sldId id="281" r:id="rId29"/>
    <p:sldId id="270" r:id="rId30"/>
    <p:sldId id="271" r:id="rId31"/>
    <p:sldId id="282" r:id="rId32"/>
    <p:sldId id="283" r:id="rId33"/>
    <p:sldId id="284" r:id="rId34"/>
    <p:sldId id="285" r:id="rId35"/>
    <p:sldId id="286" r:id="rId36"/>
    <p:sldId id="287" r:id="rId37"/>
  </p:sldIdLst>
  <p:sldSz cx="9906000" cy="6858000" type="A4"/>
  <p:notesSz cx="6858000" cy="9144000"/>
  <p:defaultTextStyle>
    <a:defPPr>
      <a:defRPr lang="ko-KR"/>
    </a:defPPr>
    <a:lvl1pPr marL="0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32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064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598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130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662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194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2726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258" algn="l" defTabSz="107506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0" userDrawn="1">
          <p15:clr>
            <a:srgbClr val="A4A3A4"/>
          </p15:clr>
        </p15:guide>
        <p15:guide id="2" pos="2995" userDrawn="1">
          <p15:clr>
            <a:srgbClr val="A4A3A4"/>
          </p15:clr>
        </p15:guide>
        <p15:guide id="6" orient="horz" pos="36" userDrawn="1">
          <p15:clr>
            <a:srgbClr val="A4A3A4"/>
          </p15:clr>
        </p15:guide>
        <p15:guide id="8" orient="horz" pos="4014" userDrawn="1">
          <p15:clr>
            <a:srgbClr val="A4A3A4"/>
          </p15:clr>
        </p15:guide>
        <p15:guide id="9" orient="horz" pos="522" userDrawn="1">
          <p15:clr>
            <a:srgbClr val="A4A3A4"/>
          </p15:clr>
        </p15:guide>
        <p15:guide id="11" pos="2782" userDrawn="1">
          <p15:clr>
            <a:srgbClr val="A4A3A4"/>
          </p15:clr>
        </p15:guide>
        <p15:guide id="12" orient="horz" pos="3475" userDrawn="1">
          <p15:clr>
            <a:srgbClr val="A4A3A4"/>
          </p15:clr>
        </p15:guide>
        <p15:guide id="13" pos="3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D7D31"/>
    <a:srgbClr val="D5B8EA"/>
    <a:srgbClr val="7030A0"/>
    <a:srgbClr val="CC99FF"/>
    <a:srgbClr val="D9D9D9"/>
    <a:srgbClr val="646464"/>
    <a:srgbClr val="A6A6A6"/>
    <a:srgbClr val="1F4E79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157" autoAdjust="0"/>
  </p:normalViewPr>
  <p:slideViewPr>
    <p:cSldViewPr snapToGrid="0" showGuides="1">
      <p:cViewPr>
        <p:scale>
          <a:sx n="125" d="100"/>
          <a:sy n="125" d="100"/>
        </p:scale>
        <p:origin x="1338" y="-60"/>
      </p:cViewPr>
      <p:guideLst>
        <p:guide orient="horz" pos="3510"/>
        <p:guide pos="2995"/>
        <p:guide orient="horz" pos="36"/>
        <p:guide orient="horz" pos="4014"/>
        <p:guide orient="horz" pos="522"/>
        <p:guide pos="2782"/>
        <p:guide orient="horz" pos="3475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A5B3-227F-46C1-8B00-566D49C274B5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B08C-A657-4BE2-9BBC-09F442E60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1pPr>
    <a:lvl2pPr marL="360822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2pPr>
    <a:lvl3pPr marL="721644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3pPr>
    <a:lvl4pPr marL="1082467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4pPr>
    <a:lvl5pPr marL="1443289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5pPr>
    <a:lvl6pPr marL="1804111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6pPr>
    <a:lvl7pPr marL="2164933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7pPr>
    <a:lvl8pPr marL="2525756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8pPr>
    <a:lvl9pPr marL="2886578" algn="l" defTabSz="721644" rtl="0" eaLnBrk="1" latinLnBrk="1" hangingPunct="1">
      <a:defRPr sz="9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B08C-A657-4BE2-9BBC-09F442E607B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7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DB08C-A657-4BE2-9BBC-09F442E607B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0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8065345" y="333242"/>
            <a:ext cx="1377230" cy="307766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0687" y="364990"/>
              <a:ext cx="814325" cy="26172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101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9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9906000" cy="94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201" b="1" dirty="0">
              <a:solidFill>
                <a:prstClr val="white"/>
              </a:solidFill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488950" y="3517703"/>
            <a:ext cx="5738391" cy="705487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1572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5001690"/>
              </p:ext>
            </p:extLst>
          </p:nvPr>
        </p:nvGraphicFramePr>
        <p:xfrm>
          <a:off x="6552044" y="5268194"/>
          <a:ext cx="2865451" cy="1315325"/>
        </p:xfrm>
        <a:graphic>
          <a:graphicData uri="http://schemas.openxmlformats.org/drawingml/2006/table">
            <a:tbl>
              <a:tblPr/>
              <a:tblGrid>
                <a:gridCol w="778024"/>
                <a:gridCol w="2087427"/>
              </a:tblGrid>
              <a:tr h="22785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47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673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12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864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864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  전</a:t>
                      </a:r>
                      <a:endParaRPr kumimoji="1"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5995" marR="35995" marT="17998" marB="17998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8" marB="1799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488951" y="4468241"/>
            <a:ext cx="5942756" cy="39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5941" rIns="71881" bIns="35941" anchor="ctr">
            <a:spAutoFit/>
          </a:bodyPr>
          <a:lstStyle/>
          <a:p>
            <a:pPr lvl="0"/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MEGAZONE</a:t>
            </a:r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 소유이므로 </a:t>
            </a:r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사전 허가 없이 무단전재</a:t>
            </a:r>
            <a:r>
              <a:rPr lang="en-US" altLang="ko-KR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복사</a:t>
            </a:r>
            <a:r>
              <a:rPr lang="en-US" altLang="ko-KR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유출</a:t>
            </a:r>
            <a:r>
              <a:rPr lang="en-US" altLang="ko-KR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유포한 </a:t>
            </a:r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자는 </a:t>
            </a:r>
            <a:endParaRPr lang="en-US" altLang="ko-KR" sz="708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  <a:p>
            <a:pPr lvl="0"/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이로 </a:t>
            </a:r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인하여 </a:t>
            </a:r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발생한 당사의 </a:t>
            </a:r>
            <a:r>
              <a:rPr lang="ko-KR" altLang="en-US" sz="708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모든 불이익에 </a:t>
            </a:r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대하여</a:t>
            </a:r>
            <a:r>
              <a:rPr lang="en-US" altLang="ko-KR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 </a:t>
            </a:r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.</a:t>
            </a:r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형사상의 </a:t>
            </a:r>
            <a:endParaRPr lang="en-US" altLang="ko-KR" sz="708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  <a:p>
            <a:pPr lvl="0"/>
            <a:r>
              <a:rPr lang="ko-KR" altLang="en-US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70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. </a:t>
            </a:r>
            <a:endParaRPr lang="en-US" altLang="ko-KR" sz="708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488952" y="4334457"/>
            <a:ext cx="8928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4"/>
          <p:cNvSpPr/>
          <p:nvPr userDrawn="1"/>
        </p:nvSpPr>
        <p:spPr>
          <a:xfrm>
            <a:off x="488951" y="6386959"/>
            <a:ext cx="1464145" cy="285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4"/>
          </a:p>
        </p:txBody>
      </p:sp>
      <p:sp>
        <p:nvSpPr>
          <p:cNvPr id="18" name="object 5"/>
          <p:cNvSpPr/>
          <p:nvPr userDrawn="1"/>
        </p:nvSpPr>
        <p:spPr>
          <a:xfrm>
            <a:off x="422074" y="381624"/>
            <a:ext cx="1024422" cy="187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4"/>
          </a:p>
        </p:txBody>
      </p:sp>
      <p:sp>
        <p:nvSpPr>
          <p:cNvPr id="19" name="object 6"/>
          <p:cNvSpPr/>
          <p:nvPr userDrawn="1"/>
        </p:nvSpPr>
        <p:spPr>
          <a:xfrm>
            <a:off x="1642995" y="382833"/>
            <a:ext cx="1025620" cy="185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4"/>
          </a:p>
        </p:txBody>
      </p:sp>
      <p:sp>
        <p:nvSpPr>
          <p:cNvPr id="20" name="object 7"/>
          <p:cNvSpPr/>
          <p:nvPr userDrawn="1"/>
        </p:nvSpPr>
        <p:spPr>
          <a:xfrm>
            <a:off x="1550737" y="333242"/>
            <a:ext cx="1498" cy="283745"/>
          </a:xfrm>
          <a:custGeom>
            <a:avLst/>
            <a:gdLst/>
            <a:ahLst/>
            <a:cxnLst/>
            <a:rect l="l" t="t" r="r" b="b"/>
            <a:pathLst>
              <a:path w="1904" h="357505">
                <a:moveTo>
                  <a:pt x="1524" y="0"/>
                </a:moveTo>
                <a:lnTo>
                  <a:pt x="0" y="35712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664"/>
          </a:p>
        </p:txBody>
      </p:sp>
    </p:spTree>
    <p:extLst>
      <p:ext uri="{BB962C8B-B14F-4D97-AF65-F5344CB8AC3E}">
        <p14:creationId xmlns:p14="http://schemas.microsoft.com/office/powerpoint/2010/main" val="336356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71857" y="52439"/>
            <a:ext cx="4961756" cy="1023742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201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752647">
              <a:lnSpc>
                <a:spcPts val="1572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88951" y="3"/>
            <a:ext cx="1871762" cy="5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708"/>
          </a:p>
        </p:txBody>
      </p:sp>
    </p:spTree>
    <p:extLst>
      <p:ext uri="{BB962C8B-B14F-4D97-AF65-F5344CB8AC3E}">
        <p14:creationId xmlns:p14="http://schemas.microsoft.com/office/powerpoint/2010/main" val="20837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>
            <p:extLst/>
          </p:nvPr>
        </p:nvGraphicFramePr>
        <p:xfrm>
          <a:off x="79205" y="431917"/>
          <a:ext cx="7644150" cy="6335113"/>
        </p:xfrm>
        <a:graphic>
          <a:graphicData uri="http://schemas.openxmlformats.org/drawingml/2006/table">
            <a:tbl>
              <a:tblPr/>
              <a:tblGrid>
                <a:gridCol w="7644150"/>
              </a:tblGrid>
              <a:tr h="6335113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625" marR="78625" marT="36287" marB="3628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9184916" y="170898"/>
            <a:ext cx="296876" cy="201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708" smtClean="0"/>
              <a:pPr/>
              <a:t>‹#›</a:t>
            </a:fld>
            <a:endParaRPr lang="en-US" altLang="ko-KR" sz="708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 userDrawn="1">
            <p:extLst/>
          </p:nvPr>
        </p:nvGraphicFramePr>
        <p:xfrm>
          <a:off x="81902" y="90467"/>
          <a:ext cx="9701245" cy="286013"/>
        </p:xfrm>
        <a:graphic>
          <a:graphicData uri="http://schemas.openxmlformats.org/drawingml/2006/table">
            <a:tbl>
              <a:tblPr/>
              <a:tblGrid>
                <a:gridCol w="475029"/>
                <a:gridCol w="1672158"/>
                <a:gridCol w="556931"/>
                <a:gridCol w="1672157"/>
                <a:gridCol w="529630"/>
                <a:gridCol w="1575241"/>
                <a:gridCol w="487315"/>
                <a:gridCol w="1479594"/>
                <a:gridCol w="420555"/>
                <a:gridCol w="832635"/>
              </a:tblGrid>
              <a:tr h="28601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622377" y="133167"/>
            <a:ext cx="46839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스토어</a:t>
            </a:r>
            <a:endParaRPr lang="en-US" altLang="ko-KR" sz="786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55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88"/>
          <p:cNvGraphicFramePr>
            <a:graphicFrameLocks noGrp="1"/>
          </p:cNvGraphicFramePr>
          <p:nvPr userDrawn="1">
            <p:extLst/>
          </p:nvPr>
        </p:nvGraphicFramePr>
        <p:xfrm>
          <a:off x="79205" y="431917"/>
          <a:ext cx="7644150" cy="6335113"/>
        </p:xfrm>
        <a:graphic>
          <a:graphicData uri="http://schemas.openxmlformats.org/drawingml/2006/table">
            <a:tbl>
              <a:tblPr/>
              <a:tblGrid>
                <a:gridCol w="7644150"/>
              </a:tblGrid>
              <a:tr h="6335113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625" marR="78625" marT="36287" marB="3628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9184916" y="170898"/>
            <a:ext cx="296876" cy="201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708" smtClean="0"/>
              <a:pPr/>
              <a:t>‹#›</a:t>
            </a:fld>
            <a:endParaRPr lang="en-US" altLang="ko-KR" sz="708" dirty="0"/>
          </a:p>
        </p:txBody>
      </p:sp>
      <p:graphicFrame>
        <p:nvGraphicFramePr>
          <p:cNvPr id="8" name="Group 174"/>
          <p:cNvGraphicFramePr>
            <a:graphicFrameLocks noGrp="1"/>
          </p:cNvGraphicFramePr>
          <p:nvPr userDrawn="1">
            <p:extLst/>
          </p:nvPr>
        </p:nvGraphicFramePr>
        <p:xfrm>
          <a:off x="81902" y="90467"/>
          <a:ext cx="9701245" cy="286013"/>
        </p:xfrm>
        <a:graphic>
          <a:graphicData uri="http://schemas.openxmlformats.org/drawingml/2006/table">
            <a:tbl>
              <a:tblPr/>
              <a:tblGrid>
                <a:gridCol w="475029"/>
                <a:gridCol w="1672158"/>
                <a:gridCol w="556931"/>
                <a:gridCol w="1672157"/>
                <a:gridCol w="529630"/>
                <a:gridCol w="1575241"/>
                <a:gridCol w="487315"/>
                <a:gridCol w="1479594"/>
                <a:gridCol w="420555"/>
                <a:gridCol w="832635"/>
              </a:tblGrid>
              <a:tr h="28601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0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95552" y="456108"/>
          <a:ext cx="7644150" cy="6335113"/>
        </p:xfrm>
        <a:graphic>
          <a:graphicData uri="http://schemas.openxmlformats.org/drawingml/2006/table">
            <a:tbl>
              <a:tblPr/>
              <a:tblGrid>
                <a:gridCol w="7644150"/>
              </a:tblGrid>
              <a:tr h="6335113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625" marR="78625" marT="36287" marB="362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9184916" y="170898"/>
            <a:ext cx="296876" cy="201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708" smtClean="0"/>
              <a:pPr/>
              <a:t>‹#›</a:t>
            </a:fld>
            <a:endParaRPr lang="en-US" altLang="ko-KR" sz="708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 userDrawn="1">
            <p:extLst/>
          </p:nvPr>
        </p:nvGraphicFramePr>
        <p:xfrm>
          <a:off x="81902" y="114659"/>
          <a:ext cx="9701245" cy="286013"/>
        </p:xfrm>
        <a:graphic>
          <a:graphicData uri="http://schemas.openxmlformats.org/drawingml/2006/table">
            <a:tbl>
              <a:tblPr/>
              <a:tblGrid>
                <a:gridCol w="475029"/>
                <a:gridCol w="1672158"/>
                <a:gridCol w="556931"/>
                <a:gridCol w="1672157"/>
                <a:gridCol w="529630"/>
                <a:gridCol w="1575241"/>
                <a:gridCol w="487315"/>
                <a:gridCol w="1479594"/>
                <a:gridCol w="420555"/>
                <a:gridCol w="832635"/>
              </a:tblGrid>
              <a:tr h="28601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82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>
            <p:extLst/>
          </p:nvPr>
        </p:nvGraphicFramePr>
        <p:xfrm>
          <a:off x="79205" y="431917"/>
          <a:ext cx="7644150" cy="6335113"/>
        </p:xfrm>
        <a:graphic>
          <a:graphicData uri="http://schemas.openxmlformats.org/drawingml/2006/table">
            <a:tbl>
              <a:tblPr/>
              <a:tblGrid>
                <a:gridCol w="7644150"/>
              </a:tblGrid>
              <a:tr h="6335113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625" marR="78625" marT="36287" marB="3628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9184916" y="170898"/>
            <a:ext cx="296876" cy="201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708" smtClean="0"/>
              <a:pPr/>
              <a:t>‹#›</a:t>
            </a:fld>
            <a:endParaRPr lang="en-US" altLang="ko-KR" sz="708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 userDrawn="1">
            <p:extLst/>
          </p:nvPr>
        </p:nvGraphicFramePr>
        <p:xfrm>
          <a:off x="81902" y="90467"/>
          <a:ext cx="9701245" cy="286013"/>
        </p:xfrm>
        <a:graphic>
          <a:graphicData uri="http://schemas.openxmlformats.org/drawingml/2006/table">
            <a:tbl>
              <a:tblPr/>
              <a:tblGrid>
                <a:gridCol w="475029"/>
                <a:gridCol w="1672158"/>
                <a:gridCol w="556931"/>
                <a:gridCol w="1672157"/>
                <a:gridCol w="529630"/>
                <a:gridCol w="1575241"/>
                <a:gridCol w="487315"/>
                <a:gridCol w="1479594"/>
                <a:gridCol w="420555"/>
                <a:gridCol w="832635"/>
              </a:tblGrid>
              <a:tr h="28601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784776" y="102998"/>
            <a:ext cx="1662883" cy="251107"/>
          </a:xfrm>
        </p:spPr>
        <p:txBody>
          <a:bodyPr>
            <a:normAutofit/>
          </a:bodyPr>
          <a:lstStyle>
            <a:lvl1pPr>
              <a:defRPr sz="786"/>
            </a:lvl1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68794" y="142734"/>
            <a:ext cx="3866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 err="1" smtClean="0">
                <a:latin typeface="+mn-ea"/>
              </a:rPr>
              <a:t>위젯</a:t>
            </a:r>
            <a:endParaRPr lang="ko-KR" altLang="en-US" sz="786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686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>
            <p:extLst/>
          </p:nvPr>
        </p:nvGraphicFramePr>
        <p:xfrm>
          <a:off x="79205" y="431917"/>
          <a:ext cx="7644150" cy="6335113"/>
        </p:xfrm>
        <a:graphic>
          <a:graphicData uri="http://schemas.openxmlformats.org/drawingml/2006/table">
            <a:tbl>
              <a:tblPr/>
              <a:tblGrid>
                <a:gridCol w="7644150"/>
              </a:tblGrid>
              <a:tr h="6335113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625" marR="78625" marT="36287" marB="3628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9184916" y="170898"/>
            <a:ext cx="296876" cy="201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708" smtClean="0"/>
              <a:pPr/>
              <a:t>‹#›</a:t>
            </a:fld>
            <a:endParaRPr lang="en-US" altLang="ko-KR" sz="708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 userDrawn="1">
            <p:extLst/>
          </p:nvPr>
        </p:nvGraphicFramePr>
        <p:xfrm>
          <a:off x="81902" y="90467"/>
          <a:ext cx="9701245" cy="286013"/>
        </p:xfrm>
        <a:graphic>
          <a:graphicData uri="http://schemas.openxmlformats.org/drawingml/2006/table">
            <a:tbl>
              <a:tblPr/>
              <a:tblGrid>
                <a:gridCol w="475029"/>
                <a:gridCol w="1672158"/>
                <a:gridCol w="556931"/>
                <a:gridCol w="1672157"/>
                <a:gridCol w="529630"/>
                <a:gridCol w="1575241"/>
                <a:gridCol w="487315"/>
                <a:gridCol w="1479594"/>
                <a:gridCol w="420555"/>
                <a:gridCol w="832635"/>
              </a:tblGrid>
              <a:tr h="28601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8969" marR="58969" marT="15120" marB="1512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784776" y="102998"/>
            <a:ext cx="1662883" cy="251107"/>
          </a:xfrm>
        </p:spPr>
        <p:txBody>
          <a:bodyPr>
            <a:normAutofit/>
          </a:bodyPr>
          <a:lstStyle>
            <a:lvl1pPr>
              <a:defRPr sz="786"/>
            </a:lvl1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68794" y="142734"/>
            <a:ext cx="3866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 err="1" smtClean="0">
                <a:latin typeface="+mn-ea"/>
              </a:rPr>
              <a:t>위젯</a:t>
            </a:r>
            <a:endParaRPr lang="ko-KR" altLang="en-US" sz="786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452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8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4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196" y="5276517"/>
            <a:ext cx="1407881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2016.09.01</a:t>
            </a:r>
            <a:endParaRPr lang="ko-KR" altLang="en-US" sz="62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196" y="5500686"/>
            <a:ext cx="1604678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2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김영훈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196" y="5724855"/>
            <a:ext cx="1604678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endParaRPr lang="ko-KR" altLang="en-US" sz="62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196" y="5949025"/>
            <a:ext cx="1407881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endParaRPr lang="ko-KR" altLang="en-US" sz="62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196" y="6173194"/>
            <a:ext cx="1407881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MEGAZONE</a:t>
            </a:r>
            <a:endParaRPr lang="ko-KR" altLang="en-US" sz="62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196" y="6381903"/>
            <a:ext cx="1407881" cy="1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1.0</a:t>
            </a:r>
            <a:endParaRPr lang="ko-KR" altLang="en-US" sz="62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제목 7"/>
          <p:cNvSpPr txBox="1">
            <a:spLocks/>
          </p:cNvSpPr>
          <p:nvPr/>
        </p:nvSpPr>
        <p:spPr>
          <a:xfrm>
            <a:off x="549700" y="1864438"/>
            <a:ext cx="8894290" cy="687201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lang="en-US" altLang="ko-KR" sz="3459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AK </a:t>
            </a:r>
            <a:r>
              <a:rPr lang="ko-KR" altLang="en-US" sz="3459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유통부문 </a:t>
            </a:r>
            <a:r>
              <a:rPr lang="ko-KR" altLang="en-US" sz="345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모바일</a:t>
            </a:r>
            <a:r>
              <a:rPr lang="ko-KR" altLang="en-US" sz="3459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서비스 </a:t>
            </a:r>
            <a:r>
              <a:rPr lang="ko-KR" altLang="en-US" sz="345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리뉴얼</a:t>
            </a:r>
            <a:endParaRPr lang="ko-KR" altLang="en-US" sz="3459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2" name="제목 7"/>
          <p:cNvSpPr txBox="1">
            <a:spLocks/>
          </p:cNvSpPr>
          <p:nvPr/>
        </p:nvSpPr>
        <p:spPr>
          <a:xfrm>
            <a:off x="549700" y="2551639"/>
            <a:ext cx="8894290" cy="440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en-US" altLang="ko-KR" sz="188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AK Mall_11_App </a:t>
            </a:r>
            <a:r>
              <a:rPr lang="en-US" altLang="ko-KR" sz="188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Native_UI</a:t>
            </a:r>
            <a:r>
              <a:rPr lang="ko-KR" altLang="en-US" sz="188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8484" y="792251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83137"/>
              </p:ext>
            </p:extLst>
          </p:nvPr>
        </p:nvGraphicFramePr>
        <p:xfrm>
          <a:off x="7781043" y="488296"/>
          <a:ext cx="1951409" cy="5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307609" y="6309848"/>
            <a:ext cx="1758023" cy="112464"/>
            <a:chOff x="6387657" y="5634038"/>
            <a:chExt cx="2257425" cy="144412"/>
          </a:xfrm>
        </p:grpSpPr>
        <p:sp>
          <p:nvSpPr>
            <p:cNvPr id="110" name="자유형 109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11" name="자유형 110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906816" y="1072996"/>
            <a:ext cx="266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3106976" y="1043822"/>
            <a:ext cx="460155" cy="35605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740887" y="1828301"/>
            <a:ext cx="2966259" cy="2147305"/>
            <a:chOff x="891341" y="2137190"/>
            <a:chExt cx="3808887" cy="2757291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92055" y="2137190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그룹 118"/>
            <p:cNvGrpSpPr>
              <a:grpSpLocks/>
            </p:cNvGrpSpPr>
            <p:nvPr/>
          </p:nvGrpSpPr>
          <p:grpSpPr bwMode="auto">
            <a:xfrm>
              <a:off x="1097300" y="2219530"/>
              <a:ext cx="963444" cy="961886"/>
              <a:chOff x="147806" y="1140710"/>
              <a:chExt cx="1816711" cy="1813615"/>
            </a:xfrm>
          </p:grpSpPr>
          <p:sp>
            <p:nvSpPr>
              <p:cNvPr id="175" name="직사각형 174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857" spc="-117" dirty="0">
                  <a:latin typeface="+mn-ea"/>
                </a:endParaRPr>
              </a:p>
            </p:txBody>
          </p:sp>
          <p:cxnSp>
            <p:nvCxnSpPr>
              <p:cNvPr id="176" name="직선 연결선 175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직사각형 177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913319" y="3224250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891341" y="3486128"/>
              <a:ext cx="37999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모서리가 둥근 직사각형 137"/>
            <p:cNvSpPr/>
            <p:nvPr/>
          </p:nvSpPr>
          <p:spPr>
            <a:xfrm>
              <a:off x="2175584" y="3267016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1707347" y="3264750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10578" y="3230024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082731" y="2236902"/>
              <a:ext cx="2176675" cy="94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42" name="그룹 118"/>
            <p:cNvGrpSpPr>
              <a:grpSpLocks/>
            </p:cNvGrpSpPr>
            <p:nvPr/>
          </p:nvGrpSpPr>
          <p:grpSpPr bwMode="auto">
            <a:xfrm>
              <a:off x="1097300" y="3571331"/>
              <a:ext cx="963444" cy="961886"/>
              <a:chOff x="147806" y="1140710"/>
              <a:chExt cx="1816711" cy="1813615"/>
            </a:xfrm>
          </p:grpSpPr>
          <p:sp>
            <p:nvSpPr>
              <p:cNvPr id="171" name="직사각형 170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857" spc="-117" dirty="0">
                  <a:latin typeface="+mn-ea"/>
                </a:endParaRPr>
              </a:p>
            </p:txBody>
          </p:sp>
          <p:cxnSp>
            <p:nvCxnSpPr>
              <p:cNvPr id="172" name="직선 연결선 171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직사각형 173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921752" y="4636065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969027" y="4599684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082732" y="3588704"/>
              <a:ext cx="2149795" cy="948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4450504" y="2268848"/>
              <a:ext cx="45161" cy="162248"/>
              <a:chOff x="6997699" y="6453509"/>
              <a:chExt cx="106489" cy="382571"/>
            </a:xfrm>
          </p:grpSpPr>
          <p:sp>
            <p:nvSpPr>
              <p:cNvPr id="168" name="타원 167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58" name="모서리가 둥근 직사각형 157"/>
            <p:cNvSpPr/>
            <p:nvPr/>
          </p:nvSpPr>
          <p:spPr>
            <a:xfrm>
              <a:off x="1106700" y="3260879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175584" y="4674425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707347" y="4672159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610578" y="4637432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106700" y="4668288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4450504" y="3636779"/>
              <a:ext cx="45161" cy="162248"/>
              <a:chOff x="6997699" y="6453509"/>
              <a:chExt cx="106489" cy="382571"/>
            </a:xfrm>
          </p:grpSpPr>
          <p:sp>
            <p:nvSpPr>
              <p:cNvPr id="165" name="타원 164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79" name="그룹 178"/>
          <p:cNvGrpSpPr/>
          <p:nvPr/>
        </p:nvGrpSpPr>
        <p:grpSpPr>
          <a:xfrm>
            <a:off x="740887" y="3978491"/>
            <a:ext cx="2966259" cy="2147305"/>
            <a:chOff x="891341" y="2137190"/>
            <a:chExt cx="3808887" cy="2757291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992055" y="2137190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18"/>
            <p:cNvGrpSpPr>
              <a:grpSpLocks/>
            </p:cNvGrpSpPr>
            <p:nvPr/>
          </p:nvGrpSpPr>
          <p:grpSpPr bwMode="auto">
            <a:xfrm>
              <a:off x="1097300" y="2219530"/>
              <a:ext cx="963444" cy="961886"/>
              <a:chOff x="147806" y="1140710"/>
              <a:chExt cx="1816711" cy="1813615"/>
            </a:xfrm>
          </p:grpSpPr>
          <p:sp>
            <p:nvSpPr>
              <p:cNvPr id="211" name="직사각형 210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857" spc="-117" dirty="0">
                  <a:latin typeface="+mn-ea"/>
                </a:endParaRPr>
              </a:p>
            </p:txBody>
          </p:sp>
          <p:cxnSp>
            <p:nvCxnSpPr>
              <p:cNvPr id="212" name="직선 연결선 211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직사각형 213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3913319" y="3224250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83" name="직선 연결선 182"/>
            <p:cNvCxnSpPr/>
            <p:nvPr/>
          </p:nvCxnSpPr>
          <p:spPr>
            <a:xfrm>
              <a:off x="891341" y="3486128"/>
              <a:ext cx="37999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모서리가 둥근 직사각형 183"/>
            <p:cNvSpPr/>
            <p:nvPr/>
          </p:nvSpPr>
          <p:spPr>
            <a:xfrm>
              <a:off x="2175584" y="3267016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707347" y="3264750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10578" y="3230024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082731" y="2236902"/>
              <a:ext cx="2176675" cy="94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90" name="그룹 118"/>
            <p:cNvGrpSpPr>
              <a:grpSpLocks/>
            </p:cNvGrpSpPr>
            <p:nvPr/>
          </p:nvGrpSpPr>
          <p:grpSpPr bwMode="auto">
            <a:xfrm>
              <a:off x="1097300" y="3571331"/>
              <a:ext cx="963444" cy="961886"/>
              <a:chOff x="147806" y="1140710"/>
              <a:chExt cx="1816711" cy="1813615"/>
            </a:xfrm>
          </p:grpSpPr>
          <p:sp>
            <p:nvSpPr>
              <p:cNvPr id="207" name="직사각형 206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857" spc="-117" dirty="0">
                  <a:latin typeface="+mn-ea"/>
                </a:endParaRPr>
              </a:p>
            </p:txBody>
          </p:sp>
          <p:cxnSp>
            <p:nvCxnSpPr>
              <p:cNvPr id="208" name="직선 연결선 207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직사각형 209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3921752" y="4636065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969027" y="4599684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082732" y="3588704"/>
              <a:ext cx="2149795" cy="948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4450504" y="2268848"/>
              <a:ext cx="45161" cy="162248"/>
              <a:chOff x="6997699" y="6453509"/>
              <a:chExt cx="106489" cy="382571"/>
            </a:xfrm>
          </p:grpSpPr>
          <p:sp>
            <p:nvSpPr>
              <p:cNvPr id="204" name="타원 203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6" name="타원 205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95" name="모서리가 둥근 직사각형 194"/>
            <p:cNvSpPr/>
            <p:nvPr/>
          </p:nvSpPr>
          <p:spPr>
            <a:xfrm>
              <a:off x="1106700" y="3260879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2175584" y="4674425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1707347" y="4672159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610578" y="4637432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1106700" y="4668288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4450504" y="3636779"/>
              <a:ext cx="45161" cy="162248"/>
              <a:chOff x="6997699" y="6453509"/>
              <a:chExt cx="106489" cy="382571"/>
            </a:xfrm>
          </p:grpSpPr>
          <p:sp>
            <p:nvSpPr>
              <p:cNvPr id="201" name="타원 200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2" name="타원 201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3" name="타원 202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15" name="직사각형 214"/>
          <p:cNvSpPr/>
          <p:nvPr/>
        </p:nvSpPr>
        <p:spPr bwMode="auto">
          <a:xfrm>
            <a:off x="899116" y="1888717"/>
            <a:ext cx="240898" cy="23240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034" tIns="28034" rIns="28034" bIns="28034" anchor="ctr"/>
          <a:lstStyle/>
          <a:p>
            <a:pPr algn="ctr">
              <a:lnSpc>
                <a:spcPts val="1325"/>
              </a:lnSpc>
              <a:defRPr/>
            </a:pPr>
            <a:r>
              <a:rPr lang="en-US" altLang="ko-KR" sz="857" b="1" spc="-117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57" b="1" spc="-11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899116" y="2940380"/>
            <a:ext cx="240898" cy="23240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034" tIns="28034" rIns="28034" bIns="28034" anchor="ctr"/>
          <a:lstStyle/>
          <a:p>
            <a:pPr algn="ctr">
              <a:lnSpc>
                <a:spcPts val="1325"/>
              </a:lnSpc>
              <a:defRPr/>
            </a:pPr>
            <a:r>
              <a:rPr lang="en-US" altLang="ko-KR" sz="857" b="1" spc="-117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57" b="1" spc="-11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899116" y="4053833"/>
            <a:ext cx="240898" cy="232408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034" tIns="28034" rIns="28034" bIns="28034" anchor="ctr"/>
          <a:lstStyle/>
          <a:p>
            <a:pPr algn="ctr">
              <a:lnSpc>
                <a:spcPts val="1325"/>
              </a:lnSpc>
              <a:defRPr/>
            </a:pPr>
            <a:r>
              <a:rPr lang="en-US" altLang="ko-KR" sz="857" b="1" spc="-117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57" b="1" spc="-11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899116" y="5121483"/>
            <a:ext cx="240898" cy="232408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034" tIns="28034" rIns="28034" bIns="28034" anchor="ctr"/>
          <a:lstStyle/>
          <a:p>
            <a:pPr algn="ctr">
              <a:lnSpc>
                <a:spcPts val="1325"/>
              </a:lnSpc>
              <a:defRPr/>
            </a:pPr>
            <a:r>
              <a:rPr lang="en-US" altLang="ko-KR" sz="857" b="1" spc="-117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57" b="1" spc="-11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4270671" y="792290"/>
            <a:ext cx="2849259" cy="56201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221544" y="891558"/>
            <a:ext cx="2848486" cy="191614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카테고리 선택</a:t>
            </a:r>
          </a:p>
        </p:txBody>
      </p:sp>
      <p:graphicFrame>
        <p:nvGraphicFramePr>
          <p:cNvPr id="223" name="표 222"/>
          <p:cNvGraphicFramePr>
            <a:graphicFrameLocks noGrp="1"/>
          </p:cNvGraphicFramePr>
          <p:nvPr>
            <p:extLst/>
          </p:nvPr>
        </p:nvGraphicFramePr>
        <p:xfrm>
          <a:off x="4299725" y="1167669"/>
          <a:ext cx="2820205" cy="388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205"/>
              </a:tblGrid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AK PLAZA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명품 화장품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진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AK MALL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트렌드패션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캐주얼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5" name="그룹 224"/>
          <p:cNvGrpSpPr/>
          <p:nvPr/>
        </p:nvGrpSpPr>
        <p:grpSpPr>
          <a:xfrm>
            <a:off x="4762430" y="5435213"/>
            <a:ext cx="1758023" cy="112464"/>
            <a:chOff x="6387657" y="5634038"/>
            <a:chExt cx="2257425" cy="144412"/>
          </a:xfrm>
        </p:grpSpPr>
        <p:sp>
          <p:nvSpPr>
            <p:cNvPr id="283" name="자유형 282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284" name="자유형 283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4762430" y="3052920"/>
            <a:ext cx="1758023" cy="112464"/>
            <a:chOff x="6387657" y="5634038"/>
            <a:chExt cx="2257425" cy="144412"/>
          </a:xfrm>
        </p:grpSpPr>
        <p:sp>
          <p:nvSpPr>
            <p:cNvPr id="289" name="자유형 288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290" name="자유형 289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베스트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AKM-MA-016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795671" y="874176"/>
            <a:ext cx="238758" cy="238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4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4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2896" y="1846858"/>
            <a:ext cx="2833759" cy="43168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-208450" y="837060"/>
            <a:ext cx="3827747" cy="21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8" dirty="0">
                <a:latin typeface="+mn-ea"/>
              </a:rPr>
              <a:t>AK</a:t>
            </a:r>
            <a:r>
              <a:rPr lang="ko-KR" altLang="en-US" sz="818" b="1">
                <a:latin typeface="+mn-ea"/>
              </a:rPr>
              <a:t>   </a:t>
            </a:r>
            <a:r>
              <a:rPr lang="ko-KR" altLang="en-US" sz="818" dirty="0" err="1">
                <a:latin typeface="+mn-ea"/>
              </a:rPr>
              <a:t>파워딜</a:t>
            </a:r>
            <a:r>
              <a:rPr lang="ko-KR" altLang="en-US" sz="818" dirty="0">
                <a:latin typeface="+mn-ea"/>
              </a:rPr>
              <a:t>   </a:t>
            </a:r>
            <a:r>
              <a:rPr lang="en-US" altLang="ko-KR" sz="818" dirty="0">
                <a:latin typeface="+mn-ea"/>
              </a:rPr>
              <a:t>AK</a:t>
            </a:r>
            <a:r>
              <a:rPr lang="ko-KR" altLang="en-US" sz="818" dirty="0">
                <a:latin typeface="+mn-ea"/>
              </a:rPr>
              <a:t>플라자   </a:t>
            </a:r>
            <a:r>
              <a:rPr lang="ko-KR" altLang="en-US" sz="818" dirty="0" err="1">
                <a:latin typeface="+mn-ea"/>
              </a:rPr>
              <a:t>뷰티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dirty="0" err="1">
                <a:latin typeface="+mn-ea"/>
              </a:rPr>
              <a:t>키즈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dirty="0" err="1">
                <a:latin typeface="+mn-ea"/>
              </a:rPr>
              <a:t>트랜드픽</a:t>
            </a:r>
            <a:r>
              <a:rPr lang="ko-KR" altLang="en-US" sz="818" dirty="0">
                <a:latin typeface="+mn-ea"/>
              </a:rPr>
              <a:t>    기획전   </a:t>
            </a:r>
            <a:r>
              <a:rPr lang="ko-KR" altLang="en-US" sz="818">
                <a:latin typeface="+mn-ea"/>
              </a:rPr>
              <a:t>이벤트   베스트</a:t>
            </a:r>
            <a:endParaRPr lang="ko-KR" altLang="en-US" sz="818" dirty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18483" y="1827036"/>
            <a:ext cx="2839167" cy="441440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16" name="직사각형 115"/>
          <p:cNvSpPr/>
          <p:nvPr/>
        </p:nvSpPr>
        <p:spPr>
          <a:xfrm>
            <a:off x="4281547" y="802061"/>
            <a:ext cx="2856560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17" name="타원 116"/>
          <p:cNvSpPr/>
          <p:nvPr/>
        </p:nvSpPr>
        <p:spPr>
          <a:xfrm>
            <a:off x="4189462" y="757917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782416" y="1049478"/>
            <a:ext cx="2873083" cy="74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/>
          <p:nvPr/>
        </p:nvCxnSpPr>
        <p:spPr>
          <a:xfrm>
            <a:off x="775060" y="1050108"/>
            <a:ext cx="2879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089392" y="1021102"/>
            <a:ext cx="464538" cy="35944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3" tIns="35942" rIns="71883" bIns="359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5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68275" y="1161089"/>
            <a:ext cx="2700934" cy="245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선택 ▼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93651" y="1462221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전체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여성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남성</a:t>
            </a:r>
            <a:endParaRPr lang="ko-KR" altLang="en-US" sz="800" dirty="0"/>
          </a:p>
        </p:txBody>
      </p:sp>
      <p:sp>
        <p:nvSpPr>
          <p:cNvPr id="156" name="직사각형 155"/>
          <p:cNvSpPr/>
          <p:nvPr/>
        </p:nvSpPr>
        <p:spPr>
          <a:xfrm>
            <a:off x="2580007" y="1434604"/>
            <a:ext cx="979159" cy="245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연령 ▼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9" name="꺾인 연결선 158"/>
          <p:cNvCxnSpPr/>
          <p:nvPr/>
        </p:nvCxnSpPr>
        <p:spPr>
          <a:xfrm>
            <a:off x="3569209" y="1283727"/>
            <a:ext cx="730516" cy="18254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800307" y="796342"/>
            <a:ext cx="2856560" cy="1011825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87" name="직사각형 186"/>
          <p:cNvSpPr/>
          <p:nvPr/>
        </p:nvSpPr>
        <p:spPr>
          <a:xfrm>
            <a:off x="2569831" y="1441851"/>
            <a:ext cx="978006" cy="24883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2493717" y="1389569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7915315" y="5551358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1. </a:t>
            </a:r>
            <a:r>
              <a:rPr lang="ko-KR" altLang="en-US" sz="786" smtClean="0"/>
              <a:t>연령선택 클릭시 셀렉트 레이어 팝업이 노출되어야하는데 </a:t>
            </a:r>
            <a:r>
              <a:rPr lang="en-US" altLang="ko-KR" sz="786" dirty="0" smtClean="0"/>
              <a:t>Native</a:t>
            </a:r>
            <a:r>
              <a:rPr lang="ko-KR" altLang="en-US" sz="786" smtClean="0"/>
              <a:t>영영과 겹침</a:t>
            </a:r>
            <a:endParaRPr lang="ko-KR" altLang="en-US" sz="786" dirty="0"/>
          </a:p>
        </p:txBody>
      </p:sp>
    </p:spTree>
    <p:extLst>
      <p:ext uri="{BB962C8B-B14F-4D97-AF65-F5344CB8AC3E}">
        <p14:creationId xmlns:p14="http://schemas.microsoft.com/office/powerpoint/2010/main" val="521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5" y="1276997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lIns="71205" tIns="35603" rIns="71205" bIns="35603" rtlCol="0" anchor="ctr">
            <a:noAutofit/>
          </a:bodyPr>
          <a:lstStyle/>
          <a:p>
            <a:r>
              <a:rPr lang="ko-KR" altLang="en-US" sz="3426" dirty="0">
                <a:solidFill>
                  <a:schemeClr val="bg1"/>
                </a:solidFill>
              </a:rPr>
              <a:t>메인 </a:t>
            </a:r>
            <a:r>
              <a:rPr lang="en-US" altLang="ko-KR" sz="3426" dirty="0">
                <a:solidFill>
                  <a:schemeClr val="bg1"/>
                </a:solidFill>
              </a:rPr>
              <a:t>&gt; &amp;PICK</a:t>
            </a:r>
            <a:endParaRPr lang="ko-KR" altLang="en-US" sz="342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80597"/>
              </p:ext>
            </p:extLst>
          </p:nvPr>
        </p:nvGraphicFramePr>
        <p:xfrm>
          <a:off x="7781043" y="488294"/>
          <a:ext cx="1951409" cy="5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" name="직사각형 185"/>
          <p:cNvSpPr/>
          <p:nvPr/>
        </p:nvSpPr>
        <p:spPr>
          <a:xfrm>
            <a:off x="1076835" y="793340"/>
            <a:ext cx="2849485" cy="1261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이어서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1076834" y="792251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2" y="980529"/>
            <a:ext cx="2836818" cy="84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74" y="1868116"/>
            <a:ext cx="2862472" cy="124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" name="그룹 122"/>
          <p:cNvGrpSpPr/>
          <p:nvPr/>
        </p:nvGrpSpPr>
        <p:grpSpPr>
          <a:xfrm>
            <a:off x="1549183" y="6241932"/>
            <a:ext cx="1758023" cy="112464"/>
            <a:chOff x="6387657" y="5634038"/>
            <a:chExt cx="2257425" cy="144412"/>
          </a:xfrm>
        </p:grpSpPr>
        <p:sp>
          <p:nvSpPr>
            <p:cNvPr id="124" name="자유형 123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81902" y="3239696"/>
            <a:ext cx="2839121" cy="191614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r>
              <a:rPr lang="ko-KR" altLang="en-US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778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분당점</a:t>
            </a:r>
            <a:r>
              <a:rPr lang="ko-KR" altLang="en-US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778">
                <a:latin typeface="맑은 고딕" panose="020B0503020000020004" pitchFamily="50" charset="-127"/>
                <a:ea typeface="맑은 고딕" panose="020B0503020000020004" pitchFamily="50" charset="-127"/>
              </a:rPr>
              <a:t>수원점</a:t>
            </a:r>
            <a:r>
              <a:rPr lang="en-US" altLang="ko-KR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ko-KR" altLang="en-US" sz="778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구로점</a:t>
            </a:r>
            <a:r>
              <a:rPr lang="ko-KR" altLang="en-US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778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평택점</a:t>
            </a:r>
            <a:r>
              <a:rPr lang="ko-KR" altLang="en-US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7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778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원주점</a:t>
            </a:r>
            <a:endParaRPr lang="ko-KR" altLang="en-US" sz="77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118"/>
          <p:cNvGrpSpPr>
            <a:grpSpLocks/>
          </p:cNvGrpSpPr>
          <p:nvPr/>
        </p:nvGrpSpPr>
        <p:grpSpPr bwMode="auto">
          <a:xfrm>
            <a:off x="1150890" y="4171548"/>
            <a:ext cx="750304" cy="749092"/>
            <a:chOff x="147806" y="1140710"/>
            <a:chExt cx="1816711" cy="1813615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036" tIns="0" rIns="28036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857" spc="-117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036" tIns="28036" rIns="28036" bIns="28036" anchor="ctr"/>
            <a:lstStyle/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</a:t>
              </a:r>
              <a:endParaRPr lang="en-US" altLang="ko-KR" sz="778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  <a:endParaRPr lang="ko-KR" altLang="en-US" sz="1649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43930" y="4953995"/>
            <a:ext cx="565391" cy="179751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en-US" altLang="ko-KR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연관상품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990494" y="5157939"/>
            <a:ext cx="29593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1990626" y="4987302"/>
            <a:ext cx="334100" cy="11707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PICK</a:t>
            </a:r>
            <a:endParaRPr lang="ko-KR" altLang="en-US" sz="70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25976" y="4985538"/>
            <a:ext cx="334100" cy="1170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분당점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29389" y="4958495"/>
            <a:ext cx="889198" cy="179751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ko-KR" altLang="en-US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적립금 </a:t>
            </a:r>
            <a:r>
              <a:rPr lang="en-US" altLang="ko-KR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무료배송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18316" y="4185077"/>
            <a:ext cx="1695135" cy="718489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★딱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주말만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AK</a:t>
            </a:r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몰 특가★</a:t>
            </a:r>
          </a:p>
          <a:p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78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캉골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가벼운 봄패션 캉골 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 NEW</a:t>
            </a:r>
            <a:r>
              <a:rPr lang="ko-KR" altLang="en-US" sz="778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에코백</a:t>
            </a:r>
            <a:endParaRPr lang="en-US" altLang="ko-KR" sz="778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78" strike="sngStrike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30000</a:t>
            </a:r>
            <a:r>
              <a:rPr lang="ko-KR" altLang="en-US" sz="778" strike="sngStrike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ko-KR" altLang="en-US" sz="234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9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27,000</a:t>
            </a:r>
            <a:r>
              <a:rPr lang="ko-KR" altLang="en-US" sz="109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    </a:t>
            </a:r>
            <a:endParaRPr lang="en-US" altLang="ko-KR" sz="109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754395" y="4209956"/>
            <a:ext cx="35170" cy="126354"/>
            <a:chOff x="6997699" y="6453509"/>
            <a:chExt cx="106489" cy="382571"/>
          </a:xfrm>
        </p:grpSpPr>
        <p:sp>
          <p:nvSpPr>
            <p:cNvPr id="95" name="타원 94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1158209" y="4982524"/>
            <a:ext cx="442453" cy="117074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AK PLAZA</a:t>
            </a:r>
            <a:endParaRPr lang="ko-KR" altLang="en-US" sz="623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&amp;PICK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AKM-MA-017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33967" y="3489382"/>
            <a:ext cx="2548312" cy="248044"/>
            <a:chOff x="5402050" y="4397913"/>
            <a:chExt cx="3836034" cy="318507"/>
          </a:xfrm>
        </p:grpSpPr>
        <p:sp>
          <p:nvSpPr>
            <p:cNvPr id="92" name="직사각형 91"/>
            <p:cNvSpPr/>
            <p:nvPr/>
          </p:nvSpPr>
          <p:spPr>
            <a:xfrm>
              <a:off x="5402050" y="4397913"/>
              <a:ext cx="1280403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지점위치 보기     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74947" y="4397913"/>
              <a:ext cx="1280403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층별안내 보기     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957681" y="4397913"/>
              <a:ext cx="1280403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영업시간 보기    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" name="그룹 118"/>
          <p:cNvGrpSpPr>
            <a:grpSpLocks/>
          </p:cNvGrpSpPr>
          <p:nvPr/>
        </p:nvGrpSpPr>
        <p:grpSpPr bwMode="auto">
          <a:xfrm>
            <a:off x="1150890" y="5225973"/>
            <a:ext cx="750304" cy="749092"/>
            <a:chOff x="147806" y="1140710"/>
            <a:chExt cx="1816711" cy="1813615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036" tIns="0" rIns="28036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857" spc="-117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036" tIns="28036" rIns="28036" bIns="28036" anchor="ctr"/>
            <a:lstStyle/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</a:t>
              </a:r>
              <a:endParaRPr lang="en-US" altLang="ko-KR" sz="778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  <a:endParaRPr lang="ko-KR" altLang="en-US" sz="1649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343930" y="6008420"/>
            <a:ext cx="565391" cy="179751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en-US" altLang="ko-KR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연관상품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90494" y="6212365"/>
            <a:ext cx="29593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1990626" y="6041728"/>
            <a:ext cx="334100" cy="11707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PICK</a:t>
            </a:r>
            <a:endParaRPr lang="ko-KR" altLang="en-US" sz="70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625976" y="6039963"/>
            <a:ext cx="334100" cy="1170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분당점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9389" y="6012919"/>
            <a:ext cx="889198" cy="179751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ko-KR" altLang="en-US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적립금 </a:t>
            </a:r>
            <a:r>
              <a:rPr lang="en-US" altLang="ko-KR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70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무료배송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18316" y="5239503"/>
            <a:ext cx="1695135" cy="718489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★딱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주말만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AK</a:t>
            </a:r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몰 특가★</a:t>
            </a:r>
          </a:p>
          <a:p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78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캉골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가벼운 봄패션 캉골 </a:t>
            </a:r>
            <a:r>
              <a:rPr lang="en-US" altLang="ko-KR" sz="778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 NEW</a:t>
            </a:r>
            <a:r>
              <a:rPr lang="ko-KR" altLang="en-US" sz="778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에코백</a:t>
            </a:r>
            <a:endParaRPr lang="en-US" altLang="ko-KR" sz="778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78" strike="sngStrike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30000</a:t>
            </a:r>
            <a:r>
              <a:rPr lang="ko-KR" altLang="en-US" sz="778" strike="sngStrike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ko-KR" altLang="en-US" sz="234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9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27,000</a:t>
            </a:r>
            <a:r>
              <a:rPr lang="ko-KR" altLang="en-US" sz="109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    </a:t>
            </a:r>
            <a:endParaRPr lang="en-US" altLang="ko-KR" sz="109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754395" y="5264381"/>
            <a:ext cx="35170" cy="126354"/>
            <a:chOff x="6997699" y="6453509"/>
            <a:chExt cx="106489" cy="382571"/>
          </a:xfrm>
        </p:grpSpPr>
        <p:sp>
          <p:nvSpPr>
            <p:cNvPr id="130" name="타원 129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1158209" y="6036949"/>
            <a:ext cx="442453" cy="117074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AK PLAZA</a:t>
            </a:r>
            <a:endParaRPr lang="ko-KR" altLang="en-US" sz="623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89462" y="4087886"/>
            <a:ext cx="2863695" cy="2324526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90" name="직사각형 89"/>
          <p:cNvSpPr/>
          <p:nvPr/>
        </p:nvSpPr>
        <p:spPr>
          <a:xfrm>
            <a:off x="4270671" y="792290"/>
            <a:ext cx="2849259" cy="56201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21544" y="891558"/>
            <a:ext cx="2848486" cy="191614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카테고리 선택</a:t>
            </a: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85715"/>
              </p:ext>
            </p:extLst>
          </p:nvPr>
        </p:nvGraphicFramePr>
        <p:xfrm>
          <a:off x="4299725" y="1167669"/>
          <a:ext cx="2820205" cy="358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205"/>
              </a:tblGrid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BEST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 명품화장품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패션잡화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여성의류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언더웨어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진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유니섹스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남성의류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슈즈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스포츠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레저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유아동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홈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리빙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식품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4816289" y="5675292"/>
            <a:ext cx="1758023" cy="112464"/>
            <a:chOff x="6387657" y="5634038"/>
            <a:chExt cx="2257425" cy="144412"/>
          </a:xfrm>
        </p:grpSpPr>
        <p:sp>
          <p:nvSpPr>
            <p:cNvPr id="103" name="자유형 102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762430" y="3052920"/>
            <a:ext cx="1758023" cy="112464"/>
            <a:chOff x="6387657" y="5634038"/>
            <a:chExt cx="2257425" cy="144412"/>
          </a:xfrm>
        </p:grpSpPr>
        <p:sp>
          <p:nvSpPr>
            <p:cNvPr id="122" name="자유형 121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6795671" y="874176"/>
            <a:ext cx="238758" cy="238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4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4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281547" y="802061"/>
            <a:ext cx="2856560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33" name="타원 132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1078187" y="3835863"/>
            <a:ext cx="2856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2853874" y="3834151"/>
            <a:ext cx="1071614" cy="245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선택 ▼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145256" y="3850432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신상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인기</a:t>
            </a:r>
            <a:endParaRPr lang="ko-KR" altLang="en-US" sz="800" dirty="0"/>
          </a:p>
        </p:txBody>
      </p:sp>
      <p:cxnSp>
        <p:nvCxnSpPr>
          <p:cNvPr id="191" name="꺾인 연결선 190"/>
          <p:cNvCxnSpPr>
            <a:stCxn id="188" idx="3"/>
            <a:endCxn id="94" idx="1"/>
          </p:cNvCxnSpPr>
          <p:nvPr/>
        </p:nvCxnSpPr>
        <p:spPr>
          <a:xfrm flipV="1">
            <a:off x="3925488" y="2959809"/>
            <a:ext cx="374237" cy="9969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4" y="1256498"/>
            <a:ext cx="7018246" cy="966192"/>
          </a:xfrm>
          <a:prstGeom prst="rect">
            <a:avLst/>
          </a:prstGeom>
          <a:solidFill>
            <a:schemeClr val="tx1"/>
          </a:solidFill>
        </p:spPr>
        <p:txBody>
          <a:bodyPr wrap="none" lIns="71483" tIns="35742" rIns="71483" bIns="35742" rtlCol="0" anchor="ctr">
            <a:noAutofit/>
          </a:bodyPr>
          <a:lstStyle/>
          <a:p>
            <a:r>
              <a:rPr lang="en-US" altLang="ko-KR" sz="3467" dirty="0">
                <a:solidFill>
                  <a:schemeClr val="bg1"/>
                </a:solidFill>
              </a:rPr>
              <a:t>1. AK NOW(</a:t>
            </a:r>
            <a:r>
              <a:rPr lang="ko-KR" altLang="en-US" sz="3467" dirty="0">
                <a:solidFill>
                  <a:schemeClr val="bg1"/>
                </a:solidFill>
              </a:rPr>
              <a:t>백화점매장</a:t>
            </a:r>
            <a:r>
              <a:rPr lang="en-US" altLang="ko-KR" sz="3467" dirty="0">
                <a:solidFill>
                  <a:schemeClr val="bg1"/>
                </a:solidFill>
              </a:rPr>
              <a:t>)</a:t>
            </a:r>
            <a:endParaRPr lang="ko-KR" altLang="en-US" sz="3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직사각형 275"/>
          <p:cNvSpPr/>
          <p:nvPr/>
        </p:nvSpPr>
        <p:spPr>
          <a:xfrm>
            <a:off x="4293369" y="767132"/>
            <a:ext cx="2336625" cy="5697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83" tIns="35742" rIns="71483" bIns="35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83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7781043" y="460284"/>
          <a:ext cx="1951409" cy="58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265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5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18483" y="767134"/>
            <a:ext cx="284925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83" tIns="35742" rIns="71483" bIns="35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83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50947" y="831090"/>
            <a:ext cx="293442" cy="255181"/>
          </a:xfrm>
          <a:prstGeom prst="rect">
            <a:avLst/>
          </a:prstGeom>
          <a:noFill/>
        </p:spPr>
        <p:txBody>
          <a:bodyPr wrap="none" lIns="71483" tIns="35742" rIns="71483" bIns="35742" rtlCol="0">
            <a:spAutoFit/>
          </a:bodyPr>
          <a:lstStyle/>
          <a:p>
            <a:r>
              <a:rPr lang="en-US" altLang="ko-KR" sz="1189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</a:t>
            </a:r>
            <a:endParaRPr lang="ko-KR" altLang="en-US" sz="1189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392480" y="6011927"/>
            <a:ext cx="1758023" cy="113535"/>
            <a:chOff x="6387657" y="5634038"/>
            <a:chExt cx="2257425" cy="144412"/>
          </a:xfrm>
        </p:grpSpPr>
        <p:sp>
          <p:nvSpPr>
            <p:cNvPr id="147" name="자유형 146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594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 147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594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485874" y="827304"/>
            <a:ext cx="1598293" cy="255181"/>
          </a:xfrm>
          <a:prstGeom prst="rect">
            <a:avLst/>
          </a:prstGeom>
          <a:noFill/>
        </p:spPr>
        <p:txBody>
          <a:bodyPr wrap="square" lIns="71483" tIns="35742" rIns="71483" bIns="35742" rtlCol="0">
            <a:spAutoFit/>
          </a:bodyPr>
          <a:lstStyle/>
          <a:p>
            <a:pPr algn="ctr"/>
            <a:r>
              <a:rPr lang="en-US" altLang="ko-KR" sz="118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 II (</a:t>
            </a:r>
            <a:r>
              <a:rPr lang="ko-KR" altLang="en-US" sz="1189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에스케이투</a:t>
            </a:r>
            <a:r>
              <a:rPr lang="en-US" altLang="ko-KR" sz="118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89" b="1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189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03236" y="1501547"/>
            <a:ext cx="2849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818483" y="1503513"/>
            <a:ext cx="2846457" cy="250407"/>
            <a:chOff x="990980" y="1752044"/>
            <a:chExt cx="3566417" cy="318507"/>
          </a:xfrm>
        </p:grpSpPr>
        <p:grpSp>
          <p:nvGrpSpPr>
            <p:cNvPr id="103" name="그룹 102"/>
            <p:cNvGrpSpPr/>
            <p:nvPr/>
          </p:nvGrpSpPr>
          <p:grpSpPr>
            <a:xfrm>
              <a:off x="990980" y="1752044"/>
              <a:ext cx="3566417" cy="318507"/>
              <a:chOff x="990980" y="1752044"/>
              <a:chExt cx="3566417" cy="318507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990980" y="1752044"/>
                <a:ext cx="2641605" cy="318507"/>
                <a:chOff x="990981" y="1752044"/>
                <a:chExt cx="2436146" cy="318507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990981" y="1752044"/>
                  <a:ext cx="1216150" cy="318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792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신상품순</a:t>
                  </a:r>
                  <a:r>
                    <a:rPr lang="ko-KR" altLang="en-US" sz="792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 ▼</a:t>
                  </a: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210977" y="1752044"/>
                  <a:ext cx="1216150" cy="318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92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&amp;PICK</a:t>
                  </a:r>
                  <a:r>
                    <a:rPr lang="ko-KR" altLang="en-US" sz="792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상품</a:t>
                  </a:r>
                </a:p>
              </p:txBody>
            </p:sp>
          </p:grpSp>
          <p:sp>
            <p:nvSpPr>
              <p:cNvPr id="112" name="직사각형 111"/>
              <p:cNvSpPr/>
              <p:nvPr/>
            </p:nvSpPr>
            <p:spPr>
              <a:xfrm>
                <a:off x="3634805" y="1752044"/>
                <a:ext cx="465751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92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783483" y="1827527"/>
                <a:ext cx="177057" cy="170667"/>
                <a:chOff x="4927358" y="3107200"/>
                <a:chExt cx="177057" cy="170667"/>
              </a:xfrm>
            </p:grpSpPr>
            <p:sp>
              <p:nvSpPr>
                <p:cNvPr id="118" name="직사각형 117"/>
                <p:cNvSpPr/>
                <p:nvPr/>
              </p:nvSpPr>
              <p:spPr>
                <a:xfrm>
                  <a:off x="4927358" y="3107200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92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5033354" y="3107200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92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4927358" y="3206806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92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5033354" y="3206806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92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6" name="직사각형 115"/>
              <p:cNvSpPr/>
              <p:nvPr/>
            </p:nvSpPr>
            <p:spPr>
              <a:xfrm>
                <a:off x="4091646" y="1752044"/>
                <a:ext cx="465751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92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248132" y="1853774"/>
              <a:ext cx="136866" cy="133723"/>
              <a:chOff x="4897893" y="3203339"/>
              <a:chExt cx="136866" cy="177985"/>
            </a:xfrm>
          </p:grpSpPr>
          <p:sp>
            <p:nvSpPr>
              <p:cNvPr id="106" name="이등변 삼각형 105"/>
              <p:cNvSpPr/>
              <p:nvPr/>
            </p:nvSpPr>
            <p:spPr>
              <a:xfrm rot="10800000">
                <a:off x="4897893" y="3203339"/>
                <a:ext cx="136866" cy="11798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92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flipH="1">
                <a:off x="4964026" y="3275282"/>
                <a:ext cx="2300" cy="106042"/>
              </a:xfrm>
              <a:prstGeom prst="line">
                <a:avLst/>
              </a:prstGeom>
              <a:ln w="412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9" name="표 168"/>
          <p:cNvGraphicFramePr>
            <a:graphicFrameLocks noGrp="1"/>
          </p:cNvGraphicFramePr>
          <p:nvPr>
            <p:extLst/>
          </p:nvPr>
        </p:nvGraphicFramePr>
        <p:xfrm>
          <a:off x="4301233" y="1618074"/>
          <a:ext cx="2328762" cy="24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62"/>
              </a:tblGrid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쉬폰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나시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셔츠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카라 원피스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플레어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랩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럭셔리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정장 원피스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레이스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프릴 원피스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마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린넨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3" name="그룹 172"/>
          <p:cNvGrpSpPr/>
          <p:nvPr/>
        </p:nvGrpSpPr>
        <p:grpSpPr>
          <a:xfrm>
            <a:off x="6436715" y="1719465"/>
            <a:ext cx="95732" cy="126818"/>
            <a:chOff x="1135498" y="3573016"/>
            <a:chExt cx="182730" cy="239782"/>
          </a:xfrm>
          <a:solidFill>
            <a:srgbClr val="5E84C2"/>
          </a:solidFill>
          <a:effectLst>
            <a:outerShdw blurRad="63500" dist="12700" sx="102000" sy="102000" algn="ctr" rotWithShape="0">
              <a:srgbClr val="4F77D1">
                <a:alpha val="83000"/>
              </a:srgbClr>
            </a:outerShdw>
          </a:effectLst>
        </p:grpSpPr>
        <p:sp>
          <p:nvSpPr>
            <p:cNvPr id="174" name="Rectangle 78"/>
            <p:cNvSpPr/>
            <p:nvPr/>
          </p:nvSpPr>
          <p:spPr>
            <a:xfrm rot="2728081">
              <a:off x="1093319" y="3710961"/>
              <a:ext cx="144016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92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Rectangle 79"/>
            <p:cNvSpPr/>
            <p:nvPr/>
          </p:nvSpPr>
          <p:spPr>
            <a:xfrm rot="18873775">
              <a:off x="1183969" y="3647618"/>
              <a:ext cx="208862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92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6436715" y="2339749"/>
            <a:ext cx="95732" cy="126818"/>
            <a:chOff x="1135498" y="3573016"/>
            <a:chExt cx="182730" cy="239782"/>
          </a:xfrm>
          <a:solidFill>
            <a:srgbClr val="5E84C2"/>
          </a:solidFill>
          <a:effectLst>
            <a:outerShdw blurRad="63500" dist="12700" sx="102000" sy="102000" algn="ctr" rotWithShape="0">
              <a:srgbClr val="4F77D1">
                <a:alpha val="83000"/>
              </a:srgbClr>
            </a:outerShdw>
          </a:effectLst>
        </p:grpSpPr>
        <p:sp>
          <p:nvSpPr>
            <p:cNvPr id="177" name="Rectangle 78"/>
            <p:cNvSpPr/>
            <p:nvPr/>
          </p:nvSpPr>
          <p:spPr>
            <a:xfrm rot="2728081">
              <a:off x="1093319" y="3710961"/>
              <a:ext cx="144016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92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Rectangle 79"/>
            <p:cNvSpPr/>
            <p:nvPr/>
          </p:nvSpPr>
          <p:spPr>
            <a:xfrm rot="18873775">
              <a:off x="1183969" y="3647618"/>
              <a:ext cx="208862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92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4335133" y="810763"/>
            <a:ext cx="732787" cy="2266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83" tIns="35742" rIns="71483" bIns="35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92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초기화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5981568" y="800993"/>
            <a:ext cx="609223" cy="2266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83" tIns="35742" rIns="71483" bIns="35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92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grpSp>
        <p:nvGrpSpPr>
          <p:cNvPr id="182" name="그룹 181"/>
          <p:cNvGrpSpPr/>
          <p:nvPr/>
        </p:nvGrpSpPr>
        <p:grpSpPr>
          <a:xfrm>
            <a:off x="4293321" y="1307610"/>
            <a:ext cx="2339689" cy="296802"/>
            <a:chOff x="1598208" y="2376165"/>
            <a:chExt cx="1820479" cy="377519"/>
          </a:xfrm>
          <a:solidFill>
            <a:schemeClr val="bg1">
              <a:lumMod val="95000"/>
            </a:schemeClr>
          </a:solidFill>
        </p:grpSpPr>
        <p:sp>
          <p:nvSpPr>
            <p:cNvPr id="183" name="직사각형 182"/>
            <p:cNvSpPr/>
            <p:nvPr/>
          </p:nvSpPr>
          <p:spPr>
            <a:xfrm>
              <a:off x="1598208" y="2376165"/>
              <a:ext cx="606605" cy="3775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0577" tIns="45289" rIns="90577" bIns="45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92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카테고리</a:t>
              </a: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205477" y="2376165"/>
              <a:ext cx="606605" cy="377519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0577" tIns="45289" rIns="90577" bIns="45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92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지점선택</a:t>
              </a: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812082" y="2376165"/>
              <a:ext cx="606605" cy="377519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0577" tIns="45289" rIns="90577" bIns="45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92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상세조건</a:t>
              </a:r>
            </a:p>
          </p:txBody>
        </p:sp>
      </p:grpSp>
      <p:cxnSp>
        <p:nvCxnSpPr>
          <p:cNvPr id="4" name="꺾인 연결선 3"/>
          <p:cNvCxnSpPr>
            <a:stCxn id="116" idx="3"/>
          </p:cNvCxnSpPr>
          <p:nvPr/>
        </p:nvCxnSpPr>
        <p:spPr>
          <a:xfrm>
            <a:off x="3664941" y="1628715"/>
            <a:ext cx="628429" cy="2376749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808909" y="158119"/>
            <a:ext cx="1663956" cy="249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79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sz="79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92"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en-US" altLang="ko-KR" sz="79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986763" y="158119"/>
            <a:ext cx="1520051" cy="249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79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AKM-NO-005</a:t>
            </a:r>
          </a:p>
        </p:txBody>
      </p:sp>
      <p:grpSp>
        <p:nvGrpSpPr>
          <p:cNvPr id="196" name="그룹 195"/>
          <p:cNvGrpSpPr/>
          <p:nvPr/>
        </p:nvGrpSpPr>
        <p:grpSpPr>
          <a:xfrm>
            <a:off x="871319" y="2063070"/>
            <a:ext cx="2758721" cy="2020845"/>
            <a:chOff x="664058" y="5222602"/>
            <a:chExt cx="3542393" cy="2594909"/>
          </a:xfrm>
        </p:grpSpPr>
        <p:grpSp>
          <p:nvGrpSpPr>
            <p:cNvPr id="197" name="그룹 118"/>
            <p:cNvGrpSpPr>
              <a:grpSpLocks/>
            </p:cNvGrpSpPr>
            <p:nvPr/>
          </p:nvGrpSpPr>
          <p:grpSpPr bwMode="auto">
            <a:xfrm>
              <a:off x="740975" y="5222602"/>
              <a:ext cx="1580542" cy="1577987"/>
              <a:chOff x="147806" y="1140710"/>
              <a:chExt cx="1816711" cy="1813615"/>
            </a:xfrm>
          </p:grpSpPr>
          <p:sp>
            <p:nvSpPr>
              <p:cNvPr id="232" name="직사각형 231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33" name="직선 연결선 232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직사각형 234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8" name="그룹 118"/>
            <p:cNvGrpSpPr>
              <a:grpSpLocks/>
            </p:cNvGrpSpPr>
            <p:nvPr/>
          </p:nvGrpSpPr>
          <p:grpSpPr bwMode="auto">
            <a:xfrm>
              <a:off x="2572822" y="5222602"/>
              <a:ext cx="1580542" cy="1577987"/>
              <a:chOff x="147806" y="1140710"/>
              <a:chExt cx="1816711" cy="1813615"/>
            </a:xfrm>
          </p:grpSpPr>
          <p:sp>
            <p:nvSpPr>
              <p:cNvPr id="228" name="직사각형 227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29" name="직선 연결선 228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직사각형 230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664058" y="6976131"/>
              <a:ext cx="1681700" cy="84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캉골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가벼운 봄패션 캉골 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2016 NEW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에코백</a:t>
              </a:r>
              <a:endParaRPr lang="en-US" altLang="ko-KR" sz="778" strike="sngStrike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altLang="ko-KR" sz="234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9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27,000</a:t>
              </a:r>
              <a:r>
                <a:rPr lang="ko-KR" altLang="en-US" sz="109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     </a:t>
              </a:r>
              <a:endParaRPr lang="en-US" altLang="ko-KR" sz="109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524751" y="6974986"/>
              <a:ext cx="1681700" cy="82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캉골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가벼운 봄패션 캉골 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2016 NEW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에코백</a:t>
              </a:r>
              <a:endParaRPr lang="en-US" altLang="ko-KR" sz="778" strike="sngStrike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9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27,000</a:t>
              </a:r>
              <a:r>
                <a:rPr lang="ko-KR" altLang="en-US" sz="109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     </a:t>
              </a:r>
              <a:endParaRPr lang="en-US" altLang="ko-KR" sz="109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732721" y="7791739"/>
              <a:ext cx="1585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2565517" y="7791739"/>
              <a:ext cx="1585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그룹 202"/>
            <p:cNvGrpSpPr/>
            <p:nvPr/>
          </p:nvGrpSpPr>
          <p:grpSpPr>
            <a:xfrm>
              <a:off x="2160062" y="5332698"/>
              <a:ext cx="45161" cy="162248"/>
              <a:chOff x="6997699" y="6453509"/>
              <a:chExt cx="106489" cy="382571"/>
            </a:xfrm>
          </p:grpSpPr>
          <p:sp>
            <p:nvSpPr>
              <p:cNvPr id="225" name="타원 224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6" name="타원 225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" name="타원 226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4" name="타원 203"/>
            <p:cNvSpPr/>
            <p:nvPr/>
          </p:nvSpPr>
          <p:spPr>
            <a:xfrm>
              <a:off x="1979511" y="5287578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타원 204"/>
            <p:cNvSpPr/>
            <p:nvPr/>
          </p:nvSpPr>
          <p:spPr>
            <a:xfrm>
              <a:off x="1980873" y="5671519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3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1979511" y="6049111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9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♡</a:t>
              </a:r>
            </a:p>
          </p:txBody>
        </p:sp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6589" y="5728543"/>
              <a:ext cx="195514" cy="210177"/>
            </a:xfrm>
            <a:prstGeom prst="rect">
              <a:avLst/>
            </a:prstGeom>
          </p:spPr>
        </p:pic>
        <p:sp>
          <p:nvSpPr>
            <p:cNvPr id="209" name="모서리가 둥근 직사각형 208"/>
            <p:cNvSpPr/>
            <p:nvPr/>
          </p:nvSpPr>
          <p:spPr>
            <a:xfrm>
              <a:off x="1202010" y="6852073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733773" y="6849808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분당점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974569" y="5333438"/>
              <a:ext cx="45161" cy="162248"/>
              <a:chOff x="6997699" y="6453509"/>
              <a:chExt cx="106489" cy="382571"/>
            </a:xfrm>
          </p:grpSpPr>
          <p:sp>
            <p:nvSpPr>
              <p:cNvPr id="222" name="타원 221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3" name="타원 222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1961889" y="6443029"/>
              <a:ext cx="303820" cy="303820"/>
              <a:chOff x="7927064" y="2705184"/>
              <a:chExt cx="303820" cy="303820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7927064" y="2705184"/>
                <a:ext cx="303820" cy="3038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8077431" y="2785477"/>
                <a:ext cx="63687" cy="5789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8077431" y="2893873"/>
                <a:ext cx="63687" cy="5789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7981237" y="2828145"/>
                <a:ext cx="63687" cy="5789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20" name="직선 연결선 219"/>
              <p:cNvCxnSpPr>
                <a:endCxn id="217" idx="2"/>
              </p:cNvCxnSpPr>
              <p:nvPr/>
            </p:nvCxnSpPr>
            <p:spPr>
              <a:xfrm flipV="1">
                <a:off x="8019883" y="2814426"/>
                <a:ext cx="57548" cy="3522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>
                <a:stCxn id="219" idx="5"/>
                <a:endCxn id="218" idx="1"/>
              </p:cNvCxnSpPr>
              <p:nvPr/>
            </p:nvCxnSpPr>
            <p:spPr>
              <a:xfrm>
                <a:off x="8035597" y="2877563"/>
                <a:ext cx="51161" cy="2478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모서리가 둥근 직사각형 213"/>
            <p:cNvSpPr/>
            <p:nvPr/>
          </p:nvSpPr>
          <p:spPr>
            <a:xfrm>
              <a:off x="3053178" y="6849808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2584941" y="6847541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분당점</a:t>
              </a: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871319" y="4065797"/>
            <a:ext cx="2758721" cy="2020845"/>
            <a:chOff x="664058" y="5222602"/>
            <a:chExt cx="3542393" cy="2594909"/>
          </a:xfrm>
        </p:grpSpPr>
        <p:grpSp>
          <p:nvGrpSpPr>
            <p:cNvPr id="237" name="그룹 118"/>
            <p:cNvGrpSpPr>
              <a:grpSpLocks/>
            </p:cNvGrpSpPr>
            <p:nvPr/>
          </p:nvGrpSpPr>
          <p:grpSpPr bwMode="auto">
            <a:xfrm>
              <a:off x="740975" y="5222602"/>
              <a:ext cx="1580542" cy="1577987"/>
              <a:chOff x="147806" y="1140710"/>
              <a:chExt cx="1816711" cy="1813615"/>
            </a:xfrm>
          </p:grpSpPr>
          <p:sp>
            <p:nvSpPr>
              <p:cNvPr id="272" name="직사각형 271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73" name="직선 연결선 272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직사각형 274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8" name="그룹 118"/>
            <p:cNvGrpSpPr>
              <a:grpSpLocks/>
            </p:cNvGrpSpPr>
            <p:nvPr/>
          </p:nvGrpSpPr>
          <p:grpSpPr bwMode="auto">
            <a:xfrm>
              <a:off x="2572822" y="5222602"/>
              <a:ext cx="1580542" cy="1577987"/>
              <a:chOff x="147806" y="1140710"/>
              <a:chExt cx="1816711" cy="1813615"/>
            </a:xfrm>
          </p:grpSpPr>
          <p:sp>
            <p:nvSpPr>
              <p:cNvPr id="268" name="직사각형 267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9" name="직선 연결선 268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직사각형 270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664058" y="6976131"/>
              <a:ext cx="1681700" cy="84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캉골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가벼운 봄패션 캉골 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2016 NEW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에코백</a:t>
              </a:r>
              <a:endParaRPr lang="en-US" altLang="ko-KR" sz="778" strike="sngStrike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altLang="ko-KR" sz="234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9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27,000</a:t>
              </a:r>
              <a:r>
                <a:rPr lang="ko-KR" altLang="en-US" sz="109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     </a:t>
              </a:r>
              <a:endParaRPr lang="en-US" altLang="ko-KR" sz="109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524751" y="6974986"/>
              <a:ext cx="1681700" cy="82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캉골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가벼운 봄패션 캉골 </a:t>
              </a:r>
              <a:r>
                <a:rPr lang="en-US" altLang="ko-KR" sz="778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2016 NEW</a:t>
              </a:r>
              <a:r>
                <a:rPr lang="ko-KR" altLang="en-US" sz="778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에코백</a:t>
              </a:r>
              <a:endParaRPr lang="en-US" altLang="ko-KR" sz="778" strike="sngStrike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3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9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27,000</a:t>
              </a:r>
              <a:r>
                <a:rPr lang="ko-KR" altLang="en-US" sz="109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     </a:t>
              </a:r>
              <a:endParaRPr lang="en-US" altLang="ko-KR" sz="109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1" name="직선 연결선 240"/>
            <p:cNvCxnSpPr/>
            <p:nvPr/>
          </p:nvCxnSpPr>
          <p:spPr>
            <a:xfrm>
              <a:off x="732721" y="7791739"/>
              <a:ext cx="1585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2565517" y="7791739"/>
              <a:ext cx="1585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그룹 242"/>
            <p:cNvGrpSpPr/>
            <p:nvPr/>
          </p:nvGrpSpPr>
          <p:grpSpPr>
            <a:xfrm>
              <a:off x="2160062" y="5332698"/>
              <a:ext cx="45161" cy="162248"/>
              <a:chOff x="6997699" y="6453509"/>
              <a:chExt cx="106489" cy="382571"/>
            </a:xfrm>
          </p:grpSpPr>
          <p:sp>
            <p:nvSpPr>
              <p:cNvPr id="265" name="타원 264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6" name="타원 265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타원 266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4" name="타원 243"/>
            <p:cNvSpPr/>
            <p:nvPr/>
          </p:nvSpPr>
          <p:spPr>
            <a:xfrm>
              <a:off x="1979511" y="5287578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lang="ko-KR" altLang="en-US" sz="77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1980873" y="5671519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3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1979511" y="6049111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9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♡</a:t>
              </a:r>
            </a:p>
          </p:txBody>
        </p:sp>
        <p:pic>
          <p:nvPicPr>
            <p:cNvPr id="247" name="그림 2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6589" y="5728543"/>
              <a:ext cx="195514" cy="210177"/>
            </a:xfrm>
            <a:prstGeom prst="rect">
              <a:avLst/>
            </a:prstGeom>
          </p:spPr>
        </p:pic>
        <p:sp>
          <p:nvSpPr>
            <p:cNvPr id="249" name="모서리가 둥근 직사각형 248"/>
            <p:cNvSpPr/>
            <p:nvPr/>
          </p:nvSpPr>
          <p:spPr>
            <a:xfrm>
              <a:off x="1217964" y="6852073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749727" y="6849808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분당점</a:t>
              </a:r>
            </a:p>
          </p:txBody>
        </p:sp>
        <p:grpSp>
          <p:nvGrpSpPr>
            <p:cNvPr id="251" name="그룹 250"/>
            <p:cNvGrpSpPr/>
            <p:nvPr/>
          </p:nvGrpSpPr>
          <p:grpSpPr>
            <a:xfrm>
              <a:off x="3974569" y="5333438"/>
              <a:ext cx="45161" cy="162248"/>
              <a:chOff x="6997699" y="6453509"/>
              <a:chExt cx="106489" cy="382571"/>
            </a:xfrm>
          </p:grpSpPr>
          <p:sp>
            <p:nvSpPr>
              <p:cNvPr id="262" name="타원 261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" name="타원 262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" name="타원 263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1961889" y="6443029"/>
              <a:ext cx="303820" cy="303820"/>
              <a:chOff x="7927064" y="2705184"/>
              <a:chExt cx="303820" cy="303820"/>
            </a:xfrm>
          </p:grpSpPr>
          <p:sp>
            <p:nvSpPr>
              <p:cNvPr id="256" name="타원 255"/>
              <p:cNvSpPr/>
              <p:nvPr/>
            </p:nvSpPr>
            <p:spPr>
              <a:xfrm>
                <a:off x="7927064" y="2705184"/>
                <a:ext cx="303820" cy="3038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" name="타원 256"/>
              <p:cNvSpPr/>
              <p:nvPr/>
            </p:nvSpPr>
            <p:spPr>
              <a:xfrm>
                <a:off x="8077431" y="2785477"/>
                <a:ext cx="63687" cy="5789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8077431" y="2893873"/>
                <a:ext cx="63687" cy="5789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" name="타원 258"/>
              <p:cNvSpPr/>
              <p:nvPr/>
            </p:nvSpPr>
            <p:spPr>
              <a:xfrm>
                <a:off x="7981237" y="2828145"/>
                <a:ext cx="63687" cy="5789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0" name="직선 연결선 259"/>
              <p:cNvCxnSpPr>
                <a:endCxn id="257" idx="2"/>
              </p:cNvCxnSpPr>
              <p:nvPr/>
            </p:nvCxnSpPr>
            <p:spPr>
              <a:xfrm flipV="1">
                <a:off x="8019883" y="2814426"/>
                <a:ext cx="57548" cy="3522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>
                <a:stCxn id="259" idx="5"/>
                <a:endCxn id="258" idx="1"/>
              </p:cNvCxnSpPr>
              <p:nvPr/>
            </p:nvCxnSpPr>
            <p:spPr>
              <a:xfrm>
                <a:off x="8035597" y="2877563"/>
                <a:ext cx="51161" cy="2478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모서리가 둥근 직사각형 253"/>
            <p:cNvSpPr/>
            <p:nvPr/>
          </p:nvSpPr>
          <p:spPr>
            <a:xfrm>
              <a:off x="3069133" y="6849808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5" name="모서리가 둥근 직사각형 254"/>
            <p:cNvSpPr/>
            <p:nvPr/>
          </p:nvSpPr>
          <p:spPr>
            <a:xfrm>
              <a:off x="2600896" y="6847541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분당점</a:t>
              </a:r>
            </a:p>
          </p:txBody>
        </p:sp>
      </p:grpSp>
      <p:sp>
        <p:nvSpPr>
          <p:cNvPr id="277" name="모서리가 둥근 직사각형 276"/>
          <p:cNvSpPr/>
          <p:nvPr/>
        </p:nvSpPr>
        <p:spPr>
          <a:xfrm>
            <a:off x="1307839" y="1799577"/>
            <a:ext cx="1119980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쉬폰 원피스        ⓧ</a:t>
            </a: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2450487" y="1799577"/>
            <a:ext cx="867167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분당점</a:t>
            </a:r>
            <a:r>
              <a:rPr lang="ko-KR" altLang="en-US" sz="778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ⓧ</a:t>
            </a:r>
          </a:p>
        </p:txBody>
      </p:sp>
      <p:sp>
        <p:nvSpPr>
          <p:cNvPr id="281" name="직사각형 280"/>
          <p:cNvSpPr/>
          <p:nvPr/>
        </p:nvSpPr>
        <p:spPr>
          <a:xfrm>
            <a:off x="810620" y="1745650"/>
            <a:ext cx="457501" cy="26127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77" tIns="45289" rIns="90577" bIns="45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93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ko-KR" altLang="en-US" sz="69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2" name="직선 연결선 281"/>
          <p:cNvCxnSpPr/>
          <p:nvPr/>
        </p:nvCxnSpPr>
        <p:spPr>
          <a:xfrm>
            <a:off x="824510" y="2006929"/>
            <a:ext cx="2849018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모서리가 둥근 직사각형 282"/>
          <p:cNvSpPr/>
          <p:nvPr/>
        </p:nvSpPr>
        <p:spPr>
          <a:xfrm>
            <a:off x="4335833" y="1086436"/>
            <a:ext cx="1119980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쉬폰 원피스        ⓧ</a:t>
            </a: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5478482" y="1086436"/>
            <a:ext cx="867167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분당점</a:t>
            </a:r>
            <a:r>
              <a:rPr lang="ko-KR" altLang="en-US" sz="778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ⓧ</a:t>
            </a: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6367776" y="1086436"/>
            <a:ext cx="971614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78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10,000</a:t>
            </a:r>
            <a:r>
              <a:rPr lang="ko-KR" altLang="en-US" sz="778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ⓧ</a:t>
            </a:r>
            <a:endParaRPr lang="ko-KR" altLang="en-US" sz="778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98596" y="1104857"/>
            <a:ext cx="2509192" cy="359126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9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        </a:t>
            </a:r>
            <a:r>
              <a:rPr lang="ko-KR" altLang="en-US" sz="69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매장정보        </a:t>
            </a:r>
            <a:r>
              <a:rPr lang="ko-KR" altLang="en-US" sz="693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상품보기</a:t>
            </a:r>
            <a:r>
              <a:rPr lang="en-US" altLang="ko-KR" sz="69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endParaRPr lang="ko-KR" altLang="en-US" sz="69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9" name="직선 연결선 148"/>
          <p:cNvCxnSpPr/>
          <p:nvPr/>
        </p:nvCxnSpPr>
        <p:spPr>
          <a:xfrm>
            <a:off x="832058" y="1133985"/>
            <a:ext cx="2849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833600" y="2023919"/>
            <a:ext cx="2863695" cy="441690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52" name="직사각형 151"/>
          <p:cNvSpPr/>
          <p:nvPr/>
        </p:nvSpPr>
        <p:spPr>
          <a:xfrm>
            <a:off x="4281547" y="802061"/>
            <a:ext cx="2348447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31" name="직사각형 130"/>
          <p:cNvSpPr/>
          <p:nvPr/>
        </p:nvSpPr>
        <p:spPr>
          <a:xfrm>
            <a:off x="835172" y="759562"/>
            <a:ext cx="2832199" cy="129862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32" name="직사각형 131"/>
          <p:cNvSpPr/>
          <p:nvPr/>
        </p:nvSpPr>
        <p:spPr>
          <a:xfrm>
            <a:off x="819188" y="1471258"/>
            <a:ext cx="1086701" cy="27086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56369" y="1424585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19188" y="1745769"/>
            <a:ext cx="2839967" cy="27086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756369" y="1699096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7915315" y="4051999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1. </a:t>
            </a:r>
            <a:r>
              <a:rPr lang="ko-KR" altLang="en-US" sz="786" smtClean="0"/>
              <a:t>정렬순서  클릭시 셀렉트 레이어 팝업이 노출되어야하는데 </a:t>
            </a:r>
            <a:r>
              <a:rPr lang="en-US" altLang="ko-KR" sz="786" dirty="0" smtClean="0"/>
              <a:t>Native</a:t>
            </a:r>
            <a:r>
              <a:rPr lang="ko-KR" altLang="en-US" sz="786" smtClean="0"/>
              <a:t>영영과 겹침</a:t>
            </a:r>
            <a:endParaRPr lang="ko-KR" altLang="en-US" sz="786" dirty="0"/>
          </a:p>
        </p:txBody>
      </p:sp>
      <p:sp>
        <p:nvSpPr>
          <p:cNvPr id="138" name="직사각형 137"/>
          <p:cNvSpPr/>
          <p:nvPr/>
        </p:nvSpPr>
        <p:spPr>
          <a:xfrm>
            <a:off x="7915315" y="5331943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2. </a:t>
            </a:r>
            <a:r>
              <a:rPr lang="ko-KR" altLang="en-US" sz="786" smtClean="0"/>
              <a:t>선택키워드 영역 초기에 노출되지 않다가 키워드 선택시 노출됨 </a:t>
            </a:r>
            <a:r>
              <a:rPr lang="en-US" altLang="ko-KR" sz="786" dirty="0" smtClean="0"/>
              <a:t>web view </a:t>
            </a:r>
            <a:r>
              <a:rPr lang="ko-KR" altLang="en-US" sz="786" smtClean="0"/>
              <a:t>영역 높이값 변동됨</a:t>
            </a:r>
            <a:endParaRPr lang="ko-KR" altLang="en-US" sz="786" dirty="0"/>
          </a:p>
        </p:txBody>
      </p:sp>
    </p:spTree>
    <p:extLst>
      <p:ext uri="{BB962C8B-B14F-4D97-AF65-F5344CB8AC3E}">
        <p14:creationId xmlns:p14="http://schemas.microsoft.com/office/powerpoint/2010/main" val="12520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4" y="1276995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ko-KR" altLang="en-US" sz="3426" dirty="0" err="1">
                <a:solidFill>
                  <a:schemeClr val="bg1"/>
                </a:solidFill>
              </a:rPr>
              <a:t>대카테고리</a:t>
            </a:r>
            <a:endParaRPr lang="ko-KR" altLang="en-US" sz="342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8483" y="792250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50946" y="855604"/>
            <a:ext cx="341760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46" dirty="0">
                <a:latin typeface="+mn-ea"/>
                <a:sym typeface="Wingdings" panose="05000000000000000000" pitchFamily="2" charset="2"/>
              </a:rPr>
              <a:t></a:t>
            </a:r>
            <a:endParaRPr lang="ko-KR" altLang="en-US" sz="1246" dirty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18710" y="891556"/>
            <a:ext cx="2848486" cy="21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여성의류 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8710" y="1641874"/>
            <a:ext cx="2849259" cy="1620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974587" y="2216965"/>
            <a:ext cx="57579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7153" y="3316949"/>
            <a:ext cx="2830589" cy="33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78" b="1" dirty="0" err="1">
                <a:latin typeface="+mn-ea"/>
              </a:rPr>
              <a:t>쟈니마르켈</a:t>
            </a:r>
            <a:r>
              <a:rPr lang="ko-KR" altLang="en-US" sz="778" b="1" dirty="0">
                <a:latin typeface="+mn-ea"/>
              </a:rPr>
              <a:t> </a:t>
            </a:r>
            <a:r>
              <a:rPr lang="ko-KR" altLang="en-US" sz="778" b="1" dirty="0" err="1">
                <a:latin typeface="+mn-ea"/>
              </a:rPr>
              <a:t>실버</a:t>
            </a:r>
            <a:r>
              <a:rPr lang="ko-KR" altLang="en-US" sz="778" b="1" dirty="0">
                <a:latin typeface="+mn-ea"/>
              </a:rPr>
              <a:t> </a:t>
            </a:r>
            <a:r>
              <a:rPr lang="ko-KR" altLang="en-US" sz="778" b="1" dirty="0" err="1">
                <a:latin typeface="+mn-ea"/>
              </a:rPr>
              <a:t>프리사이즈반지</a:t>
            </a:r>
            <a:r>
              <a:rPr lang="ko-KR" altLang="en-US" sz="778" b="1" dirty="0">
                <a:latin typeface="+mn-ea"/>
              </a:rPr>
              <a:t> </a:t>
            </a:r>
            <a:r>
              <a:rPr lang="en-US" altLang="ko-KR" sz="778" b="1" dirty="0">
                <a:latin typeface="+mn-ea"/>
              </a:rPr>
              <a:t>GIFT </a:t>
            </a:r>
            <a:r>
              <a:rPr lang="ko-KR" altLang="en-US" sz="778" b="1" dirty="0">
                <a:latin typeface="+mn-ea"/>
              </a:rPr>
              <a:t>추천</a:t>
            </a:r>
            <a:endParaRPr lang="en-US" altLang="ko-KR" sz="778" b="1" dirty="0">
              <a:latin typeface="+mn-ea"/>
            </a:endParaRPr>
          </a:p>
          <a:p>
            <a:pPr algn="ctr"/>
            <a:r>
              <a:rPr lang="ko-KR" altLang="en-US" sz="778" dirty="0">
                <a:latin typeface="+mn-ea"/>
              </a:rPr>
              <a:t>여름시즌 </a:t>
            </a:r>
            <a:r>
              <a:rPr lang="en-US" altLang="ko-KR" sz="778" dirty="0">
                <a:latin typeface="+mn-ea"/>
              </a:rPr>
              <a:t>92.5 </a:t>
            </a:r>
            <a:r>
              <a:rPr lang="ko-KR" altLang="en-US" sz="778" dirty="0">
                <a:latin typeface="+mn-ea"/>
              </a:rPr>
              <a:t>신상품 오픈 및 사은품 증정</a:t>
            </a:r>
            <a:r>
              <a:rPr lang="en-US" altLang="ko-KR" sz="778" dirty="0">
                <a:latin typeface="+mn-ea"/>
              </a:rPr>
              <a:t>!</a:t>
            </a:r>
            <a:endParaRPr lang="ko-KR" altLang="en-US" sz="778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18484" y="6288973"/>
            <a:ext cx="2849485" cy="1261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>
                <a:latin typeface="+mn-ea"/>
              </a:rPr>
              <a:t>다음 이어서</a:t>
            </a:r>
            <a:endParaRPr lang="ko-KR" altLang="en-US" sz="623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56909" y="4149740"/>
            <a:ext cx="2781023" cy="297528"/>
            <a:chOff x="1030383" y="3874644"/>
            <a:chExt cx="3874071" cy="38204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30383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2009331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2987626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3966574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72442" y="3910921"/>
            <a:ext cx="1285929" cy="23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4" b="1" dirty="0">
                <a:latin typeface="+mn-ea"/>
              </a:rPr>
              <a:t>추천 브랜드</a:t>
            </a:r>
            <a:r>
              <a:rPr lang="en-US" altLang="ko-KR" sz="778" dirty="0">
                <a:latin typeface="+mn-ea"/>
              </a:rPr>
              <a:t>(</a:t>
            </a:r>
            <a:r>
              <a:rPr lang="ko-KR" altLang="en-US" sz="778" dirty="0">
                <a:latin typeface="+mn-ea"/>
              </a:rPr>
              <a:t>총 </a:t>
            </a:r>
            <a:r>
              <a:rPr lang="en-US" altLang="ko-KR" sz="778" dirty="0">
                <a:latin typeface="+mn-ea"/>
              </a:rPr>
              <a:t>000</a:t>
            </a:r>
            <a:r>
              <a:rPr lang="ko-KR" altLang="en-US" sz="778" dirty="0">
                <a:latin typeface="+mn-ea"/>
              </a:rPr>
              <a:t>개</a:t>
            </a:r>
            <a:r>
              <a:rPr lang="en-US" altLang="ko-KR" sz="778" dirty="0">
                <a:latin typeface="+mn-ea"/>
              </a:rPr>
              <a:t>)</a:t>
            </a:r>
            <a:endParaRPr lang="ko-KR" altLang="en-US" sz="778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2444" y="1410534"/>
            <a:ext cx="827471" cy="23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4" b="1" dirty="0">
                <a:latin typeface="+mn-ea"/>
              </a:rPr>
              <a:t>추천 기획전</a:t>
            </a:r>
            <a:endParaRPr lang="ko-KR" altLang="en-US" sz="623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47497" y="1414327"/>
            <a:ext cx="68800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78">
                <a:latin typeface="+mn-ea"/>
              </a:rPr>
              <a:t>전체보기 </a:t>
            </a:r>
            <a:r>
              <a:rPr lang="en-US" altLang="ko-KR" sz="778" dirty="0">
                <a:latin typeface="+mn-ea"/>
              </a:rPr>
              <a:t>&gt;</a:t>
            </a:r>
            <a:endParaRPr lang="ko-KR" altLang="en-US" sz="778" dirty="0">
              <a:latin typeface="+mn-ea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047497" y="3923517"/>
            <a:ext cx="68800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78">
                <a:latin typeface="+mn-ea"/>
              </a:rPr>
              <a:t>전체보기 </a:t>
            </a:r>
            <a:r>
              <a:rPr lang="en-US" altLang="ko-KR" sz="778" dirty="0">
                <a:latin typeface="+mn-ea"/>
              </a:rPr>
              <a:t>&gt;</a:t>
            </a:r>
            <a:endParaRPr lang="ko-KR" altLang="en-US" sz="778" dirty="0">
              <a:latin typeface="+mn-ea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856909" y="4501675"/>
            <a:ext cx="2781023" cy="297528"/>
            <a:chOff x="1030383" y="3874644"/>
            <a:chExt cx="3874071" cy="382047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1030383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2009331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2987626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3966574" y="3874644"/>
              <a:ext cx="937880" cy="38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브랜드로고 </a:t>
              </a:r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 </a:t>
              </a:r>
              <a:r>
                <a:rPr lang="ko-KR" altLang="en-US" sz="778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브랜드명</a:t>
              </a:r>
              <a:endPara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6" name="직사각형 195"/>
          <p:cNvSpPr/>
          <p:nvPr/>
        </p:nvSpPr>
        <p:spPr>
          <a:xfrm>
            <a:off x="817238" y="1185729"/>
            <a:ext cx="2852233" cy="22446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여성의류 </a:t>
            </a:r>
            <a:r>
              <a:rPr lang="ko-KR" altLang="en-US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선택 </a:t>
            </a:r>
            <a:r>
              <a:rPr lang="ko-KR" altLang="en-US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grpSp>
        <p:nvGrpSpPr>
          <p:cNvPr id="254" name="그룹 253"/>
          <p:cNvGrpSpPr/>
          <p:nvPr/>
        </p:nvGrpSpPr>
        <p:grpSpPr>
          <a:xfrm>
            <a:off x="1983567" y="3664207"/>
            <a:ext cx="491668" cy="71462"/>
            <a:chOff x="4947920" y="5149268"/>
            <a:chExt cx="1118451" cy="162560"/>
          </a:xfrm>
        </p:grpSpPr>
        <p:sp>
          <p:nvSpPr>
            <p:cNvPr id="255" name="타원 254"/>
            <p:cNvSpPr/>
            <p:nvPr/>
          </p:nvSpPr>
          <p:spPr>
            <a:xfrm>
              <a:off x="4947920" y="5149268"/>
              <a:ext cx="162560" cy="16256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6" name="타원 255"/>
            <p:cNvSpPr/>
            <p:nvPr/>
          </p:nvSpPr>
          <p:spPr>
            <a:xfrm>
              <a:off x="5204483" y="5149268"/>
              <a:ext cx="162560" cy="1625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7" name="타원 256"/>
            <p:cNvSpPr/>
            <p:nvPr/>
          </p:nvSpPr>
          <p:spPr>
            <a:xfrm>
              <a:off x="5434908" y="5149268"/>
              <a:ext cx="162560" cy="1625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8" name="타원 257"/>
            <p:cNvSpPr/>
            <p:nvPr/>
          </p:nvSpPr>
          <p:spPr>
            <a:xfrm>
              <a:off x="5665333" y="5149268"/>
              <a:ext cx="162560" cy="1625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9" name="타원 258"/>
            <p:cNvSpPr/>
            <p:nvPr/>
          </p:nvSpPr>
          <p:spPr>
            <a:xfrm>
              <a:off x="5903811" y="5149268"/>
              <a:ext cx="162560" cy="1625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270670" y="792291"/>
            <a:ext cx="2849259" cy="570484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95671" y="874176"/>
            <a:ext cx="238758" cy="238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4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4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1544" y="891555"/>
            <a:ext cx="2848486" cy="21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카테고리 선택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4275905" y="1237586"/>
          <a:ext cx="2844022" cy="268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22"/>
              </a:tblGrid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진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트렌드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패션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유니섹스캐주얼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107834" y="1154770"/>
            <a:ext cx="499058" cy="28054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꺾인 연결선 68"/>
          <p:cNvCxnSpPr>
            <a:stCxn id="68" idx="0"/>
            <a:endCxn id="67" idx="1"/>
          </p:cNvCxnSpPr>
          <p:nvPr/>
        </p:nvCxnSpPr>
        <p:spPr>
          <a:xfrm rot="16200000" flipH="1">
            <a:off x="2103173" y="408959"/>
            <a:ext cx="1426921" cy="2918542"/>
          </a:xfrm>
          <a:prstGeom prst="bentConnector4">
            <a:avLst>
              <a:gd name="adj1" fmla="val -16021"/>
              <a:gd name="adj2" fmla="val 54275"/>
            </a:avLst>
          </a:prstGeom>
          <a:ln>
            <a:solidFill>
              <a:srgbClr val="FF0000"/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대카테고리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AKM-CA-001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281547" y="802061"/>
            <a:ext cx="2837609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60" name="직사각형 59"/>
          <p:cNvSpPr/>
          <p:nvPr/>
        </p:nvSpPr>
        <p:spPr>
          <a:xfrm>
            <a:off x="831511" y="802061"/>
            <a:ext cx="2837609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2093"/>
              </p:ext>
            </p:extLst>
          </p:nvPr>
        </p:nvGraphicFramePr>
        <p:xfrm>
          <a:off x="7781043" y="488294"/>
          <a:ext cx="1951409" cy="5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915315" y="5551358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6" dirty="0"/>
              <a:t>하단 상품리스트와 겹치는 여부 확인필요</a:t>
            </a:r>
          </a:p>
        </p:txBody>
      </p:sp>
    </p:spTree>
    <p:extLst>
      <p:ext uri="{BB962C8B-B14F-4D97-AF65-F5344CB8AC3E}">
        <p14:creationId xmlns:p14="http://schemas.microsoft.com/office/powerpoint/2010/main" val="38973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06004"/>
              </p:ext>
            </p:extLst>
          </p:nvPr>
        </p:nvGraphicFramePr>
        <p:xfrm>
          <a:off x="7781043" y="488294"/>
          <a:ext cx="1951409" cy="37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모션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없음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671282" y="936921"/>
            <a:ext cx="955711" cy="23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34" b="1" dirty="0">
                <a:latin typeface="+mn-ea"/>
              </a:rPr>
              <a:t>POWER DEAL</a:t>
            </a:r>
            <a:endParaRPr lang="ko-KR" altLang="en-US" sz="623" dirty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20320" y="793339"/>
            <a:ext cx="2849485" cy="1261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latin typeface="+mn-ea"/>
              </a:rPr>
              <a:t>이전 이어서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20318" y="792250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1540" y="3252376"/>
            <a:ext cx="2848038" cy="248044"/>
            <a:chOff x="5365458" y="1228938"/>
            <a:chExt cx="3639728" cy="318507"/>
          </a:xfrm>
        </p:grpSpPr>
        <p:sp>
          <p:nvSpPr>
            <p:cNvPr id="5" name="직사각형 4"/>
            <p:cNvSpPr/>
            <p:nvPr/>
          </p:nvSpPr>
          <p:spPr>
            <a:xfrm>
              <a:off x="5365458" y="1228938"/>
              <a:ext cx="1212902" cy="3185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베스트상품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578087" y="1228938"/>
              <a:ext cx="1212902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신상품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792284" y="1228938"/>
              <a:ext cx="1212902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MD</a:t>
              </a:r>
              <a:r>
                <a: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추천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21540" y="6173401"/>
            <a:ext cx="2848038" cy="2509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파워링크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(AD) 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1163721" y="5811027"/>
            <a:ext cx="1758023" cy="112464"/>
            <a:chOff x="6387657" y="5634038"/>
            <a:chExt cx="2257425" cy="144412"/>
          </a:xfrm>
        </p:grpSpPr>
        <p:sp>
          <p:nvSpPr>
            <p:cNvPr id="127" name="자유형 126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600087" y="1178519"/>
            <a:ext cx="2840805" cy="1150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0358" y="2344948"/>
            <a:ext cx="2063385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8" dirty="0">
                <a:latin typeface="+mn-ea"/>
              </a:rPr>
              <a:t>[</a:t>
            </a:r>
            <a:r>
              <a:rPr lang="ko-KR" altLang="en-US" sz="818">
                <a:latin typeface="+mn-ea"/>
              </a:rPr>
              <a:t>델몬트</a:t>
            </a:r>
            <a:r>
              <a:rPr lang="en-US" altLang="ko-KR" sz="818" dirty="0">
                <a:latin typeface="+mn-ea"/>
              </a:rPr>
              <a:t>]</a:t>
            </a:r>
            <a:r>
              <a:rPr lang="ko-KR" altLang="en-US" sz="818">
                <a:latin typeface="+mn-ea"/>
              </a:rPr>
              <a:t>맛도 좋고 건강에 좋은 블루베리</a:t>
            </a:r>
            <a:endParaRPr lang="en-US" altLang="ko-KR" sz="818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0358" y="2552509"/>
            <a:ext cx="870751" cy="26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90" b="1" dirty="0">
                <a:latin typeface="+mn-ea"/>
              </a:rPr>
              <a:t>12,000</a:t>
            </a:r>
            <a:r>
              <a:rPr lang="ko-KR" altLang="en-US" sz="1090" b="1">
                <a:latin typeface="+mn-ea"/>
              </a:rPr>
              <a:t>원</a:t>
            </a:r>
            <a:r>
              <a:rPr lang="en-US" altLang="ko-KR" sz="1090" b="1" dirty="0">
                <a:latin typeface="+mn-ea"/>
              </a:rPr>
              <a:t>~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3044737" y="2003475"/>
            <a:ext cx="404608" cy="326042"/>
          </a:xfrm>
          <a:prstGeom prst="rect">
            <a:avLst/>
          </a:prstGeom>
          <a:solidFill>
            <a:srgbClr val="3A3A3A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</a:t>
            </a:r>
          </a:p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PLAZA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05981" y="2552509"/>
            <a:ext cx="790601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365</a:t>
            </a:r>
            <a:r>
              <a:rPr lang="ko-KR" altLang="en-US" sz="778" b="1">
                <a:latin typeface="+mn-ea"/>
              </a:rPr>
              <a:t>개</a:t>
            </a:r>
            <a:r>
              <a:rPr lang="ko-KR" altLang="en-US" sz="778">
                <a:latin typeface="+mn-ea"/>
              </a:rPr>
              <a:t> 판매중</a:t>
            </a:r>
            <a:endParaRPr lang="en-US" altLang="ko-KR" sz="778" dirty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47964" y="1658142"/>
            <a:ext cx="57579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43802" y="1244361"/>
            <a:ext cx="751391" cy="20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오늘마감 </a:t>
            </a:r>
            <a:r>
              <a:rPr lang="en-US" altLang="ko-KR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10:36:16</a:t>
            </a:r>
            <a:endParaRPr lang="ko-KR" altLang="en-US" sz="62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1137477" y="2999075"/>
            <a:ext cx="1758023" cy="112464"/>
            <a:chOff x="6387657" y="5634038"/>
            <a:chExt cx="2257425" cy="144412"/>
          </a:xfrm>
        </p:grpSpPr>
        <p:sp>
          <p:nvSpPr>
            <p:cNvPr id="140" name="자유형 139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41" name="자유형 140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66" name="그룹 118"/>
          <p:cNvGrpSpPr>
            <a:grpSpLocks/>
          </p:cNvGrpSpPr>
          <p:nvPr/>
        </p:nvGrpSpPr>
        <p:grpSpPr bwMode="auto">
          <a:xfrm>
            <a:off x="736297" y="3571716"/>
            <a:ext cx="1230884" cy="1228895"/>
            <a:chOff x="147806" y="1140710"/>
            <a:chExt cx="1816711" cy="1813615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036" tIns="0" rIns="28036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34" spc="-117" dirty="0">
                <a:latin typeface="+mn-ea"/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직사각형 156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036" tIns="28036" rIns="28036" bIns="28036" anchor="ctr"/>
            <a:lstStyle/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78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49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7" name="그룹 118"/>
          <p:cNvGrpSpPr>
            <a:grpSpLocks/>
          </p:cNvGrpSpPr>
          <p:nvPr/>
        </p:nvGrpSpPr>
        <p:grpSpPr bwMode="auto">
          <a:xfrm>
            <a:off x="2162891" y="3571716"/>
            <a:ext cx="1230884" cy="1228895"/>
            <a:chOff x="147806" y="1140710"/>
            <a:chExt cx="1816711" cy="1813615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036" tIns="0" rIns="28036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34" spc="-117" dirty="0">
                <a:latin typeface="+mn-ea"/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036" tIns="28036" rIns="28036" bIns="28036" anchor="ctr"/>
            <a:lstStyle/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78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78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49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76397" y="4937317"/>
            <a:ext cx="1309664" cy="65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[</a:t>
            </a:r>
            <a:r>
              <a:rPr lang="ko-KR" altLang="en-US" sz="778" b="1" dirty="0" err="1">
                <a:latin typeface="+mn-ea"/>
              </a:rPr>
              <a:t>캉골</a:t>
            </a:r>
            <a:r>
              <a:rPr lang="en-US" altLang="ko-KR" sz="778" b="1" dirty="0">
                <a:latin typeface="+mn-ea"/>
              </a:rPr>
              <a:t>] </a:t>
            </a:r>
            <a:r>
              <a:rPr lang="ko-KR" altLang="en-US" sz="778" b="1" dirty="0">
                <a:latin typeface="+mn-ea"/>
              </a:rPr>
              <a:t>가벼운 봄패션 캉골 </a:t>
            </a:r>
            <a:r>
              <a:rPr lang="en-US" altLang="ko-KR" sz="778" b="1" dirty="0">
                <a:latin typeface="+mn-ea"/>
              </a:rPr>
              <a:t>2016 NEW</a:t>
            </a:r>
            <a:r>
              <a:rPr lang="ko-KR" altLang="en-US" sz="778" b="1" dirty="0" err="1">
                <a:latin typeface="+mn-ea"/>
              </a:rPr>
              <a:t>에코백</a:t>
            </a:r>
            <a:endParaRPr lang="en-US" altLang="ko-KR" sz="778" strike="sngStrike" dirty="0">
              <a:latin typeface="+mn-ea"/>
            </a:endParaRPr>
          </a:p>
          <a:p>
            <a:r>
              <a: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30000</a:t>
            </a:r>
            <a:r>
              <a:rPr lang="ko-KR" altLang="en-US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  <a:r>
              <a:rPr lang="ko-KR" altLang="en-US" sz="234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endParaRPr lang="en-US" altLang="ko-KR" sz="234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234" b="1" dirty="0">
              <a:latin typeface="+mn-ea"/>
            </a:endParaRPr>
          </a:p>
          <a:p>
            <a:r>
              <a:rPr lang="en-US" altLang="ko-KR" sz="1090" b="1" dirty="0">
                <a:latin typeface="+mn-ea"/>
              </a:rPr>
              <a:t>27,000</a:t>
            </a:r>
            <a:r>
              <a:rPr lang="ko-KR" altLang="en-US" sz="1090" dirty="0">
                <a:latin typeface="+mn-ea"/>
              </a:rPr>
              <a:t>원     </a:t>
            </a:r>
            <a:endParaRPr lang="en-US" altLang="ko-KR" sz="109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25455" y="4936426"/>
            <a:ext cx="1309664" cy="643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[</a:t>
            </a:r>
            <a:r>
              <a:rPr lang="ko-KR" altLang="en-US" sz="778" b="1" dirty="0" err="1">
                <a:latin typeface="+mn-ea"/>
              </a:rPr>
              <a:t>캉골</a:t>
            </a:r>
            <a:r>
              <a:rPr lang="en-US" altLang="ko-KR" sz="778" b="1" dirty="0">
                <a:latin typeface="+mn-ea"/>
              </a:rPr>
              <a:t>] </a:t>
            </a:r>
            <a:r>
              <a:rPr lang="ko-KR" altLang="en-US" sz="778" b="1" dirty="0">
                <a:latin typeface="+mn-ea"/>
              </a:rPr>
              <a:t>가벼운 봄패션 캉골 </a:t>
            </a:r>
            <a:r>
              <a:rPr lang="en-US" altLang="ko-KR" sz="778" b="1" dirty="0">
                <a:latin typeface="+mn-ea"/>
              </a:rPr>
              <a:t>2016 NEW</a:t>
            </a:r>
            <a:r>
              <a:rPr lang="ko-KR" altLang="en-US" sz="778" b="1" dirty="0" err="1">
                <a:latin typeface="+mn-ea"/>
              </a:rPr>
              <a:t>에코백</a:t>
            </a:r>
            <a:endParaRPr lang="en-US" altLang="ko-KR" sz="778" strike="sngStrike" dirty="0">
              <a:latin typeface="+mn-ea"/>
            </a:endParaRPr>
          </a:p>
          <a:p>
            <a:endParaRPr lang="en-US" altLang="ko-KR" sz="234" b="1" dirty="0">
              <a:latin typeface="+mn-ea"/>
            </a:endParaRPr>
          </a:p>
          <a:p>
            <a:endParaRPr lang="en-US" altLang="ko-KR" sz="234" b="1" dirty="0">
              <a:latin typeface="+mn-ea"/>
            </a:endParaRPr>
          </a:p>
          <a:p>
            <a:endParaRPr lang="en-US" altLang="ko-KR" sz="234" b="1" dirty="0">
              <a:latin typeface="+mn-ea"/>
            </a:endParaRPr>
          </a:p>
          <a:p>
            <a:endParaRPr lang="en-US" altLang="ko-KR" sz="234" b="1" dirty="0">
              <a:latin typeface="+mn-ea"/>
            </a:endParaRPr>
          </a:p>
          <a:p>
            <a:r>
              <a:rPr lang="en-US" altLang="ko-KR" sz="1090" b="1" dirty="0">
                <a:latin typeface="+mn-ea"/>
              </a:rPr>
              <a:t>27,000</a:t>
            </a:r>
            <a:r>
              <a:rPr lang="ko-KR" altLang="en-US" sz="1090" dirty="0">
                <a:latin typeface="+mn-ea"/>
              </a:rPr>
              <a:t>원     </a:t>
            </a:r>
            <a:endParaRPr lang="en-US" altLang="ko-KR" sz="1090" dirty="0">
              <a:latin typeface="+mn-ea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29869" y="5572491"/>
            <a:ext cx="12346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57202" y="5572491"/>
            <a:ext cx="12346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37360" y="4840706"/>
            <a:ext cx="442453" cy="117074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PLAZA</a:t>
            </a:r>
            <a:endParaRPr lang="ko-KR" altLang="en-US" sz="623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74081" y="4840706"/>
            <a:ext cx="334100" cy="11707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PICK</a:t>
            </a:r>
            <a:endParaRPr lang="ko-KR" altLang="en-US" sz="70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209431" y="4838942"/>
            <a:ext cx="334100" cy="1170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분당점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3254535" y="3658032"/>
            <a:ext cx="35170" cy="126354"/>
            <a:chOff x="6997699" y="6453509"/>
            <a:chExt cx="106489" cy="382571"/>
          </a:xfrm>
        </p:grpSpPr>
        <p:sp>
          <p:nvSpPr>
            <p:cNvPr id="130" name="타원 129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152745" y="4838942"/>
            <a:ext cx="442453" cy="117074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PLAZA</a:t>
            </a:r>
            <a:endParaRPr lang="ko-KR" altLang="en-US" sz="623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989466" y="4838942"/>
            <a:ext cx="334100" cy="11707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PICK</a:t>
            </a:r>
            <a:endParaRPr lang="ko-KR" altLang="en-US" sz="70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624816" y="4837177"/>
            <a:ext cx="334100" cy="1170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분당점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1821910" y="3658032"/>
            <a:ext cx="35170" cy="126354"/>
            <a:chOff x="6997699" y="6453509"/>
            <a:chExt cx="106489" cy="382571"/>
          </a:xfrm>
        </p:grpSpPr>
        <p:sp>
          <p:nvSpPr>
            <p:cNvPr id="159" name="타원 158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대카테고리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AKM-CA-003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20090" y="3530531"/>
            <a:ext cx="2829256" cy="263676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78" name="직사각형 77"/>
          <p:cNvSpPr/>
          <p:nvPr/>
        </p:nvSpPr>
        <p:spPr>
          <a:xfrm>
            <a:off x="637351" y="936921"/>
            <a:ext cx="2829437" cy="2561965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2815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4" y="1276995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ko-KR" altLang="en-US" sz="3426" dirty="0" smtClean="0">
                <a:solidFill>
                  <a:schemeClr val="bg1"/>
                </a:solidFill>
              </a:rPr>
              <a:t>중</a:t>
            </a:r>
            <a:r>
              <a:rPr lang="en-US" altLang="ko-KR" sz="3426" dirty="0" smtClean="0">
                <a:solidFill>
                  <a:schemeClr val="bg1"/>
                </a:solidFill>
              </a:rPr>
              <a:t>/</a:t>
            </a:r>
            <a:r>
              <a:rPr lang="ko-KR" altLang="en-US" sz="3426" smtClean="0">
                <a:solidFill>
                  <a:schemeClr val="bg1"/>
                </a:solidFill>
              </a:rPr>
              <a:t>소</a:t>
            </a:r>
            <a:r>
              <a:rPr lang="en-US" altLang="ko-KR" sz="3426" dirty="0" smtClean="0">
                <a:solidFill>
                  <a:schemeClr val="bg1"/>
                </a:solidFill>
              </a:rPr>
              <a:t>/</a:t>
            </a:r>
            <a:r>
              <a:rPr lang="ko-KR" altLang="en-US" sz="3426" smtClean="0">
                <a:solidFill>
                  <a:schemeClr val="bg1"/>
                </a:solidFill>
              </a:rPr>
              <a:t>세 카테고리</a:t>
            </a:r>
            <a:endParaRPr lang="ko-KR" altLang="en-US" sz="342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8483" y="792250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85129"/>
              </p:ext>
            </p:extLst>
          </p:nvPr>
        </p:nvGraphicFramePr>
        <p:xfrm>
          <a:off x="7781043" y="488295"/>
          <a:ext cx="1951409" cy="5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134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584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850946" y="855604"/>
            <a:ext cx="341760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46" dirty="0">
                <a:latin typeface="+mn-ea"/>
                <a:sym typeface="Wingdings" panose="05000000000000000000" pitchFamily="2" charset="2"/>
              </a:rPr>
              <a:t></a:t>
            </a:r>
            <a:endParaRPr lang="ko-KR" altLang="en-US" sz="1246" dirty="0">
              <a:latin typeface="+mn-ea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829413" y="1177988"/>
            <a:ext cx="2838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18710" y="891556"/>
            <a:ext cx="2848486" cy="21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원피스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36432" y="831129"/>
            <a:ext cx="385042" cy="33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57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817238" y="1185729"/>
            <a:ext cx="2852233" cy="22446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여성의류 </a:t>
            </a:r>
            <a:r>
              <a:rPr lang="ko-KR" altLang="en-US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원피스 </a:t>
            </a:r>
            <a:r>
              <a:rPr lang="ko-KR" altLang="en-US" sz="623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 </a:t>
            </a:r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선택 </a:t>
            </a:r>
            <a:r>
              <a:rPr lang="ko-KR" altLang="en-US" sz="623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817256" y="6080116"/>
            <a:ext cx="2847685" cy="3342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파워링크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(AD) 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grpSp>
        <p:nvGrpSpPr>
          <p:cNvPr id="247" name="그룹 246"/>
          <p:cNvGrpSpPr/>
          <p:nvPr/>
        </p:nvGrpSpPr>
        <p:grpSpPr>
          <a:xfrm>
            <a:off x="1361357" y="5421014"/>
            <a:ext cx="1758023" cy="112464"/>
            <a:chOff x="6387657" y="5634038"/>
            <a:chExt cx="2257425" cy="144412"/>
          </a:xfrm>
        </p:grpSpPr>
        <p:sp>
          <p:nvSpPr>
            <p:cNvPr id="248" name="자유형 247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301" name="직사각형 300"/>
          <p:cNvSpPr/>
          <p:nvPr/>
        </p:nvSpPr>
        <p:spPr>
          <a:xfrm>
            <a:off x="4270670" y="792290"/>
            <a:ext cx="2849259" cy="56201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6795671" y="874176"/>
            <a:ext cx="238758" cy="238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4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4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24404" y="625106"/>
            <a:ext cx="523794" cy="129878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Legacy </a:t>
            </a:r>
            <a:r>
              <a:rPr lang="ko-KR" altLang="en-US" sz="701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endParaRPr lang="ko-KR" altLang="en-US" sz="701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18483" y="1428850"/>
            <a:ext cx="2846457" cy="248044"/>
            <a:chOff x="990980" y="1752044"/>
            <a:chExt cx="3566417" cy="318507"/>
          </a:xfrm>
        </p:grpSpPr>
        <p:grpSp>
          <p:nvGrpSpPr>
            <p:cNvPr id="27" name="그룹 26"/>
            <p:cNvGrpSpPr/>
            <p:nvPr/>
          </p:nvGrpSpPr>
          <p:grpSpPr>
            <a:xfrm>
              <a:off x="990980" y="1752044"/>
              <a:ext cx="3566417" cy="318507"/>
              <a:chOff x="990980" y="1752044"/>
              <a:chExt cx="3566417" cy="31850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990980" y="1752044"/>
                <a:ext cx="2641605" cy="318507"/>
                <a:chOff x="990981" y="1752044"/>
                <a:chExt cx="2436146" cy="318507"/>
              </a:xfrm>
            </p:grpSpPr>
            <p:sp>
              <p:nvSpPr>
                <p:cNvPr id="118" name="직사각형 117"/>
                <p:cNvSpPr/>
                <p:nvPr/>
              </p:nvSpPr>
              <p:spPr>
                <a:xfrm>
                  <a:off x="990981" y="1752044"/>
                  <a:ext cx="1216150" cy="318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778" dirty="0" err="1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신상품순</a:t>
                  </a:r>
                  <a:r>
                    <a:rPr lang="ko-KR" altLang="en-US" sz="778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▼</a:t>
                  </a: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210977" y="1752044"/>
                  <a:ext cx="1216150" cy="318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78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&amp;PICK</a:t>
                  </a:r>
                  <a:r>
                    <a:rPr lang="ko-KR" altLang="en-US" sz="778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상품</a:t>
                  </a:r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21" name="직사각형 120"/>
              <p:cNvSpPr/>
              <p:nvPr/>
            </p:nvSpPr>
            <p:spPr>
              <a:xfrm>
                <a:off x="3634805" y="1752044"/>
                <a:ext cx="465751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783483" y="1827527"/>
                <a:ext cx="177057" cy="170667"/>
                <a:chOff x="4927358" y="3107200"/>
                <a:chExt cx="177057" cy="170667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927358" y="3107200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033354" y="3107200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4927358" y="3206806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33354" y="3206806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47" name="직사각형 146"/>
              <p:cNvSpPr/>
              <p:nvPr/>
            </p:nvSpPr>
            <p:spPr>
              <a:xfrm>
                <a:off x="4091646" y="1752044"/>
                <a:ext cx="465751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248132" y="1853774"/>
              <a:ext cx="136866" cy="133723"/>
              <a:chOff x="4897893" y="3203339"/>
              <a:chExt cx="136866" cy="177985"/>
            </a:xfrm>
          </p:grpSpPr>
          <p:sp>
            <p:nvSpPr>
              <p:cNvPr id="15" name="이등변 삼각형 14"/>
              <p:cNvSpPr/>
              <p:nvPr/>
            </p:nvSpPr>
            <p:spPr>
              <a:xfrm rot="10800000">
                <a:off x="4897893" y="3203339"/>
                <a:ext cx="136866" cy="11798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flipH="1">
                <a:off x="4964026" y="3275282"/>
                <a:ext cx="2300" cy="106042"/>
              </a:xfrm>
              <a:prstGeom prst="line">
                <a:avLst/>
              </a:prstGeom>
              <a:ln w="412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TextBox 189"/>
          <p:cNvSpPr txBox="1"/>
          <p:nvPr/>
        </p:nvSpPr>
        <p:spPr>
          <a:xfrm>
            <a:off x="4221544" y="891555"/>
            <a:ext cx="2848486" cy="21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카테고리 선택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76236"/>
              </p:ext>
            </p:extLst>
          </p:nvPr>
        </p:nvGraphicFramePr>
        <p:xfrm>
          <a:off x="4299724" y="1167667"/>
          <a:ext cx="2820205" cy="358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205"/>
              </a:tblGrid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브랜드 매장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영캐주얼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브랜드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캐릭터 브랜드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커리어 브랜드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마담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미시 브랜드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디자이너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스트릿 브랜드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아이템 매장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원피스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티셔츠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민소매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나시 티셔츠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블라우스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셔츠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남방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니트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스웨터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9" name="그룹 88"/>
          <p:cNvGrpSpPr/>
          <p:nvPr/>
        </p:nvGrpSpPr>
        <p:grpSpPr>
          <a:xfrm>
            <a:off x="4762430" y="5435212"/>
            <a:ext cx="1758023" cy="112464"/>
            <a:chOff x="6387657" y="5634038"/>
            <a:chExt cx="2257425" cy="144412"/>
          </a:xfrm>
        </p:grpSpPr>
        <p:sp>
          <p:nvSpPr>
            <p:cNvPr id="90" name="자유형 89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40886" y="2037394"/>
            <a:ext cx="2966259" cy="2147304"/>
            <a:chOff x="891341" y="2137190"/>
            <a:chExt cx="3808887" cy="2757290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992055" y="2137190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118"/>
            <p:cNvGrpSpPr>
              <a:grpSpLocks/>
            </p:cNvGrpSpPr>
            <p:nvPr/>
          </p:nvGrpSpPr>
          <p:grpSpPr bwMode="auto">
            <a:xfrm>
              <a:off x="1097300" y="2219530"/>
              <a:ext cx="963444" cy="961886"/>
              <a:chOff x="147806" y="1140710"/>
              <a:chExt cx="1816711" cy="1813615"/>
            </a:xfrm>
          </p:grpSpPr>
          <p:sp>
            <p:nvSpPr>
              <p:cNvPr id="154" name="직사각형 153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+mn-ea"/>
                </a:endParaRPr>
              </a:p>
            </p:txBody>
          </p:sp>
          <p:cxnSp>
            <p:nvCxnSpPr>
              <p:cNvPr id="155" name="직선 연결선 154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직사각형 156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3913319" y="3224250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891341" y="3486128"/>
              <a:ext cx="37999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모서리가 둥근 직사각형 96"/>
            <p:cNvSpPr/>
            <p:nvPr/>
          </p:nvSpPr>
          <p:spPr>
            <a:xfrm>
              <a:off x="2175584" y="3267016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707347" y="3264750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610578" y="3230024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82731" y="2236902"/>
              <a:ext cx="2176675" cy="948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02" name="그룹 118"/>
            <p:cNvGrpSpPr>
              <a:grpSpLocks/>
            </p:cNvGrpSpPr>
            <p:nvPr/>
          </p:nvGrpSpPr>
          <p:grpSpPr bwMode="auto">
            <a:xfrm>
              <a:off x="1097300" y="3571331"/>
              <a:ext cx="963444" cy="961886"/>
              <a:chOff x="147806" y="1140710"/>
              <a:chExt cx="1816711" cy="1813615"/>
            </a:xfrm>
          </p:grpSpPr>
          <p:sp>
            <p:nvSpPr>
              <p:cNvPr id="150" name="직사각형 149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+mn-ea"/>
                </a:endParaRPr>
              </a:p>
            </p:txBody>
          </p:sp>
          <p:cxnSp>
            <p:nvCxnSpPr>
              <p:cNvPr id="151" name="직선 연결선 150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직사각형 152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921752" y="4636064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969027" y="4599684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082732" y="3588704"/>
              <a:ext cx="2149795" cy="948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4450504" y="2268848"/>
              <a:ext cx="45161" cy="162248"/>
              <a:chOff x="6997699" y="6453509"/>
              <a:chExt cx="106489" cy="382571"/>
            </a:xfrm>
          </p:grpSpPr>
          <p:sp>
            <p:nvSpPr>
              <p:cNvPr id="143" name="타원 142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5" name="타원 144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1106700" y="3260879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175584" y="4674425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707347" y="4672159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10578" y="4637431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1106700" y="4668288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4450504" y="3636779"/>
              <a:ext cx="45161" cy="162248"/>
              <a:chOff x="6997699" y="6453509"/>
              <a:chExt cx="106489" cy="382571"/>
            </a:xfrm>
          </p:grpSpPr>
          <p:sp>
            <p:nvSpPr>
              <p:cNvPr id="159" name="타원 158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중카테고리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AKM-CA-004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415208" y="1825988"/>
            <a:ext cx="1119980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백화점 스포츠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778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레저 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581966" y="1825988"/>
            <a:ext cx="867168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천삼백케이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58856" y="1825988"/>
            <a:ext cx="474981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</p:txBody>
      </p:sp>
      <p:cxnSp>
        <p:nvCxnSpPr>
          <p:cNvPr id="133" name="직선 연결선 132"/>
          <p:cNvCxnSpPr/>
          <p:nvPr/>
        </p:nvCxnSpPr>
        <p:spPr>
          <a:xfrm>
            <a:off x="847419" y="1759233"/>
            <a:ext cx="2838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801890" y="2003077"/>
            <a:ext cx="2854923" cy="407507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39" name="직사각형 138"/>
          <p:cNvSpPr/>
          <p:nvPr/>
        </p:nvSpPr>
        <p:spPr>
          <a:xfrm>
            <a:off x="4281547" y="802061"/>
            <a:ext cx="2844812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40" name="타원 139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815427" y="802062"/>
            <a:ext cx="2844812" cy="1235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cxnSp>
        <p:nvCxnSpPr>
          <p:cNvPr id="142" name="꺾인 연결선 141"/>
          <p:cNvCxnSpPr/>
          <p:nvPr/>
        </p:nvCxnSpPr>
        <p:spPr>
          <a:xfrm rot="16200000" flipH="1">
            <a:off x="2866316" y="155981"/>
            <a:ext cx="960487" cy="2958060"/>
          </a:xfrm>
          <a:prstGeom prst="bentConnector4">
            <a:avLst>
              <a:gd name="adj1" fmla="val -18535"/>
              <a:gd name="adj2" fmla="val 71019"/>
            </a:avLst>
          </a:prstGeom>
          <a:ln>
            <a:solidFill>
              <a:srgbClr val="FF0000"/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3363845" y="790324"/>
            <a:ext cx="321904" cy="35532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293484" y="705953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915315" y="5421014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3. </a:t>
            </a:r>
            <a:r>
              <a:rPr lang="ko-KR" altLang="en-US" sz="786" smtClean="0"/>
              <a:t>찜클릭시 레이어팝업 화면 중앙에 노출되어야함</a:t>
            </a:r>
            <a:r>
              <a:rPr lang="en-US" altLang="ko-KR" sz="786" dirty="0" smtClean="0"/>
              <a:t>, Native</a:t>
            </a:r>
            <a:r>
              <a:rPr lang="ko-KR" altLang="en-US" sz="786" smtClean="0"/>
              <a:t>영역과 겹침</a:t>
            </a:r>
            <a:endParaRPr lang="ko-KR" altLang="en-US" sz="786" dirty="0"/>
          </a:p>
        </p:txBody>
      </p:sp>
      <p:sp>
        <p:nvSpPr>
          <p:cNvPr id="163" name="직사각형 162"/>
          <p:cNvSpPr/>
          <p:nvPr/>
        </p:nvSpPr>
        <p:spPr>
          <a:xfrm>
            <a:off x="7915315" y="4141070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2. </a:t>
            </a:r>
            <a:r>
              <a:rPr lang="ko-KR" altLang="en-US" sz="786" smtClean="0"/>
              <a:t>선택키워드 영역 초기에 노출되지 않다가 키워드 선택시 노출됨 </a:t>
            </a:r>
            <a:r>
              <a:rPr lang="en-US" altLang="ko-KR" sz="786" dirty="0" smtClean="0"/>
              <a:t>web view </a:t>
            </a:r>
            <a:r>
              <a:rPr lang="ko-KR" altLang="en-US" sz="786" smtClean="0"/>
              <a:t>영역 높이값 변동됨</a:t>
            </a:r>
            <a:endParaRPr lang="ko-KR" altLang="en-US" sz="786" dirty="0"/>
          </a:p>
        </p:txBody>
      </p:sp>
      <p:sp>
        <p:nvSpPr>
          <p:cNvPr id="164" name="직사각형 163"/>
          <p:cNvSpPr/>
          <p:nvPr/>
        </p:nvSpPr>
        <p:spPr>
          <a:xfrm>
            <a:off x="797420" y="1429710"/>
            <a:ext cx="1090470" cy="22432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727059" y="1345339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797420" y="1765996"/>
            <a:ext cx="2867520" cy="22432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727059" y="1681625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915315" y="2861126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1. </a:t>
            </a:r>
            <a:r>
              <a:rPr lang="ko-KR" altLang="en-US" sz="786" smtClean="0"/>
              <a:t>정렬순서  클릭시 셀렉트 레이어 팝업이 노출되어야하는데 </a:t>
            </a:r>
            <a:r>
              <a:rPr lang="en-US" altLang="ko-KR" sz="786" dirty="0" smtClean="0"/>
              <a:t>Native</a:t>
            </a:r>
            <a:r>
              <a:rPr lang="ko-KR" altLang="en-US" sz="786" smtClean="0"/>
              <a:t>영영과 겹침</a:t>
            </a:r>
            <a:endParaRPr lang="ko-KR" altLang="en-US" sz="786" dirty="0"/>
          </a:p>
        </p:txBody>
      </p:sp>
      <p:sp>
        <p:nvSpPr>
          <p:cNvPr id="172" name="직사각형 171"/>
          <p:cNvSpPr/>
          <p:nvPr/>
        </p:nvSpPr>
        <p:spPr>
          <a:xfrm>
            <a:off x="814800" y="6078148"/>
            <a:ext cx="2844812" cy="368579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40724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6251" y="148201"/>
            <a:ext cx="4961756" cy="339453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69410"/>
              </p:ext>
            </p:extLst>
          </p:nvPr>
        </p:nvGraphicFramePr>
        <p:xfrm>
          <a:off x="239631" y="554425"/>
          <a:ext cx="9438373" cy="111498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03519"/>
                <a:gridCol w="558626"/>
                <a:gridCol w="6405595"/>
                <a:gridCol w="782079"/>
                <a:gridCol w="788554"/>
              </a:tblGrid>
              <a:tr h="339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Ver.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History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Page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Author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1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2016.09.01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1.0</a:t>
                      </a: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8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57057" marR="57057" marT="28540" marB="28540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김영훈</a:t>
                      </a: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2016.09.07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1.1</a:t>
                      </a: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Native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영역 표시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위젯 추가</a:t>
                      </a:r>
                      <a:endParaRPr kumimoji="1" lang="ko-KR" altLang="en-US" sz="8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57057" marR="57057" marT="28540" marB="28540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2016.10.16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1.2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모션 영역 추가</a:t>
                      </a:r>
                      <a:endParaRPr kumimoji="1" lang="ko-KR" altLang="en-US" sz="8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57057" marR="57057" marT="28540" marB="28540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7057" marR="57057" marT="28540" marB="28540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L="71889" marR="71889" marT="35959" marB="35959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1620" y="1164361"/>
            <a:ext cx="2879401" cy="22660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여성의류 </a:t>
            </a:r>
            <a:r>
              <a:rPr lang="ko-KR" altLang="en-US" sz="629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r>
              <a: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86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원피스 </a:t>
            </a:r>
            <a:r>
              <a:rPr lang="ko-KR" altLang="en-US" sz="629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 </a:t>
            </a:r>
            <a:r>
              <a:rPr lang="en-US" altLang="ko-KR" sz="629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86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선택 </a:t>
            </a:r>
            <a:r>
              <a:rPr lang="ko-KR" altLang="en-US" sz="629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629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4811" y="806383"/>
            <a:ext cx="38664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2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52878" y="767133"/>
            <a:ext cx="287639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650" y="831091"/>
            <a:ext cx="343364" cy="285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8" dirty="0">
                <a:latin typeface="+mn-ea"/>
                <a:sym typeface="Wingdings" panose="05000000000000000000" pitchFamily="2" charset="2"/>
              </a:rPr>
              <a:t></a:t>
            </a:r>
            <a:endParaRPr lang="ko-KR" altLang="en-US" sz="1258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63911" y="1156547"/>
            <a:ext cx="2865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817166" y="4530074"/>
            <a:ext cx="1774768" cy="113535"/>
            <a:chOff x="6387657" y="5634038"/>
            <a:chExt cx="2257425" cy="144412"/>
          </a:xfrm>
        </p:grpSpPr>
        <p:sp>
          <p:nvSpPr>
            <p:cNvPr id="8" name="자유형 7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9">
                <a:latin typeface="+mn-ea"/>
                <a:ea typeface="+mn-ea"/>
              </a:endParaRPr>
            </a:p>
          </p:txBody>
        </p:sp>
        <p:sp>
          <p:nvSpPr>
            <p:cNvPr id="9" name="자유형 8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9">
                <a:latin typeface="+mn-ea"/>
                <a:ea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53107" y="867386"/>
            <a:ext cx="2875618" cy="21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86" b="1" dirty="0" err="1">
                <a:latin typeface="+mn-ea"/>
              </a:rPr>
              <a:t>쉬폰</a:t>
            </a:r>
            <a:r>
              <a:rPr lang="ko-KR" altLang="en-US" sz="786" b="1" dirty="0">
                <a:latin typeface="+mn-ea"/>
              </a:rPr>
              <a:t> 원피스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53049" y="6117727"/>
            <a:ext cx="2874810" cy="3374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파워링크</a:t>
            </a:r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(AD) </a:t>
            </a:r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grpSp>
        <p:nvGrpSpPr>
          <p:cNvPr id="12" name="그룹 118"/>
          <p:cNvGrpSpPr>
            <a:grpSpLocks/>
          </p:cNvGrpSpPr>
          <p:nvPr/>
        </p:nvGrpSpPr>
        <p:grpSpPr bwMode="auto">
          <a:xfrm>
            <a:off x="4371683" y="1978239"/>
            <a:ext cx="757451" cy="756226"/>
            <a:chOff x="147806" y="1140710"/>
            <a:chExt cx="1816711" cy="181361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53757" y="1925270"/>
            <a:ext cx="1987880" cy="66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en-US" altLang="ko-KR" sz="786" b="1" dirty="0">
                <a:latin typeface="+mn-ea"/>
              </a:rPr>
              <a:t>] </a:t>
            </a:r>
          </a:p>
          <a:p>
            <a:r>
              <a:rPr lang="ko-KR" altLang="en-US" sz="786" b="1" dirty="0">
                <a:latin typeface="+mn-ea"/>
              </a:rPr>
              <a:t>가벼운 </a:t>
            </a:r>
            <a:r>
              <a:rPr lang="ko-KR" altLang="en-US" sz="786" b="1" dirty="0" err="1">
                <a:latin typeface="+mn-ea"/>
              </a:rPr>
              <a:t>봄패션</a:t>
            </a:r>
            <a:r>
              <a:rPr lang="ko-KR" altLang="en-US" sz="786" b="1" dirty="0">
                <a:latin typeface="+mn-ea"/>
              </a:rPr>
              <a:t> 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ko-KR" altLang="en-US" sz="786" b="1" dirty="0">
                <a:latin typeface="+mn-ea"/>
              </a:rPr>
              <a:t> </a:t>
            </a:r>
            <a:r>
              <a:rPr lang="en-US" altLang="ko-KR" sz="786" b="1" dirty="0">
                <a:latin typeface="+mn-ea"/>
              </a:rPr>
              <a:t>2016 NEW</a:t>
            </a:r>
            <a:r>
              <a:rPr lang="ko-KR" altLang="en-US" sz="786" b="1" dirty="0" err="1">
                <a:latin typeface="+mn-ea"/>
              </a:rPr>
              <a:t>에코백</a:t>
            </a:r>
            <a:endParaRPr lang="en-US" altLang="ko-KR" sz="786" b="1" dirty="0">
              <a:latin typeface="+mn-ea"/>
            </a:endParaRPr>
          </a:p>
          <a:p>
            <a:endParaRPr lang="en-US" altLang="ko-KR" sz="786" b="1" dirty="0">
              <a:latin typeface="+mn-ea"/>
            </a:endParaRPr>
          </a:p>
          <a:p>
            <a:endParaRPr lang="en-US" altLang="ko-KR" sz="236" b="1" dirty="0">
              <a:latin typeface="+mn-ea"/>
            </a:endParaRPr>
          </a:p>
          <a:p>
            <a:r>
              <a:rPr lang="en-US" altLang="ko-KR" sz="1101" b="1" dirty="0">
                <a:latin typeface="+mn-ea"/>
              </a:rPr>
              <a:t>27,000</a:t>
            </a:r>
            <a:r>
              <a:rPr lang="ko-KR" altLang="en-US" sz="1101" dirty="0">
                <a:latin typeface="+mn-ea"/>
              </a:rPr>
              <a:t>원     </a:t>
            </a:r>
            <a:endParaRPr lang="en-US" altLang="ko-KR" sz="110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95462" y="2869407"/>
            <a:ext cx="11480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>
                <a:latin typeface="+mn-ea"/>
              </a:rPr>
              <a:t>관련기획전 보기</a:t>
            </a:r>
            <a:r>
              <a:rPr lang="en-US" altLang="ko-KR" sz="708" dirty="0">
                <a:latin typeface="+mn-ea"/>
              </a:rPr>
              <a:t>(3</a:t>
            </a:r>
            <a:r>
              <a:rPr lang="ko-KR" altLang="en-US" sz="708" dirty="0">
                <a:latin typeface="+mn-ea"/>
              </a:rPr>
              <a:t>개</a:t>
            </a:r>
            <a:r>
              <a:rPr lang="en-US" altLang="ko-KR" sz="708" dirty="0">
                <a:latin typeface="+mn-ea"/>
              </a:rPr>
              <a:t>) &gt;</a:t>
            </a:r>
            <a:endParaRPr lang="ko-KR" altLang="en-US" sz="708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23332" y="2574443"/>
            <a:ext cx="18334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263911" y="2859418"/>
            <a:ext cx="2865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67251" y="2261716"/>
            <a:ext cx="38664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2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5" y="2319318"/>
            <a:ext cx="220528" cy="19935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5262" y="2594298"/>
            <a:ext cx="63991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 err="1">
                <a:latin typeface="+mn-ea"/>
              </a:rPr>
              <a:t>상품평</a:t>
            </a:r>
            <a:r>
              <a:rPr lang="ko-KR" altLang="en-US" sz="708" dirty="0">
                <a:latin typeface="+mn-ea"/>
              </a:rPr>
              <a:t> </a:t>
            </a:r>
            <a:r>
              <a:rPr lang="en-US" altLang="ko-KR" sz="708" dirty="0">
                <a:latin typeface="+mn-ea"/>
              </a:rPr>
              <a:t>189</a:t>
            </a:r>
            <a:endParaRPr lang="ko-KR" altLang="en-US" sz="708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81849" y="1784638"/>
            <a:ext cx="446667" cy="118189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PLAZA</a:t>
            </a:r>
            <a:endParaRPr lang="ko-KR" altLang="en-US" sz="629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26540" y="1784638"/>
            <a:ext cx="337282" cy="118189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PICK</a:t>
            </a:r>
            <a:endParaRPr lang="ko-KR" altLang="en-US" sz="70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58417" y="1790934"/>
            <a:ext cx="337282" cy="118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8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분당점</a:t>
            </a:r>
            <a:endParaRPr lang="ko-KR" altLang="en-US" sz="70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263911" y="3139262"/>
            <a:ext cx="2865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4252" y="4043961"/>
            <a:ext cx="1500732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KB</a:t>
            </a:r>
            <a:r>
              <a:rPr lang="ko-KR" altLang="en-US" sz="708" dirty="0">
                <a:latin typeface="+mn-ea"/>
              </a:rPr>
              <a:t>국민카드 </a:t>
            </a:r>
            <a:r>
              <a:rPr lang="en-US" altLang="ko-KR" sz="708" dirty="0">
                <a:latin typeface="+mn-ea"/>
              </a:rPr>
              <a:t>7% / </a:t>
            </a:r>
            <a:r>
              <a:rPr lang="ko-KR" altLang="en-US" sz="708" dirty="0">
                <a:latin typeface="+mn-ea"/>
              </a:rPr>
              <a:t>무이자 </a:t>
            </a:r>
            <a:r>
              <a:rPr lang="en-US" altLang="ko-KR" sz="708" dirty="0">
                <a:latin typeface="+mn-ea"/>
              </a:rPr>
              <a:t>12</a:t>
            </a:r>
            <a:r>
              <a:rPr lang="ko-KR" altLang="en-US" sz="708" dirty="0">
                <a:latin typeface="+mn-ea"/>
              </a:rPr>
              <a:t>개월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20900" y="4062833"/>
            <a:ext cx="450042" cy="118189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8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708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  <a:endParaRPr lang="ko-KR" altLang="en-US" sz="708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118"/>
          <p:cNvGrpSpPr>
            <a:grpSpLocks/>
          </p:cNvGrpSpPr>
          <p:nvPr/>
        </p:nvGrpSpPr>
        <p:grpSpPr bwMode="auto">
          <a:xfrm>
            <a:off x="4371683" y="3416714"/>
            <a:ext cx="757451" cy="756226"/>
            <a:chOff x="147806" y="1140710"/>
            <a:chExt cx="1816711" cy="181361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95462" y="4307882"/>
            <a:ext cx="11480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>
                <a:latin typeface="+mn-ea"/>
              </a:rPr>
              <a:t>관련기획전 보기</a:t>
            </a:r>
            <a:r>
              <a:rPr lang="en-US" altLang="ko-KR" sz="708" dirty="0">
                <a:latin typeface="+mn-ea"/>
              </a:rPr>
              <a:t>(3</a:t>
            </a:r>
            <a:r>
              <a:rPr lang="ko-KR" altLang="en-US" sz="708" dirty="0">
                <a:latin typeface="+mn-ea"/>
              </a:rPr>
              <a:t>개</a:t>
            </a:r>
            <a:r>
              <a:rPr lang="en-US" altLang="ko-KR" sz="708" dirty="0">
                <a:latin typeface="+mn-ea"/>
              </a:rPr>
              <a:t>) &gt;</a:t>
            </a:r>
            <a:endParaRPr lang="ko-KR" altLang="en-US" sz="708" dirty="0"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263911" y="4297892"/>
            <a:ext cx="2865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81849" y="3223113"/>
            <a:ext cx="446667" cy="118189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PLAZA</a:t>
            </a:r>
            <a:endParaRPr lang="ko-KR" altLang="en-US" sz="629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26540" y="3223113"/>
            <a:ext cx="337282" cy="118189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PICK</a:t>
            </a:r>
            <a:endParaRPr lang="ko-KR" altLang="en-US" sz="70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58417" y="3229408"/>
            <a:ext cx="337282" cy="1181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8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분당점</a:t>
            </a:r>
            <a:endParaRPr lang="ko-KR" altLang="en-US" sz="70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3313" y="3373530"/>
            <a:ext cx="1987880" cy="66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en-US" altLang="ko-KR" sz="786" b="1" dirty="0">
                <a:latin typeface="+mn-ea"/>
              </a:rPr>
              <a:t>] </a:t>
            </a:r>
          </a:p>
          <a:p>
            <a:r>
              <a:rPr lang="ko-KR" altLang="en-US" sz="786" b="1" dirty="0">
                <a:latin typeface="+mn-ea"/>
              </a:rPr>
              <a:t>가벼운 </a:t>
            </a:r>
            <a:r>
              <a:rPr lang="ko-KR" altLang="en-US" sz="786" b="1" dirty="0" err="1">
                <a:latin typeface="+mn-ea"/>
              </a:rPr>
              <a:t>봄패션</a:t>
            </a:r>
            <a:r>
              <a:rPr lang="ko-KR" altLang="en-US" sz="786" b="1" dirty="0">
                <a:latin typeface="+mn-ea"/>
              </a:rPr>
              <a:t> 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ko-KR" altLang="en-US" sz="786" b="1" dirty="0">
                <a:latin typeface="+mn-ea"/>
              </a:rPr>
              <a:t> </a:t>
            </a:r>
            <a:r>
              <a:rPr lang="en-US" altLang="ko-KR" sz="786" b="1" dirty="0">
                <a:latin typeface="+mn-ea"/>
              </a:rPr>
              <a:t>2016 NEW</a:t>
            </a:r>
            <a:r>
              <a:rPr lang="ko-KR" altLang="en-US" sz="786" b="1" dirty="0" err="1">
                <a:latin typeface="+mn-ea"/>
              </a:rPr>
              <a:t>에코백</a:t>
            </a:r>
            <a:endParaRPr lang="en-US" altLang="ko-KR" sz="786" strike="sngStrike" dirty="0">
              <a:latin typeface="+mn-ea"/>
            </a:endParaRPr>
          </a:p>
          <a:p>
            <a:r>
              <a:rPr lang="en-US" altLang="ko-KR" sz="786" strike="sngStrik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30000</a:t>
            </a:r>
            <a:r>
              <a:rPr lang="ko-KR" altLang="en-US" sz="786" strike="sngStrik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  <a:r>
              <a:rPr lang="ko-KR" altLang="en-US" sz="236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endParaRPr lang="en-US" altLang="ko-KR" sz="236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236" b="1" dirty="0">
              <a:latin typeface="+mn-ea"/>
            </a:endParaRPr>
          </a:p>
          <a:p>
            <a:r>
              <a:rPr lang="en-US" altLang="ko-KR" sz="1101" b="1" dirty="0">
                <a:latin typeface="+mn-ea"/>
              </a:rPr>
              <a:t>27,000</a:t>
            </a:r>
            <a:r>
              <a:rPr lang="ko-KR" altLang="en-US" sz="1101" dirty="0">
                <a:latin typeface="+mn-ea"/>
              </a:rPr>
              <a:t>원     </a:t>
            </a:r>
            <a:endParaRPr lang="en-US" altLang="ko-KR" sz="1101" dirty="0"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222888" y="4007075"/>
            <a:ext cx="18334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66806" y="3717789"/>
            <a:ext cx="38664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2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71" y="3775392"/>
            <a:ext cx="220528" cy="199358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252877" y="1393458"/>
            <a:ext cx="2874982" cy="250407"/>
            <a:chOff x="990980" y="1752044"/>
            <a:chExt cx="3566417" cy="318507"/>
          </a:xfrm>
        </p:grpSpPr>
        <p:grpSp>
          <p:nvGrpSpPr>
            <p:cNvPr id="45" name="그룹 44"/>
            <p:cNvGrpSpPr/>
            <p:nvPr/>
          </p:nvGrpSpPr>
          <p:grpSpPr>
            <a:xfrm>
              <a:off x="990980" y="1752044"/>
              <a:ext cx="2641605" cy="318507"/>
              <a:chOff x="990981" y="1752044"/>
              <a:chExt cx="2436146" cy="31850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90981" y="1752044"/>
                <a:ext cx="1216150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786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신상품순</a:t>
                </a:r>
                <a:r>
                  <a:rPr lang="ko-KR" altLang="en-US" sz="786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▼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210977" y="1752044"/>
                <a:ext cx="1216150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786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&amp;PICK</a:t>
                </a:r>
                <a:r>
                  <a:rPr lang="ko-KR" altLang="en-US" sz="786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</a:t>
                </a:r>
                <a:endParaRPr lang="ko-KR" altLang="en-US" sz="786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3634805" y="1752044"/>
              <a:ext cx="465751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783483" y="1827527"/>
              <a:ext cx="177057" cy="170667"/>
              <a:chOff x="4927358" y="3107200"/>
              <a:chExt cx="177057" cy="17066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927358" y="3107200"/>
                <a:ext cx="71061" cy="710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86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033354" y="3107200"/>
                <a:ext cx="71061" cy="710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86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27358" y="3206806"/>
                <a:ext cx="71061" cy="710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86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033354" y="3206806"/>
                <a:ext cx="71061" cy="710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86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091646" y="1752044"/>
              <a:ext cx="465751" cy="318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248132" y="1853774"/>
              <a:ext cx="136866" cy="133723"/>
              <a:chOff x="4897893" y="3203339"/>
              <a:chExt cx="136866" cy="177985"/>
            </a:xfrm>
          </p:grpSpPr>
          <p:sp>
            <p:nvSpPr>
              <p:cNvPr id="50" name="이등변 삼각형 49"/>
              <p:cNvSpPr/>
              <p:nvPr/>
            </p:nvSpPr>
            <p:spPr>
              <a:xfrm rot="10800000">
                <a:off x="4897893" y="3203339"/>
                <a:ext cx="136866" cy="11798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86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H="1">
                <a:off x="4964026" y="3275282"/>
                <a:ext cx="2300" cy="106042"/>
              </a:xfrm>
              <a:prstGeom prst="line">
                <a:avLst/>
              </a:prstGeom>
              <a:ln w="412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직사각형 57"/>
          <p:cNvSpPr/>
          <p:nvPr/>
        </p:nvSpPr>
        <p:spPr>
          <a:xfrm>
            <a:off x="4251620" y="767133"/>
            <a:ext cx="2876239" cy="5688039"/>
          </a:xfrm>
          <a:prstGeom prst="rect">
            <a:avLst/>
          </a:prstGeom>
          <a:solidFill>
            <a:srgbClr val="000000">
              <a:alpha val="50196"/>
            </a:srgb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0010" y="767132"/>
            <a:ext cx="2358882" cy="5697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76917" y="1164278"/>
            <a:ext cx="2361975" cy="296802"/>
            <a:chOff x="1598208" y="2376165"/>
            <a:chExt cx="1820479" cy="377519"/>
          </a:xfrm>
          <a:solidFill>
            <a:schemeClr val="bg1">
              <a:lumMod val="95000"/>
            </a:schemeClr>
          </a:solidFill>
        </p:grpSpPr>
        <p:sp>
          <p:nvSpPr>
            <p:cNvPr id="61" name="직사각형 60"/>
            <p:cNvSpPr/>
            <p:nvPr/>
          </p:nvSpPr>
          <p:spPr>
            <a:xfrm>
              <a:off x="1598208" y="2376165"/>
              <a:ext cx="606605" cy="3775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b="1" dirty="0">
                  <a:solidFill>
                    <a:schemeClr val="bg1"/>
                  </a:solidFill>
                  <a:latin typeface="+mn-ea"/>
                </a:rPr>
                <a:t>카테고리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205477" y="2376165"/>
              <a:ext cx="606605" cy="377519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브랜드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812082" y="2376165"/>
              <a:ext cx="606605" cy="377519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상세조건</a:t>
              </a:r>
            </a:p>
          </p:txBody>
        </p: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67631"/>
              </p:ext>
            </p:extLst>
          </p:nvPr>
        </p:nvGraphicFramePr>
        <p:xfrm>
          <a:off x="4787949" y="1468893"/>
          <a:ext cx="2350944" cy="24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44"/>
              </a:tblGrid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쉬폰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나시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셔츠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카라 원피스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플레어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랩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럭셔리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정장 원피스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레이스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프릴 원피스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마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린넨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원피스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5030184" y="4157029"/>
            <a:ext cx="1774768" cy="113535"/>
            <a:chOff x="6387657" y="5634038"/>
            <a:chExt cx="2257425" cy="144412"/>
          </a:xfrm>
        </p:grpSpPr>
        <p:sp>
          <p:nvSpPr>
            <p:cNvPr id="66" name="자유형 65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9">
                <a:latin typeface="+mn-ea"/>
                <a:ea typeface="+mn-ea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9">
                <a:latin typeface="+mn-ea"/>
                <a:ea typeface="+mn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918344" y="1472131"/>
            <a:ext cx="96644" cy="126818"/>
            <a:chOff x="1135498" y="3573016"/>
            <a:chExt cx="182730" cy="239782"/>
          </a:xfrm>
          <a:solidFill>
            <a:srgbClr val="5E84C2"/>
          </a:solidFill>
          <a:effectLst>
            <a:outerShdw blurRad="63500" dist="12700" sx="102000" sy="102000" algn="ctr" rotWithShape="0">
              <a:srgbClr val="4F77D1">
                <a:alpha val="83000"/>
              </a:srgbClr>
            </a:outerShdw>
          </a:effectLst>
        </p:grpSpPr>
        <p:sp>
          <p:nvSpPr>
            <p:cNvPr id="70" name="Rectangle 78"/>
            <p:cNvSpPr/>
            <p:nvPr/>
          </p:nvSpPr>
          <p:spPr>
            <a:xfrm rot="2728081">
              <a:off x="1093319" y="3710961"/>
              <a:ext cx="144016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6">
                <a:solidFill>
                  <a:schemeClr val="tx1"/>
                </a:solidFill>
              </a:endParaRPr>
            </a:p>
          </p:txBody>
        </p:sp>
        <p:sp>
          <p:nvSpPr>
            <p:cNvPr id="71" name="Rectangle 79"/>
            <p:cNvSpPr/>
            <p:nvPr/>
          </p:nvSpPr>
          <p:spPr>
            <a:xfrm rot="18873775">
              <a:off x="1183969" y="3647618"/>
              <a:ext cx="208862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6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918344" y="2092415"/>
            <a:ext cx="96644" cy="126818"/>
            <a:chOff x="1135498" y="3573016"/>
            <a:chExt cx="182730" cy="239782"/>
          </a:xfrm>
          <a:solidFill>
            <a:srgbClr val="5E84C2"/>
          </a:solidFill>
          <a:effectLst>
            <a:outerShdw blurRad="63500" dist="12700" sx="102000" sy="102000" algn="ctr" rotWithShape="0">
              <a:srgbClr val="4F77D1">
                <a:alpha val="83000"/>
              </a:srgbClr>
            </a:outerShdw>
          </a:effectLst>
        </p:grpSpPr>
        <p:sp>
          <p:nvSpPr>
            <p:cNvPr id="73" name="Rectangle 78"/>
            <p:cNvSpPr/>
            <p:nvPr/>
          </p:nvSpPr>
          <p:spPr>
            <a:xfrm rot="2728081">
              <a:off x="1093319" y="3710961"/>
              <a:ext cx="144016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6">
                <a:solidFill>
                  <a:schemeClr val="tx1"/>
                </a:solidFill>
              </a:endParaRPr>
            </a:p>
          </p:txBody>
        </p:sp>
        <p:sp>
          <p:nvSpPr>
            <p:cNvPr id="74" name="Rectangle 79"/>
            <p:cNvSpPr/>
            <p:nvPr/>
          </p:nvSpPr>
          <p:spPr>
            <a:xfrm rot="18873775">
              <a:off x="1183969" y="3647618"/>
              <a:ext cx="208862" cy="59657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6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4870307" y="6169197"/>
            <a:ext cx="739767" cy="226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84291" y="6175311"/>
            <a:ext cx="615026" cy="226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691583" y="6169197"/>
            <a:ext cx="739767" cy="226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72979" y="835762"/>
            <a:ext cx="849473" cy="1623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+mn-ea"/>
                <a:sym typeface="Gill Sans" pitchFamily="34" charset="0"/>
              </a:rPr>
              <a:t>쉬폰</a:t>
            </a:r>
            <a:r>
              <a:rPr lang="ko-KR" altLang="en-US" sz="700" dirty="0">
                <a:solidFill>
                  <a:srgbClr val="000000"/>
                </a:solidFill>
                <a:latin typeface="+mn-ea"/>
                <a:sym typeface="Gill Sans" pitchFamily="34" charset="0"/>
              </a:rPr>
              <a:t> 원피스</a:t>
            </a:r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798239" y="835762"/>
            <a:ext cx="998971" cy="1623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+mn-ea"/>
                <a:sym typeface="Gill Sans" pitchFamily="34" charset="0"/>
              </a:rPr>
              <a:t>셔츠</a:t>
            </a:r>
            <a:r>
              <a:rPr lang="en-US" altLang="ko-KR" sz="700" dirty="0">
                <a:solidFill>
                  <a:srgbClr val="000000"/>
                </a:solidFill>
                <a:latin typeface="+mn-ea"/>
                <a:sym typeface="Gill Sans" pitchFamily="34" charset="0"/>
              </a:rPr>
              <a:t>/</a:t>
            </a:r>
            <a:r>
              <a:rPr lang="ko-KR" altLang="en-US" sz="700">
                <a:solidFill>
                  <a:srgbClr val="000000"/>
                </a:solidFill>
                <a:latin typeface="+mn-ea"/>
                <a:sym typeface="Gill Sans" pitchFamily="34" charset="0"/>
              </a:rPr>
              <a:t>카라 원피스</a:t>
            </a:r>
            <a:r>
              <a:rPr lang="ko-KR" altLang="en-US" sz="786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18483" y="792250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946" y="855604"/>
            <a:ext cx="341760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46" dirty="0">
                <a:latin typeface="+mn-ea"/>
                <a:sym typeface="Wingdings" panose="05000000000000000000" pitchFamily="2" charset="2"/>
              </a:rPr>
              <a:t></a:t>
            </a:r>
            <a:endParaRPr lang="ko-KR" altLang="en-US" sz="1246" dirty="0"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829413" y="1177988"/>
            <a:ext cx="2838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8710" y="891556"/>
            <a:ext cx="2848486" cy="21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원피스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36432" y="831129"/>
            <a:ext cx="385042" cy="33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57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7238" y="1185729"/>
            <a:ext cx="2852233" cy="22446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여성의류 </a:t>
            </a:r>
            <a:r>
              <a:rPr lang="ko-KR" altLang="en-US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r>
              <a:rPr lang="ko-KR" altLang="en-US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7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원피스 </a:t>
            </a:r>
            <a:r>
              <a:rPr lang="ko-KR" altLang="en-US" sz="623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 </a:t>
            </a:r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78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선택 </a:t>
            </a:r>
            <a:r>
              <a:rPr lang="ko-KR" altLang="en-US" sz="623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7256" y="6080116"/>
            <a:ext cx="2847685" cy="3342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파워링크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(AD) 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361357" y="5421014"/>
            <a:ext cx="1758023" cy="112464"/>
            <a:chOff x="6387657" y="5634038"/>
            <a:chExt cx="2257425" cy="144412"/>
          </a:xfrm>
        </p:grpSpPr>
        <p:sp>
          <p:nvSpPr>
            <p:cNvPr id="93" name="자유형 92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18483" y="1428850"/>
            <a:ext cx="2846457" cy="248044"/>
            <a:chOff x="990980" y="1752044"/>
            <a:chExt cx="3566417" cy="318507"/>
          </a:xfrm>
        </p:grpSpPr>
        <p:grpSp>
          <p:nvGrpSpPr>
            <p:cNvPr id="97" name="그룹 96"/>
            <p:cNvGrpSpPr/>
            <p:nvPr/>
          </p:nvGrpSpPr>
          <p:grpSpPr>
            <a:xfrm>
              <a:off x="990980" y="1752044"/>
              <a:ext cx="3566417" cy="318507"/>
              <a:chOff x="990980" y="1752044"/>
              <a:chExt cx="3566417" cy="31850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990980" y="1752044"/>
                <a:ext cx="2641605" cy="318507"/>
                <a:chOff x="990981" y="1752044"/>
                <a:chExt cx="2436146" cy="318507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990981" y="1752044"/>
                  <a:ext cx="1216150" cy="318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778" dirty="0" err="1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신상품순</a:t>
                  </a:r>
                  <a:r>
                    <a:rPr lang="ko-KR" altLang="en-US" sz="778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▼</a:t>
                  </a: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210977" y="1752044"/>
                  <a:ext cx="1216150" cy="318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78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&amp;PICK</a:t>
                  </a:r>
                  <a:r>
                    <a:rPr lang="ko-KR" altLang="en-US" sz="778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상품</a:t>
                  </a:r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02" name="직사각형 101"/>
              <p:cNvSpPr/>
              <p:nvPr/>
            </p:nvSpPr>
            <p:spPr>
              <a:xfrm>
                <a:off x="3634805" y="1752044"/>
                <a:ext cx="465751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3783483" y="1827527"/>
                <a:ext cx="177057" cy="170667"/>
                <a:chOff x="4927358" y="3107200"/>
                <a:chExt cx="177057" cy="170667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4927358" y="3107200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33354" y="3107200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4927358" y="3206806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033354" y="3206806"/>
                  <a:ext cx="71061" cy="7106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7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04" name="직사각형 103"/>
              <p:cNvSpPr/>
              <p:nvPr/>
            </p:nvSpPr>
            <p:spPr>
              <a:xfrm>
                <a:off x="4091646" y="1752044"/>
                <a:ext cx="465751" cy="318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248132" y="1853774"/>
              <a:ext cx="136866" cy="133723"/>
              <a:chOff x="4897893" y="3203339"/>
              <a:chExt cx="136866" cy="177985"/>
            </a:xfrm>
          </p:grpSpPr>
          <p:sp>
            <p:nvSpPr>
              <p:cNvPr id="99" name="이등변 삼각형 98"/>
              <p:cNvSpPr/>
              <p:nvPr/>
            </p:nvSpPr>
            <p:spPr>
              <a:xfrm rot="10800000">
                <a:off x="4897893" y="3203339"/>
                <a:ext cx="136866" cy="11798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H="1">
                <a:off x="4964026" y="3275282"/>
                <a:ext cx="2300" cy="106042"/>
              </a:xfrm>
              <a:prstGeom prst="line">
                <a:avLst/>
              </a:prstGeom>
              <a:ln w="412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그룹 110"/>
          <p:cNvGrpSpPr/>
          <p:nvPr/>
        </p:nvGrpSpPr>
        <p:grpSpPr>
          <a:xfrm>
            <a:off x="740886" y="2037394"/>
            <a:ext cx="2966259" cy="2147304"/>
            <a:chOff x="891341" y="2137190"/>
            <a:chExt cx="3808887" cy="2757290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992055" y="2137190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8"/>
            <p:cNvGrpSpPr>
              <a:grpSpLocks/>
            </p:cNvGrpSpPr>
            <p:nvPr/>
          </p:nvGrpSpPr>
          <p:grpSpPr bwMode="auto">
            <a:xfrm>
              <a:off x="1097300" y="2219530"/>
              <a:ext cx="963444" cy="961886"/>
              <a:chOff x="147806" y="1140710"/>
              <a:chExt cx="1816711" cy="1813615"/>
            </a:xfrm>
          </p:grpSpPr>
          <p:sp>
            <p:nvSpPr>
              <p:cNvPr id="141" name="직사각형 140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+mn-ea"/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직사각형 143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913319" y="3224250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891341" y="3486128"/>
              <a:ext cx="37999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모서리가 둥근 직사각형 115"/>
            <p:cNvSpPr/>
            <p:nvPr/>
          </p:nvSpPr>
          <p:spPr>
            <a:xfrm>
              <a:off x="2175584" y="3267016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1707347" y="3264750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10578" y="3230024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82731" y="2236902"/>
              <a:ext cx="2176675" cy="948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20" name="그룹 118"/>
            <p:cNvGrpSpPr>
              <a:grpSpLocks/>
            </p:cNvGrpSpPr>
            <p:nvPr/>
          </p:nvGrpSpPr>
          <p:grpSpPr bwMode="auto">
            <a:xfrm>
              <a:off x="1097300" y="3571331"/>
              <a:ext cx="963444" cy="961886"/>
              <a:chOff x="147806" y="1140710"/>
              <a:chExt cx="1816711" cy="1813615"/>
            </a:xfrm>
          </p:grpSpPr>
          <p:sp>
            <p:nvSpPr>
              <p:cNvPr id="137" name="직사각형 136"/>
              <p:cNvSpPr/>
              <p:nvPr/>
            </p:nvSpPr>
            <p:spPr bwMode="auto">
              <a:xfrm>
                <a:off x="150981" y="1140710"/>
                <a:ext cx="1812827" cy="18142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28036" tIns="0" rIns="28036" bIns="0" anchor="ctr"/>
              <a:lstStyle/>
              <a:p>
                <a:pPr eaLnBrk="1" latinLnBrk="1" hangingPunct="1">
                  <a:spcBef>
                    <a:spcPct val="50000"/>
                  </a:spcBef>
                  <a:defRPr/>
                </a:pPr>
                <a:endParaRPr lang="ko-KR" altLang="en-US" sz="934" spc="-117" dirty="0">
                  <a:latin typeface="+mn-ea"/>
                </a:endParaRPr>
              </a:p>
            </p:txBody>
          </p:sp>
          <p:cxnSp>
            <p:nvCxnSpPr>
              <p:cNvPr id="138" name="직선 연결선 137"/>
              <p:cNvCxnSpPr/>
              <p:nvPr/>
            </p:nvCxnSpPr>
            <p:spPr bwMode="auto">
              <a:xfrm>
                <a:off x="150981" y="1140710"/>
                <a:ext cx="1812827" cy="18142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auto">
              <a:xfrm flipV="1">
                <a:off x="147806" y="1140710"/>
                <a:ext cx="1809652" cy="180314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직사각형 139"/>
              <p:cNvSpPr/>
              <p:nvPr/>
            </p:nvSpPr>
            <p:spPr bwMode="auto">
              <a:xfrm>
                <a:off x="511323" y="1924825"/>
                <a:ext cx="1092141" cy="276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28036" tIns="28036" rIns="28036" bIns="28036" anchor="ctr"/>
              <a:lstStyle/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상품 </a:t>
                </a:r>
                <a:endParaRPr lang="en-US" altLang="ko-KR" sz="778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ko-KR" altLang="en-US" sz="778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이미지</a:t>
                </a:r>
                <a:endParaRPr lang="ko-KR" altLang="en-US" sz="1649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921752" y="4636064"/>
              <a:ext cx="778476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1" dirty="0">
                  <a:latin typeface="+mn-ea"/>
                </a:rPr>
                <a:t>+</a:t>
              </a:r>
              <a:r>
                <a:rPr lang="ko-KR" altLang="en-US" sz="701" dirty="0">
                  <a:latin typeface="+mn-ea"/>
                </a:rPr>
                <a:t>연관상품</a:t>
              </a: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69027" y="4599684"/>
              <a:ext cx="36446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082732" y="3588704"/>
              <a:ext cx="2149795" cy="948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8" b="1" dirty="0">
                  <a:latin typeface="+mn-ea"/>
                </a:rPr>
                <a:t>★딱</a:t>
              </a:r>
              <a:r>
                <a:rPr lang="en-US" altLang="ko-KR" sz="778" b="1" dirty="0">
                  <a:latin typeface="+mn-ea"/>
                </a:rPr>
                <a:t>! </a:t>
              </a:r>
              <a:r>
                <a:rPr lang="ko-KR" altLang="en-US" sz="778" b="1" dirty="0">
                  <a:latin typeface="+mn-ea"/>
                </a:rPr>
                <a:t>주말만</a:t>
              </a:r>
              <a:r>
                <a:rPr lang="en-US" altLang="ko-KR" sz="778" b="1" dirty="0">
                  <a:latin typeface="+mn-ea"/>
                </a:rPr>
                <a:t>! AK</a:t>
              </a:r>
              <a:r>
                <a:rPr lang="ko-KR" altLang="en-US" sz="778" b="1" dirty="0">
                  <a:latin typeface="+mn-ea"/>
                </a:rPr>
                <a:t>몰 특가★</a:t>
              </a:r>
            </a:p>
            <a:p>
              <a:r>
                <a:rPr lang="en-US" altLang="ko-KR" sz="778" b="1" dirty="0">
                  <a:latin typeface="+mn-ea"/>
                </a:rPr>
                <a:t>[</a:t>
              </a:r>
              <a:r>
                <a:rPr lang="ko-KR" altLang="en-US" sz="778" b="1" dirty="0" err="1">
                  <a:latin typeface="+mn-ea"/>
                </a:rPr>
                <a:t>캉골</a:t>
              </a:r>
              <a:r>
                <a:rPr lang="en-US" altLang="ko-KR" sz="778" b="1" dirty="0">
                  <a:latin typeface="+mn-ea"/>
                </a:rPr>
                <a:t>] </a:t>
              </a:r>
              <a:r>
                <a:rPr lang="ko-KR" altLang="en-US" sz="778" b="1" dirty="0">
                  <a:latin typeface="+mn-ea"/>
                </a:rPr>
                <a:t>가벼운 봄패션 캉골 </a:t>
              </a:r>
              <a:r>
                <a:rPr lang="en-US" altLang="ko-KR" sz="778" b="1" dirty="0">
                  <a:latin typeface="+mn-ea"/>
                </a:rPr>
                <a:t>2016 NEW</a:t>
              </a:r>
              <a:r>
                <a:rPr lang="ko-KR" altLang="en-US" sz="778" b="1" dirty="0" err="1">
                  <a:latin typeface="+mn-ea"/>
                </a:rPr>
                <a:t>에코백</a:t>
              </a:r>
              <a:endParaRPr lang="en-US" altLang="ko-KR" sz="778" strike="sngStrike" dirty="0">
                <a:latin typeface="+mn-ea"/>
              </a:endParaRPr>
            </a:p>
            <a:p>
              <a:endParaRPr lang="en-US" altLang="ko-KR" sz="778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ko-KR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30000</a:t>
              </a:r>
              <a:r>
                <a:rPr lang="ko-KR" altLang="en-US" sz="778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r>
                <a:rPr lang="ko-KR" altLang="en-US" sz="234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</a:t>
              </a:r>
              <a:r>
                <a:rPr lang="en-US" altLang="ko-KR" sz="1090" b="1" dirty="0">
                  <a:latin typeface="+mn-ea"/>
                </a:rPr>
                <a:t>27,000</a:t>
              </a:r>
              <a:r>
                <a:rPr lang="ko-KR" altLang="en-US" sz="1090" dirty="0">
                  <a:latin typeface="+mn-ea"/>
                </a:rPr>
                <a:t>원     </a:t>
              </a:r>
              <a:endParaRPr lang="en-US" altLang="ko-KR" sz="1090" dirty="0">
                <a:latin typeface="+mn-ea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4450504" y="2268848"/>
              <a:ext cx="45161" cy="162248"/>
              <a:chOff x="6997699" y="6453509"/>
              <a:chExt cx="106489" cy="382571"/>
            </a:xfrm>
          </p:grpSpPr>
          <p:sp>
            <p:nvSpPr>
              <p:cNvPr id="134" name="타원 133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25" name="모서리가 둥근 직사각형 124"/>
            <p:cNvSpPr/>
            <p:nvPr/>
          </p:nvSpPr>
          <p:spPr>
            <a:xfrm>
              <a:off x="1106700" y="3260879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2175584" y="4674425"/>
              <a:ext cx="429008" cy="150331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PICK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707347" y="4672159"/>
              <a:ext cx="429008" cy="150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분당점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10578" y="4637431"/>
              <a:ext cx="1194267" cy="25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1" dirty="0">
                  <a:latin typeface="+mn-ea"/>
                </a:rPr>
                <a:t>적립금 </a:t>
              </a:r>
              <a:r>
                <a:rPr lang="en-US" altLang="ko-KR" sz="701" dirty="0">
                  <a:latin typeface="+mn-ea"/>
                </a:rPr>
                <a:t>| </a:t>
              </a:r>
              <a:r>
                <a:rPr lang="ko-KR" altLang="en-US" sz="701" dirty="0">
                  <a:latin typeface="+mn-ea"/>
                </a:rPr>
                <a:t>무료배송 </a:t>
              </a: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106700" y="4668288"/>
              <a:ext cx="568140" cy="150331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3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AK PLAZA</a:t>
              </a:r>
              <a:endParaRPr lang="ko-KR" altLang="en-US" sz="623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450504" y="3636779"/>
              <a:ext cx="45161" cy="162248"/>
              <a:chOff x="6997699" y="6453509"/>
              <a:chExt cx="106489" cy="382571"/>
            </a:xfrm>
          </p:grpSpPr>
          <p:sp>
            <p:nvSpPr>
              <p:cNvPr id="131" name="타원 130"/>
              <p:cNvSpPr/>
              <p:nvPr/>
            </p:nvSpPr>
            <p:spPr>
              <a:xfrm rot="16200000">
                <a:off x="7002540" y="6448668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 rot="16200000">
                <a:off x="7002541" y="6600265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 rot="16200000">
                <a:off x="7002542" y="6734433"/>
                <a:ext cx="96806" cy="1064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78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45" name="모서리가 둥근 직사각형 144"/>
          <p:cNvSpPr/>
          <p:nvPr/>
        </p:nvSpPr>
        <p:spPr>
          <a:xfrm>
            <a:off x="1415208" y="1825988"/>
            <a:ext cx="1119980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백화점 스포츠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778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레저 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581966" y="1825988"/>
            <a:ext cx="867168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천삼백케이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858856" y="1825988"/>
            <a:ext cx="474981" cy="1608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847419" y="1759233"/>
            <a:ext cx="2838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801890" y="2003077"/>
            <a:ext cx="2854923" cy="407507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50" name="직사각형 149"/>
          <p:cNvSpPr/>
          <p:nvPr/>
        </p:nvSpPr>
        <p:spPr>
          <a:xfrm>
            <a:off x="815427" y="802062"/>
            <a:ext cx="2844812" cy="1235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55" name="직사각형 154"/>
          <p:cNvSpPr/>
          <p:nvPr/>
        </p:nvSpPr>
        <p:spPr>
          <a:xfrm>
            <a:off x="797420" y="1765996"/>
            <a:ext cx="2867520" cy="22432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814800" y="6078148"/>
            <a:ext cx="2844812" cy="368579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cxnSp>
        <p:nvCxnSpPr>
          <p:cNvPr id="159" name="꺾인 연결선 158"/>
          <p:cNvCxnSpPr>
            <a:stCxn id="104" idx="3"/>
            <a:endCxn id="4" idx="1"/>
          </p:cNvCxnSpPr>
          <p:nvPr/>
        </p:nvCxnSpPr>
        <p:spPr>
          <a:xfrm>
            <a:off x="3664940" y="1552872"/>
            <a:ext cx="587938" cy="205110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4263231" y="769603"/>
            <a:ext cx="2864628" cy="5695347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05633"/>
              </p:ext>
            </p:extLst>
          </p:nvPr>
        </p:nvGraphicFramePr>
        <p:xfrm>
          <a:off x="7781043" y="488295"/>
          <a:ext cx="1951409" cy="5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134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584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" name="타원 162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35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2077" y="4138319"/>
            <a:ext cx="2905931" cy="2257125"/>
            <a:chOff x="522077" y="4138319"/>
            <a:chExt cx="2905931" cy="225712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018905" y="5410270"/>
              <a:ext cx="446667" cy="118189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 Shop</a:t>
              </a:r>
              <a:endParaRPr lang="ko-KR" altLang="en-US" sz="62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2077" y="4138319"/>
              <a:ext cx="2905931" cy="2257125"/>
              <a:chOff x="522077" y="4138319"/>
              <a:chExt cx="2905931" cy="22571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22077" y="4138319"/>
                <a:ext cx="2784998" cy="2039431"/>
                <a:chOff x="664058" y="5222602"/>
                <a:chExt cx="3542393" cy="2594065"/>
              </a:xfrm>
            </p:grpSpPr>
            <p:grpSp>
              <p:nvGrpSpPr>
                <p:cNvPr id="10" name="그룹 118"/>
                <p:cNvGrpSpPr>
                  <a:grpSpLocks/>
                </p:cNvGrpSpPr>
                <p:nvPr/>
              </p:nvGrpSpPr>
              <p:grpSpPr bwMode="auto">
                <a:xfrm>
                  <a:off x="740975" y="5222602"/>
                  <a:ext cx="1580542" cy="1577987"/>
                  <a:chOff x="147806" y="1140710"/>
                  <a:chExt cx="1816711" cy="1813615"/>
                </a:xfrm>
              </p:grpSpPr>
              <p:sp>
                <p:nvSpPr>
                  <p:cNvPr id="41" name="직사각형 40"/>
                  <p:cNvSpPr/>
                  <p:nvPr/>
                </p:nvSpPr>
                <p:spPr bwMode="auto">
                  <a:xfrm>
                    <a:off x="150981" y="1140710"/>
                    <a:ext cx="1812827" cy="181425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28303" tIns="0" rIns="28303" bIns="0" anchor="ctr"/>
                  <a:lstStyle/>
                  <a:p>
                    <a:pPr eaLnBrk="1" latinLnBrk="1" hangingPunct="1">
                      <a:spcBef>
                        <a:spcPct val="50000"/>
                      </a:spcBef>
                      <a:defRPr/>
                    </a:pPr>
                    <a:endParaRPr lang="ko-KR" altLang="en-US" sz="943" spc="-118" dirty="0">
                      <a:latin typeface="+mn-ea"/>
                    </a:endParaRPr>
                  </a:p>
                </p:txBody>
              </p:sp>
              <p:cxnSp>
                <p:nvCxnSpPr>
                  <p:cNvPr id="42" name="직선 연결선 41"/>
                  <p:cNvCxnSpPr/>
                  <p:nvPr/>
                </p:nvCxnSpPr>
                <p:spPr bwMode="auto">
                  <a:xfrm>
                    <a:off x="150981" y="1140710"/>
                    <a:ext cx="1812827" cy="181425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 bwMode="auto">
                  <a:xfrm flipV="1">
                    <a:off x="147806" y="1140710"/>
                    <a:ext cx="1809652" cy="180314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직사각형 43"/>
                  <p:cNvSpPr/>
                  <p:nvPr/>
                </p:nvSpPr>
                <p:spPr bwMode="auto">
                  <a:xfrm>
                    <a:off x="511323" y="1924825"/>
                    <a:ext cx="1092141" cy="27618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28303" tIns="28303" rIns="28303" bIns="28303" anchor="ctr"/>
                  <a:lstStyle/>
                  <a:p>
                    <a:pPr algn="ctr">
                      <a:defRPr/>
                    </a:pPr>
                    <a:r>
                      <a:rPr lang="ko-KR" altLang="en-US" sz="786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상품 </a:t>
                    </a:r>
                    <a:endParaRPr lang="en-US" altLang="ko-KR" sz="786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lang="ko-KR" altLang="en-US" sz="786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ko-KR" altLang="en-US" sz="1664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1" name="그룹 118"/>
                <p:cNvGrpSpPr>
                  <a:grpSpLocks/>
                </p:cNvGrpSpPr>
                <p:nvPr/>
              </p:nvGrpSpPr>
              <p:grpSpPr bwMode="auto">
                <a:xfrm>
                  <a:off x="2572822" y="5222602"/>
                  <a:ext cx="1580542" cy="1577987"/>
                  <a:chOff x="147806" y="1140710"/>
                  <a:chExt cx="1816711" cy="1813615"/>
                </a:xfrm>
              </p:grpSpPr>
              <p:sp>
                <p:nvSpPr>
                  <p:cNvPr id="37" name="직사각형 36"/>
                  <p:cNvSpPr/>
                  <p:nvPr/>
                </p:nvSpPr>
                <p:spPr bwMode="auto">
                  <a:xfrm>
                    <a:off x="150981" y="1140710"/>
                    <a:ext cx="1812827" cy="181425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lIns="28303" tIns="0" rIns="28303" bIns="0" anchor="ctr"/>
                  <a:lstStyle/>
                  <a:p>
                    <a:pPr eaLnBrk="1" latinLnBrk="1" hangingPunct="1">
                      <a:spcBef>
                        <a:spcPct val="50000"/>
                      </a:spcBef>
                      <a:defRPr/>
                    </a:pPr>
                    <a:endParaRPr lang="ko-KR" altLang="en-US" sz="943" spc="-118" dirty="0">
                      <a:latin typeface="+mn-ea"/>
                    </a:endParaRPr>
                  </a:p>
                </p:txBody>
              </p:sp>
              <p:cxnSp>
                <p:nvCxnSpPr>
                  <p:cNvPr id="38" name="직선 연결선 37"/>
                  <p:cNvCxnSpPr/>
                  <p:nvPr/>
                </p:nvCxnSpPr>
                <p:spPr bwMode="auto">
                  <a:xfrm>
                    <a:off x="150981" y="1140710"/>
                    <a:ext cx="1812827" cy="181425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 bwMode="auto">
                  <a:xfrm flipV="1">
                    <a:off x="147806" y="1140710"/>
                    <a:ext cx="1809652" cy="180314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직사각형 39"/>
                  <p:cNvSpPr/>
                  <p:nvPr/>
                </p:nvSpPr>
                <p:spPr bwMode="auto">
                  <a:xfrm>
                    <a:off x="511323" y="1924825"/>
                    <a:ext cx="1092141" cy="27618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lIns="28303" tIns="28303" rIns="28303" bIns="28303" anchor="ctr"/>
                  <a:lstStyle/>
                  <a:p>
                    <a:pPr algn="ctr">
                      <a:defRPr/>
                    </a:pPr>
                    <a:r>
                      <a:rPr lang="ko-KR" altLang="en-US" sz="786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상품 </a:t>
                    </a:r>
                    <a:endParaRPr lang="en-US" altLang="ko-KR" sz="786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lang="ko-KR" altLang="en-US" sz="786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이미지</a:t>
                    </a:r>
                    <a:endParaRPr lang="ko-KR" altLang="en-US" sz="1664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664058" y="6976131"/>
                  <a:ext cx="1681700" cy="840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86" b="1" dirty="0">
                      <a:latin typeface="+mn-ea"/>
                    </a:rPr>
                    <a:t>[</a:t>
                  </a:r>
                  <a:r>
                    <a:rPr lang="ko-KR" altLang="en-US" sz="786" b="1" dirty="0" err="1">
                      <a:latin typeface="+mn-ea"/>
                    </a:rPr>
                    <a:t>캉골</a:t>
                  </a:r>
                  <a:r>
                    <a:rPr lang="en-US" altLang="ko-KR" sz="786" b="1" dirty="0">
                      <a:latin typeface="+mn-ea"/>
                    </a:rPr>
                    <a:t>] </a:t>
                  </a:r>
                  <a:r>
                    <a:rPr lang="ko-KR" altLang="en-US" sz="786" b="1" dirty="0">
                      <a:latin typeface="+mn-ea"/>
                    </a:rPr>
                    <a:t>가벼운 봄패션 캉골 </a:t>
                  </a:r>
                  <a:r>
                    <a:rPr lang="en-US" altLang="ko-KR" sz="786" b="1" dirty="0">
                      <a:latin typeface="+mn-ea"/>
                    </a:rPr>
                    <a:t>2016 NEW</a:t>
                  </a:r>
                  <a:r>
                    <a:rPr lang="ko-KR" altLang="en-US" sz="786" b="1" dirty="0" err="1">
                      <a:latin typeface="+mn-ea"/>
                    </a:rPr>
                    <a:t>에코백</a:t>
                  </a:r>
                  <a:endParaRPr lang="en-US" altLang="ko-KR" sz="786" strike="sngStrike" dirty="0">
                    <a:latin typeface="+mn-ea"/>
                  </a:endParaRPr>
                </a:p>
                <a:p>
                  <a:r>
                    <a:rPr lang="en-US" altLang="ko-KR" sz="786" strike="sngStrike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30000</a:t>
                  </a:r>
                  <a:r>
                    <a:rPr lang="ko-KR" altLang="en-US" sz="786" strike="sngStrike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원</a:t>
                  </a:r>
                  <a:r>
                    <a:rPr lang="ko-KR" altLang="en-US" sz="236" b="1" dirty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   </a:t>
                  </a:r>
                  <a:endParaRPr lang="en-US" altLang="ko-KR" sz="236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  <a:p>
                  <a:endParaRPr lang="en-US" altLang="ko-KR" sz="236" b="1" dirty="0">
                    <a:latin typeface="+mn-ea"/>
                  </a:endParaRPr>
                </a:p>
                <a:p>
                  <a:r>
                    <a:rPr lang="en-US" altLang="ko-KR" sz="1101" b="1" dirty="0">
                      <a:latin typeface="+mn-ea"/>
                    </a:rPr>
                    <a:t>27,000</a:t>
                  </a:r>
                  <a:r>
                    <a:rPr lang="ko-KR" altLang="en-US" sz="1101" dirty="0">
                      <a:latin typeface="+mn-ea"/>
                    </a:rPr>
                    <a:t>원     </a:t>
                  </a:r>
                  <a:endParaRPr lang="en-US" altLang="ko-KR" sz="1101" dirty="0">
                    <a:latin typeface="+mn-e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24751" y="6974985"/>
                  <a:ext cx="1681700" cy="825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86" b="1" dirty="0">
                      <a:latin typeface="+mn-ea"/>
                    </a:rPr>
                    <a:t>[</a:t>
                  </a:r>
                  <a:r>
                    <a:rPr lang="ko-KR" altLang="en-US" sz="786" b="1" dirty="0" err="1">
                      <a:latin typeface="+mn-ea"/>
                    </a:rPr>
                    <a:t>캉골</a:t>
                  </a:r>
                  <a:r>
                    <a:rPr lang="en-US" altLang="ko-KR" sz="786" b="1" dirty="0">
                      <a:latin typeface="+mn-ea"/>
                    </a:rPr>
                    <a:t>] </a:t>
                  </a:r>
                  <a:r>
                    <a:rPr lang="ko-KR" altLang="en-US" sz="786" b="1" dirty="0">
                      <a:latin typeface="+mn-ea"/>
                    </a:rPr>
                    <a:t>가벼운 봄패션 캉골 </a:t>
                  </a:r>
                  <a:r>
                    <a:rPr lang="en-US" altLang="ko-KR" sz="786" b="1" dirty="0">
                      <a:latin typeface="+mn-ea"/>
                    </a:rPr>
                    <a:t>2016 NEW</a:t>
                  </a:r>
                  <a:r>
                    <a:rPr lang="ko-KR" altLang="en-US" sz="786" b="1" dirty="0" err="1">
                      <a:latin typeface="+mn-ea"/>
                    </a:rPr>
                    <a:t>에코백</a:t>
                  </a:r>
                  <a:endParaRPr lang="en-US" altLang="ko-KR" sz="786" strike="sngStrike" dirty="0">
                    <a:latin typeface="+mn-ea"/>
                  </a:endParaRPr>
                </a:p>
                <a:p>
                  <a:endParaRPr lang="en-US" altLang="ko-KR" sz="236" b="1" dirty="0">
                    <a:latin typeface="+mn-ea"/>
                  </a:endParaRPr>
                </a:p>
                <a:p>
                  <a:endParaRPr lang="en-US" altLang="ko-KR" sz="236" b="1" dirty="0">
                    <a:latin typeface="+mn-ea"/>
                  </a:endParaRPr>
                </a:p>
                <a:p>
                  <a:endParaRPr lang="en-US" altLang="ko-KR" sz="236" b="1" dirty="0">
                    <a:latin typeface="+mn-ea"/>
                  </a:endParaRPr>
                </a:p>
                <a:p>
                  <a:endParaRPr lang="en-US" altLang="ko-KR" sz="236" b="1" dirty="0">
                    <a:latin typeface="+mn-ea"/>
                  </a:endParaRPr>
                </a:p>
                <a:p>
                  <a:r>
                    <a:rPr lang="en-US" altLang="ko-KR" sz="1101" b="1" dirty="0">
                      <a:latin typeface="+mn-ea"/>
                    </a:rPr>
                    <a:t>27,000</a:t>
                  </a:r>
                  <a:r>
                    <a:rPr lang="ko-KR" altLang="en-US" sz="1101" dirty="0">
                      <a:latin typeface="+mn-ea"/>
                    </a:rPr>
                    <a:t>원     </a:t>
                  </a:r>
                  <a:endParaRPr lang="en-US" altLang="ko-KR" sz="1101" dirty="0">
                    <a:latin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>
                  <a:off x="732721" y="7791739"/>
                  <a:ext cx="15854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2565517" y="7791739"/>
                  <a:ext cx="15854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그룹 15"/>
                <p:cNvGrpSpPr/>
                <p:nvPr/>
              </p:nvGrpSpPr>
              <p:grpSpPr>
                <a:xfrm>
                  <a:off x="2160062" y="5332698"/>
                  <a:ext cx="45161" cy="162248"/>
                  <a:chOff x="6997699" y="6453509"/>
                  <a:chExt cx="106489" cy="382571"/>
                </a:xfrm>
              </p:grpSpPr>
              <p:sp>
                <p:nvSpPr>
                  <p:cNvPr id="34" name="타원 33"/>
                  <p:cNvSpPr/>
                  <p:nvPr/>
                </p:nvSpPr>
                <p:spPr>
                  <a:xfrm rot="16200000">
                    <a:off x="7002540" y="6448668"/>
                    <a:ext cx="96806" cy="1064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 rot="16200000">
                    <a:off x="7002541" y="6600265"/>
                    <a:ext cx="96806" cy="1064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6" name="타원 35"/>
                  <p:cNvSpPr/>
                  <p:nvPr/>
                </p:nvSpPr>
                <p:spPr>
                  <a:xfrm rot="16200000">
                    <a:off x="7002542" y="6734433"/>
                    <a:ext cx="96806" cy="1064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17" name="타원 16"/>
                <p:cNvSpPr/>
                <p:nvPr/>
              </p:nvSpPr>
              <p:spPr>
                <a:xfrm>
                  <a:off x="1979511" y="5287578"/>
                  <a:ext cx="303820" cy="3038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X</a:t>
                  </a:r>
                  <a:endParaRPr lang="ko-KR" altLang="en-US" sz="786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1980873" y="5671519"/>
                  <a:ext cx="303820" cy="3038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36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1979511" y="6049111"/>
                  <a:ext cx="303820" cy="3038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101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♡</a:t>
                  </a:r>
                </a:p>
              </p:txBody>
            </p:sp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36589" y="5728543"/>
                  <a:ext cx="195514" cy="210177"/>
                </a:xfrm>
                <a:prstGeom prst="rect">
                  <a:avLst/>
                </a:prstGeom>
              </p:spPr>
            </p:pic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742339" y="6852074"/>
                  <a:ext cx="568140" cy="150331"/>
                </a:xfrm>
                <a:prstGeom prst="roundRect">
                  <a:avLst/>
                </a:prstGeom>
                <a:solidFill>
                  <a:schemeClr val="tx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629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AK </a:t>
                  </a:r>
                  <a:r>
                    <a:rPr lang="ko-KR" altLang="en-US" sz="629" b="1" smtClean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분당</a:t>
                  </a:r>
                  <a:endParaRPr lang="ko-KR" altLang="en-US" sz="629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1377320" y="6852073"/>
                  <a:ext cx="429008" cy="150331"/>
                </a:xfrm>
                <a:prstGeom prst="roundRect">
                  <a:avLst/>
                </a:prstGeom>
                <a:solidFill>
                  <a:srgbClr val="FFC000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8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&amp; PICK</a:t>
                  </a:r>
                  <a:endParaRPr lang="ko-KR" altLang="en-US" sz="708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3974569" y="5333438"/>
                  <a:ext cx="45161" cy="162248"/>
                  <a:chOff x="6997699" y="6453509"/>
                  <a:chExt cx="106489" cy="382571"/>
                </a:xfrm>
              </p:grpSpPr>
              <p:sp>
                <p:nvSpPr>
                  <p:cNvPr id="31" name="타원 30"/>
                  <p:cNvSpPr/>
                  <p:nvPr/>
                </p:nvSpPr>
                <p:spPr>
                  <a:xfrm rot="16200000">
                    <a:off x="7002540" y="6448668"/>
                    <a:ext cx="96806" cy="1064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2" name="타원 31"/>
                  <p:cNvSpPr/>
                  <p:nvPr/>
                </p:nvSpPr>
                <p:spPr>
                  <a:xfrm rot="16200000">
                    <a:off x="7002541" y="6600265"/>
                    <a:ext cx="96806" cy="1064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3" name="타원 32"/>
                  <p:cNvSpPr/>
                  <p:nvPr/>
                </p:nvSpPr>
                <p:spPr>
                  <a:xfrm rot="16200000">
                    <a:off x="7002542" y="6734433"/>
                    <a:ext cx="96806" cy="1064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1961889" y="6443029"/>
                  <a:ext cx="303820" cy="303820"/>
                  <a:chOff x="7927064" y="2705184"/>
                  <a:chExt cx="303820" cy="303820"/>
                </a:xfrm>
              </p:grpSpPr>
              <p:sp>
                <p:nvSpPr>
                  <p:cNvPr id="25" name="타원 24"/>
                  <p:cNvSpPr/>
                  <p:nvPr/>
                </p:nvSpPr>
                <p:spPr>
                  <a:xfrm>
                    <a:off x="7927064" y="2705184"/>
                    <a:ext cx="303820" cy="3038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08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26" name="타원 25"/>
                  <p:cNvSpPr/>
                  <p:nvPr/>
                </p:nvSpPr>
                <p:spPr>
                  <a:xfrm>
                    <a:off x="8077431" y="2785477"/>
                    <a:ext cx="63687" cy="5789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27" name="타원 26"/>
                  <p:cNvSpPr/>
                  <p:nvPr/>
                </p:nvSpPr>
                <p:spPr>
                  <a:xfrm>
                    <a:off x="8077431" y="2893873"/>
                    <a:ext cx="63687" cy="5789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28" name="타원 27"/>
                  <p:cNvSpPr/>
                  <p:nvPr/>
                </p:nvSpPr>
                <p:spPr>
                  <a:xfrm>
                    <a:off x="7981237" y="2828145"/>
                    <a:ext cx="63687" cy="5789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786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cxnSp>
                <p:nvCxnSpPr>
                  <p:cNvPr id="29" name="직선 연결선 28"/>
                  <p:cNvCxnSpPr>
                    <a:endCxn id="26" idx="2"/>
                  </p:cNvCxnSpPr>
                  <p:nvPr/>
                </p:nvCxnSpPr>
                <p:spPr>
                  <a:xfrm flipV="1">
                    <a:off x="8019883" y="2814426"/>
                    <a:ext cx="57548" cy="3522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>
                    <a:stCxn id="28" idx="5"/>
                    <a:endCxn id="27" idx="1"/>
                  </p:cNvCxnSpPr>
                  <p:nvPr/>
                </p:nvCxnSpPr>
                <p:spPr>
                  <a:xfrm>
                    <a:off x="8035597" y="2877563"/>
                    <a:ext cx="51161" cy="24789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TextBox 5"/>
              <p:cNvSpPr txBox="1"/>
              <p:nvPr/>
            </p:nvSpPr>
            <p:spPr>
              <a:xfrm>
                <a:off x="541413" y="6194170"/>
                <a:ext cx="1205779" cy="201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8" dirty="0" smtClean="0">
                    <a:latin typeface="+mn-ea"/>
                  </a:rPr>
                  <a:t>무료배송 </a:t>
                </a:r>
                <a:r>
                  <a:rPr lang="en-US" altLang="ko-KR" sz="708" dirty="0" smtClean="0">
                    <a:latin typeface="+mn-ea"/>
                  </a:rPr>
                  <a:t>| </a:t>
                </a:r>
                <a:r>
                  <a:rPr lang="ko-KR" altLang="en-US" sz="708" smtClean="0">
                    <a:latin typeface="+mn-ea"/>
                  </a:rPr>
                  <a:t>상품평</a:t>
                </a:r>
                <a:r>
                  <a:rPr lang="en-US" altLang="ko-KR" sz="708" dirty="0" smtClean="0">
                    <a:latin typeface="+mn-ea"/>
                  </a:rPr>
                  <a:t>(100</a:t>
                </a:r>
                <a:r>
                  <a:rPr lang="ko-KR" altLang="en-US" sz="708" smtClean="0">
                    <a:latin typeface="+mn-ea"/>
                  </a:rPr>
                  <a:t>점</a:t>
                </a:r>
                <a:r>
                  <a:rPr lang="en-US" altLang="ko-KR" sz="708" dirty="0" smtClean="0">
                    <a:latin typeface="+mn-ea"/>
                  </a:rPr>
                  <a:t>)</a:t>
                </a:r>
                <a:endParaRPr lang="ko-KR" altLang="en-US" sz="708" dirty="0">
                  <a:latin typeface="+mn-e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30810" y="6194170"/>
                <a:ext cx="1205779" cy="201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8" dirty="0" smtClean="0">
                    <a:latin typeface="+mn-ea"/>
                  </a:rPr>
                  <a:t>무료배송 </a:t>
                </a:r>
                <a:r>
                  <a:rPr lang="en-US" altLang="ko-KR" sz="708" dirty="0" smtClean="0">
                    <a:latin typeface="+mn-ea"/>
                  </a:rPr>
                  <a:t>| </a:t>
                </a:r>
                <a:r>
                  <a:rPr lang="ko-KR" altLang="en-US" sz="708" smtClean="0">
                    <a:latin typeface="+mn-ea"/>
                  </a:rPr>
                  <a:t>상품평</a:t>
                </a:r>
                <a:r>
                  <a:rPr lang="en-US" altLang="ko-KR" sz="708" dirty="0" smtClean="0">
                    <a:latin typeface="+mn-ea"/>
                  </a:rPr>
                  <a:t>(100</a:t>
                </a:r>
                <a:r>
                  <a:rPr lang="ko-KR" altLang="en-US" sz="708" smtClean="0">
                    <a:latin typeface="+mn-ea"/>
                  </a:rPr>
                  <a:t>점</a:t>
                </a:r>
                <a:r>
                  <a:rPr lang="en-US" altLang="ko-KR" sz="708" dirty="0" smtClean="0">
                    <a:latin typeface="+mn-ea"/>
                  </a:rPr>
                  <a:t>)</a:t>
                </a:r>
                <a:endParaRPr lang="ko-KR" altLang="en-US" sz="708" dirty="0"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12763" y="5782061"/>
                <a:ext cx="652743" cy="382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87" dirty="0">
                    <a:latin typeface="+mn-ea"/>
                  </a:rPr>
                  <a:t>15%</a:t>
                </a:r>
                <a:endParaRPr lang="ko-KR" altLang="en-US" sz="1887" dirty="0">
                  <a:latin typeface="+mn-ea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75265" y="5782061"/>
                <a:ext cx="652743" cy="382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87" dirty="0">
                    <a:latin typeface="+mn-ea"/>
                  </a:rPr>
                  <a:t>15%</a:t>
                </a:r>
                <a:endParaRPr lang="ko-KR" altLang="en-US" sz="1887" dirty="0">
                  <a:latin typeface="+mn-ea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2736414" y="2861605"/>
            <a:ext cx="652743" cy="382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87" dirty="0">
                <a:latin typeface="+mn-ea"/>
              </a:rPr>
              <a:t>15%</a:t>
            </a:r>
            <a:endParaRPr lang="ko-KR" altLang="en-US" sz="1887" dirty="0">
              <a:latin typeface="+mn-ea"/>
            </a:endParaRPr>
          </a:p>
        </p:txBody>
      </p:sp>
      <p:grpSp>
        <p:nvGrpSpPr>
          <p:cNvPr id="46" name="그룹 118"/>
          <p:cNvGrpSpPr>
            <a:grpSpLocks/>
          </p:cNvGrpSpPr>
          <p:nvPr/>
        </p:nvGrpSpPr>
        <p:grpSpPr bwMode="auto">
          <a:xfrm>
            <a:off x="3844785" y="1223496"/>
            <a:ext cx="2692908" cy="2688555"/>
            <a:chOff x="147806" y="1140710"/>
            <a:chExt cx="1816711" cy="181361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62963" y="4190017"/>
            <a:ext cx="2787168" cy="62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 smtClean="0">
                <a:latin typeface="+mn-ea"/>
              </a:rPr>
              <a:t>[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en-US" altLang="ko-KR" sz="786" b="1" dirty="0">
                <a:latin typeface="+mn-ea"/>
              </a:rPr>
              <a:t>] </a:t>
            </a:r>
            <a:r>
              <a:rPr lang="ko-KR" altLang="en-US" sz="786" b="1" dirty="0">
                <a:latin typeface="+mn-ea"/>
              </a:rPr>
              <a:t>가벼운 봄패션 캉골 </a:t>
            </a:r>
            <a:r>
              <a:rPr lang="en-US" altLang="ko-KR" sz="786" b="1" dirty="0">
                <a:latin typeface="+mn-ea"/>
              </a:rPr>
              <a:t>2016 NEW</a:t>
            </a:r>
            <a:r>
              <a:rPr lang="ko-KR" altLang="en-US" sz="786" b="1" dirty="0" err="1">
                <a:latin typeface="+mn-ea"/>
              </a:rPr>
              <a:t>에코백</a:t>
            </a:r>
            <a:endParaRPr lang="en-US" altLang="ko-KR" sz="786" strike="sngStrike" dirty="0">
              <a:latin typeface="+mn-ea"/>
            </a:endParaRPr>
          </a:p>
          <a:p>
            <a:endParaRPr lang="en-US" altLang="ko-KR" sz="786" strike="sngStrike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786" strike="sngStrike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786" strike="sngStrik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30000</a:t>
            </a:r>
            <a:r>
              <a:rPr lang="ko-KR" altLang="en-US" sz="786" strike="sngStrike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  <a:r>
              <a:rPr lang="ko-KR" altLang="en-US" sz="236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   </a:t>
            </a:r>
            <a:r>
              <a:rPr lang="en-US" altLang="ko-KR" sz="1101" b="1" dirty="0">
                <a:latin typeface="+mn-ea"/>
              </a:rPr>
              <a:t>27,000</a:t>
            </a:r>
            <a:r>
              <a:rPr lang="ko-KR" altLang="en-US" sz="1101" dirty="0">
                <a:latin typeface="+mn-ea"/>
              </a:rPr>
              <a:t>원     </a:t>
            </a:r>
            <a:endParaRPr lang="en-US" altLang="ko-KR" sz="1101" dirty="0">
              <a:latin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829408" y="4808765"/>
            <a:ext cx="27072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851265" y="4029753"/>
            <a:ext cx="446667" cy="118189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</a:t>
            </a:r>
            <a:r>
              <a:rPr lang="ko-KR" altLang="en-US" sz="629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분당</a:t>
            </a:r>
            <a:endParaRPr lang="ko-KR" altLang="en-US" sz="629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45488" y="4021714"/>
            <a:ext cx="337282" cy="118189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PICK</a:t>
            </a:r>
            <a:endParaRPr lang="ko-KR" altLang="en-US" sz="70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89189" y="4850954"/>
            <a:ext cx="120577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 smtClean="0">
                <a:latin typeface="+mn-ea"/>
              </a:rPr>
              <a:t>무료배송 </a:t>
            </a:r>
            <a:r>
              <a:rPr lang="en-US" altLang="ko-KR" sz="708" dirty="0" smtClean="0">
                <a:latin typeface="+mn-ea"/>
              </a:rPr>
              <a:t>| </a:t>
            </a:r>
            <a:r>
              <a:rPr lang="ko-KR" altLang="en-US" sz="708" dirty="0">
                <a:latin typeface="+mn-ea"/>
              </a:rPr>
              <a:t>상품평</a:t>
            </a:r>
            <a:r>
              <a:rPr lang="en-US" altLang="ko-KR" sz="708" dirty="0">
                <a:latin typeface="+mn-ea"/>
              </a:rPr>
              <a:t>(100</a:t>
            </a:r>
            <a:r>
              <a:rPr lang="ko-KR" altLang="en-US" sz="708" dirty="0">
                <a:latin typeface="+mn-ea"/>
              </a:rPr>
              <a:t>점</a:t>
            </a:r>
            <a:r>
              <a:rPr lang="en-US" altLang="ko-KR" sz="708" dirty="0">
                <a:latin typeface="+mn-ea"/>
              </a:rPr>
              <a:t>)</a:t>
            </a:r>
            <a:endParaRPr lang="ko-KR" altLang="en-US" sz="708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90827" y="1087948"/>
            <a:ext cx="2987517" cy="402758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4307" y="1103576"/>
            <a:ext cx="2987517" cy="241117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4307" y="4028291"/>
            <a:ext cx="2987517" cy="255519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4853" y="890887"/>
            <a:ext cx="7296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&lt;</a:t>
            </a:r>
            <a:r>
              <a:rPr lang="ko-KR" altLang="en-US" sz="786" dirty="0" err="1">
                <a:latin typeface="+mn-ea"/>
              </a:rPr>
              <a:t>리스트형</a:t>
            </a:r>
            <a:r>
              <a:rPr lang="en-US" altLang="ko-KR" sz="786" dirty="0">
                <a:latin typeface="+mn-ea"/>
              </a:rPr>
              <a:t>&gt;</a:t>
            </a:r>
            <a:endParaRPr lang="ko-KR" altLang="en-US" sz="786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4853" y="3829614"/>
            <a:ext cx="7296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>
                <a:latin typeface="+mn-ea"/>
              </a:rPr>
              <a:t>&lt;</a:t>
            </a:r>
            <a:r>
              <a:rPr lang="ko-KR" altLang="en-US" sz="786" dirty="0">
                <a:latin typeface="+mn-ea"/>
              </a:rPr>
              <a:t>바둑판형</a:t>
            </a:r>
            <a:r>
              <a:rPr lang="en-US" altLang="ko-KR" sz="786" dirty="0">
                <a:latin typeface="+mn-ea"/>
              </a:rPr>
              <a:t>&gt;</a:t>
            </a:r>
            <a:endParaRPr lang="ko-KR" altLang="en-US" sz="786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16673" y="885336"/>
            <a:ext cx="83067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&lt;</a:t>
            </a:r>
            <a:r>
              <a:rPr lang="ko-KR" altLang="en-US" sz="786" dirty="0" err="1">
                <a:latin typeface="+mn-ea"/>
              </a:rPr>
              <a:t>큰이미지형</a:t>
            </a:r>
            <a:r>
              <a:rPr lang="en-US" altLang="ko-KR" sz="786" dirty="0">
                <a:latin typeface="+mn-ea"/>
              </a:rPr>
              <a:t>&gt;</a:t>
            </a:r>
            <a:endParaRPr lang="ko-KR" altLang="en-US" sz="786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376590" y="1293260"/>
            <a:ext cx="35505" cy="127558"/>
            <a:chOff x="6997699" y="6453509"/>
            <a:chExt cx="106489" cy="382571"/>
          </a:xfrm>
        </p:grpSpPr>
        <p:sp>
          <p:nvSpPr>
            <p:cNvPr id="71" name="타원 70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6234642" y="1257787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235713" y="1559638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234642" y="1856498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♡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16" y="1604471"/>
            <a:ext cx="153711" cy="165239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6232188" y="2159146"/>
            <a:ext cx="238861" cy="238861"/>
            <a:chOff x="7927064" y="2705184"/>
            <a:chExt cx="303820" cy="303820"/>
          </a:xfrm>
        </p:grpSpPr>
        <p:sp>
          <p:nvSpPr>
            <p:cNvPr id="79" name="타원 78"/>
            <p:cNvSpPr/>
            <p:nvPr/>
          </p:nvSpPr>
          <p:spPr>
            <a:xfrm>
              <a:off x="7927064" y="2705184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8077431" y="2785477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8077431" y="2893873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7981237" y="2828145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 flipV="1">
              <a:off x="8019883" y="2814426"/>
              <a:ext cx="57548" cy="35225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82" idx="5"/>
              <a:endCxn id="81" idx="1"/>
            </p:cNvCxnSpPr>
            <p:nvPr/>
          </p:nvCxnSpPr>
          <p:spPr>
            <a:xfrm>
              <a:off x="8035597" y="2877563"/>
              <a:ext cx="51161" cy="247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118"/>
          <p:cNvGrpSpPr>
            <a:grpSpLocks/>
          </p:cNvGrpSpPr>
          <p:nvPr/>
        </p:nvGrpSpPr>
        <p:grpSpPr bwMode="auto">
          <a:xfrm>
            <a:off x="576230" y="1372700"/>
            <a:ext cx="757451" cy="756226"/>
            <a:chOff x="147806" y="1140710"/>
            <a:chExt cx="1816711" cy="181361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790160" y="2162600"/>
            <a:ext cx="6142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+</a:t>
            </a:r>
            <a:r>
              <a:rPr lang="ko-KR" altLang="en-US" sz="708" dirty="0">
                <a:latin typeface="+mn-ea"/>
              </a:rPr>
              <a:t>연관상품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414307" y="2368488"/>
            <a:ext cx="2987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1045864" y="2196224"/>
            <a:ext cx="337282" cy="118189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PICK</a:t>
            </a:r>
            <a:endParaRPr lang="ko-KR" altLang="en-US" sz="70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56066" y="2167142"/>
            <a:ext cx="120577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 smtClean="0">
                <a:latin typeface="+mn-ea"/>
              </a:rPr>
              <a:t>무료배송 </a:t>
            </a:r>
            <a:r>
              <a:rPr lang="en-US" altLang="ko-KR" sz="708" dirty="0" smtClean="0">
                <a:latin typeface="+mn-ea"/>
              </a:rPr>
              <a:t>| </a:t>
            </a:r>
            <a:r>
              <a:rPr lang="ko-KR" altLang="en-US" sz="708" smtClean="0">
                <a:latin typeface="+mn-ea"/>
              </a:rPr>
              <a:t>상품평</a:t>
            </a:r>
            <a:r>
              <a:rPr lang="en-US" altLang="ko-KR" sz="708" dirty="0" smtClean="0">
                <a:latin typeface="+mn-ea"/>
              </a:rPr>
              <a:t>(100</a:t>
            </a:r>
            <a:r>
              <a:rPr lang="ko-KR" altLang="en-US" sz="708" smtClean="0">
                <a:latin typeface="+mn-ea"/>
              </a:rPr>
              <a:t>점</a:t>
            </a:r>
            <a:r>
              <a:rPr lang="en-US" altLang="ko-KR" sz="708" dirty="0" smtClean="0">
                <a:latin typeface="+mn-ea"/>
              </a:rPr>
              <a:t>)</a:t>
            </a:r>
            <a:endParaRPr lang="ko-KR" altLang="en-US" sz="708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50968" y="1386358"/>
            <a:ext cx="1711282" cy="74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 smtClean="0">
                <a:latin typeface="+mn-ea"/>
              </a:rPr>
              <a:t>\[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en-US" altLang="ko-KR" sz="786" b="1" dirty="0">
                <a:latin typeface="+mn-ea"/>
              </a:rPr>
              <a:t>] </a:t>
            </a:r>
            <a:r>
              <a:rPr lang="ko-KR" altLang="en-US" sz="786" b="1" dirty="0">
                <a:latin typeface="+mn-ea"/>
              </a:rPr>
              <a:t>가벼운 봄패션 캉골 </a:t>
            </a:r>
            <a:r>
              <a:rPr lang="en-US" altLang="ko-KR" sz="786" b="1" dirty="0">
                <a:latin typeface="+mn-ea"/>
              </a:rPr>
              <a:t>2016 NEW</a:t>
            </a:r>
            <a:r>
              <a:rPr lang="ko-KR" altLang="en-US" sz="786" b="1" dirty="0" err="1">
                <a:latin typeface="+mn-ea"/>
              </a:rPr>
              <a:t>에코백</a:t>
            </a:r>
            <a:endParaRPr lang="en-US" altLang="ko-KR" sz="786" strike="sngStrike" dirty="0">
              <a:latin typeface="+mn-ea"/>
            </a:endParaRPr>
          </a:p>
          <a:p>
            <a:endParaRPr lang="en-US" altLang="ko-KR" sz="786" strike="sngStrike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786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30000</a:t>
            </a:r>
            <a:r>
              <a:rPr lang="ko-KR" altLang="en-US" sz="786" strike="sngStrike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  <a:r>
              <a:rPr lang="ko-KR" altLang="en-US" sz="236" b="1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endParaRPr lang="en-US" altLang="ko-KR" sz="236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101" b="1" dirty="0" smtClean="0">
                <a:latin typeface="+mn-ea"/>
              </a:rPr>
              <a:t>27,000</a:t>
            </a:r>
            <a:r>
              <a:rPr lang="ko-KR" altLang="en-US" sz="1101" dirty="0">
                <a:latin typeface="+mn-ea"/>
              </a:rPr>
              <a:t>원     </a:t>
            </a:r>
            <a:endParaRPr lang="en-US" altLang="ko-KR" sz="1101" dirty="0">
              <a:latin typeface="+mn-ea"/>
            </a:endParaRPr>
          </a:p>
        </p:txBody>
      </p:sp>
      <p:grpSp>
        <p:nvGrpSpPr>
          <p:cNvPr id="98" name="그룹 118"/>
          <p:cNvGrpSpPr>
            <a:grpSpLocks/>
          </p:cNvGrpSpPr>
          <p:nvPr/>
        </p:nvGrpSpPr>
        <p:grpSpPr bwMode="auto">
          <a:xfrm>
            <a:off x="576230" y="2435474"/>
            <a:ext cx="757451" cy="756226"/>
            <a:chOff x="147806" y="1140710"/>
            <a:chExt cx="1816711" cy="1813615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796790" y="3272558"/>
            <a:ext cx="6142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+</a:t>
            </a:r>
            <a:r>
              <a:rPr lang="ko-KR" altLang="en-US" sz="708" dirty="0">
                <a:latin typeface="+mn-ea"/>
              </a:rPr>
              <a:t>연관상품</a:t>
            </a:r>
          </a:p>
        </p:txBody>
      </p:sp>
      <p:cxnSp>
        <p:nvCxnSpPr>
          <p:cNvPr id="104" name="직선 연결선 103"/>
          <p:cNvCxnSpPr/>
          <p:nvPr/>
        </p:nvCxnSpPr>
        <p:spPr>
          <a:xfrm>
            <a:off x="475383" y="3243956"/>
            <a:ext cx="2865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50968" y="2449132"/>
            <a:ext cx="1690151" cy="7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 smtClean="0">
                <a:latin typeface="+mn-ea"/>
              </a:rPr>
              <a:t>[</a:t>
            </a:r>
            <a:r>
              <a:rPr lang="ko-KR" altLang="en-US" sz="786" b="1" dirty="0" err="1">
                <a:latin typeface="+mn-ea"/>
              </a:rPr>
              <a:t>캉골</a:t>
            </a:r>
            <a:r>
              <a:rPr lang="en-US" altLang="ko-KR" sz="786" b="1" dirty="0">
                <a:latin typeface="+mn-ea"/>
              </a:rPr>
              <a:t>] </a:t>
            </a:r>
            <a:r>
              <a:rPr lang="ko-KR" altLang="en-US" sz="786" b="1" dirty="0">
                <a:latin typeface="+mn-ea"/>
              </a:rPr>
              <a:t>가벼운 봄패션 캉골 </a:t>
            </a:r>
            <a:r>
              <a:rPr lang="en-US" altLang="ko-KR" sz="786" b="1" dirty="0">
                <a:latin typeface="+mn-ea"/>
              </a:rPr>
              <a:t>2016 NEW</a:t>
            </a:r>
            <a:r>
              <a:rPr lang="ko-KR" altLang="en-US" sz="786" b="1" dirty="0" err="1">
                <a:latin typeface="+mn-ea"/>
              </a:rPr>
              <a:t>에코백</a:t>
            </a:r>
            <a:endParaRPr lang="en-US" altLang="ko-KR" sz="786" strike="sngStrike" dirty="0">
              <a:latin typeface="+mn-ea"/>
            </a:endParaRPr>
          </a:p>
          <a:p>
            <a:endParaRPr lang="en-US" altLang="ko-KR" sz="786" strike="sngStrike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1101" b="1" dirty="0" smtClean="0">
              <a:latin typeface="+mn-ea"/>
            </a:endParaRPr>
          </a:p>
          <a:p>
            <a:r>
              <a:rPr lang="en-US" altLang="ko-KR" sz="1101" b="1" dirty="0" smtClean="0">
                <a:latin typeface="+mn-ea"/>
              </a:rPr>
              <a:t>27,000</a:t>
            </a:r>
            <a:r>
              <a:rPr lang="ko-KR" altLang="en-US" sz="1101" dirty="0">
                <a:latin typeface="+mn-ea"/>
              </a:rPr>
              <a:t>원     </a:t>
            </a:r>
            <a:endParaRPr lang="en-US" altLang="ko-KR" sz="1101" dirty="0">
              <a:latin typeface="+mn-ea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045514" y="2447928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045514" y="2995593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♡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3045514" y="2721761"/>
            <a:ext cx="238861" cy="238861"/>
            <a:chOff x="3605487" y="1490182"/>
            <a:chExt cx="303820" cy="303820"/>
          </a:xfrm>
        </p:grpSpPr>
        <p:sp>
          <p:nvSpPr>
            <p:cNvPr id="109" name="타원 108"/>
            <p:cNvSpPr/>
            <p:nvPr/>
          </p:nvSpPr>
          <p:spPr>
            <a:xfrm>
              <a:off x="3605487" y="1490182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3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203" y="1547206"/>
              <a:ext cx="195514" cy="210177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3212490" y="1411473"/>
            <a:ext cx="35505" cy="127558"/>
            <a:chOff x="6997699" y="6453509"/>
            <a:chExt cx="106489" cy="382571"/>
          </a:xfrm>
        </p:grpSpPr>
        <p:sp>
          <p:nvSpPr>
            <p:cNvPr id="112" name="타원 111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045514" y="3269425"/>
            <a:ext cx="238861" cy="238861"/>
            <a:chOff x="7927064" y="2705184"/>
            <a:chExt cx="303820" cy="303820"/>
          </a:xfrm>
        </p:grpSpPr>
        <p:sp>
          <p:nvSpPr>
            <p:cNvPr id="116" name="타원 115"/>
            <p:cNvSpPr/>
            <p:nvPr/>
          </p:nvSpPr>
          <p:spPr>
            <a:xfrm>
              <a:off x="7927064" y="2705184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8077431" y="2785477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8077431" y="2893873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7981237" y="2828145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0" name="직선 연결선 119"/>
            <p:cNvCxnSpPr>
              <a:endCxn id="117" idx="2"/>
            </p:cNvCxnSpPr>
            <p:nvPr/>
          </p:nvCxnSpPr>
          <p:spPr>
            <a:xfrm flipV="1">
              <a:off x="8019883" y="2814426"/>
              <a:ext cx="57548" cy="35225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9" idx="5"/>
              <a:endCxn id="118" idx="1"/>
            </p:cNvCxnSpPr>
            <p:nvPr/>
          </p:nvCxnSpPr>
          <p:spPr>
            <a:xfrm>
              <a:off x="8035597" y="2877563"/>
              <a:ext cx="51161" cy="247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모서리가 둥근 직사각형 121"/>
          <p:cNvSpPr/>
          <p:nvPr/>
        </p:nvSpPr>
        <p:spPr>
          <a:xfrm>
            <a:off x="583620" y="2191399"/>
            <a:ext cx="446667" cy="118189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</a:t>
            </a:r>
            <a:r>
              <a:rPr lang="ko-KR" altLang="en-US" sz="629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분당</a:t>
            </a:r>
            <a:endParaRPr lang="ko-KR" altLang="en-US" sz="629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34202" y="3273635"/>
            <a:ext cx="120577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>
                <a:latin typeface="+mn-ea"/>
              </a:rPr>
              <a:t>무료배송 </a:t>
            </a:r>
            <a:r>
              <a:rPr lang="en-US" altLang="ko-KR" sz="708" dirty="0">
                <a:latin typeface="+mn-ea"/>
              </a:rPr>
              <a:t>| </a:t>
            </a:r>
            <a:r>
              <a:rPr lang="ko-KR" altLang="en-US" sz="708">
                <a:latin typeface="+mn-ea"/>
              </a:rPr>
              <a:t>상품평</a:t>
            </a:r>
            <a:r>
              <a:rPr lang="en-US" altLang="ko-KR" sz="708" dirty="0">
                <a:latin typeface="+mn-ea"/>
              </a:rPr>
              <a:t>(100</a:t>
            </a:r>
            <a:r>
              <a:rPr lang="ko-KR" altLang="en-US" sz="708">
                <a:latin typeface="+mn-ea"/>
              </a:rPr>
              <a:t>점</a:t>
            </a:r>
            <a:r>
              <a:rPr lang="en-US" altLang="ko-KR" sz="708" dirty="0">
                <a:latin typeface="+mn-ea"/>
              </a:rPr>
              <a:t>)</a:t>
            </a:r>
            <a:endParaRPr lang="ko-KR" altLang="en-US" sz="708" dirty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931706" y="4449294"/>
            <a:ext cx="652743" cy="382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87" dirty="0">
                <a:latin typeface="+mn-ea"/>
              </a:rPr>
              <a:t>15%</a:t>
            </a:r>
            <a:endParaRPr lang="ko-KR" altLang="en-US" sz="1887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035638" y="1257787"/>
            <a:ext cx="515177" cy="117768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83620" y="3302581"/>
            <a:ext cx="446667" cy="118189"/>
          </a:xfrm>
          <a:prstGeom prst="roundRect">
            <a:avLst/>
          </a:prstGeom>
          <a:solidFill>
            <a:schemeClr val="accent2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Shop</a:t>
            </a:r>
            <a:endParaRPr lang="ko-KR" altLang="en-US" sz="629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736414" y="1769710"/>
            <a:ext cx="652743" cy="382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87" dirty="0">
                <a:latin typeface="+mn-ea"/>
              </a:rPr>
              <a:t>15%</a:t>
            </a:r>
            <a:endParaRPr lang="ko-KR" altLang="en-US" sz="1887" dirty="0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49608" y="4883059"/>
            <a:ext cx="6142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+</a:t>
            </a:r>
            <a:r>
              <a:rPr lang="ko-KR" altLang="en-US" sz="708" dirty="0">
                <a:latin typeface="+mn-ea"/>
              </a:rPr>
              <a:t>연관상품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428229" y="1129785"/>
            <a:ext cx="2973595" cy="2384965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48" name="직사각형 147"/>
          <p:cNvSpPr/>
          <p:nvPr/>
        </p:nvSpPr>
        <p:spPr>
          <a:xfrm>
            <a:off x="428229" y="4040848"/>
            <a:ext cx="2973595" cy="2542635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49" name="직사각형 148"/>
          <p:cNvSpPr/>
          <p:nvPr/>
        </p:nvSpPr>
        <p:spPr>
          <a:xfrm>
            <a:off x="3697457" y="1106747"/>
            <a:ext cx="2973595" cy="4008781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grpSp>
        <p:nvGrpSpPr>
          <p:cNvPr id="150" name="그룹 149"/>
          <p:cNvGrpSpPr/>
          <p:nvPr/>
        </p:nvGrpSpPr>
        <p:grpSpPr>
          <a:xfrm>
            <a:off x="4647265" y="5570863"/>
            <a:ext cx="35505" cy="127558"/>
            <a:chOff x="6997699" y="6453509"/>
            <a:chExt cx="106489" cy="382571"/>
          </a:xfrm>
        </p:grpSpPr>
        <p:sp>
          <p:nvSpPr>
            <p:cNvPr id="151" name="타원 150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5303192" y="5515212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303192" y="6062877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♡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5303192" y="5789045"/>
            <a:ext cx="238861" cy="238861"/>
            <a:chOff x="3605487" y="1490182"/>
            <a:chExt cx="303820" cy="303820"/>
          </a:xfrm>
        </p:grpSpPr>
        <p:sp>
          <p:nvSpPr>
            <p:cNvPr id="157" name="타원 156"/>
            <p:cNvSpPr/>
            <p:nvPr/>
          </p:nvSpPr>
          <p:spPr>
            <a:xfrm>
              <a:off x="3605487" y="1490182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3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203" y="1547206"/>
              <a:ext cx="195514" cy="210177"/>
            </a:xfrm>
            <a:prstGeom prst="rect">
              <a:avLst/>
            </a:prstGeom>
          </p:spPr>
        </p:pic>
      </p:grpSp>
      <p:grpSp>
        <p:nvGrpSpPr>
          <p:cNvPr id="159" name="그룹 158"/>
          <p:cNvGrpSpPr/>
          <p:nvPr/>
        </p:nvGrpSpPr>
        <p:grpSpPr>
          <a:xfrm>
            <a:off x="5303192" y="6336709"/>
            <a:ext cx="238861" cy="238861"/>
            <a:chOff x="7927064" y="2705184"/>
            <a:chExt cx="303820" cy="303820"/>
          </a:xfrm>
        </p:grpSpPr>
        <p:sp>
          <p:nvSpPr>
            <p:cNvPr id="160" name="타원 159"/>
            <p:cNvSpPr/>
            <p:nvPr/>
          </p:nvSpPr>
          <p:spPr>
            <a:xfrm>
              <a:off x="7927064" y="2705184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8077431" y="2785477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077431" y="2893873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81237" y="2828145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4" name="직선 연결선 163"/>
            <p:cNvCxnSpPr>
              <a:endCxn id="161" idx="2"/>
            </p:cNvCxnSpPr>
            <p:nvPr/>
          </p:nvCxnSpPr>
          <p:spPr>
            <a:xfrm flipV="1">
              <a:off x="8019883" y="2814426"/>
              <a:ext cx="57548" cy="35225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163" idx="5"/>
              <a:endCxn id="162" idx="1"/>
            </p:cNvCxnSpPr>
            <p:nvPr/>
          </p:nvCxnSpPr>
          <p:spPr>
            <a:xfrm>
              <a:off x="8035597" y="2877563"/>
              <a:ext cx="51161" cy="247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4215"/>
              </p:ext>
            </p:extLst>
          </p:nvPr>
        </p:nvGraphicFramePr>
        <p:xfrm>
          <a:off x="7781043" y="488294"/>
          <a:ext cx="1951409" cy="79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더보기</a:t>
                      </a: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버튼 클릭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1a  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닫기 버튼 모션 없음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1b 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~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공유 버튼 순차적으로 위에서 아래로 슬라이드 노출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" name="타원 166"/>
          <p:cNvSpPr/>
          <p:nvPr/>
        </p:nvSpPr>
        <p:spPr>
          <a:xfrm>
            <a:off x="4525624" y="5469364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168" name="타원 167"/>
          <p:cNvSpPr/>
          <p:nvPr/>
        </p:nvSpPr>
        <p:spPr>
          <a:xfrm>
            <a:off x="5181552" y="5459151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 smtClean="0">
                <a:solidFill>
                  <a:schemeClr val="tx1"/>
                </a:solidFill>
                <a:latin typeface="+mn-ea"/>
              </a:rPr>
              <a:t>1a</a:t>
            </a:r>
            <a:endParaRPr lang="en-US" altLang="ko-KR" sz="70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181552" y="5772508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 smtClean="0">
                <a:solidFill>
                  <a:schemeClr val="tx1"/>
                </a:solidFill>
                <a:latin typeface="+mn-ea"/>
              </a:rPr>
              <a:t>1b</a:t>
            </a:r>
            <a:endParaRPr lang="en-US" altLang="ko-KR" sz="701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68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8"/>
          <p:cNvGrpSpPr>
            <a:grpSpLocks/>
          </p:cNvGrpSpPr>
          <p:nvPr/>
        </p:nvGrpSpPr>
        <p:grpSpPr bwMode="auto">
          <a:xfrm>
            <a:off x="582548" y="4100518"/>
            <a:ext cx="1242608" cy="1240600"/>
            <a:chOff x="147806" y="1140710"/>
            <a:chExt cx="1816711" cy="1813615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" name="그룹 118"/>
          <p:cNvGrpSpPr>
            <a:grpSpLocks/>
          </p:cNvGrpSpPr>
          <p:nvPr/>
        </p:nvGrpSpPr>
        <p:grpSpPr bwMode="auto">
          <a:xfrm>
            <a:off x="2022730" y="4100518"/>
            <a:ext cx="1242608" cy="1240600"/>
            <a:chOff x="147806" y="1140710"/>
            <a:chExt cx="1816711" cy="1813615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그룹 118"/>
          <p:cNvGrpSpPr>
            <a:grpSpLocks/>
          </p:cNvGrpSpPr>
          <p:nvPr/>
        </p:nvGrpSpPr>
        <p:grpSpPr bwMode="auto">
          <a:xfrm>
            <a:off x="3844785" y="1223496"/>
            <a:ext cx="2692908" cy="2688555"/>
            <a:chOff x="147806" y="1140710"/>
            <a:chExt cx="1816711" cy="181361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829408" y="4800502"/>
            <a:ext cx="27072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690827" y="1087948"/>
            <a:ext cx="2987517" cy="402758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307" y="1103576"/>
            <a:ext cx="2987517" cy="241117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4307" y="4028291"/>
            <a:ext cx="2987517" cy="255519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853" y="858011"/>
            <a:ext cx="7296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&lt;</a:t>
            </a:r>
            <a:r>
              <a:rPr lang="ko-KR" altLang="en-US" sz="786" dirty="0" err="1">
                <a:latin typeface="+mn-ea"/>
              </a:rPr>
              <a:t>리스트형</a:t>
            </a:r>
            <a:r>
              <a:rPr lang="en-US" altLang="ko-KR" sz="786" dirty="0">
                <a:latin typeface="+mn-ea"/>
              </a:rPr>
              <a:t>&gt;</a:t>
            </a:r>
            <a:endParaRPr lang="ko-KR" altLang="en-US" sz="786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853" y="3829614"/>
            <a:ext cx="7296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>
                <a:latin typeface="+mn-ea"/>
              </a:rPr>
              <a:t>&lt;</a:t>
            </a:r>
            <a:r>
              <a:rPr lang="ko-KR" altLang="en-US" sz="786" dirty="0">
                <a:latin typeface="+mn-ea"/>
              </a:rPr>
              <a:t>바둑판형</a:t>
            </a:r>
            <a:r>
              <a:rPr lang="en-US" altLang="ko-KR" sz="786" dirty="0">
                <a:latin typeface="+mn-ea"/>
              </a:rPr>
              <a:t>&gt;</a:t>
            </a:r>
            <a:endParaRPr lang="ko-KR" altLang="en-US" sz="786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16673" y="885336"/>
            <a:ext cx="83067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&lt;</a:t>
            </a:r>
            <a:r>
              <a:rPr lang="ko-KR" altLang="en-US" sz="786" dirty="0" err="1">
                <a:latin typeface="+mn-ea"/>
              </a:rPr>
              <a:t>큰이미지형</a:t>
            </a:r>
            <a:r>
              <a:rPr lang="en-US" altLang="ko-KR" sz="786" dirty="0">
                <a:latin typeface="+mn-ea"/>
              </a:rPr>
              <a:t>&gt;</a:t>
            </a:r>
            <a:endParaRPr lang="ko-KR" altLang="en-US" sz="786" dirty="0">
              <a:latin typeface="+mn-ea"/>
            </a:endParaRPr>
          </a:p>
        </p:txBody>
      </p:sp>
      <p:grpSp>
        <p:nvGrpSpPr>
          <p:cNvPr id="26" name="그룹 118"/>
          <p:cNvGrpSpPr>
            <a:grpSpLocks/>
          </p:cNvGrpSpPr>
          <p:nvPr/>
        </p:nvGrpSpPr>
        <p:grpSpPr bwMode="auto">
          <a:xfrm>
            <a:off x="576230" y="1372700"/>
            <a:ext cx="757451" cy="756226"/>
            <a:chOff x="147806" y="1140710"/>
            <a:chExt cx="1816711" cy="1813615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395785" y="2354541"/>
            <a:ext cx="29875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174" y="5365998"/>
            <a:ext cx="1260239" cy="33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 smtClean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안마의자렌탈</a:t>
            </a:r>
            <a:r>
              <a:rPr lang="en-US" altLang="ko-KR" sz="786" b="1" dirty="0">
                <a:latin typeface="+mn-ea"/>
              </a:rPr>
              <a:t>] Lisso </a:t>
            </a:r>
            <a:r>
              <a:rPr lang="ko-KR" altLang="en-US" sz="786" b="1" dirty="0">
                <a:latin typeface="+mn-ea"/>
              </a:rPr>
              <a:t>리쏘 </a:t>
            </a:r>
            <a:r>
              <a:rPr lang="en-US" altLang="ko-KR" sz="786" b="1" dirty="0">
                <a:latin typeface="+mn-ea"/>
              </a:rPr>
              <a:t>LS-6800 </a:t>
            </a:r>
            <a:r>
              <a:rPr lang="ko-KR" altLang="en-US" sz="786" b="1" dirty="0">
                <a:latin typeface="+mn-ea"/>
              </a:rPr>
              <a:t>비엔토</a:t>
            </a:r>
            <a:r>
              <a:rPr lang="en-US" altLang="ko-KR" sz="786" b="1" dirty="0">
                <a:latin typeface="+mn-ea"/>
              </a:rPr>
              <a:t>...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576058" y="6135047"/>
            <a:ext cx="1246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16987" y="6135047"/>
            <a:ext cx="1246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698222" y="4187075"/>
            <a:ext cx="35505" cy="127558"/>
            <a:chOff x="6997699" y="6453509"/>
            <a:chExt cx="106489" cy="382571"/>
          </a:xfrm>
        </p:grpSpPr>
        <p:sp>
          <p:nvSpPr>
            <p:cNvPr id="36" name="타원 35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1556274" y="4151602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557345" y="4453453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556274" y="4750312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♡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48" y="4498285"/>
            <a:ext cx="153711" cy="165239"/>
          </a:xfrm>
          <a:prstGeom prst="rect">
            <a:avLst/>
          </a:prstGeom>
        </p:spPr>
      </p:pic>
      <p:grpSp>
        <p:nvGrpSpPr>
          <p:cNvPr id="43" name="그룹 118"/>
          <p:cNvGrpSpPr>
            <a:grpSpLocks/>
          </p:cNvGrpSpPr>
          <p:nvPr/>
        </p:nvGrpSpPr>
        <p:grpSpPr bwMode="auto">
          <a:xfrm>
            <a:off x="576230" y="2435474"/>
            <a:ext cx="757451" cy="756226"/>
            <a:chOff x="147806" y="1140710"/>
            <a:chExt cx="1816711" cy="1813615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/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/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 </a:t>
              </a:r>
              <a:endParaRPr lang="en-US" altLang="ko-KR" sz="786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이미지</a:t>
              </a:r>
              <a:endParaRPr lang="ko-KR" altLang="en-US" sz="166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96791" y="3272557"/>
            <a:ext cx="6142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+</a:t>
            </a:r>
            <a:r>
              <a:rPr lang="ko-KR" altLang="en-US" sz="708" dirty="0">
                <a:latin typeface="+mn-ea"/>
              </a:rPr>
              <a:t>연관상품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75383" y="3443390"/>
            <a:ext cx="2865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1134" y="2183294"/>
            <a:ext cx="120577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>
                <a:latin typeface="+mn-ea"/>
              </a:rPr>
              <a:t>무료배송 </a:t>
            </a:r>
            <a:r>
              <a:rPr lang="en-US" altLang="ko-KR" sz="708" dirty="0">
                <a:latin typeface="+mn-ea"/>
              </a:rPr>
              <a:t>| </a:t>
            </a:r>
            <a:r>
              <a:rPr lang="ko-KR" altLang="en-US" sz="708">
                <a:latin typeface="+mn-ea"/>
              </a:rPr>
              <a:t>상품평</a:t>
            </a:r>
            <a:r>
              <a:rPr lang="en-US" altLang="ko-KR" sz="708" dirty="0">
                <a:latin typeface="+mn-ea"/>
              </a:rPr>
              <a:t>(100</a:t>
            </a:r>
            <a:r>
              <a:rPr lang="ko-KR" altLang="en-US" sz="708">
                <a:latin typeface="+mn-ea"/>
              </a:rPr>
              <a:t>점</a:t>
            </a:r>
            <a:r>
              <a:rPr lang="en-US" altLang="ko-KR" sz="708" dirty="0">
                <a:latin typeface="+mn-ea"/>
              </a:rPr>
              <a:t>)</a:t>
            </a:r>
            <a:endParaRPr lang="ko-KR" altLang="en-US" sz="708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50968" y="2449132"/>
            <a:ext cx="1690151" cy="44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8" dirty="0">
                <a:latin typeface="+mn-ea"/>
              </a:rPr>
              <a:t>★딱</a:t>
            </a:r>
            <a:r>
              <a:rPr lang="en-US" altLang="ko-KR" sz="708" dirty="0">
                <a:latin typeface="+mn-ea"/>
              </a:rPr>
              <a:t>! </a:t>
            </a:r>
            <a:r>
              <a:rPr lang="ko-KR" altLang="en-US" sz="708" dirty="0">
                <a:latin typeface="+mn-ea"/>
              </a:rPr>
              <a:t>주말만</a:t>
            </a:r>
            <a:r>
              <a:rPr lang="en-US" altLang="ko-KR" sz="708" dirty="0">
                <a:latin typeface="+mn-ea"/>
              </a:rPr>
              <a:t>! AK</a:t>
            </a:r>
            <a:r>
              <a:rPr lang="ko-KR" altLang="en-US" sz="708" dirty="0">
                <a:latin typeface="+mn-ea"/>
              </a:rPr>
              <a:t>몰 특가★</a:t>
            </a:r>
          </a:p>
          <a:p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안마의자렌탈</a:t>
            </a:r>
            <a:r>
              <a:rPr lang="en-US" altLang="ko-KR" sz="786" b="1" dirty="0">
                <a:latin typeface="+mn-ea"/>
              </a:rPr>
              <a:t>] Lisso </a:t>
            </a:r>
            <a:r>
              <a:rPr lang="ko-KR" altLang="en-US" sz="786" b="1" dirty="0">
                <a:latin typeface="+mn-ea"/>
              </a:rPr>
              <a:t>리쏘 </a:t>
            </a:r>
            <a:r>
              <a:rPr lang="en-US" altLang="ko-KR" sz="786" b="1" dirty="0">
                <a:latin typeface="+mn-ea"/>
              </a:rPr>
              <a:t>LS-6800 </a:t>
            </a:r>
            <a:r>
              <a:rPr lang="ko-KR" altLang="en-US" sz="786" b="1" dirty="0">
                <a:latin typeface="+mn-ea"/>
              </a:rPr>
              <a:t>비엔토 안마의자 </a:t>
            </a:r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월</a:t>
            </a:r>
            <a:r>
              <a:rPr lang="en-US" altLang="ko-KR" sz="786" b="1" dirty="0">
                <a:latin typeface="+mn-ea"/>
              </a:rPr>
              <a:t>54500...</a:t>
            </a:r>
          </a:p>
        </p:txBody>
      </p:sp>
      <p:sp>
        <p:nvSpPr>
          <p:cNvPr id="52" name="타원 51"/>
          <p:cNvSpPr/>
          <p:nvPr/>
        </p:nvSpPr>
        <p:spPr>
          <a:xfrm>
            <a:off x="3045513" y="2447927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045513" y="2995593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♡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3045513" y="2721760"/>
            <a:ext cx="238861" cy="238861"/>
            <a:chOff x="3605487" y="1490182"/>
            <a:chExt cx="303820" cy="303820"/>
          </a:xfrm>
        </p:grpSpPr>
        <p:sp>
          <p:nvSpPr>
            <p:cNvPr id="55" name="타원 54"/>
            <p:cNvSpPr/>
            <p:nvPr/>
          </p:nvSpPr>
          <p:spPr>
            <a:xfrm>
              <a:off x="3605487" y="1490182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3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203" y="1547206"/>
              <a:ext cx="195514" cy="210177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212490" y="1411473"/>
            <a:ext cx="35505" cy="127558"/>
            <a:chOff x="6997699" y="6453509"/>
            <a:chExt cx="106489" cy="382571"/>
          </a:xfrm>
        </p:grpSpPr>
        <p:sp>
          <p:nvSpPr>
            <p:cNvPr id="58" name="타원 57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124772" y="4187656"/>
            <a:ext cx="35505" cy="127558"/>
            <a:chOff x="6997699" y="6453509"/>
            <a:chExt cx="106489" cy="382571"/>
          </a:xfrm>
        </p:grpSpPr>
        <p:sp>
          <p:nvSpPr>
            <p:cNvPr id="62" name="타원 61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76590" y="1293260"/>
            <a:ext cx="35505" cy="127558"/>
            <a:chOff x="6997699" y="6453509"/>
            <a:chExt cx="106489" cy="382571"/>
          </a:xfrm>
        </p:grpSpPr>
        <p:sp>
          <p:nvSpPr>
            <p:cNvPr id="66" name="타원 65"/>
            <p:cNvSpPr/>
            <p:nvPr/>
          </p:nvSpPr>
          <p:spPr>
            <a:xfrm rot="16200000">
              <a:off x="7002540" y="6448668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 rot="16200000">
              <a:off x="7002541" y="6600265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7002542" y="6734433"/>
              <a:ext cx="96806" cy="1064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6234642" y="1257787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235713" y="1559638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234642" y="1856498"/>
            <a:ext cx="238861" cy="23886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♡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16" y="1604471"/>
            <a:ext cx="153711" cy="165239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6232188" y="2159146"/>
            <a:ext cx="238861" cy="238861"/>
            <a:chOff x="7927064" y="2705184"/>
            <a:chExt cx="303820" cy="303820"/>
          </a:xfrm>
        </p:grpSpPr>
        <p:sp>
          <p:nvSpPr>
            <p:cNvPr id="74" name="타원 73"/>
            <p:cNvSpPr/>
            <p:nvPr/>
          </p:nvSpPr>
          <p:spPr>
            <a:xfrm>
              <a:off x="7927064" y="2705184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8077431" y="2785477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8077431" y="2893873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7981237" y="2828145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8" name="직선 연결선 77"/>
            <p:cNvCxnSpPr>
              <a:endCxn id="75" idx="2"/>
            </p:cNvCxnSpPr>
            <p:nvPr/>
          </p:nvCxnSpPr>
          <p:spPr>
            <a:xfrm flipV="1">
              <a:off x="8019883" y="2814426"/>
              <a:ext cx="57548" cy="35225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7" idx="5"/>
              <a:endCxn id="76" idx="1"/>
            </p:cNvCxnSpPr>
            <p:nvPr/>
          </p:nvCxnSpPr>
          <p:spPr>
            <a:xfrm>
              <a:off x="8035597" y="2877563"/>
              <a:ext cx="51161" cy="247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3045513" y="3269425"/>
            <a:ext cx="238861" cy="238861"/>
            <a:chOff x="7927064" y="2705184"/>
            <a:chExt cx="303820" cy="303820"/>
          </a:xfrm>
        </p:grpSpPr>
        <p:sp>
          <p:nvSpPr>
            <p:cNvPr id="81" name="타원 80"/>
            <p:cNvSpPr/>
            <p:nvPr/>
          </p:nvSpPr>
          <p:spPr>
            <a:xfrm>
              <a:off x="7927064" y="2705184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8077431" y="2785477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8077431" y="2893873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7981237" y="2828145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5" name="직선 연결선 84"/>
            <p:cNvCxnSpPr>
              <a:endCxn id="82" idx="2"/>
            </p:cNvCxnSpPr>
            <p:nvPr/>
          </p:nvCxnSpPr>
          <p:spPr>
            <a:xfrm flipV="1">
              <a:off x="8019883" y="2814426"/>
              <a:ext cx="57548" cy="35225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84" idx="5"/>
              <a:endCxn id="83" idx="1"/>
            </p:cNvCxnSpPr>
            <p:nvPr/>
          </p:nvCxnSpPr>
          <p:spPr>
            <a:xfrm>
              <a:off x="8035597" y="2877563"/>
              <a:ext cx="51161" cy="247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1542420" y="5060007"/>
            <a:ext cx="238861" cy="238861"/>
            <a:chOff x="7927064" y="2705184"/>
            <a:chExt cx="303820" cy="303820"/>
          </a:xfrm>
        </p:grpSpPr>
        <p:sp>
          <p:nvSpPr>
            <p:cNvPr id="88" name="타원 87"/>
            <p:cNvSpPr/>
            <p:nvPr/>
          </p:nvSpPr>
          <p:spPr>
            <a:xfrm>
              <a:off x="7927064" y="2705184"/>
              <a:ext cx="303820" cy="3038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8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077431" y="2785477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8077431" y="2893873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7981237" y="2828145"/>
              <a:ext cx="63687" cy="57897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2" name="직선 연결선 91"/>
            <p:cNvCxnSpPr>
              <a:endCxn id="89" idx="2"/>
            </p:cNvCxnSpPr>
            <p:nvPr/>
          </p:nvCxnSpPr>
          <p:spPr>
            <a:xfrm flipV="1">
              <a:off x="8019883" y="2814426"/>
              <a:ext cx="57548" cy="35225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1" idx="5"/>
              <a:endCxn id="90" idx="1"/>
            </p:cNvCxnSpPr>
            <p:nvPr/>
          </p:nvCxnSpPr>
          <p:spPr>
            <a:xfrm>
              <a:off x="8035597" y="2877563"/>
              <a:ext cx="51161" cy="24789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/>
          <p:cNvSpPr/>
          <p:nvPr/>
        </p:nvSpPr>
        <p:spPr>
          <a:xfrm>
            <a:off x="502233" y="5758404"/>
            <a:ext cx="1335112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8" b="1" dirty="0">
                <a:latin typeface="+mn-ea"/>
              </a:rPr>
              <a:t>할인가 </a:t>
            </a:r>
            <a:r>
              <a:rPr lang="en-US" altLang="ko-KR" sz="708" b="1" dirty="0">
                <a:latin typeface="+mn-ea"/>
              </a:rPr>
              <a:t>54,500</a:t>
            </a:r>
            <a:r>
              <a:rPr lang="ko-KR" altLang="en-US" sz="708" dirty="0">
                <a:latin typeface="+mn-ea"/>
              </a:rPr>
              <a:t>원</a:t>
            </a:r>
            <a:r>
              <a:rPr lang="en-US" altLang="ko-KR" sz="472" dirty="0">
                <a:latin typeface="+mn-ea"/>
              </a:rPr>
              <a:t>(</a:t>
            </a:r>
            <a:r>
              <a:rPr lang="ko-KR" altLang="en-US" sz="472" dirty="0">
                <a:latin typeface="+mn-ea"/>
              </a:rPr>
              <a:t>최초 </a:t>
            </a:r>
            <a:r>
              <a:rPr lang="en-US" altLang="ko-KR" sz="472" dirty="0">
                <a:latin typeface="+mn-ea"/>
              </a:rPr>
              <a:t>1</a:t>
            </a:r>
            <a:r>
              <a:rPr lang="ko-KR" altLang="en-US" sz="472" dirty="0">
                <a:latin typeface="+mn-ea"/>
              </a:rPr>
              <a:t>회차 결제</a:t>
            </a:r>
            <a:r>
              <a:rPr lang="en-US" altLang="ko-KR" sz="472" dirty="0">
                <a:latin typeface="+mn-ea"/>
              </a:rPr>
              <a:t>)</a:t>
            </a:r>
            <a:r>
              <a:rPr lang="ko-KR" altLang="en-US" sz="472" dirty="0">
                <a:latin typeface="+mn-ea"/>
              </a:rPr>
              <a:t>     </a:t>
            </a:r>
            <a:endParaRPr lang="en-US" altLang="ko-KR" sz="708" dirty="0">
              <a:latin typeface="+mn-ea"/>
            </a:endParaRP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렌탈료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54,500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원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(/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월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약정개월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39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개월</a:t>
            </a:r>
            <a:endParaRPr lang="en-US" altLang="ko-KR" sz="708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96791" y="2164793"/>
            <a:ext cx="6142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+</a:t>
            </a:r>
            <a:r>
              <a:rPr lang="ko-KR" altLang="en-US" sz="708" dirty="0">
                <a:latin typeface="+mn-ea"/>
              </a:rPr>
              <a:t>연관상품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19820" y="3241812"/>
            <a:ext cx="120577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>
                <a:latin typeface="+mn-ea"/>
              </a:rPr>
              <a:t>무료배송 </a:t>
            </a:r>
            <a:r>
              <a:rPr lang="en-US" altLang="ko-KR" sz="708" dirty="0">
                <a:latin typeface="+mn-ea"/>
              </a:rPr>
              <a:t>| </a:t>
            </a:r>
            <a:r>
              <a:rPr lang="ko-KR" altLang="en-US" sz="708">
                <a:latin typeface="+mn-ea"/>
              </a:rPr>
              <a:t>상품평</a:t>
            </a:r>
            <a:r>
              <a:rPr lang="en-US" altLang="ko-KR" sz="708" dirty="0">
                <a:latin typeface="+mn-ea"/>
              </a:rPr>
              <a:t>(100</a:t>
            </a:r>
            <a:r>
              <a:rPr lang="ko-KR" altLang="en-US" sz="708">
                <a:latin typeface="+mn-ea"/>
              </a:rPr>
              <a:t>점</a:t>
            </a:r>
            <a:r>
              <a:rPr lang="en-US" altLang="ko-KR" sz="708" dirty="0">
                <a:latin typeface="+mn-ea"/>
              </a:rPr>
              <a:t>)</a:t>
            </a:r>
            <a:endParaRPr lang="ko-KR" altLang="en-US" sz="708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342999" y="2826019"/>
            <a:ext cx="1641506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8" b="1" dirty="0">
                <a:latin typeface="+mn-ea"/>
              </a:rPr>
              <a:t>판매가 </a:t>
            </a:r>
            <a:r>
              <a:rPr lang="en-US" altLang="ko-KR" sz="708" b="1" dirty="0">
                <a:latin typeface="+mn-ea"/>
              </a:rPr>
              <a:t>54,500</a:t>
            </a:r>
            <a:r>
              <a:rPr lang="ko-KR" altLang="en-US" sz="708" dirty="0">
                <a:latin typeface="+mn-ea"/>
              </a:rPr>
              <a:t>원</a:t>
            </a:r>
            <a:r>
              <a:rPr lang="en-US" altLang="ko-KR" sz="708" dirty="0">
                <a:latin typeface="+mn-ea"/>
              </a:rPr>
              <a:t>(</a:t>
            </a:r>
            <a:r>
              <a:rPr lang="ko-KR" altLang="en-US" sz="708" dirty="0">
                <a:latin typeface="+mn-ea"/>
              </a:rPr>
              <a:t>최초 </a:t>
            </a:r>
            <a:r>
              <a:rPr lang="en-US" altLang="ko-KR" sz="708" dirty="0">
                <a:latin typeface="+mn-ea"/>
              </a:rPr>
              <a:t>1</a:t>
            </a:r>
            <a:r>
              <a:rPr lang="ko-KR" altLang="en-US" sz="708" dirty="0">
                <a:latin typeface="+mn-ea"/>
              </a:rPr>
              <a:t>회차 결제</a:t>
            </a:r>
            <a:r>
              <a:rPr lang="en-US" altLang="ko-KR" sz="708" dirty="0">
                <a:latin typeface="+mn-ea"/>
              </a:rPr>
              <a:t>)</a:t>
            </a:r>
            <a:r>
              <a:rPr lang="ko-KR" altLang="en-US" sz="708" dirty="0">
                <a:latin typeface="+mn-ea"/>
              </a:rPr>
              <a:t>     </a:t>
            </a:r>
            <a:endParaRPr lang="en-US" altLang="ko-KR" sz="708" dirty="0">
              <a:latin typeface="+mn-ea"/>
            </a:endParaRP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렌탈료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54,500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원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(/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월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약정개월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39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개월</a:t>
            </a:r>
            <a:endParaRPr lang="en-US" altLang="ko-KR" sz="708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00632" y="3967712"/>
            <a:ext cx="2736010" cy="33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 smtClean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안마의자렌탈</a:t>
            </a:r>
            <a:r>
              <a:rPr lang="en-US" altLang="ko-KR" sz="786" b="1" dirty="0">
                <a:latin typeface="+mn-ea"/>
              </a:rPr>
              <a:t>] Lisso </a:t>
            </a:r>
            <a:r>
              <a:rPr lang="ko-KR" altLang="en-US" sz="786" b="1" dirty="0">
                <a:latin typeface="+mn-ea"/>
              </a:rPr>
              <a:t>리쏘 </a:t>
            </a:r>
            <a:r>
              <a:rPr lang="en-US" altLang="ko-KR" sz="786" b="1" dirty="0">
                <a:latin typeface="+mn-ea"/>
              </a:rPr>
              <a:t>LS-6800 </a:t>
            </a:r>
            <a:r>
              <a:rPr lang="ko-KR" altLang="en-US" sz="786" b="1" dirty="0">
                <a:latin typeface="+mn-ea"/>
              </a:rPr>
              <a:t>비엔토 안마의자 </a:t>
            </a:r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월</a:t>
            </a:r>
            <a:r>
              <a:rPr lang="en-US" altLang="ko-KR" sz="786" b="1" dirty="0">
                <a:latin typeface="+mn-ea"/>
              </a:rPr>
              <a:t>54500</a:t>
            </a:r>
            <a:r>
              <a:rPr lang="ko-KR" altLang="en-US" sz="786" b="1" dirty="0">
                <a:latin typeface="+mn-ea"/>
              </a:rPr>
              <a:t>원</a:t>
            </a:r>
            <a:r>
              <a:rPr lang="en-US" altLang="ko-KR" sz="786" b="1" dirty="0">
                <a:latin typeface="+mn-ea"/>
              </a:rPr>
              <a:t>/39</a:t>
            </a:r>
            <a:r>
              <a:rPr lang="ko-KR" altLang="en-US" sz="786" b="1" dirty="0">
                <a:latin typeface="+mn-ea"/>
              </a:rPr>
              <a:t>개월</a:t>
            </a:r>
            <a:r>
              <a:rPr lang="en-US" altLang="ko-KR" sz="786" b="1" dirty="0">
                <a:latin typeface="+mn-ea"/>
              </a:rPr>
              <a:t>] </a:t>
            </a:r>
            <a:r>
              <a:rPr lang="ko-KR" altLang="en-US" sz="786" b="1" dirty="0">
                <a:latin typeface="+mn-ea"/>
              </a:rPr>
              <a:t>무료설치배송</a:t>
            </a:r>
            <a:endParaRPr lang="en-US" altLang="ko-KR" sz="786" b="1" dirty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42999" y="1743993"/>
            <a:ext cx="1641506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8" b="1" dirty="0">
                <a:latin typeface="+mn-ea"/>
              </a:rPr>
              <a:t>할인가 </a:t>
            </a:r>
            <a:r>
              <a:rPr lang="en-US" altLang="ko-KR" sz="708" b="1" dirty="0">
                <a:latin typeface="+mn-ea"/>
              </a:rPr>
              <a:t>54,500</a:t>
            </a:r>
            <a:r>
              <a:rPr lang="ko-KR" altLang="en-US" sz="708" dirty="0">
                <a:latin typeface="+mn-ea"/>
              </a:rPr>
              <a:t>원</a:t>
            </a:r>
            <a:r>
              <a:rPr lang="en-US" altLang="ko-KR" sz="708" dirty="0">
                <a:latin typeface="+mn-ea"/>
              </a:rPr>
              <a:t>(</a:t>
            </a:r>
            <a:r>
              <a:rPr lang="ko-KR" altLang="en-US" sz="708" dirty="0">
                <a:latin typeface="+mn-ea"/>
              </a:rPr>
              <a:t>최초 </a:t>
            </a:r>
            <a:r>
              <a:rPr lang="en-US" altLang="ko-KR" sz="708" dirty="0">
                <a:latin typeface="+mn-ea"/>
              </a:rPr>
              <a:t>1</a:t>
            </a:r>
            <a:r>
              <a:rPr lang="ko-KR" altLang="en-US" sz="708" dirty="0">
                <a:latin typeface="+mn-ea"/>
              </a:rPr>
              <a:t>회차 결제</a:t>
            </a:r>
            <a:r>
              <a:rPr lang="en-US" altLang="ko-KR" sz="708" dirty="0">
                <a:latin typeface="+mn-ea"/>
              </a:rPr>
              <a:t>)</a:t>
            </a:r>
            <a:r>
              <a:rPr lang="ko-KR" altLang="en-US" sz="708" dirty="0">
                <a:latin typeface="+mn-ea"/>
              </a:rPr>
              <a:t>     </a:t>
            </a:r>
            <a:endParaRPr lang="en-US" altLang="ko-KR" sz="708" dirty="0">
              <a:latin typeface="+mn-ea"/>
            </a:endParaRP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렌탈료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54,500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원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(/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월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약정개월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39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개월</a:t>
            </a:r>
            <a:endParaRPr lang="en-US" altLang="ko-KR" sz="708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98288" y="5365998"/>
            <a:ext cx="1260239" cy="44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8" dirty="0">
                <a:latin typeface="+mn-ea"/>
              </a:rPr>
              <a:t>★딱</a:t>
            </a:r>
            <a:r>
              <a:rPr lang="en-US" altLang="ko-KR" sz="708" dirty="0">
                <a:latin typeface="+mn-ea"/>
              </a:rPr>
              <a:t>! </a:t>
            </a:r>
            <a:r>
              <a:rPr lang="ko-KR" altLang="en-US" sz="708" dirty="0">
                <a:latin typeface="+mn-ea"/>
              </a:rPr>
              <a:t>주말만</a:t>
            </a:r>
            <a:r>
              <a:rPr lang="en-US" altLang="ko-KR" sz="708" dirty="0">
                <a:latin typeface="+mn-ea"/>
              </a:rPr>
              <a:t>! AK</a:t>
            </a:r>
            <a:r>
              <a:rPr lang="ko-KR" altLang="en-US" sz="708" dirty="0">
                <a:latin typeface="+mn-ea"/>
              </a:rPr>
              <a:t>몰 특가★</a:t>
            </a:r>
          </a:p>
          <a:p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안마의자렌탈</a:t>
            </a:r>
            <a:r>
              <a:rPr lang="en-US" altLang="ko-KR" sz="786" b="1" dirty="0">
                <a:latin typeface="+mn-ea"/>
              </a:rPr>
              <a:t>] Lisso </a:t>
            </a:r>
            <a:r>
              <a:rPr lang="ko-KR" altLang="en-US" sz="786" b="1" dirty="0">
                <a:latin typeface="+mn-ea"/>
              </a:rPr>
              <a:t>리쏘 </a:t>
            </a:r>
            <a:r>
              <a:rPr lang="en-US" altLang="ko-KR" sz="786" b="1" dirty="0">
                <a:latin typeface="+mn-ea"/>
              </a:rPr>
              <a:t>LS-6800 </a:t>
            </a:r>
            <a:r>
              <a:rPr lang="ko-KR" altLang="en-US" sz="786" b="1" dirty="0">
                <a:latin typeface="+mn-ea"/>
              </a:rPr>
              <a:t>비엔토</a:t>
            </a:r>
            <a:r>
              <a:rPr lang="en-US" altLang="ko-KR" sz="786" b="1" dirty="0">
                <a:latin typeface="+mn-ea"/>
              </a:rPr>
              <a:t>...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989898" y="5758404"/>
            <a:ext cx="1335112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8" b="1" dirty="0">
                <a:latin typeface="+mn-ea"/>
              </a:rPr>
              <a:t>할인가 </a:t>
            </a:r>
            <a:r>
              <a:rPr lang="en-US" altLang="ko-KR" sz="708" b="1" dirty="0">
                <a:latin typeface="+mn-ea"/>
              </a:rPr>
              <a:t>54,500</a:t>
            </a:r>
            <a:r>
              <a:rPr lang="ko-KR" altLang="en-US" sz="708" dirty="0">
                <a:latin typeface="+mn-ea"/>
              </a:rPr>
              <a:t>원</a:t>
            </a:r>
            <a:r>
              <a:rPr lang="en-US" altLang="ko-KR" sz="472" dirty="0">
                <a:latin typeface="+mn-ea"/>
              </a:rPr>
              <a:t>(</a:t>
            </a:r>
            <a:r>
              <a:rPr lang="ko-KR" altLang="en-US" sz="472" dirty="0">
                <a:latin typeface="+mn-ea"/>
              </a:rPr>
              <a:t>최초 </a:t>
            </a:r>
            <a:r>
              <a:rPr lang="en-US" altLang="ko-KR" sz="472" dirty="0">
                <a:latin typeface="+mn-ea"/>
              </a:rPr>
              <a:t>1</a:t>
            </a:r>
            <a:r>
              <a:rPr lang="ko-KR" altLang="en-US" sz="472" dirty="0">
                <a:latin typeface="+mn-ea"/>
              </a:rPr>
              <a:t>회차 결제</a:t>
            </a:r>
            <a:r>
              <a:rPr lang="en-US" altLang="ko-KR" sz="472" dirty="0">
                <a:latin typeface="+mn-ea"/>
              </a:rPr>
              <a:t>)</a:t>
            </a:r>
            <a:r>
              <a:rPr lang="ko-KR" altLang="en-US" sz="472" dirty="0">
                <a:latin typeface="+mn-ea"/>
              </a:rPr>
              <a:t>     </a:t>
            </a:r>
            <a:endParaRPr lang="en-US" altLang="ko-KR" sz="708" dirty="0">
              <a:latin typeface="+mn-ea"/>
            </a:endParaRP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렌탈료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54,500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원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(/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월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약정개월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39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개월</a:t>
            </a:r>
            <a:endParaRPr lang="en-US" altLang="ko-KR" sz="708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50968" y="1359142"/>
            <a:ext cx="1690151" cy="33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6" b="1" dirty="0" smtClean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안마의자렌탈</a:t>
            </a:r>
            <a:r>
              <a:rPr lang="en-US" altLang="ko-KR" sz="786" b="1" dirty="0">
                <a:latin typeface="+mn-ea"/>
              </a:rPr>
              <a:t>] Lisso </a:t>
            </a:r>
            <a:r>
              <a:rPr lang="ko-KR" altLang="en-US" sz="786" b="1" dirty="0">
                <a:latin typeface="+mn-ea"/>
              </a:rPr>
              <a:t>리쏘 </a:t>
            </a:r>
            <a:r>
              <a:rPr lang="en-US" altLang="ko-KR" sz="786" b="1" dirty="0">
                <a:latin typeface="+mn-ea"/>
              </a:rPr>
              <a:t>LS-6800 </a:t>
            </a:r>
            <a:r>
              <a:rPr lang="ko-KR" altLang="en-US" sz="786" b="1" dirty="0">
                <a:latin typeface="+mn-ea"/>
              </a:rPr>
              <a:t>비엔토 안마의자 </a:t>
            </a:r>
            <a:r>
              <a:rPr lang="en-US" altLang="ko-KR" sz="786" b="1" dirty="0">
                <a:latin typeface="+mn-ea"/>
              </a:rPr>
              <a:t>[</a:t>
            </a:r>
            <a:r>
              <a:rPr lang="ko-KR" altLang="en-US" sz="786" b="1" dirty="0">
                <a:latin typeface="+mn-ea"/>
              </a:rPr>
              <a:t>월</a:t>
            </a:r>
            <a:r>
              <a:rPr lang="en-US" altLang="ko-KR" sz="786" b="1" dirty="0">
                <a:latin typeface="+mn-ea"/>
              </a:rPr>
              <a:t>54500...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800849" y="4364760"/>
            <a:ext cx="1641506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8" b="1" dirty="0">
                <a:latin typeface="+mn-ea"/>
              </a:rPr>
              <a:t>할인가 </a:t>
            </a:r>
            <a:r>
              <a:rPr lang="en-US" altLang="ko-KR" sz="708" b="1" dirty="0">
                <a:latin typeface="+mn-ea"/>
              </a:rPr>
              <a:t>54,500</a:t>
            </a:r>
            <a:r>
              <a:rPr lang="ko-KR" altLang="en-US" sz="708" dirty="0">
                <a:latin typeface="+mn-ea"/>
              </a:rPr>
              <a:t>원</a:t>
            </a:r>
            <a:r>
              <a:rPr lang="en-US" altLang="ko-KR" sz="708" dirty="0">
                <a:latin typeface="+mn-ea"/>
              </a:rPr>
              <a:t>(</a:t>
            </a:r>
            <a:r>
              <a:rPr lang="ko-KR" altLang="en-US" sz="708" dirty="0">
                <a:latin typeface="+mn-ea"/>
              </a:rPr>
              <a:t>최초 </a:t>
            </a:r>
            <a:r>
              <a:rPr lang="en-US" altLang="ko-KR" sz="708" dirty="0">
                <a:latin typeface="+mn-ea"/>
              </a:rPr>
              <a:t>1</a:t>
            </a:r>
            <a:r>
              <a:rPr lang="ko-KR" altLang="en-US" sz="708" dirty="0">
                <a:latin typeface="+mn-ea"/>
              </a:rPr>
              <a:t>회차 결제</a:t>
            </a:r>
            <a:r>
              <a:rPr lang="en-US" altLang="ko-KR" sz="708" dirty="0">
                <a:latin typeface="+mn-ea"/>
              </a:rPr>
              <a:t>)</a:t>
            </a:r>
            <a:r>
              <a:rPr lang="ko-KR" altLang="en-US" sz="708" dirty="0">
                <a:latin typeface="+mn-ea"/>
              </a:rPr>
              <a:t>     </a:t>
            </a:r>
            <a:endParaRPr lang="en-US" altLang="ko-KR" sz="708" dirty="0">
              <a:latin typeface="+mn-ea"/>
            </a:endParaRP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렌탈료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54,500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원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(/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월</a:t>
            </a:r>
            <a:r>
              <a:rPr lang="en-US" altLang="ko-KR" sz="708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lvl="0"/>
            <a:r>
              <a:rPr lang="ko-KR" altLang="en-US" sz="708" b="1" dirty="0">
                <a:solidFill>
                  <a:prstClr val="black"/>
                </a:solidFill>
                <a:latin typeface="맑은 고딕"/>
              </a:rPr>
              <a:t>약정개월 </a:t>
            </a:r>
            <a:r>
              <a:rPr lang="en-US" altLang="ko-KR" sz="708" b="1" dirty="0">
                <a:solidFill>
                  <a:prstClr val="black"/>
                </a:solidFill>
                <a:latin typeface="맑은 고딕"/>
              </a:rPr>
              <a:t>39</a:t>
            </a:r>
            <a:r>
              <a:rPr lang="ko-KR" altLang="en-US" sz="708" dirty="0">
                <a:solidFill>
                  <a:prstClr val="black"/>
                </a:solidFill>
                <a:latin typeface="맑은 고딕"/>
              </a:rPr>
              <a:t>개월</a:t>
            </a:r>
            <a:endParaRPr lang="en-US" altLang="ko-KR" sz="708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67429" y="4844280"/>
            <a:ext cx="1205779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dirty="0">
                <a:latin typeface="+mn-ea"/>
              </a:rPr>
              <a:t>무료배송 </a:t>
            </a:r>
            <a:r>
              <a:rPr lang="en-US" altLang="ko-KR" sz="708" dirty="0">
                <a:latin typeface="+mn-ea"/>
              </a:rPr>
              <a:t>| </a:t>
            </a:r>
            <a:r>
              <a:rPr lang="ko-KR" altLang="en-US" sz="708">
                <a:latin typeface="+mn-ea"/>
              </a:rPr>
              <a:t>상품평</a:t>
            </a:r>
            <a:r>
              <a:rPr lang="en-US" altLang="ko-KR" sz="708" dirty="0">
                <a:latin typeface="+mn-ea"/>
              </a:rPr>
              <a:t>(100</a:t>
            </a:r>
            <a:r>
              <a:rPr lang="ko-KR" altLang="en-US" sz="708">
                <a:latin typeface="+mn-ea"/>
              </a:rPr>
              <a:t>점</a:t>
            </a:r>
            <a:r>
              <a:rPr lang="en-US" altLang="ko-KR" sz="708" dirty="0">
                <a:latin typeface="+mn-ea"/>
              </a:rPr>
              <a:t>)</a:t>
            </a:r>
            <a:endParaRPr lang="ko-KR" altLang="en-US" sz="708" dirty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14482" y="6140563"/>
            <a:ext cx="11913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+mn-ea"/>
              </a:rPr>
              <a:t>무료배송 </a:t>
            </a:r>
            <a:r>
              <a:rPr lang="en-US" altLang="ko-KR" sz="700" dirty="0">
                <a:latin typeface="+mn-ea"/>
              </a:rPr>
              <a:t>| </a:t>
            </a:r>
            <a:r>
              <a:rPr lang="ko-KR" altLang="en-US" sz="700">
                <a:latin typeface="+mn-ea"/>
              </a:rPr>
              <a:t>상품평</a:t>
            </a:r>
            <a:r>
              <a:rPr lang="en-US" altLang="ko-KR" sz="700" dirty="0">
                <a:latin typeface="+mn-ea"/>
              </a:rPr>
              <a:t>(100</a:t>
            </a:r>
            <a:r>
              <a:rPr lang="ko-KR" altLang="en-US" sz="700">
                <a:latin typeface="+mn-ea"/>
              </a:rPr>
              <a:t>점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1541" y="6140563"/>
            <a:ext cx="11913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+mn-ea"/>
              </a:rPr>
              <a:t>무료배송 </a:t>
            </a:r>
            <a:r>
              <a:rPr lang="en-US" altLang="ko-KR" sz="700" dirty="0">
                <a:latin typeface="+mn-ea"/>
              </a:rPr>
              <a:t>| </a:t>
            </a:r>
            <a:r>
              <a:rPr lang="ko-KR" altLang="en-US" sz="700">
                <a:latin typeface="+mn-ea"/>
              </a:rPr>
              <a:t>상품평</a:t>
            </a:r>
            <a:r>
              <a:rPr lang="en-US" altLang="ko-KR" sz="700" dirty="0">
                <a:latin typeface="+mn-ea"/>
              </a:rPr>
              <a:t>(100</a:t>
            </a:r>
            <a:r>
              <a:rPr lang="ko-KR" altLang="en-US" sz="700">
                <a:latin typeface="+mn-ea"/>
              </a:rPr>
              <a:t>점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49608" y="4883059"/>
            <a:ext cx="61427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8" dirty="0">
                <a:latin typeface="+mn-ea"/>
              </a:rPr>
              <a:t>+</a:t>
            </a:r>
            <a:r>
              <a:rPr lang="ko-KR" altLang="en-US" sz="708" dirty="0">
                <a:latin typeface="+mn-ea"/>
              </a:rPr>
              <a:t>연관상품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28229" y="1129785"/>
            <a:ext cx="2973595" cy="2384965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29" name="직사각형 128"/>
          <p:cNvSpPr/>
          <p:nvPr/>
        </p:nvSpPr>
        <p:spPr>
          <a:xfrm>
            <a:off x="428229" y="4086121"/>
            <a:ext cx="2973595" cy="249736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30" name="직사각형 129"/>
          <p:cNvSpPr/>
          <p:nvPr/>
        </p:nvSpPr>
        <p:spPr>
          <a:xfrm>
            <a:off x="3681589" y="1085293"/>
            <a:ext cx="2973595" cy="399903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410392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56497"/>
            <a:ext cx="7085097" cy="96619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3459" dirty="0">
                <a:solidFill>
                  <a:schemeClr val="bg1"/>
                </a:solidFill>
              </a:rPr>
              <a:t>1.</a:t>
            </a:r>
            <a:r>
              <a:rPr lang="ko-KR" altLang="en-US" sz="3459">
                <a:solidFill>
                  <a:schemeClr val="bg1"/>
                </a:solidFill>
              </a:rPr>
              <a:t>런쳐</a:t>
            </a:r>
            <a:endParaRPr lang="ko-KR" altLang="en-US" sz="345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2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807980" y="460283"/>
          <a:ext cx="1969996" cy="199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1917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앱</a:t>
                      </a: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시작 페이지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837664" y="164265"/>
            <a:ext cx="373820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런쳐</a:t>
            </a:r>
            <a:endParaRPr lang="en-US" altLang="ko-KR" sz="786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1920" y="192676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708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1.x.x.x.x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36673" y="1423479"/>
            <a:ext cx="2665054" cy="433203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00" y="3333966"/>
            <a:ext cx="1989523" cy="29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537260" y="1221130"/>
            <a:ext cx="480713" cy="131115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</a:p>
        </p:txBody>
      </p:sp>
      <p:sp>
        <p:nvSpPr>
          <p:cNvPr id="10" name="타원 9"/>
          <p:cNvSpPr/>
          <p:nvPr/>
        </p:nvSpPr>
        <p:spPr>
          <a:xfrm>
            <a:off x="1798839" y="3089411"/>
            <a:ext cx="140721" cy="1407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6673" y="1423005"/>
            <a:ext cx="2665054" cy="4332507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38788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56497"/>
            <a:ext cx="7085097" cy="96619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3459" dirty="0">
                <a:solidFill>
                  <a:schemeClr val="bg1"/>
                </a:solidFill>
              </a:rPr>
              <a:t>2.App Bar</a:t>
            </a:r>
            <a:endParaRPr lang="ko-KR" altLang="en-US" sz="345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6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78637" y="3163535"/>
            <a:ext cx="2876862" cy="2827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765"/>
              </p:ext>
            </p:extLst>
          </p:nvPr>
        </p:nvGraphicFramePr>
        <p:xfrm>
          <a:off x="7807980" y="460283"/>
          <a:ext cx="1969996" cy="206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1917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6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837663" y="164265"/>
            <a:ext cx="132760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 고정</a:t>
            </a:r>
            <a:r>
              <a:rPr lang="en-US" altLang="ko-KR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Bar-</a:t>
            </a:r>
            <a:r>
              <a:rPr lang="ko-KR" altLang="en-US" sz="786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r>
              <a:rPr lang="en-US" altLang="ko-KR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21920" y="192676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708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1.x.x.x.x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9100" y="767133"/>
            <a:ext cx="287639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75396" y="3437844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 AK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82017" y="3540788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248077" y="3438631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주문배송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54698" y="3541575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921702" y="3437844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028322" y="3540788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8637" y="5990633"/>
            <a:ext cx="437504" cy="44853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3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16141" y="5990633"/>
            <a:ext cx="2439359" cy="4485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3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83211" y="6129093"/>
            <a:ext cx="229298" cy="169836"/>
            <a:chOff x="1123994" y="7776765"/>
            <a:chExt cx="291657" cy="216024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1123994" y="7880149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123994" y="7776765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123994" y="7992789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887126" y="6241649"/>
            <a:ext cx="55015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장바구니</a:t>
            </a:r>
          </a:p>
        </p:txBody>
      </p:sp>
      <p:sp>
        <p:nvSpPr>
          <p:cNvPr id="48" name="타원 47"/>
          <p:cNvSpPr/>
          <p:nvPr/>
        </p:nvSpPr>
        <p:spPr>
          <a:xfrm>
            <a:off x="2641017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09602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032640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00568" y="6241649"/>
            <a:ext cx="458780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8" b="1" dirty="0" err="1">
                <a:solidFill>
                  <a:schemeClr val="bg1"/>
                </a:solidFill>
                <a:latin typeface="+mn-ea"/>
              </a:rPr>
              <a:t>더보기</a:t>
            </a:r>
            <a:endParaRPr lang="ko-KR" altLang="en-US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03961" y="6241649"/>
            <a:ext cx="510076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MY</a:t>
            </a:r>
            <a:r>
              <a:rPr lang="ko-KR" altLang="en-US" sz="708" b="1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61767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0335" y="6241649"/>
            <a:ext cx="367408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75396" y="4084640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기획전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82017" y="4187584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561073" y="4084640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 NOW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67694" y="4187584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43759" y="4084640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Best 100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0379" y="4187584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67550" y="4778181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황금애플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4170" y="4881125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557131" y="4778181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VIP</a:t>
            </a:r>
            <a:r>
              <a:rPr lang="ko-KR" altLang="en-US" sz="786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라운지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63751" y="4881125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248077" y="4778181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54697" y="4881125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36476" y="4083580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&amp;PICK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3096" y="4186524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29436" y="4778181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쿠폰존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36056" y="4881125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3548" y="3169898"/>
            <a:ext cx="1024639" cy="23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43" dirty="0">
                <a:latin typeface="+mn-ea"/>
              </a:rPr>
              <a:t>AK </a:t>
            </a:r>
            <a:r>
              <a:rPr lang="ko-KR" altLang="en-US" sz="943">
                <a:latin typeface="+mn-ea"/>
              </a:rPr>
              <a:t>주요 서비스</a:t>
            </a:r>
            <a:endParaRPr lang="ko-KR" altLang="en-US" sz="943" dirty="0"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040256" y="2982847"/>
            <a:ext cx="354088" cy="179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55102" y="3437844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히스토리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61723" y="3540788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65475" y="5394162"/>
            <a:ext cx="641433" cy="5375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교환권</a:t>
            </a:r>
            <a:endParaRPr lang="ko-KR" altLang="en-US" sz="78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32298" y="5479447"/>
            <a:ext cx="460382" cy="2012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 icon</a:t>
            </a:r>
            <a:endParaRPr lang="ko-KR" altLang="en-US" sz="70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929436" y="5743733"/>
            <a:ext cx="586823" cy="226458"/>
          </a:xfrm>
          <a:prstGeom prst="wedgeRoundRectCallout">
            <a:avLst>
              <a:gd name="adj1" fmla="val 17006"/>
              <a:gd name="adj2" fmla="val 103455"/>
              <a:gd name="adj3" fmla="val 16667"/>
            </a:avLst>
          </a:prstGeom>
          <a:solidFill>
            <a:schemeClr val="tx1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&amp;pick </a:t>
            </a:r>
            <a:r>
              <a:rPr lang="ko-KR" altLang="en-US" sz="629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교환</a:t>
            </a:r>
            <a:endParaRPr lang="ko-KR" altLang="en-US" sz="629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412057" y="5370734"/>
            <a:ext cx="140721" cy="140721"/>
          </a:xfrm>
          <a:prstGeom prst="ellipse">
            <a:avLst/>
          </a:prstGeom>
          <a:solidFill>
            <a:schemeClr val="tx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N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82267" y="2981189"/>
            <a:ext cx="2873233" cy="345798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84" name="직사각형 83"/>
          <p:cNvSpPr/>
          <p:nvPr/>
        </p:nvSpPr>
        <p:spPr>
          <a:xfrm>
            <a:off x="7915315" y="5421014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UI</a:t>
            </a:r>
            <a:r>
              <a:rPr lang="ko-KR" altLang="en-US" sz="786" smtClean="0"/>
              <a:t>확정후 진행</a:t>
            </a:r>
            <a:endParaRPr lang="ko-KR" altLang="en-US" sz="786" dirty="0"/>
          </a:p>
        </p:txBody>
      </p:sp>
    </p:spTree>
    <p:extLst>
      <p:ext uri="{BB962C8B-B14F-4D97-AF65-F5344CB8AC3E}">
        <p14:creationId xmlns:p14="http://schemas.microsoft.com/office/powerpoint/2010/main" val="24907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55673"/>
              </p:ext>
            </p:extLst>
          </p:nvPr>
        </p:nvGraphicFramePr>
        <p:xfrm>
          <a:off x="7807980" y="460283"/>
          <a:ext cx="1969996" cy="67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1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7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837664" y="164265"/>
            <a:ext cx="373820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endParaRPr lang="en-US" altLang="ko-KR" sz="786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1920" y="192676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708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1.x.x.x.x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9100" y="767133"/>
            <a:ext cx="287639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452" y="2917760"/>
            <a:ext cx="105028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dirty="0">
                <a:latin typeface="+mn-ea"/>
              </a:rPr>
              <a:t>// CONTENTS </a:t>
            </a:r>
            <a:r>
              <a:rPr lang="ko-KR" altLang="en-US" sz="786" dirty="0">
                <a:latin typeface="+mn-ea"/>
              </a:rPr>
              <a:t>영역</a:t>
            </a:r>
          </a:p>
        </p:txBody>
      </p:sp>
      <p:sp>
        <p:nvSpPr>
          <p:cNvPr id="5" name="왼쪽 중괄호 4"/>
          <p:cNvSpPr/>
          <p:nvPr/>
        </p:nvSpPr>
        <p:spPr>
          <a:xfrm>
            <a:off x="586054" y="762907"/>
            <a:ext cx="193282" cy="330732"/>
          </a:xfrm>
          <a:prstGeom prst="leftBrace">
            <a:avLst>
              <a:gd name="adj1" fmla="val 36742"/>
              <a:gd name="adj2" fmla="val 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sp>
        <p:nvSpPr>
          <p:cNvPr id="8" name="TextBox 7"/>
          <p:cNvSpPr txBox="1"/>
          <p:nvPr/>
        </p:nvSpPr>
        <p:spPr>
          <a:xfrm>
            <a:off x="296933" y="770274"/>
            <a:ext cx="386644" cy="334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고정</a:t>
            </a:r>
            <a:endParaRPr lang="en-US" altLang="ko-KR" sz="786" dirty="0">
              <a:latin typeface="+mn-ea"/>
            </a:endParaRPr>
          </a:p>
          <a:p>
            <a:r>
              <a:rPr lang="ko-KR" altLang="en-US" sz="786" dirty="0">
                <a:latin typeface="+mn-ea"/>
              </a:rPr>
              <a:t>영역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74382" y="856837"/>
            <a:ext cx="2875618" cy="21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86" b="1" dirty="0" err="1">
                <a:latin typeface="+mn-ea"/>
              </a:rPr>
              <a:t>카테고리명</a:t>
            </a:r>
            <a:r>
              <a:rPr lang="en-US" altLang="ko-KR" sz="786" b="1" dirty="0">
                <a:latin typeface="+mn-ea"/>
              </a:rPr>
              <a:t>/</a:t>
            </a:r>
            <a:r>
              <a:rPr lang="ko-KR" altLang="en-US" sz="786" b="1">
                <a:latin typeface="+mn-ea"/>
              </a:rPr>
              <a:t>브랜드명</a:t>
            </a:r>
            <a:endParaRPr lang="ko-KR" altLang="en-US" sz="786" b="1" dirty="0">
              <a:latin typeface="+mn-ea"/>
            </a:endParaRPr>
          </a:p>
        </p:txBody>
      </p:sp>
      <p:cxnSp>
        <p:nvCxnSpPr>
          <p:cNvPr id="152" name="직선 연결선 151"/>
          <p:cNvCxnSpPr/>
          <p:nvPr/>
        </p:nvCxnSpPr>
        <p:spPr>
          <a:xfrm>
            <a:off x="771521" y="1093638"/>
            <a:ext cx="287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238133" y="5612813"/>
            <a:ext cx="347798" cy="3477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</a:t>
            </a:r>
            <a:endParaRPr lang="ko-KR" altLang="en-US" sz="70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846631" y="5609556"/>
            <a:ext cx="347798" cy="3477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797317" y="6119108"/>
            <a:ext cx="386644" cy="334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고정</a:t>
            </a:r>
            <a:endParaRPr lang="en-US" altLang="ko-KR" sz="786" dirty="0">
              <a:latin typeface="+mn-ea"/>
            </a:endParaRPr>
          </a:p>
          <a:p>
            <a:r>
              <a:rPr lang="ko-KR" altLang="en-US" sz="786" dirty="0">
                <a:latin typeface="+mn-ea"/>
              </a:rPr>
              <a:t>영역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17043" y="767133"/>
            <a:ext cx="2876399" cy="56665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9904" y="818492"/>
            <a:ext cx="2875618" cy="21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86" b="1" dirty="0" err="1">
                <a:latin typeface="+mn-ea"/>
              </a:rPr>
              <a:t>메뉴명</a:t>
            </a:r>
            <a:endParaRPr lang="ko-KR" altLang="en-US" sz="786" b="1" dirty="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217043" y="1097923"/>
            <a:ext cx="287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중괄호 46"/>
          <p:cNvSpPr/>
          <p:nvPr/>
        </p:nvSpPr>
        <p:spPr>
          <a:xfrm>
            <a:off x="4021851" y="767192"/>
            <a:ext cx="193282" cy="330732"/>
          </a:xfrm>
          <a:prstGeom prst="leftBrace">
            <a:avLst>
              <a:gd name="adj1" fmla="val 36742"/>
              <a:gd name="adj2" fmla="val 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sp>
        <p:nvSpPr>
          <p:cNvPr id="48" name="TextBox 47"/>
          <p:cNvSpPr txBox="1"/>
          <p:nvPr/>
        </p:nvSpPr>
        <p:spPr>
          <a:xfrm>
            <a:off x="3732730" y="1093638"/>
            <a:ext cx="386644" cy="334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고정</a:t>
            </a:r>
            <a:endParaRPr lang="en-US" altLang="ko-KR" sz="786" dirty="0">
              <a:latin typeface="+mn-ea"/>
            </a:endParaRPr>
          </a:p>
          <a:p>
            <a:r>
              <a:rPr lang="ko-KR" altLang="en-US" sz="786" dirty="0">
                <a:latin typeface="+mn-ea"/>
              </a:rPr>
              <a:t>영역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64684" y="767882"/>
            <a:ext cx="38664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2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58537" y="2598682"/>
            <a:ext cx="105028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dirty="0">
                <a:latin typeface="+mn-ea"/>
              </a:rPr>
              <a:t>// CONTENTS </a:t>
            </a:r>
            <a:r>
              <a:rPr lang="ko-KR" altLang="en-US" sz="786" dirty="0">
                <a:latin typeface="+mn-ea"/>
              </a:rPr>
              <a:t>영역</a:t>
            </a:r>
          </a:p>
        </p:txBody>
      </p:sp>
      <p:sp>
        <p:nvSpPr>
          <p:cNvPr id="76" name="타원 75"/>
          <p:cNvSpPr/>
          <p:nvPr/>
        </p:nvSpPr>
        <p:spPr>
          <a:xfrm>
            <a:off x="6674804" y="5564631"/>
            <a:ext cx="347798" cy="3477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</a:t>
            </a:r>
            <a:endParaRPr lang="ko-KR" altLang="en-US" sz="70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283302" y="5561373"/>
            <a:ext cx="347798" cy="3477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1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◀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03517" y="764831"/>
            <a:ext cx="38664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2" dirty="0">
                <a:solidFill>
                  <a:srgbClr val="FF0000"/>
                </a:solidFill>
                <a:latin typeface="+mn-ea"/>
              </a:rPr>
              <a:t>♡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45416" y="555897"/>
            <a:ext cx="1116011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b="1" dirty="0">
                <a:latin typeface="+mn-ea"/>
              </a:rPr>
              <a:t>&lt; </a:t>
            </a:r>
            <a:r>
              <a:rPr lang="ko-KR" altLang="en-US" sz="786" b="1">
                <a:latin typeface="+mn-ea"/>
              </a:rPr>
              <a:t>카테고리</a:t>
            </a:r>
            <a:r>
              <a:rPr lang="en-US" altLang="ko-KR" sz="786" b="1" dirty="0">
                <a:latin typeface="+mn-ea"/>
              </a:rPr>
              <a:t>/</a:t>
            </a:r>
            <a:r>
              <a:rPr lang="ko-KR" altLang="en-US" sz="786" b="1">
                <a:latin typeface="+mn-ea"/>
              </a:rPr>
              <a:t>브랜드</a:t>
            </a:r>
            <a:r>
              <a:rPr lang="en-US" altLang="ko-KR" sz="786" b="1" dirty="0">
                <a:latin typeface="+mn-ea"/>
              </a:rPr>
              <a:t>&gt;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8637" y="5990633"/>
            <a:ext cx="437504" cy="44853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3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16141" y="5990633"/>
            <a:ext cx="2439359" cy="4485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3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883211" y="6129093"/>
            <a:ext cx="229298" cy="169836"/>
            <a:chOff x="1123994" y="7776765"/>
            <a:chExt cx="291657" cy="21602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1123994" y="7880149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123994" y="7776765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123994" y="7992789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887126" y="6241649"/>
            <a:ext cx="55015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장바구니</a:t>
            </a:r>
          </a:p>
        </p:txBody>
      </p:sp>
      <p:sp>
        <p:nvSpPr>
          <p:cNvPr id="110" name="타원 109"/>
          <p:cNvSpPr/>
          <p:nvPr/>
        </p:nvSpPr>
        <p:spPr>
          <a:xfrm>
            <a:off x="2641017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3209602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32640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00568" y="6241649"/>
            <a:ext cx="458780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8" b="1" dirty="0" err="1">
                <a:solidFill>
                  <a:schemeClr val="bg1"/>
                </a:solidFill>
                <a:latin typeface="+mn-ea"/>
              </a:rPr>
              <a:t>더보기</a:t>
            </a:r>
            <a:endParaRPr lang="ko-KR" altLang="en-US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03961" y="6241649"/>
            <a:ext cx="510076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MY</a:t>
            </a:r>
            <a:r>
              <a:rPr lang="ko-KR" altLang="en-US" sz="708" b="1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461767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00335" y="6241649"/>
            <a:ext cx="367408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56676" y="555897"/>
            <a:ext cx="869149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b="1" dirty="0">
                <a:latin typeface="+mn-ea"/>
              </a:rPr>
              <a:t>&lt; </a:t>
            </a:r>
            <a:r>
              <a:rPr lang="ko-KR" altLang="en-US" sz="786" b="1">
                <a:latin typeface="+mn-ea"/>
              </a:rPr>
              <a:t>일반페이지</a:t>
            </a:r>
            <a:r>
              <a:rPr lang="en-US" altLang="ko-KR" sz="786" b="1" dirty="0">
                <a:latin typeface="+mn-ea"/>
              </a:rPr>
              <a:t>&gt;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21247" y="5990633"/>
            <a:ext cx="437504" cy="448536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3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658751" y="5990633"/>
            <a:ext cx="2439359" cy="4485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3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325821" y="6129093"/>
            <a:ext cx="229298" cy="169836"/>
            <a:chOff x="1123994" y="7776765"/>
            <a:chExt cx="291657" cy="216024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1123994" y="7880149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123994" y="7776765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23994" y="7992789"/>
              <a:ext cx="2916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5329737" y="6241649"/>
            <a:ext cx="550151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장바구니</a:t>
            </a:r>
          </a:p>
        </p:txBody>
      </p:sp>
      <p:sp>
        <p:nvSpPr>
          <p:cNvPr id="125" name="타원 124"/>
          <p:cNvSpPr/>
          <p:nvPr/>
        </p:nvSpPr>
        <p:spPr>
          <a:xfrm>
            <a:off x="6083627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6652212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475250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543179" y="6241649"/>
            <a:ext cx="458780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8" b="1" dirty="0" err="1">
                <a:solidFill>
                  <a:schemeClr val="bg1"/>
                </a:solidFill>
                <a:latin typeface="+mn-ea"/>
              </a:rPr>
              <a:t>더보기</a:t>
            </a:r>
            <a:endParaRPr lang="ko-KR" altLang="en-US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46572" y="6241649"/>
            <a:ext cx="510076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MY</a:t>
            </a:r>
            <a:r>
              <a:rPr lang="ko-KR" altLang="en-US" sz="708" b="1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70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904377" y="6037516"/>
            <a:ext cx="218000" cy="21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42945" y="6241649"/>
            <a:ext cx="367408" cy="201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06925" y="787383"/>
            <a:ext cx="343364" cy="285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8" dirty="0">
                <a:latin typeface="+mn-ea"/>
                <a:sym typeface="Wingdings" panose="05000000000000000000" pitchFamily="2" charset="2"/>
              </a:rPr>
              <a:t></a:t>
            </a:r>
            <a:endParaRPr lang="ko-KR" altLang="en-US" sz="1258" dirty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29499" y="794471"/>
            <a:ext cx="343364" cy="285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8" dirty="0">
                <a:latin typeface="+mn-ea"/>
                <a:sym typeface="Wingdings" panose="05000000000000000000" pitchFamily="2" charset="2"/>
              </a:rPr>
              <a:t></a:t>
            </a:r>
            <a:endParaRPr lang="ko-KR" altLang="en-US" sz="1258" dirty="0">
              <a:latin typeface="+mn-ea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71173" y="5594552"/>
            <a:ext cx="140721" cy="1407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tx1"/>
                </a:solidFill>
                <a:latin typeface="+mn-ea"/>
              </a:rPr>
              <a:t>1a</a:t>
            </a:r>
          </a:p>
        </p:txBody>
      </p:sp>
      <p:sp>
        <p:nvSpPr>
          <p:cNvPr id="135" name="타원 134"/>
          <p:cNvSpPr/>
          <p:nvPr/>
        </p:nvSpPr>
        <p:spPr>
          <a:xfrm>
            <a:off x="4291049" y="5594552"/>
            <a:ext cx="140721" cy="1407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tx1"/>
                </a:solidFill>
                <a:latin typeface="+mn-ea"/>
              </a:rPr>
              <a:t>1a</a:t>
            </a:r>
          </a:p>
        </p:txBody>
      </p:sp>
      <p:sp>
        <p:nvSpPr>
          <p:cNvPr id="70" name="타원 69"/>
          <p:cNvSpPr/>
          <p:nvPr/>
        </p:nvSpPr>
        <p:spPr>
          <a:xfrm>
            <a:off x="6674804" y="5134304"/>
            <a:ext cx="347798" cy="3477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8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히스토리</a:t>
            </a:r>
            <a:endParaRPr lang="ko-KR" altLang="en-US" sz="70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530" y="6057979"/>
            <a:ext cx="480713" cy="131115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</a:t>
            </a:r>
            <a:endParaRPr lang="ko-KR" altLang="en-US" sz="708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046298" y="6057979"/>
            <a:ext cx="480713" cy="131115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</a:t>
            </a:r>
            <a:endParaRPr lang="ko-KR" altLang="en-US" sz="708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2267" y="5993890"/>
            <a:ext cx="2873233" cy="44527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78" name="직사각형 77"/>
          <p:cNvSpPr/>
          <p:nvPr/>
        </p:nvSpPr>
        <p:spPr>
          <a:xfrm>
            <a:off x="4237084" y="5993890"/>
            <a:ext cx="2873233" cy="44527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82" name="직사각형 81"/>
          <p:cNvSpPr/>
          <p:nvPr/>
        </p:nvSpPr>
        <p:spPr>
          <a:xfrm>
            <a:off x="7915315" y="5421014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UI</a:t>
            </a:r>
            <a:r>
              <a:rPr lang="ko-KR" altLang="en-US" sz="786" smtClean="0"/>
              <a:t>확정후 진행</a:t>
            </a:r>
            <a:endParaRPr lang="ko-KR" altLang="en-US" sz="786" dirty="0"/>
          </a:p>
        </p:txBody>
      </p:sp>
    </p:spTree>
    <p:extLst>
      <p:ext uri="{BB962C8B-B14F-4D97-AF65-F5344CB8AC3E}">
        <p14:creationId xmlns:p14="http://schemas.microsoft.com/office/powerpoint/2010/main" val="2730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56497"/>
            <a:ext cx="7085097" cy="96619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3459" dirty="0">
                <a:solidFill>
                  <a:schemeClr val="bg1"/>
                </a:solidFill>
              </a:rPr>
              <a:t>3.</a:t>
            </a:r>
            <a:r>
              <a:rPr lang="ko-KR" altLang="en-US" sz="3459">
                <a:solidFill>
                  <a:schemeClr val="bg1"/>
                </a:solidFill>
              </a:rPr>
              <a:t>상품평</a:t>
            </a:r>
            <a:r>
              <a:rPr lang="en-US" altLang="ko-KR" sz="3459" dirty="0">
                <a:solidFill>
                  <a:schemeClr val="bg1"/>
                </a:solidFill>
              </a:rPr>
              <a:t>(</a:t>
            </a:r>
            <a:r>
              <a:rPr lang="ko-KR" altLang="en-US" sz="3459">
                <a:solidFill>
                  <a:schemeClr val="bg1"/>
                </a:solidFill>
              </a:rPr>
              <a:t>사진 촬영</a:t>
            </a:r>
            <a:r>
              <a:rPr lang="en-US" altLang="ko-KR" sz="3459" dirty="0">
                <a:solidFill>
                  <a:schemeClr val="bg1"/>
                </a:solidFill>
              </a:rPr>
              <a:t>)</a:t>
            </a:r>
            <a:endParaRPr lang="ko-KR" altLang="en-US" sz="345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0784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629" dirty="0">
                <a:latin typeface="+mj-ea"/>
                <a:ea typeface="+mj-ea"/>
              </a:rPr>
              <a:t>MY AK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21920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endParaRPr lang="en-US" altLang="ko-KR" sz="629" dirty="0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11352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ko-KR" altLang="en-US" sz="629" dirty="0">
                <a:latin typeface="+mj-ea"/>
                <a:ea typeface="+mj-ea"/>
              </a:rPr>
              <a:t>프리미엄 </a:t>
            </a:r>
            <a:r>
              <a:rPr lang="ko-KR" altLang="en-US" sz="629" dirty="0" err="1">
                <a:latin typeface="+mj-ea"/>
                <a:ea typeface="+mj-ea"/>
              </a:rPr>
              <a:t>상품평</a:t>
            </a:r>
            <a:r>
              <a:rPr lang="ko-KR" altLang="en-US" sz="629" dirty="0">
                <a:latin typeface="+mj-ea"/>
                <a:ea typeface="+mj-ea"/>
              </a:rPr>
              <a:t> 쓰기</a:t>
            </a:r>
            <a:endParaRPr lang="en-US" altLang="ko-KR" sz="629" dirty="0">
              <a:latin typeface="+mj-ea"/>
              <a:ea typeface="+mj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209523" y="768557"/>
            <a:ext cx="2876399" cy="567330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78018" y="767133"/>
            <a:ext cx="2876399" cy="56747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n-ea"/>
            </a:endParaRPr>
          </a:p>
        </p:txBody>
      </p:sp>
      <p:sp>
        <p:nvSpPr>
          <p:cNvPr id="76" name="TextBox 90"/>
          <p:cNvSpPr txBox="1"/>
          <p:nvPr/>
        </p:nvSpPr>
        <p:spPr>
          <a:xfrm>
            <a:off x="778018" y="768479"/>
            <a:ext cx="2874671" cy="285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43" b="1" dirty="0">
                <a:latin typeface="+mn-ea"/>
              </a:rPr>
              <a:t>프리미엄 </a:t>
            </a:r>
            <a:r>
              <a:rPr lang="ko-KR" altLang="en-US" sz="943" b="1" dirty="0" err="1">
                <a:latin typeface="+mn-ea"/>
              </a:rPr>
              <a:t>상품평</a:t>
            </a:r>
            <a:endParaRPr lang="ko-KR" altLang="en-US" sz="943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13047" y="820614"/>
            <a:ext cx="256802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X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16760" y="1106568"/>
            <a:ext cx="27079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179"/>
              </a:lnSpc>
            </a:pPr>
            <a:r>
              <a:rPr lang="en-US" altLang="ko-KR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786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스케쳐스</a:t>
            </a:r>
            <a:r>
              <a:rPr lang="en-US" altLang="ko-KR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여성용 슈퍼 스트레치 슬림라인 베이직 </a:t>
            </a:r>
            <a:r>
              <a:rPr lang="ko-KR" altLang="en-US" sz="786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레깅스</a:t>
            </a:r>
            <a:r>
              <a:rPr lang="ko-KR" altLang="en-US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SS3WZ15X261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777070" y="1506512"/>
            <a:ext cx="28790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837726" y="6101861"/>
            <a:ext cx="2752397" cy="2423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26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2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01368" y="5618519"/>
            <a:ext cx="1296063" cy="3125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43" b="1" dirty="0" err="1">
                <a:solidFill>
                  <a:schemeClr val="tx1"/>
                </a:solidFill>
                <a:latin typeface="+mn-ea"/>
              </a:rPr>
              <a:t>상품평</a:t>
            </a:r>
            <a:r>
              <a:rPr lang="ko-KR" altLang="en-US" sz="943" b="1" dirty="0">
                <a:solidFill>
                  <a:schemeClr val="tx1"/>
                </a:solidFill>
                <a:latin typeface="+mn-ea"/>
              </a:rPr>
              <a:t> 등록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2267352" y="5618519"/>
            <a:ext cx="1296063" cy="3125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43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441323" y="2684561"/>
            <a:ext cx="2290419" cy="312562"/>
            <a:chOff x="986150" y="2305370"/>
            <a:chExt cx="2974924" cy="397565"/>
          </a:xfrm>
        </p:grpSpPr>
        <p:sp>
          <p:nvSpPr>
            <p:cNvPr id="54" name="직사각형 53"/>
            <p:cNvSpPr/>
            <p:nvPr/>
          </p:nvSpPr>
          <p:spPr>
            <a:xfrm>
              <a:off x="986150" y="2305370"/>
              <a:ext cx="577801" cy="397565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밝다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73163" y="2305370"/>
              <a:ext cx="1125971" cy="397565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화면과 같다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35103" y="2305370"/>
              <a:ext cx="1125971" cy="397565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어둡다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01368" y="1570283"/>
            <a:ext cx="516488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디자인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30016" y="1527938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1368" y="1840703"/>
            <a:ext cx="405880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가격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1368" y="2088316"/>
            <a:ext cx="675185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/>
              <a:t>품질</a:t>
            </a:r>
            <a:r>
              <a:rPr lang="en-US" altLang="ko-KR" sz="865" b="1" dirty="0"/>
              <a:t>/</a:t>
            </a:r>
            <a:r>
              <a:rPr lang="ko-KR" altLang="en-US" sz="865" b="1"/>
              <a:t>성능</a:t>
            </a:r>
            <a:endParaRPr lang="ko-KR" altLang="en-US" sz="865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1368" y="2365266"/>
            <a:ext cx="405880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배송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1368" y="2738880"/>
            <a:ext cx="405880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색상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30016" y="1798359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30016" y="2045971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30016" y="2322921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66" name="Rectangle 78"/>
          <p:cNvSpPr/>
          <p:nvPr/>
        </p:nvSpPr>
        <p:spPr>
          <a:xfrm rot="2728081">
            <a:off x="2039320" y="2845825"/>
            <a:ext cx="76169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67" name="Rectangle 79"/>
          <p:cNvSpPr/>
          <p:nvPr/>
        </p:nvSpPr>
        <p:spPr>
          <a:xfrm rot="18873775">
            <a:off x="2087264" y="2812323"/>
            <a:ext cx="110465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441323" y="2924395"/>
            <a:ext cx="2290419" cy="312562"/>
            <a:chOff x="986150" y="2305370"/>
            <a:chExt cx="2974924" cy="397565"/>
          </a:xfrm>
        </p:grpSpPr>
        <p:sp>
          <p:nvSpPr>
            <p:cNvPr id="69" name="직사각형 68"/>
            <p:cNvSpPr/>
            <p:nvPr/>
          </p:nvSpPr>
          <p:spPr>
            <a:xfrm>
              <a:off x="986150" y="2305370"/>
              <a:ext cx="577801" cy="397565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크다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73163" y="2305370"/>
              <a:ext cx="1125971" cy="397565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딱 맞다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35103" y="2305370"/>
              <a:ext cx="1125971" cy="397565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작다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01368" y="2978714"/>
            <a:ext cx="516488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사이즈</a:t>
            </a:r>
          </a:p>
        </p:txBody>
      </p:sp>
      <p:sp>
        <p:nvSpPr>
          <p:cNvPr id="75" name="Rectangle 78"/>
          <p:cNvSpPr/>
          <p:nvPr/>
        </p:nvSpPr>
        <p:spPr>
          <a:xfrm rot="2728081">
            <a:off x="2039320" y="3085659"/>
            <a:ext cx="76169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78" name="Rectangle 79"/>
          <p:cNvSpPr/>
          <p:nvPr/>
        </p:nvSpPr>
        <p:spPr>
          <a:xfrm rot="18873775">
            <a:off x="2087264" y="3052157"/>
            <a:ext cx="110465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01369" y="4487270"/>
            <a:ext cx="2599839" cy="6266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8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74286" y="5137318"/>
            <a:ext cx="70884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맑은 고딕"/>
                <a:cs typeface="맑은 고딕"/>
              </a:rPr>
              <a:t>(0/100Byte)</a:t>
            </a:r>
            <a:endParaRPr lang="ko-KR" altLang="en-US" sz="786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65920" y="2613286"/>
            <a:ext cx="2688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65920" y="4400707"/>
            <a:ext cx="2688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11049" y="5314679"/>
            <a:ext cx="966931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맑은 고딕"/>
                <a:cs typeface="맑은 고딕"/>
              </a:rPr>
              <a:t>성별</a:t>
            </a:r>
            <a:r>
              <a:rPr lang="en-US" altLang="ko-KR" sz="786" dirty="0">
                <a:latin typeface="맑은 고딕"/>
                <a:cs typeface="맑은 고딕"/>
              </a:rPr>
              <a:t>/</a:t>
            </a:r>
            <a:r>
              <a:rPr lang="ko-KR" altLang="en-US" sz="786" dirty="0">
                <a:latin typeface="맑은 고딕"/>
                <a:cs typeface="맑은 고딕"/>
              </a:rPr>
              <a:t>연령대 표기</a:t>
            </a:r>
            <a:endParaRPr lang="ko-KR" altLang="en-US" sz="786" dirty="0"/>
          </a:p>
        </p:txBody>
      </p:sp>
      <p:sp>
        <p:nvSpPr>
          <p:cNvPr id="89" name="Checkbox Square"/>
          <p:cNvSpPr/>
          <p:nvPr/>
        </p:nvSpPr>
        <p:spPr>
          <a:xfrm>
            <a:off x="942368" y="5353715"/>
            <a:ext cx="143838" cy="143838"/>
          </a:xfrm>
          <a:prstGeom prst="rect">
            <a:avLst/>
          </a:prstGeom>
          <a:noFill/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4">
              <a:solidFill>
                <a:schemeClr val="tx1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865920" y="3236957"/>
            <a:ext cx="2688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871252" y="3340149"/>
            <a:ext cx="905692" cy="31256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+mn-ea"/>
              </a:rPr>
              <a:t>사진 불러오기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1777892" y="3340149"/>
            <a:ext cx="905692" cy="31256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+mn-ea"/>
              </a:rPr>
              <a:t>사진 촬영</a:t>
            </a:r>
          </a:p>
        </p:txBody>
      </p:sp>
      <p:grpSp>
        <p:nvGrpSpPr>
          <p:cNvPr id="123" name="그룹 122"/>
          <p:cNvGrpSpPr>
            <a:grpSpLocks/>
          </p:cNvGrpSpPr>
          <p:nvPr/>
        </p:nvGrpSpPr>
        <p:grpSpPr bwMode="auto">
          <a:xfrm>
            <a:off x="884569" y="3747765"/>
            <a:ext cx="577450" cy="576946"/>
            <a:chOff x="147806" y="1140710"/>
            <a:chExt cx="1816002" cy="1814258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IMG</a:t>
              </a:r>
              <a:endParaRPr lang="ko-KR" altLang="en-US" sz="2109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379262" y="3747765"/>
            <a:ext cx="129457" cy="129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/>
              <a:t>X</a:t>
            </a:r>
            <a:endParaRPr lang="ko-KR" altLang="en-US" sz="786" dirty="0"/>
          </a:p>
        </p:txBody>
      </p:sp>
      <p:grpSp>
        <p:nvGrpSpPr>
          <p:cNvPr id="128" name="그룹 127"/>
          <p:cNvGrpSpPr>
            <a:grpSpLocks/>
          </p:cNvGrpSpPr>
          <p:nvPr/>
        </p:nvGrpSpPr>
        <p:grpSpPr bwMode="auto">
          <a:xfrm>
            <a:off x="1573704" y="3747765"/>
            <a:ext cx="577450" cy="576946"/>
            <a:chOff x="147806" y="1140710"/>
            <a:chExt cx="1816002" cy="1814258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0:52</a:t>
              </a:r>
              <a:endParaRPr lang="ko-KR" altLang="en-US" sz="2109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33" name="타원 132"/>
          <p:cNvSpPr/>
          <p:nvPr/>
        </p:nvSpPr>
        <p:spPr>
          <a:xfrm>
            <a:off x="2068397" y="3747765"/>
            <a:ext cx="129457" cy="129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/>
              <a:t>X</a:t>
            </a:r>
            <a:endParaRPr lang="ko-KR" altLang="en-US" sz="786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7807980" y="477002"/>
          <a:ext cx="1969996" cy="517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21141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Description 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0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프리미엄 </a:t>
                      </a:r>
                      <a:r>
                        <a:rPr lang="ko-KR" altLang="en-US" sz="600" b="1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상품평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팝업 페이지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상품명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가격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품질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성능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손가락으로 드래그 하여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입력할 수 있는 모션 구현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세부옵션 선택 영역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밝다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화면과 같다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(default)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어둡다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사이즈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크다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딱 맞다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(default)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작다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8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기능버튼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4a. 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사진 불러오기 버튼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단말기 사진첩 접근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4b. 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동영상 불러오기 버튼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단말기 사진첩 접근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구현 여부 확인 필요</a:t>
                      </a:r>
                      <a:endParaRPr lang="en-US" altLang="ko-KR" sz="6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4b. 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사진촬영 버튼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단말기 카메라 접근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사진 </a:t>
                      </a:r>
                      <a:r>
                        <a:rPr lang="ko-KR" altLang="en-US" sz="600" b="1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섬네일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불러오거나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촬영한 사진의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섬네일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X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표시 터치 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 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600" b="1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에어리어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6a. 100btye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까지 입력 가능하며 입력 단위 실시간으로 보여줌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연령대 표기 체크박스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Default  ‘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체크 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 상세페이지에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상품평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노출 시 성별 및 연령 함께 표기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구매옵션 표기 체크박스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Default ‘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체크 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 상세페이지에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상품평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노출 시 구매 옵션 함께 표기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9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상품평</a:t>
                      </a: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버튼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터치 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a1.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직접 작성인 경우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상품평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작성 여부 확인 후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a2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5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10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취소 버튼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페이지 닫음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5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11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600" b="1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식품 상품일 경우</a:t>
                      </a:r>
                      <a:endParaRPr lang="en-US" altLang="ko-KR" sz="600" b="1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영역과 세부옵션 선택 영역이 다름</a:t>
                      </a:r>
                      <a:endParaRPr lang="en-US" altLang="ko-KR" sz="600" b="0" kern="1200" spc="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건강식품일 경우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등록은 가능하지만 상품 상세페이지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상품평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영역에서 노출되지 않음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타원 89"/>
          <p:cNvSpPr/>
          <p:nvPr/>
        </p:nvSpPr>
        <p:spPr>
          <a:xfrm>
            <a:off x="717479" y="1090588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12946" y="1502906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12946" y="2706049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TextBox 90"/>
          <p:cNvSpPr txBox="1"/>
          <p:nvPr/>
        </p:nvSpPr>
        <p:spPr>
          <a:xfrm>
            <a:off x="4208400" y="768479"/>
            <a:ext cx="2874671" cy="285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43" b="1" dirty="0">
                <a:latin typeface="+mn-ea"/>
              </a:rPr>
              <a:t>프리미엄 </a:t>
            </a:r>
            <a:r>
              <a:rPr lang="ko-KR" altLang="en-US" sz="943" b="1" dirty="0" err="1">
                <a:latin typeface="+mn-ea"/>
              </a:rPr>
              <a:t>상품평</a:t>
            </a:r>
            <a:endParaRPr lang="ko-KR" altLang="en-US" sz="943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43429" y="820614"/>
            <a:ext cx="256802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X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47142" y="1106568"/>
            <a:ext cx="27079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179"/>
              </a:lnSpc>
            </a:pPr>
            <a:r>
              <a:rPr lang="en-US" altLang="ko-KR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786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스케쳐스</a:t>
            </a:r>
            <a:r>
              <a:rPr lang="en-US" altLang="ko-KR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여성용 슈퍼 스트레치 슬림라인 베이직 </a:t>
            </a:r>
            <a:r>
              <a:rPr lang="ko-KR" altLang="en-US" sz="786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레깅스</a:t>
            </a:r>
            <a:r>
              <a:rPr lang="ko-KR" altLang="en-US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86" b="1" dirty="0">
                <a:solidFill>
                  <a:prstClr val="black"/>
                </a:solidFill>
                <a:latin typeface="맑은 고딕" panose="020B0503020000020004" pitchFamily="50" charset="-127"/>
              </a:rPr>
              <a:t>SS3WZ15X261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4207452" y="1506512"/>
            <a:ext cx="28790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4268108" y="5446793"/>
            <a:ext cx="2752397" cy="2423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26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2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31750" y="4963451"/>
            <a:ext cx="1296063" cy="3125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43" b="1" dirty="0" err="1">
                <a:solidFill>
                  <a:schemeClr val="tx1"/>
                </a:solidFill>
                <a:latin typeface="+mn-ea"/>
              </a:rPr>
              <a:t>상품평</a:t>
            </a:r>
            <a:r>
              <a:rPr lang="ko-KR" altLang="en-US" sz="943" b="1" dirty="0">
                <a:solidFill>
                  <a:schemeClr val="tx1"/>
                </a:solidFill>
                <a:latin typeface="+mn-ea"/>
              </a:rPr>
              <a:t> 등록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697734" y="4963451"/>
            <a:ext cx="1296063" cy="3125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43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31750" y="1570283"/>
            <a:ext cx="675185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맛</a:t>
            </a:r>
            <a:r>
              <a:rPr lang="en-US" altLang="ko-KR" sz="865" b="1" dirty="0"/>
              <a:t>/</a:t>
            </a:r>
            <a:r>
              <a:rPr lang="ko-KR" altLang="en-US" sz="865" b="1" dirty="0"/>
              <a:t>신선도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60398" y="1527938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31750" y="1840703"/>
            <a:ext cx="405880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가격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31750" y="2088316"/>
            <a:ext cx="675185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/>
              <a:t>품질</a:t>
            </a:r>
            <a:r>
              <a:rPr lang="en-US" altLang="ko-KR" sz="865" b="1" dirty="0"/>
              <a:t>/</a:t>
            </a:r>
            <a:r>
              <a:rPr lang="ko-KR" altLang="en-US" sz="865" b="1"/>
              <a:t>성능</a:t>
            </a:r>
            <a:endParaRPr lang="ko-KR" altLang="en-US" sz="865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331750" y="2365266"/>
            <a:ext cx="405880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배송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60398" y="1798359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060398" y="2045971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60398" y="2322921"/>
            <a:ext cx="1722124" cy="3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15" dirty="0">
                <a:solidFill>
                  <a:srgbClr val="FFC000"/>
                </a:solidFill>
                <a:latin typeface="+mn-ea"/>
              </a:rPr>
              <a:t>★  ★  ★  ★  ☆</a:t>
            </a:r>
            <a:endParaRPr lang="en-US" altLang="ko-KR" sz="1415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331751" y="3832202"/>
            <a:ext cx="2599839" cy="6266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8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04668" y="4482250"/>
            <a:ext cx="70884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맑은 고딕"/>
                <a:cs typeface="맑은 고딕"/>
              </a:rPr>
              <a:t>(0/100Byte)</a:t>
            </a:r>
            <a:endParaRPr lang="ko-KR" altLang="en-US" sz="786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4296302" y="2613286"/>
            <a:ext cx="2688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296302" y="3745639"/>
            <a:ext cx="2688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541431" y="4659611"/>
            <a:ext cx="966931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맑은 고딕"/>
                <a:cs typeface="맑은 고딕"/>
              </a:rPr>
              <a:t>성별</a:t>
            </a:r>
            <a:r>
              <a:rPr lang="en-US" altLang="ko-KR" sz="786" dirty="0">
                <a:latin typeface="맑은 고딕"/>
                <a:cs typeface="맑은 고딕"/>
              </a:rPr>
              <a:t>/</a:t>
            </a:r>
            <a:r>
              <a:rPr lang="ko-KR" altLang="en-US" sz="786" dirty="0">
                <a:latin typeface="맑은 고딕"/>
                <a:cs typeface="맑은 고딕"/>
              </a:rPr>
              <a:t>연령대 표기</a:t>
            </a:r>
            <a:endParaRPr lang="ko-KR" altLang="en-US" sz="786" dirty="0"/>
          </a:p>
        </p:txBody>
      </p:sp>
      <p:sp>
        <p:nvSpPr>
          <p:cNvPr id="146" name="Checkbox Square"/>
          <p:cNvSpPr/>
          <p:nvPr/>
        </p:nvSpPr>
        <p:spPr>
          <a:xfrm>
            <a:off x="4372750" y="4698647"/>
            <a:ext cx="143838" cy="143838"/>
          </a:xfrm>
          <a:prstGeom prst="rect">
            <a:avLst/>
          </a:prstGeom>
          <a:noFill/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4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301634" y="2685081"/>
            <a:ext cx="905692" cy="31256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+mn-ea"/>
              </a:rPr>
              <a:t>사진 불러오기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5206026" y="2685081"/>
            <a:ext cx="905692" cy="31256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+mn-ea"/>
              </a:rPr>
              <a:t>동영상 불러오기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6112616" y="2685081"/>
            <a:ext cx="905692" cy="31256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+mn-ea"/>
              </a:rPr>
              <a:t>사진 촬영</a:t>
            </a:r>
          </a:p>
        </p:txBody>
      </p:sp>
      <p:grpSp>
        <p:nvGrpSpPr>
          <p:cNvPr id="151" name="그룹 150"/>
          <p:cNvGrpSpPr>
            <a:grpSpLocks/>
          </p:cNvGrpSpPr>
          <p:nvPr/>
        </p:nvGrpSpPr>
        <p:grpSpPr bwMode="auto">
          <a:xfrm>
            <a:off x="4314951" y="3092697"/>
            <a:ext cx="577450" cy="576946"/>
            <a:chOff x="147806" y="1140710"/>
            <a:chExt cx="1816002" cy="1814258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IMG</a:t>
              </a:r>
              <a:endParaRPr lang="ko-KR" altLang="en-US" sz="2109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6" name="타원 155"/>
          <p:cNvSpPr/>
          <p:nvPr/>
        </p:nvSpPr>
        <p:spPr>
          <a:xfrm>
            <a:off x="4809644" y="3092697"/>
            <a:ext cx="129457" cy="129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/>
              <a:t>X</a:t>
            </a:r>
            <a:endParaRPr lang="ko-KR" altLang="en-US" sz="786" dirty="0"/>
          </a:p>
        </p:txBody>
      </p:sp>
      <p:grpSp>
        <p:nvGrpSpPr>
          <p:cNvPr id="157" name="그룹 156"/>
          <p:cNvGrpSpPr>
            <a:grpSpLocks/>
          </p:cNvGrpSpPr>
          <p:nvPr/>
        </p:nvGrpSpPr>
        <p:grpSpPr bwMode="auto">
          <a:xfrm>
            <a:off x="5004086" y="3092697"/>
            <a:ext cx="577450" cy="576946"/>
            <a:chOff x="147806" y="1140710"/>
            <a:chExt cx="1816002" cy="1814258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150981" y="1140710"/>
              <a:ext cx="1812827" cy="1814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8303" tIns="0" rIns="28303" bIns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defRPr/>
              </a:pPr>
              <a:endParaRPr lang="ko-KR" altLang="en-US" sz="943" spc="-118" dirty="0">
                <a:latin typeface="+mn-ea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150981" y="1140710"/>
              <a:ext cx="1812827" cy="18142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147806" y="1140710"/>
              <a:ext cx="1809652" cy="18031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 bwMode="auto">
            <a:xfrm>
              <a:off x="511323" y="1924825"/>
              <a:ext cx="1092141" cy="276186"/>
            </a:xfrm>
            <a:prstGeom prst="rect">
              <a:avLst/>
            </a:prstGeom>
            <a:solidFill>
              <a:schemeClr val="bg1"/>
            </a:solidFill>
          </p:spPr>
          <p:txBody>
            <a:bodyPr lIns="28303" tIns="28303" rIns="28303" bIns="28303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0:52</a:t>
              </a:r>
              <a:endParaRPr lang="ko-KR" altLang="en-US" sz="2109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3" name="타원 162"/>
          <p:cNvSpPr/>
          <p:nvPr/>
        </p:nvSpPr>
        <p:spPr>
          <a:xfrm>
            <a:off x="5498779" y="3092697"/>
            <a:ext cx="129457" cy="129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/>
              <a:t>X</a:t>
            </a:r>
            <a:endParaRPr lang="ko-KR" altLang="en-US" sz="786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491" y="520949"/>
            <a:ext cx="1141659" cy="219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6" dirty="0">
                <a:latin typeface="+mn-ea"/>
              </a:rPr>
              <a:t>//</a:t>
            </a:r>
            <a:r>
              <a:rPr lang="ko-KR" altLang="en-US" sz="826" dirty="0">
                <a:latin typeface="+mn-ea"/>
              </a:rPr>
              <a:t>식품 외</a:t>
            </a:r>
            <a:r>
              <a:rPr lang="en-US" altLang="ko-KR" sz="826" dirty="0">
                <a:latin typeface="+mn-ea"/>
              </a:rPr>
              <a:t>, </a:t>
            </a:r>
            <a:r>
              <a:rPr lang="ko-KR" altLang="en-US" sz="826" dirty="0">
                <a:latin typeface="+mn-ea"/>
              </a:rPr>
              <a:t>모든 상품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208911" y="520949"/>
            <a:ext cx="728084" cy="219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6" dirty="0">
                <a:latin typeface="+mn-ea"/>
              </a:rPr>
              <a:t>//</a:t>
            </a:r>
            <a:r>
              <a:rPr lang="ko-KR" altLang="en-US" sz="826" dirty="0">
                <a:latin typeface="+mn-ea"/>
              </a:rPr>
              <a:t>식품 상품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3896"/>
          <a:stretch/>
        </p:blipFill>
        <p:spPr>
          <a:xfrm>
            <a:off x="5354875" y="3832685"/>
            <a:ext cx="2169140" cy="2835456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 bwMode="auto">
          <a:xfrm>
            <a:off x="5350123" y="3832943"/>
            <a:ext cx="2231587" cy="2819043"/>
          </a:xfrm>
          <a:prstGeom prst="rect">
            <a:avLst/>
          </a:prstGeom>
          <a:solidFill>
            <a:schemeClr val="tx1">
              <a:alpha val="6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303" tIns="0" rIns="28303" bIns="0"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endParaRPr lang="ko-KR" altLang="en-US" sz="943" b="1" spc="-118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6"/>
          <a:stretch/>
        </p:blipFill>
        <p:spPr>
          <a:xfrm>
            <a:off x="5649964" y="4388014"/>
            <a:ext cx="1719854" cy="1683799"/>
          </a:xfrm>
          <a:prstGeom prst="rect">
            <a:avLst/>
          </a:prstGeom>
        </p:spPr>
      </p:pic>
      <p:sp>
        <p:nvSpPr>
          <p:cNvPr id="169" name="타원 168"/>
          <p:cNvSpPr/>
          <p:nvPr/>
        </p:nvSpPr>
        <p:spPr>
          <a:xfrm>
            <a:off x="772551" y="3270951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1603074" y="3351743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4a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423797" y="3351743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4c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91435" y="5321708"/>
            <a:ext cx="861133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맑은 고딕"/>
              </a:rPr>
              <a:t>구매 옵션 표기</a:t>
            </a:r>
            <a:endParaRPr lang="ko-KR" altLang="en-US" sz="786" dirty="0"/>
          </a:p>
        </p:txBody>
      </p:sp>
      <p:sp>
        <p:nvSpPr>
          <p:cNvPr id="177" name="Checkbox Square"/>
          <p:cNvSpPr/>
          <p:nvPr/>
        </p:nvSpPr>
        <p:spPr>
          <a:xfrm>
            <a:off x="2422754" y="5360744"/>
            <a:ext cx="143838" cy="143838"/>
          </a:xfrm>
          <a:prstGeom prst="rect">
            <a:avLst/>
          </a:prstGeom>
          <a:noFill/>
          <a:ln w="1651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4">
              <a:solidFill>
                <a:schemeClr val="tx1"/>
              </a:solidFill>
            </a:endParaRPr>
          </a:p>
        </p:txBody>
      </p:sp>
      <p:sp>
        <p:nvSpPr>
          <p:cNvPr id="178" name="Rectangle 78"/>
          <p:cNvSpPr/>
          <p:nvPr/>
        </p:nvSpPr>
        <p:spPr>
          <a:xfrm rot="2728081">
            <a:off x="2439976" y="5409724"/>
            <a:ext cx="76169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179" name="Rectangle 79"/>
          <p:cNvSpPr/>
          <p:nvPr/>
        </p:nvSpPr>
        <p:spPr>
          <a:xfrm rot="18873775">
            <a:off x="2487920" y="5376222"/>
            <a:ext cx="110465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180" name="Rectangle 78"/>
          <p:cNvSpPr/>
          <p:nvPr/>
        </p:nvSpPr>
        <p:spPr>
          <a:xfrm rot="2728081">
            <a:off x="964502" y="5409725"/>
            <a:ext cx="76169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181" name="Rectangle 79"/>
          <p:cNvSpPr/>
          <p:nvPr/>
        </p:nvSpPr>
        <p:spPr>
          <a:xfrm rot="18873775">
            <a:off x="1012446" y="5376223"/>
            <a:ext cx="110465" cy="31552"/>
          </a:xfrm>
          <a:prstGeom prst="rect">
            <a:avLst/>
          </a:prstGeom>
          <a:solidFill>
            <a:srgbClr val="5E84C2"/>
          </a:solidFill>
          <a:ln w="1905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6">
              <a:solidFill>
                <a:schemeClr val="tx1"/>
              </a:solidFill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822509" y="3674633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822509" y="4466494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2763235" y="5136036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6a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829113" y="5282062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2316722" y="5282062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44716" y="5566094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237898" y="5566094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4107847" y="696680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5581674" y="4304506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4a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5760922" y="4304849"/>
            <a:ext cx="169817" cy="169817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4b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156049" y="3579450"/>
            <a:ext cx="480713" cy="131115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</a:t>
            </a:r>
            <a:r>
              <a:rPr lang="ko-KR" altLang="en-US" sz="708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708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098448" y="3579450"/>
            <a:ext cx="480713" cy="131115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</a:t>
            </a:r>
            <a:r>
              <a:rPr lang="ko-KR" altLang="en-US" sz="708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708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90767" y="3244470"/>
            <a:ext cx="2873233" cy="470467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</a:t>
            </a:r>
            <a:r>
              <a:rPr lang="ko-KR" altLang="en-US" sz="1664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3433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4" y="1276995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ko-KR" altLang="en-US" sz="3426" dirty="0">
                <a:solidFill>
                  <a:schemeClr val="bg1"/>
                </a:solidFill>
              </a:rPr>
              <a:t>메인 </a:t>
            </a:r>
            <a:r>
              <a:rPr lang="en-US" altLang="ko-KR" sz="3426" dirty="0">
                <a:solidFill>
                  <a:schemeClr val="bg1"/>
                </a:solidFill>
              </a:rPr>
              <a:t>&gt; </a:t>
            </a:r>
            <a:r>
              <a:rPr lang="ko-KR" altLang="en-US" sz="3426" dirty="0">
                <a:solidFill>
                  <a:schemeClr val="bg1"/>
                </a:solidFill>
              </a:rPr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395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모서리가 둥근 직사각형 145"/>
          <p:cNvSpPr/>
          <p:nvPr/>
        </p:nvSpPr>
        <p:spPr>
          <a:xfrm>
            <a:off x="4276149" y="1675798"/>
            <a:ext cx="2746184" cy="339635"/>
          </a:xfrm>
          <a:prstGeom prst="roundRect">
            <a:avLst>
              <a:gd name="adj" fmla="val 32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6392289" y="1741707"/>
            <a:ext cx="494310" cy="207214"/>
            <a:chOff x="3044788" y="2261242"/>
            <a:chExt cx="429438" cy="180020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3044788" y="2261242"/>
              <a:ext cx="429438" cy="180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786" dirty="0">
                <a:solidFill>
                  <a:schemeClr val="tx1"/>
                </a:solidFill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044788" y="2261242"/>
              <a:ext cx="180020" cy="1800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786" dirty="0">
                  <a:solidFill>
                    <a:schemeClr val="tx1"/>
                  </a:solidFill>
                </a:rPr>
                <a:t>off</a:t>
              </a:r>
              <a:endParaRPr lang="ko-KR" altLang="en-US" sz="786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837692" y="1425801"/>
            <a:ext cx="2746184" cy="339635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784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ko-KR" altLang="en-US" sz="629" dirty="0">
                <a:latin typeface="+mn-ea"/>
              </a:rPr>
              <a:t>사용자 설정</a:t>
            </a:r>
            <a:endParaRPr lang="en-US" altLang="ko-KR" sz="629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1920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629" dirty="0">
                <a:latin typeface="+mn-ea"/>
              </a:rPr>
              <a:t>3.0.0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1352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ko-KR" altLang="en-US" sz="629">
                <a:latin typeface="+mn-ea"/>
              </a:rPr>
              <a:t>사용자 설정</a:t>
            </a:r>
            <a:endParaRPr lang="en-US" altLang="ko-KR" sz="629" dirty="0">
              <a:latin typeface="+mn-ea"/>
            </a:endParaRPr>
          </a:p>
        </p:txBody>
      </p:sp>
      <p:sp>
        <p:nvSpPr>
          <p:cNvPr id="43" name="TextBox 90"/>
          <p:cNvSpPr txBox="1"/>
          <p:nvPr/>
        </p:nvSpPr>
        <p:spPr>
          <a:xfrm>
            <a:off x="775340" y="768479"/>
            <a:ext cx="2874671" cy="285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43" b="1" dirty="0">
                <a:latin typeface="+mn-ea"/>
              </a:rPr>
              <a:t>사용자 설정</a:t>
            </a:r>
            <a:endParaRPr lang="ko-KR" altLang="en-US" sz="943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8642" y="828691"/>
            <a:ext cx="256802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X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5340" y="768557"/>
            <a:ext cx="2876399" cy="56747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6935" y="1230717"/>
            <a:ext cx="516488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로그인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903057" y="1490488"/>
            <a:ext cx="595220" cy="211197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303" tIns="28303" rIns="28303" bIns="28303" rtlCol="0" anchor="ctr"/>
          <a:lstStyle/>
          <a:p>
            <a:pPr algn="ctr"/>
            <a:r>
              <a:rPr lang="ko-KR" altLang="en-US" sz="826" b="1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3863" y="1493248"/>
            <a:ext cx="441146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 err="1">
                <a:latin typeface="+mn-ea"/>
              </a:rPr>
              <a:t>zerid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37692" y="2261095"/>
            <a:ext cx="2746184" cy="1486887"/>
          </a:xfrm>
          <a:prstGeom prst="roundRect">
            <a:avLst>
              <a:gd name="adj" fmla="val 32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6936" y="2033702"/>
            <a:ext cx="665567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알림 설정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73864" y="2328542"/>
            <a:ext cx="665567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>
                <a:latin typeface="+mn-ea"/>
              </a:rPr>
              <a:t>알림</a:t>
            </a:r>
            <a:r>
              <a:rPr lang="en-US" altLang="ko-KR" sz="865" b="1" dirty="0">
                <a:latin typeface="+mn-ea"/>
              </a:rPr>
              <a:t> </a:t>
            </a:r>
            <a:r>
              <a:rPr lang="ko-KR" altLang="en-US" sz="865" b="1" dirty="0">
                <a:latin typeface="+mn-ea"/>
              </a:rPr>
              <a:t>받기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3863" y="2678844"/>
            <a:ext cx="1184940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>
                <a:latin typeface="+mn-ea"/>
              </a:rPr>
              <a:t>알림 금지 시간 설정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922995" y="2960252"/>
            <a:ext cx="866176" cy="305672"/>
            <a:chOff x="824978" y="6418835"/>
            <a:chExt cx="1126304" cy="247145"/>
          </a:xfrm>
        </p:grpSpPr>
        <p:sp>
          <p:nvSpPr>
            <p:cNvPr id="119" name="직사각형 118"/>
            <p:cNvSpPr/>
            <p:nvPr/>
          </p:nvSpPr>
          <p:spPr>
            <a:xfrm>
              <a:off x="824978" y="6418835"/>
              <a:ext cx="859061" cy="24714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708" dirty="0">
                  <a:latin typeface="+mj-ea"/>
                  <a:ea typeface="+mj-ea"/>
                </a:rPr>
                <a:t>21:00</a:t>
              </a:r>
              <a:endParaRPr lang="ko-KR" altLang="en-US" sz="708" dirty="0">
                <a:latin typeface="+mj-ea"/>
                <a:ea typeface="+mj-ea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486733" y="6418835"/>
              <a:ext cx="464549" cy="247145"/>
            </a:xfrm>
            <a:prstGeom prst="rect">
              <a:avLst/>
            </a:prstGeom>
            <a:solidFill>
              <a:srgbClr val="A6A6A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29" dirty="0"/>
                <a:t>▼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1873507" y="2960252"/>
            <a:ext cx="866176" cy="305672"/>
            <a:chOff x="824978" y="6418835"/>
            <a:chExt cx="1126304" cy="247145"/>
          </a:xfrm>
        </p:grpSpPr>
        <p:sp>
          <p:nvSpPr>
            <p:cNvPr id="125" name="직사각형 124"/>
            <p:cNvSpPr/>
            <p:nvPr/>
          </p:nvSpPr>
          <p:spPr>
            <a:xfrm>
              <a:off x="824978" y="6418835"/>
              <a:ext cx="859061" cy="24714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708" dirty="0">
                  <a:latin typeface="+mj-ea"/>
                  <a:ea typeface="+mj-ea"/>
                </a:rPr>
                <a:t>09:00</a:t>
              </a:r>
              <a:endParaRPr lang="ko-KR" altLang="en-US" sz="708" dirty="0">
                <a:latin typeface="+mj-ea"/>
                <a:ea typeface="+mj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486733" y="6418835"/>
              <a:ext cx="464549" cy="247145"/>
            </a:xfrm>
            <a:prstGeom prst="rect">
              <a:avLst/>
            </a:prstGeom>
            <a:solidFill>
              <a:srgbClr val="A6A6A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29" dirty="0"/>
                <a:t>▼</a:t>
              </a: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953511" y="2327003"/>
            <a:ext cx="494310" cy="207214"/>
            <a:chOff x="3044788" y="2546902"/>
            <a:chExt cx="429438" cy="18002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3044788" y="2546902"/>
              <a:ext cx="429438" cy="180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786" dirty="0">
                <a:solidFill>
                  <a:schemeClr val="tx1"/>
                </a:solidFill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3294206" y="2546902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786" dirty="0">
                  <a:solidFill>
                    <a:schemeClr val="tx1"/>
                  </a:solidFill>
                </a:rPr>
                <a:t>on</a:t>
              </a:r>
              <a:endParaRPr lang="ko-KR" altLang="en-US" sz="786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873863" y="3425304"/>
            <a:ext cx="925253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>
                <a:latin typeface="+mn-ea"/>
              </a:rPr>
              <a:t>무음 알림 받기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2953832" y="3423766"/>
            <a:ext cx="494310" cy="207214"/>
            <a:chOff x="3044788" y="2261242"/>
            <a:chExt cx="429438" cy="180020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3044788" y="2261242"/>
              <a:ext cx="429438" cy="180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786" dirty="0">
                <a:solidFill>
                  <a:schemeClr val="tx1"/>
                </a:solidFill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3044788" y="2261242"/>
              <a:ext cx="180020" cy="1800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786" dirty="0">
                  <a:solidFill>
                    <a:schemeClr val="tx1"/>
                  </a:solidFill>
                </a:rPr>
                <a:t>off</a:t>
              </a:r>
              <a:endParaRPr lang="ko-KR" altLang="en-US" sz="786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215393" y="1480715"/>
            <a:ext cx="665567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알림 설정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312321" y="1743245"/>
            <a:ext cx="665567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>
                <a:latin typeface="+mn-ea"/>
              </a:rPr>
              <a:t>알림</a:t>
            </a:r>
            <a:r>
              <a:rPr lang="en-US" altLang="ko-KR" sz="865" b="1" dirty="0">
                <a:latin typeface="+mn-ea"/>
              </a:rPr>
              <a:t> </a:t>
            </a:r>
            <a:r>
              <a:rPr lang="ko-KR" altLang="en-US" sz="865" b="1" dirty="0">
                <a:latin typeface="+mn-ea"/>
              </a:rPr>
              <a:t>받기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3074423" y="2065777"/>
            <a:ext cx="509452" cy="1415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6512880" y="1480480"/>
            <a:ext cx="509452" cy="1415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8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4276149" y="840504"/>
            <a:ext cx="2746184" cy="339635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215392" y="645421"/>
            <a:ext cx="516488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로그인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341514" y="905191"/>
            <a:ext cx="595220" cy="211197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303" tIns="28303" rIns="28303" bIns="28303" rtlCol="0" anchor="ctr"/>
          <a:lstStyle/>
          <a:p>
            <a:pPr algn="ctr"/>
            <a:r>
              <a:rPr lang="ko-KR" altLang="en-US" sz="826" b="1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312320" y="907951"/>
            <a:ext cx="1540806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dirty="0">
                <a:latin typeface="+mn-ea"/>
              </a:rPr>
              <a:t>로그인 되어 있지 않습니다</a:t>
            </a:r>
            <a:r>
              <a:rPr lang="en-US" altLang="ko-KR" sz="865" dirty="0">
                <a:latin typeface="+mn-ea"/>
              </a:rPr>
              <a:t>.</a:t>
            </a:r>
            <a:endParaRPr lang="ko-KR" altLang="en-US" sz="865" dirty="0">
              <a:latin typeface="+mn-ea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837692" y="4768951"/>
            <a:ext cx="2746184" cy="339635"/>
          </a:xfrm>
          <a:prstGeom prst="roundRect">
            <a:avLst>
              <a:gd name="adj" fmla="val 32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6936" y="4573868"/>
            <a:ext cx="814647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 err="1"/>
              <a:t>앱</a:t>
            </a:r>
            <a:r>
              <a:rPr lang="ko-KR" altLang="en-US" sz="865" b="1" dirty="0"/>
              <a:t> 버전 정보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73863" y="4836399"/>
            <a:ext cx="434734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2.2.1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87648" y="4835931"/>
            <a:ext cx="1059906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dirty="0"/>
              <a:t>최신 버전 입니다</a:t>
            </a:r>
            <a:r>
              <a:rPr lang="en-US" altLang="ko-KR" sz="865" dirty="0"/>
              <a:t>.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268025" y="2530084"/>
            <a:ext cx="2746184" cy="339635"/>
          </a:xfrm>
          <a:prstGeom prst="roundRect">
            <a:avLst>
              <a:gd name="adj" fmla="val 32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207269" y="2335001"/>
            <a:ext cx="814647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 err="1"/>
              <a:t>앱</a:t>
            </a:r>
            <a:r>
              <a:rPr lang="ko-KR" altLang="en-US" sz="865" b="1" dirty="0"/>
              <a:t> 버전 정보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304196" y="2597531"/>
            <a:ext cx="434734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2.2.1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6163216" y="2598457"/>
            <a:ext cx="773518" cy="211197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303" tIns="28303" rIns="28303" bIns="28303" rtlCol="0" anchor="ctr"/>
          <a:lstStyle/>
          <a:p>
            <a:pPr algn="ctr"/>
            <a:r>
              <a:rPr lang="ko-KR" altLang="en-US" sz="826" b="1">
                <a:solidFill>
                  <a:schemeClr val="tx1"/>
                </a:solidFill>
                <a:latin typeface="+mn-ea"/>
              </a:rPr>
              <a:t>최신 버전 받기</a:t>
            </a:r>
            <a:endParaRPr lang="ko-KR" altLang="en-US" sz="826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7692" y="5604491"/>
            <a:ext cx="2746184" cy="711225"/>
          </a:xfrm>
          <a:prstGeom prst="roundRect">
            <a:avLst>
              <a:gd name="adj" fmla="val 32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6935" y="5409408"/>
            <a:ext cx="627095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고객센터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3863" y="5712325"/>
            <a:ext cx="744114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1588-2055</a:t>
            </a:r>
            <a:endParaRPr lang="ko-KR" altLang="en-US" sz="865" b="1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03057" y="5711612"/>
            <a:ext cx="595220" cy="211197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303" tIns="28303" rIns="28303" bIns="28303" rtlCol="0" anchor="ctr"/>
          <a:lstStyle/>
          <a:p>
            <a:pPr algn="ctr"/>
            <a:r>
              <a:rPr lang="ko-KR" altLang="en-US" sz="826" b="1" dirty="0" err="1">
                <a:solidFill>
                  <a:schemeClr val="tx1"/>
                </a:solidFill>
                <a:latin typeface="+mn-ea"/>
              </a:rPr>
              <a:t>전화걸기</a:t>
            </a:r>
            <a:endParaRPr lang="ko-KR" altLang="en-US" sz="826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3864" y="6012661"/>
            <a:ext cx="822661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5" b="1" dirty="0">
                <a:latin typeface="+mn-ea"/>
              </a:rPr>
              <a:t>1:1 </a:t>
            </a:r>
            <a:r>
              <a:rPr lang="ko-KR" altLang="en-US" sz="865" b="1" dirty="0">
                <a:latin typeface="+mn-ea"/>
              </a:rPr>
              <a:t>상담문의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03057" y="6011948"/>
            <a:ext cx="595220" cy="211197"/>
          </a:xfrm>
          <a:prstGeom prst="roundRect">
            <a:avLst>
              <a:gd name="adj" fmla="val 68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303" tIns="28303" rIns="28303" bIns="28303" rtlCol="0" anchor="ctr"/>
          <a:lstStyle/>
          <a:p>
            <a:pPr algn="ctr"/>
            <a:r>
              <a:rPr lang="ko-KR" altLang="en-US" sz="826" b="1" dirty="0">
                <a:solidFill>
                  <a:schemeClr val="tx1"/>
                </a:solidFill>
                <a:latin typeface="+mn-ea"/>
              </a:rPr>
              <a:t>문의하기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4041983" y="5645622"/>
          <a:ext cx="1400178" cy="80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8"/>
              </a:tblGrid>
              <a:tr h="1917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로그아웃 되었습니다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타원 61"/>
          <p:cNvSpPr/>
          <p:nvPr/>
        </p:nvSpPr>
        <p:spPr>
          <a:xfrm>
            <a:off x="3963641" y="5560776"/>
            <a:ext cx="169817" cy="169817"/>
          </a:xfrm>
          <a:prstGeom prst="ellipse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a1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5650931" y="5645622"/>
          <a:ext cx="1400178" cy="80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8"/>
              </a:tblGrid>
              <a:tr h="1917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알림 설정을 변경 하였습니다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5572589" y="5560776"/>
            <a:ext cx="169817" cy="169817"/>
          </a:xfrm>
          <a:prstGeom prst="ellipse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a2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7282577" y="5645622"/>
          <a:ext cx="1400178" cy="80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8"/>
              </a:tblGrid>
              <a:tr h="1917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알림 받기를 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으로 변경해 주세요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7204234" y="5560776"/>
            <a:ext cx="169817" cy="169817"/>
          </a:xfrm>
          <a:prstGeom prst="ellipse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a3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8812"/>
          <a:stretch/>
        </p:blipFill>
        <p:spPr>
          <a:xfrm>
            <a:off x="4787784" y="3075270"/>
            <a:ext cx="1771107" cy="2182173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 bwMode="auto">
          <a:xfrm>
            <a:off x="4808839" y="3103990"/>
            <a:ext cx="1704042" cy="2146938"/>
          </a:xfrm>
          <a:prstGeom prst="rect">
            <a:avLst/>
          </a:prstGeom>
          <a:solidFill>
            <a:schemeClr val="tx1">
              <a:alpha val="6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8303" tIns="0" rIns="28303" bIns="0"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endParaRPr lang="ko-KR" altLang="en-US" sz="943" b="1" spc="-118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TextBox 90"/>
          <p:cNvSpPr txBox="1"/>
          <p:nvPr/>
        </p:nvSpPr>
        <p:spPr>
          <a:xfrm>
            <a:off x="5132413" y="3664604"/>
            <a:ext cx="978270" cy="12760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6" b="1" dirty="0">
                <a:latin typeface="+mn-ea"/>
              </a:rPr>
              <a:t>       </a:t>
            </a:r>
            <a:endParaRPr lang="ko-KR" altLang="en-US" sz="943" b="1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5153415" y="3718024"/>
          <a:ext cx="936985" cy="11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85"/>
              </a:tblGrid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889" marR="71889" marT="35945" marB="3594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" name="타원 94"/>
          <p:cNvSpPr/>
          <p:nvPr/>
        </p:nvSpPr>
        <p:spPr>
          <a:xfrm>
            <a:off x="5086403" y="3618269"/>
            <a:ext cx="169817" cy="169817"/>
          </a:xfrm>
          <a:prstGeom prst="ellipse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L1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874" y="467917"/>
            <a:ext cx="1160418" cy="169817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V0.4 </a:t>
            </a:r>
            <a:r>
              <a:rPr lang="ko-KR" altLang="en-US" sz="786" dirty="0">
                <a:solidFill>
                  <a:schemeClr val="bg1"/>
                </a:solidFill>
                <a:latin typeface="+mn-ea"/>
              </a:rPr>
              <a:t>수정 </a:t>
            </a:r>
            <a:r>
              <a:rPr lang="en-US" altLang="ko-KR" sz="786" dirty="0">
                <a:solidFill>
                  <a:schemeClr val="bg1"/>
                </a:solidFill>
                <a:latin typeface="+mn-ea"/>
              </a:rPr>
              <a:t>[5]</a:t>
            </a:r>
            <a:endParaRPr lang="ko-KR" altLang="en-US" sz="78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37692" y="4051857"/>
            <a:ext cx="2746184" cy="339635"/>
          </a:xfrm>
          <a:prstGeom prst="roundRect">
            <a:avLst>
              <a:gd name="adj" fmla="val 32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8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6936" y="3856774"/>
            <a:ext cx="776175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/>
              <a:t>동영상 재상</a:t>
            </a:r>
            <a:endParaRPr lang="ko-KR" altLang="en-US" sz="865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3863" y="4119304"/>
            <a:ext cx="1406154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5" b="1" dirty="0">
                <a:latin typeface="+mn-ea"/>
              </a:rPr>
              <a:t>동영상 배너 자동 플레이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2953511" y="4112014"/>
            <a:ext cx="494310" cy="207214"/>
            <a:chOff x="3044788" y="2546902"/>
            <a:chExt cx="429438" cy="18002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044788" y="2546902"/>
              <a:ext cx="429438" cy="180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786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94206" y="2546902"/>
              <a:ext cx="180020" cy="1800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786" dirty="0">
                  <a:solidFill>
                    <a:schemeClr val="tx1"/>
                  </a:solidFill>
                </a:rPr>
                <a:t>on</a:t>
              </a:r>
              <a:endParaRPr lang="ko-KR" altLang="en-US" sz="786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782267" y="766370"/>
            <a:ext cx="2873233" cy="567279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11" name="직사각형 110"/>
          <p:cNvSpPr/>
          <p:nvPr/>
        </p:nvSpPr>
        <p:spPr>
          <a:xfrm>
            <a:off x="5109434" y="3630980"/>
            <a:ext cx="1036848" cy="1317674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113" name="타원 112"/>
          <p:cNvSpPr/>
          <p:nvPr/>
        </p:nvSpPr>
        <p:spPr>
          <a:xfrm>
            <a:off x="6322592" y="1718694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80028"/>
              </p:ext>
            </p:extLst>
          </p:nvPr>
        </p:nvGraphicFramePr>
        <p:xfrm>
          <a:off x="7781043" y="488294"/>
          <a:ext cx="1951409" cy="5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온오프시</a:t>
                      </a: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버튼 좌에서 우로 우에서 좌로 이동하며 전환됨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56497"/>
            <a:ext cx="7085097" cy="96619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3459" dirty="0">
                <a:solidFill>
                  <a:schemeClr val="bg1"/>
                </a:solidFill>
              </a:rPr>
              <a:t>4.</a:t>
            </a:r>
            <a:r>
              <a:rPr lang="ko-KR" altLang="en-US" sz="3459">
                <a:solidFill>
                  <a:schemeClr val="bg1"/>
                </a:solidFill>
              </a:rPr>
              <a:t>음성검색</a:t>
            </a:r>
            <a:endParaRPr lang="ko-KR" altLang="en-US" sz="345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21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9100" y="767133"/>
            <a:ext cx="287639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37664" y="164265"/>
            <a:ext cx="114646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검색결과</a:t>
            </a:r>
            <a:r>
              <a:rPr lang="en-US" altLang="ko-KR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786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보이스</a:t>
            </a:r>
            <a:r>
              <a:rPr lang="en-US" altLang="ko-KR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21920" y="192676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708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1.x.x.x.x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21061"/>
              </p:ext>
            </p:extLst>
          </p:nvPr>
        </p:nvGraphicFramePr>
        <p:xfrm>
          <a:off x="7807980" y="460283"/>
          <a:ext cx="1969996" cy="36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1917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7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6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수신 시간에 따라 붉은 게이지 증가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97" y="2348336"/>
            <a:ext cx="1130759" cy="107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9899" y="3845614"/>
            <a:ext cx="1186543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 err="1">
                <a:latin typeface="+mn-ea"/>
              </a:rPr>
              <a:t>검색어를</a:t>
            </a:r>
            <a:r>
              <a:rPr lang="ko-KR" altLang="en-US" sz="786" dirty="0">
                <a:latin typeface="+mn-ea"/>
              </a:rPr>
              <a:t> 말해 주세요</a:t>
            </a:r>
            <a:r>
              <a:rPr lang="en-US" altLang="ko-KR" sz="786" dirty="0">
                <a:latin typeface="+mn-ea"/>
              </a:rPr>
              <a:t>.</a:t>
            </a:r>
            <a:endParaRPr lang="ko-KR" altLang="en-US" sz="786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6464" y="5681918"/>
            <a:ext cx="574979" cy="226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</a:p>
        </p:txBody>
      </p:sp>
      <p:grpSp>
        <p:nvGrpSpPr>
          <p:cNvPr id="30" name="그룹 29"/>
          <p:cNvGrpSpPr/>
          <p:nvPr/>
        </p:nvGrpSpPr>
        <p:grpSpPr>
          <a:xfrm rot="13500000">
            <a:off x="949711" y="892772"/>
            <a:ext cx="159790" cy="156928"/>
            <a:chOff x="4999737" y="3327880"/>
            <a:chExt cx="334263" cy="334263"/>
          </a:xfrm>
        </p:grpSpPr>
        <p:sp>
          <p:nvSpPr>
            <p:cNvPr id="31" name="타원 30"/>
            <p:cNvSpPr/>
            <p:nvPr/>
          </p:nvSpPr>
          <p:spPr>
            <a:xfrm>
              <a:off x="4999737" y="3327880"/>
              <a:ext cx="334263" cy="334263"/>
            </a:xfrm>
            <a:prstGeom prst="ellipse">
              <a:avLst/>
            </a:prstGeom>
            <a:noFill/>
            <a:ln w="165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rot="2700000">
              <a:off x="5165952" y="3385968"/>
              <a:ext cx="0" cy="223839"/>
            </a:xfrm>
            <a:prstGeom prst="line">
              <a:avLst/>
            </a:prstGeom>
            <a:noFill/>
            <a:ln w="1651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779101" y="816345"/>
            <a:ext cx="2879060" cy="309782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65" b="1" dirty="0">
                <a:solidFill>
                  <a:schemeClr val="tx1"/>
                </a:solidFill>
                <a:latin typeface="+mn-ea"/>
              </a:rPr>
              <a:t>음성검색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779100" y="1169530"/>
            <a:ext cx="28790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82267" y="766370"/>
            <a:ext cx="2873233" cy="567279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8927"/>
          <a:stretch/>
        </p:blipFill>
        <p:spPr>
          <a:xfrm>
            <a:off x="3858049" y="735778"/>
            <a:ext cx="3128212" cy="5056861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5282762" y="2208942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708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33272" y="1163090"/>
            <a:ext cx="2873319" cy="55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sp>
        <p:nvSpPr>
          <p:cNvPr id="93" name="타원 92"/>
          <p:cNvSpPr/>
          <p:nvPr/>
        </p:nvSpPr>
        <p:spPr>
          <a:xfrm>
            <a:off x="5397543" y="2302683"/>
            <a:ext cx="1193537" cy="1193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grpSp>
        <p:nvGrpSpPr>
          <p:cNvPr id="2" name="그룹 1"/>
          <p:cNvGrpSpPr/>
          <p:nvPr/>
        </p:nvGrpSpPr>
        <p:grpSpPr>
          <a:xfrm rot="13500000">
            <a:off x="707387" y="892772"/>
            <a:ext cx="159790" cy="156928"/>
            <a:chOff x="4999737" y="3327880"/>
            <a:chExt cx="334263" cy="334263"/>
          </a:xfrm>
        </p:grpSpPr>
        <p:sp>
          <p:nvSpPr>
            <p:cNvPr id="3" name="타원 2"/>
            <p:cNvSpPr/>
            <p:nvPr/>
          </p:nvSpPr>
          <p:spPr>
            <a:xfrm>
              <a:off x="4999737" y="3327880"/>
              <a:ext cx="334263" cy="334263"/>
            </a:xfrm>
            <a:prstGeom prst="ellipse">
              <a:avLst/>
            </a:prstGeom>
            <a:noFill/>
            <a:ln w="165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2700000">
              <a:off x="5165952" y="3385968"/>
              <a:ext cx="0" cy="223839"/>
            </a:xfrm>
            <a:prstGeom prst="line">
              <a:avLst/>
            </a:prstGeom>
            <a:noFill/>
            <a:ln w="1651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533272" y="802200"/>
            <a:ext cx="287639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6775" y="1725419"/>
            <a:ext cx="28790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6776" y="816345"/>
            <a:ext cx="2879060" cy="309782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65" b="1" dirty="0">
                <a:solidFill>
                  <a:schemeClr val="tx1"/>
                </a:solidFill>
                <a:latin typeface="+mn-ea"/>
              </a:rPr>
              <a:t>고객센터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5054" y="1721960"/>
            <a:ext cx="2874617" cy="296804"/>
            <a:chOff x="6585066" y="6391132"/>
            <a:chExt cx="2438187" cy="377521"/>
          </a:xfrm>
        </p:grpSpPr>
        <p:sp>
          <p:nvSpPr>
            <p:cNvPr id="9" name="직사각형 8"/>
            <p:cNvSpPr/>
            <p:nvPr/>
          </p:nvSpPr>
          <p:spPr>
            <a:xfrm>
              <a:off x="6585066" y="6391134"/>
              <a:ext cx="1216460" cy="3775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b="1">
                  <a:solidFill>
                    <a:schemeClr val="bg1"/>
                  </a:solidFill>
                  <a:latin typeface="+mn-ea"/>
                </a:rPr>
                <a:t>유형별</a:t>
              </a:r>
              <a:r>
                <a:rPr lang="en-US" altLang="ko-KR" sz="786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786" b="1">
                  <a:solidFill>
                    <a:schemeClr val="bg1"/>
                  </a:solidFill>
                  <a:latin typeface="+mn-ea"/>
                </a:rPr>
                <a:t>검색</a:t>
              </a:r>
              <a:endParaRPr lang="ko-KR" altLang="en-US" sz="786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806793" y="6391132"/>
              <a:ext cx="1216460" cy="37751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+mn-ea"/>
                </a:rPr>
                <a:t>음성검색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1741" y="2061332"/>
            <a:ext cx="2141149" cy="271912"/>
            <a:chOff x="1556763" y="2185175"/>
            <a:chExt cx="1740053" cy="246637"/>
          </a:xfrm>
        </p:grpSpPr>
        <p:sp>
          <p:nvSpPr>
            <p:cNvPr id="12" name="직사각형 11"/>
            <p:cNvSpPr/>
            <p:nvPr/>
          </p:nvSpPr>
          <p:spPr>
            <a:xfrm>
              <a:off x="1556763" y="2185175"/>
              <a:ext cx="1740053" cy="2357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innerShdw dist="12700" dir="162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84909" tIns="113212" rIns="0" rtlCol="0" anchor="ctr"/>
            <a:lstStyle/>
            <a:p>
              <a:endParaRPr lang="en-US" altLang="ko-KR" sz="786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1585" y="2189683"/>
              <a:ext cx="1243971" cy="242129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r>
                <a:rPr lang="ko-KR" altLang="en-US" sz="786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검색어를</a:t>
              </a:r>
              <a:r>
                <a:rPr lang="ko-KR" altLang="en-US" sz="786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입력해주세요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790503" y="2065429"/>
            <a:ext cx="576622" cy="2471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b="1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36673" y="2460503"/>
            <a:ext cx="2879162" cy="1631909"/>
            <a:chOff x="682625" y="2362470"/>
            <a:chExt cx="3382560" cy="1672349"/>
          </a:xfrm>
        </p:grpSpPr>
        <p:sp>
          <p:nvSpPr>
            <p:cNvPr id="20" name="TextBox 19"/>
            <p:cNvSpPr txBox="1"/>
            <p:nvPr/>
          </p:nvSpPr>
          <p:spPr>
            <a:xfrm>
              <a:off x="682625" y="2362470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주문결제                                   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3905" y="2362470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배송                                            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2625" y="2697980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반품</a:t>
              </a:r>
              <a:r>
                <a:rPr lang="en-US" altLang="ko-KR" sz="786" dirty="0"/>
                <a:t>/</a:t>
              </a:r>
              <a:r>
                <a:rPr lang="ko-KR" altLang="en-US" sz="786"/>
                <a:t>교환</a:t>
              </a:r>
              <a:r>
                <a:rPr lang="en-US" altLang="ko-KR" sz="786" dirty="0"/>
                <a:t>/</a:t>
              </a:r>
              <a:r>
                <a:rPr lang="ko-KR" altLang="en-US" sz="786"/>
                <a:t>취소</a:t>
              </a:r>
              <a:r>
                <a:rPr lang="en-US" altLang="ko-KR" sz="786" dirty="0"/>
                <a:t>/AS</a:t>
              </a:r>
              <a:r>
                <a:rPr lang="ko-KR" altLang="en-US" sz="786"/>
                <a:t>                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73905" y="2697980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 err="1"/>
                <a:t>이메일</a:t>
              </a:r>
              <a:r>
                <a:rPr lang="en-US" altLang="ko-KR" sz="786" dirty="0"/>
                <a:t>/</a:t>
              </a:r>
              <a:r>
                <a:rPr lang="ko-KR" altLang="en-US" sz="786"/>
                <a:t>쿠폰</a:t>
              </a:r>
              <a:r>
                <a:rPr lang="en-US" altLang="ko-KR" sz="786" dirty="0"/>
                <a:t>/</a:t>
              </a:r>
              <a:r>
                <a:rPr lang="ko-KR" altLang="en-US" sz="786"/>
                <a:t>적립금</a:t>
              </a:r>
              <a:r>
                <a:rPr lang="en-US" altLang="ko-KR" sz="786" dirty="0"/>
                <a:t>/</a:t>
              </a:r>
              <a:r>
                <a:rPr lang="ko-KR" altLang="en-US" sz="786"/>
                <a:t>애플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2625" y="3030889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회원</a:t>
              </a:r>
              <a:r>
                <a:rPr lang="en-US" altLang="ko-KR" sz="786" dirty="0"/>
                <a:t>/</a:t>
              </a:r>
              <a:r>
                <a:rPr lang="ko-KR" altLang="en-US" sz="786"/>
                <a:t>로그인</a:t>
              </a:r>
              <a:r>
                <a:rPr lang="en-US" altLang="ko-KR" sz="786" dirty="0"/>
                <a:t>/</a:t>
              </a:r>
              <a:r>
                <a:rPr lang="ko-KR" altLang="en-US" sz="786"/>
                <a:t>멤버십            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73905" y="3030889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이벤트</a:t>
              </a:r>
              <a:r>
                <a:rPr lang="en-US" altLang="ko-KR" sz="786" dirty="0"/>
                <a:t>/</a:t>
              </a:r>
              <a:r>
                <a:rPr lang="ko-KR" altLang="en-US" sz="786"/>
                <a:t>사은품                      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625" y="3366400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세금 계산서</a:t>
              </a:r>
              <a:r>
                <a:rPr lang="en-US" altLang="ko-KR" sz="786" dirty="0"/>
                <a:t>/</a:t>
              </a:r>
              <a:r>
                <a:rPr lang="ko-KR" altLang="en-US" sz="786"/>
                <a:t>영수증            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3905" y="3366400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사이트 이용</a:t>
              </a:r>
              <a:r>
                <a:rPr lang="en-US" altLang="ko-KR" sz="786" dirty="0"/>
                <a:t>/</a:t>
              </a:r>
              <a:r>
                <a:rPr lang="ko-KR" altLang="en-US" sz="786"/>
                <a:t>기타                 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2625" y="3698119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백화점상품</a:t>
              </a:r>
              <a:r>
                <a:rPr lang="en-US" altLang="ko-KR" sz="786" dirty="0"/>
                <a:t>/</a:t>
              </a:r>
              <a:r>
                <a:rPr lang="ko-KR" altLang="en-US" sz="786"/>
                <a:t>명품관             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3905" y="3698119"/>
              <a:ext cx="1691280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ko-KR" sz="786" dirty="0"/>
                <a:t>VIP </a:t>
              </a:r>
              <a:r>
                <a:rPr lang="ko-KR" altLang="en-US" sz="786"/>
                <a:t>라운지                                 </a:t>
              </a:r>
              <a:r>
                <a:rPr lang="ko-KR" altLang="en-US" sz="786" dirty="0"/>
                <a:t>▶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36673" y="4267117"/>
            <a:ext cx="2872998" cy="2023176"/>
            <a:chOff x="682623" y="4660401"/>
            <a:chExt cx="3389829" cy="1899027"/>
          </a:xfrm>
        </p:grpSpPr>
        <p:sp>
          <p:nvSpPr>
            <p:cNvPr id="49" name="TextBox 48"/>
            <p:cNvSpPr txBox="1"/>
            <p:nvPr/>
          </p:nvSpPr>
          <p:spPr>
            <a:xfrm>
              <a:off x="682623" y="4660401"/>
              <a:ext cx="1471865" cy="21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65" b="1" dirty="0"/>
                <a:t>자주 묻는 </a:t>
              </a:r>
              <a:r>
                <a:rPr lang="ko-KR" altLang="en-US" sz="865" b="1"/>
                <a:t>질문 </a:t>
              </a:r>
              <a:r>
                <a:rPr lang="en-US" altLang="ko-KR" sz="865" b="1" dirty="0"/>
                <a:t>TOP5</a:t>
              </a:r>
              <a:endParaRPr lang="ko-KR" altLang="en-US" sz="865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893" y="4916264"/>
              <a:ext cx="3382559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b="1" dirty="0"/>
                <a:t>결제수단 변경관련 문의입니다</a:t>
              </a:r>
              <a:r>
                <a:rPr lang="en-US" altLang="ko-KR" sz="786" b="1" dirty="0"/>
                <a:t>.</a:t>
              </a:r>
              <a:r>
                <a:rPr lang="ko-KR" altLang="en-US" sz="786"/>
                <a:t>                                                       ▲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9893" y="5247318"/>
              <a:ext cx="3382559" cy="33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/>
                <a:t>결제수단 </a:t>
              </a:r>
              <a:r>
                <a:rPr lang="ko-KR" altLang="en-US" sz="786" dirty="0" err="1"/>
                <a:t>변경시</a:t>
              </a:r>
              <a:r>
                <a:rPr lang="ko-KR" altLang="en-US" sz="786" dirty="0"/>
                <a:t> 주문을 꼭 확인해 주세요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893" y="5553660"/>
              <a:ext cx="3382559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할인쿠폰에 대해 알려주세요                                                             ▼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9893" y="5886028"/>
              <a:ext cx="3382559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신용카드 포인트로 구매하고 싶습니다                                          ▼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6259" y="6222728"/>
              <a:ext cx="3382559" cy="33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ko-KR" altLang="en-US" sz="786" dirty="0"/>
                <a:t>신용카드 무이자 할부가 가능한가요</a:t>
              </a:r>
              <a:r>
                <a:rPr lang="en-US" altLang="ko-KR" sz="786" dirty="0"/>
                <a:t>?                                           </a:t>
              </a:r>
              <a:r>
                <a:rPr lang="ko-KR" altLang="en-US" sz="786"/>
                <a:t>  ▼</a:t>
              </a:r>
              <a:endParaRPr lang="ko-KR" altLang="en-US" sz="78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모서리가 둥근 사각형 설명선 56"/>
          <p:cNvSpPr/>
          <p:nvPr/>
        </p:nvSpPr>
        <p:spPr>
          <a:xfrm>
            <a:off x="3171010" y="1725420"/>
            <a:ext cx="1050605" cy="483977"/>
          </a:xfrm>
          <a:prstGeom prst="wedgeRoundRectCallout">
            <a:avLst>
              <a:gd name="adj1" fmla="val -37355"/>
              <a:gd name="adj2" fmla="val 107291"/>
              <a:gd name="adj3" fmla="val 16667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</a:t>
            </a:r>
            <a:r>
              <a:rPr lang="ko-KR" altLang="en-US" sz="786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선택없이</a:t>
            </a:r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통합검색</a:t>
            </a:r>
          </a:p>
        </p:txBody>
      </p:sp>
      <p:grpSp>
        <p:nvGrpSpPr>
          <p:cNvPr id="58" name="그룹 57"/>
          <p:cNvGrpSpPr/>
          <p:nvPr/>
        </p:nvGrpSpPr>
        <p:grpSpPr>
          <a:xfrm rot="13500000">
            <a:off x="4732440" y="892772"/>
            <a:ext cx="159790" cy="156928"/>
            <a:chOff x="4999737" y="3327880"/>
            <a:chExt cx="334263" cy="334263"/>
          </a:xfrm>
        </p:grpSpPr>
        <p:sp>
          <p:nvSpPr>
            <p:cNvPr id="59" name="타원 58"/>
            <p:cNvSpPr/>
            <p:nvPr/>
          </p:nvSpPr>
          <p:spPr>
            <a:xfrm>
              <a:off x="4999737" y="3327880"/>
              <a:ext cx="334263" cy="334263"/>
            </a:xfrm>
            <a:prstGeom prst="ellipse">
              <a:avLst/>
            </a:prstGeom>
            <a:noFill/>
            <a:ln w="165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rot="2700000">
              <a:off x="5165952" y="3385968"/>
              <a:ext cx="0" cy="223839"/>
            </a:xfrm>
            <a:prstGeom prst="line">
              <a:avLst/>
            </a:prstGeom>
            <a:noFill/>
            <a:ln w="1651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4558325" y="802200"/>
            <a:ext cx="2876399" cy="56736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61829" y="816345"/>
            <a:ext cx="2879060" cy="309782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65" b="1" dirty="0">
                <a:solidFill>
                  <a:schemeClr val="tx1"/>
                </a:solidFill>
                <a:latin typeface="+mn-ea"/>
              </a:rPr>
              <a:t>음성검색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22673" y="3715083"/>
            <a:ext cx="2154757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1" b="1" dirty="0">
                <a:solidFill>
                  <a:schemeClr val="bg1">
                    <a:lumMod val="50000"/>
                  </a:schemeClr>
                </a:solidFill>
              </a:rPr>
              <a:t>궁금하신 내용을 말씀해주세요</a:t>
            </a:r>
            <a:r>
              <a:rPr lang="en-US" altLang="ko-KR" sz="1101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101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894646" y="3000602"/>
            <a:ext cx="199329" cy="486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sp>
        <p:nvSpPr>
          <p:cNvPr id="92" name="타원 91"/>
          <p:cNvSpPr/>
          <p:nvPr/>
        </p:nvSpPr>
        <p:spPr>
          <a:xfrm>
            <a:off x="5441167" y="2343825"/>
            <a:ext cx="1118708" cy="11187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pic>
        <p:nvPicPr>
          <p:cNvPr id="91" name="그림 90" descr="화면 캡처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6" y="2503444"/>
            <a:ext cx="585951" cy="739413"/>
          </a:xfrm>
          <a:prstGeom prst="rect">
            <a:avLst/>
          </a:prstGeom>
        </p:spPr>
      </p:pic>
      <p:grpSp>
        <p:nvGrpSpPr>
          <p:cNvPr id="96" name="그룹 95"/>
          <p:cNvGrpSpPr/>
          <p:nvPr/>
        </p:nvGrpSpPr>
        <p:grpSpPr>
          <a:xfrm>
            <a:off x="538973" y="6081062"/>
            <a:ext cx="2876862" cy="452290"/>
            <a:chOff x="990981" y="7580772"/>
            <a:chExt cx="3659240" cy="575293"/>
          </a:xfrm>
        </p:grpSpPr>
        <p:sp>
          <p:nvSpPr>
            <p:cNvPr id="97" name="직사각형 96"/>
            <p:cNvSpPr/>
            <p:nvPr/>
          </p:nvSpPr>
          <p:spPr>
            <a:xfrm>
              <a:off x="990981" y="7580772"/>
              <a:ext cx="556485" cy="57051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30" dirty="0"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547466" y="7580772"/>
              <a:ext cx="3102755" cy="5705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30" dirty="0">
                <a:latin typeface="+mn-ea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123994" y="7756887"/>
              <a:ext cx="291657" cy="216024"/>
              <a:chOff x="1123994" y="7776765"/>
              <a:chExt cx="291657" cy="216024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123994" y="7880149"/>
                <a:ext cx="29165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1123994" y="7776765"/>
                <a:ext cx="29165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1123994" y="7992789"/>
                <a:ext cx="29165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697500" y="7900053"/>
              <a:ext cx="2859013" cy="256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8" b="1" dirty="0" err="1">
                  <a:solidFill>
                    <a:schemeClr val="bg1"/>
                  </a:solidFill>
                  <a:latin typeface="+mn-ea"/>
                </a:rPr>
                <a:t>최근본상품</a:t>
              </a:r>
              <a:r>
                <a:rPr lang="ko-KR" altLang="en-US" sz="708" b="1" dirty="0">
                  <a:solidFill>
                    <a:schemeClr val="bg1"/>
                  </a:solidFill>
                  <a:latin typeface="+mn-ea"/>
                </a:rPr>
                <a:t>      장바구니      주문배송      </a:t>
              </a:r>
              <a:r>
                <a:rPr lang="en-US" altLang="ko-KR" sz="708" b="1" dirty="0">
                  <a:solidFill>
                    <a:schemeClr val="bg1"/>
                  </a:solidFill>
                  <a:latin typeface="+mn-ea"/>
                </a:rPr>
                <a:t>MY AK</a:t>
              </a:r>
              <a:endParaRPr lang="ko-KR" altLang="en-US" sz="708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1938130" y="7640406"/>
              <a:ext cx="277286" cy="2772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n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689655" y="7640406"/>
              <a:ext cx="277286" cy="2772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n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3377483" y="7640406"/>
              <a:ext cx="277286" cy="2772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n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047868" y="7640406"/>
              <a:ext cx="277286" cy="2772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35945" rIns="0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n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7845314" y="3033639"/>
            <a:ext cx="1945700" cy="1138663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4794" indent="-134794">
              <a:buFont typeface="Arial" panose="020B0604020202020204" pitchFamily="34" charset="0"/>
              <a:buChar char="•"/>
            </a:pPr>
            <a:r>
              <a:rPr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PAIN POINT</a:t>
            </a:r>
          </a:p>
          <a:p>
            <a:endParaRPr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4794" indent="-134794">
              <a:buFont typeface="Arial" panose="020B0604020202020204" pitchFamily="34" charset="0"/>
              <a:buChar char="•"/>
            </a:pPr>
            <a:r>
              <a:rPr lang="ko-KR" altLang="en-US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서비스는 하단 고정메뉴와 </a:t>
            </a:r>
            <a:r>
              <a:rPr lang="ko-KR" altLang="en-US" sz="786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겹치는게</a:t>
            </a:r>
            <a:r>
              <a:rPr lang="ko-KR" altLang="en-US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있음</a:t>
            </a:r>
            <a:endParaRPr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4794" indent="-134794">
              <a:buFont typeface="Arial" panose="020B0604020202020204" pitchFamily="34" charset="0"/>
              <a:buChar char="•"/>
            </a:pPr>
            <a:r>
              <a:rPr lang="ko-KR" altLang="en-US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카테고리를 선택하여 검색하는 </a:t>
            </a:r>
            <a:r>
              <a:rPr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</a:t>
            </a:r>
            <a:r>
              <a:rPr lang="ko-KR" altLang="en-US" sz="786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단순한 검색이 필요함</a:t>
            </a:r>
            <a:endParaRPr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14921" y="1254446"/>
            <a:ext cx="791460" cy="463625"/>
            <a:chOff x="630685" y="7656004"/>
            <a:chExt cx="1006701" cy="589711"/>
          </a:xfrm>
        </p:grpSpPr>
        <p:sp>
          <p:nvSpPr>
            <p:cNvPr id="77" name="Entered Text"/>
            <p:cNvSpPr txBox="1"/>
            <p:nvPr/>
          </p:nvSpPr>
          <p:spPr>
            <a:xfrm>
              <a:off x="630685" y="8005120"/>
              <a:ext cx="1006701" cy="2405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29" dirty="0">
                  <a:latin typeface="+mj-ea"/>
                  <a:ea typeface="+mj-ea"/>
                </a:rPr>
                <a:t>주문</a:t>
              </a:r>
              <a:r>
                <a:rPr lang="en-US" altLang="ko-KR" sz="629" dirty="0">
                  <a:latin typeface="+mj-ea"/>
                  <a:ea typeface="+mj-ea"/>
                </a:rPr>
                <a:t>/</a:t>
              </a:r>
              <a:r>
                <a:rPr lang="ko-KR" altLang="en-US" sz="629">
                  <a:latin typeface="+mj-ea"/>
                  <a:ea typeface="+mj-ea"/>
                </a:rPr>
                <a:t>배송조회</a:t>
              </a:r>
              <a:endParaRPr lang="ko-KR" altLang="en-US" sz="629" dirty="0">
                <a:latin typeface="+mj-ea"/>
                <a:ea typeface="+mj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71297" y="7656004"/>
              <a:ext cx="350244" cy="318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j-ea"/>
                  <a:ea typeface="+mj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267801" y="1254446"/>
            <a:ext cx="801086" cy="463625"/>
            <a:chOff x="650066" y="7656004"/>
            <a:chExt cx="1018946" cy="589711"/>
          </a:xfrm>
        </p:grpSpPr>
        <p:sp>
          <p:nvSpPr>
            <p:cNvPr id="80" name="Entered Text"/>
            <p:cNvSpPr txBox="1"/>
            <p:nvPr/>
          </p:nvSpPr>
          <p:spPr>
            <a:xfrm>
              <a:off x="650066" y="8005120"/>
              <a:ext cx="1018946" cy="2405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29">
                  <a:latin typeface="+mj-ea"/>
                  <a:ea typeface="+mj-ea"/>
                </a:rPr>
                <a:t>취소</a:t>
              </a:r>
              <a:r>
                <a:rPr lang="en-US" altLang="ko-KR" sz="629" dirty="0">
                  <a:latin typeface="+mj-ea"/>
                  <a:ea typeface="+mj-ea"/>
                </a:rPr>
                <a:t>/</a:t>
              </a:r>
              <a:r>
                <a:rPr lang="ko-KR" altLang="en-US" sz="629">
                  <a:latin typeface="+mj-ea"/>
                  <a:ea typeface="+mj-ea"/>
                </a:rPr>
                <a:t>반품교환</a:t>
              </a:r>
              <a:endParaRPr lang="ko-KR" altLang="en-US" sz="629" dirty="0">
                <a:latin typeface="+mj-ea"/>
                <a:ea typeface="+mj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71297" y="7656004"/>
              <a:ext cx="350244" cy="318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j-ea"/>
                  <a:ea typeface="+mj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004176" y="1254446"/>
            <a:ext cx="603621" cy="463625"/>
            <a:chOff x="775649" y="7656004"/>
            <a:chExt cx="767779" cy="589711"/>
          </a:xfrm>
        </p:grpSpPr>
        <p:sp>
          <p:nvSpPr>
            <p:cNvPr id="83" name="Entered Text"/>
            <p:cNvSpPr txBox="1"/>
            <p:nvPr/>
          </p:nvSpPr>
          <p:spPr>
            <a:xfrm>
              <a:off x="775649" y="8005120"/>
              <a:ext cx="767779" cy="2405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29" dirty="0">
                  <a:latin typeface="+mj-ea"/>
                  <a:ea typeface="+mj-ea"/>
                </a:rPr>
                <a:t>상담내역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71297" y="7656004"/>
              <a:ext cx="350244" cy="318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j-ea"/>
                  <a:ea typeface="+mj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41819" y="1254446"/>
            <a:ext cx="603621" cy="463625"/>
            <a:chOff x="775649" y="7656004"/>
            <a:chExt cx="767779" cy="589711"/>
          </a:xfrm>
        </p:grpSpPr>
        <p:sp>
          <p:nvSpPr>
            <p:cNvPr id="86" name="Entered Text"/>
            <p:cNvSpPr txBox="1"/>
            <p:nvPr/>
          </p:nvSpPr>
          <p:spPr>
            <a:xfrm>
              <a:off x="775649" y="8005120"/>
              <a:ext cx="767779" cy="2405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29" dirty="0">
                  <a:latin typeface="+mj-ea"/>
                  <a:ea typeface="+mj-ea"/>
                </a:rPr>
                <a:t>1:1</a:t>
              </a:r>
              <a:r>
                <a:rPr lang="ko-KR" altLang="en-US" sz="629">
                  <a:latin typeface="+mj-ea"/>
                  <a:ea typeface="+mj-ea"/>
                </a:rPr>
                <a:t>문의</a:t>
              </a:r>
              <a:endParaRPr lang="ko-KR" altLang="en-US" sz="629" dirty="0">
                <a:latin typeface="+mj-ea"/>
                <a:ea typeface="+mj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1297" y="7656004"/>
              <a:ext cx="350244" cy="318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29" dirty="0">
                  <a:solidFill>
                    <a:schemeClr val="tx1"/>
                  </a:solidFill>
                  <a:latin typeface="+mj-ea"/>
                  <a:ea typeface="+mj-ea"/>
                </a:rPr>
                <a:t>ICON</a:t>
              </a:r>
              <a:endParaRPr lang="ko-KR" altLang="en-US" sz="629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4" name="모서리가 둥근 사각형 설명선 133"/>
          <p:cNvSpPr/>
          <p:nvPr/>
        </p:nvSpPr>
        <p:spPr>
          <a:xfrm>
            <a:off x="7101104" y="1194171"/>
            <a:ext cx="1050605" cy="483977"/>
          </a:xfrm>
          <a:prstGeom prst="wedgeRoundRectCallout">
            <a:avLst>
              <a:gd name="adj1" fmla="val -37355"/>
              <a:gd name="adj2" fmla="val 107291"/>
              <a:gd name="adj3" fmla="val 16667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음성검색으로 원하는 내용 검색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0784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ko-KR" altLang="en-US" sz="629" dirty="0">
                <a:latin typeface="+mj-ea"/>
                <a:ea typeface="+mj-ea"/>
              </a:rPr>
              <a:t>고객센터</a:t>
            </a:r>
            <a:endParaRPr lang="en-US" altLang="ko-KR" sz="629" dirty="0">
              <a:latin typeface="+mj-ea"/>
              <a:ea typeface="+mj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21920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629" dirty="0">
                <a:latin typeface="+mj-ea"/>
                <a:ea typeface="+mj-ea"/>
              </a:rPr>
              <a:t>5.1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11352" y="217755"/>
            <a:ext cx="1203439" cy="1468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ko-KR" altLang="en-US" sz="629" dirty="0">
                <a:latin typeface="+mj-ea"/>
                <a:ea typeface="+mj-ea"/>
              </a:rPr>
              <a:t>고객센터 메인</a:t>
            </a:r>
            <a:endParaRPr lang="en-US" altLang="ko-KR" sz="629" dirty="0">
              <a:latin typeface="+mj-ea"/>
              <a:ea typeface="+mj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731934" y="5728948"/>
            <a:ext cx="574979" cy="226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</a:p>
        </p:txBody>
      </p:sp>
      <p:cxnSp>
        <p:nvCxnSpPr>
          <p:cNvPr id="139" name="직선 연결선 138"/>
          <p:cNvCxnSpPr/>
          <p:nvPr/>
        </p:nvCxnSpPr>
        <p:spPr>
          <a:xfrm>
            <a:off x="4561829" y="1169530"/>
            <a:ext cx="28790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219645" y="948287"/>
            <a:ext cx="480713" cy="131115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</a:t>
            </a:r>
            <a:endParaRPr lang="ko-KR" altLang="en-US" sz="708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58324" y="802201"/>
            <a:ext cx="2873233" cy="5687839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406807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56497"/>
            <a:ext cx="7085097" cy="96619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en-US" altLang="ko-KR" sz="3459" dirty="0">
                <a:solidFill>
                  <a:schemeClr val="bg1"/>
                </a:solidFill>
              </a:rPr>
              <a:t>5.</a:t>
            </a:r>
            <a:r>
              <a:rPr lang="ko-KR" altLang="en-US" sz="3459">
                <a:solidFill>
                  <a:schemeClr val="bg1"/>
                </a:solidFill>
              </a:rPr>
              <a:t>위젯</a:t>
            </a:r>
            <a:endParaRPr lang="ko-KR" altLang="en-US" sz="345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63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iOS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1377" y="1091476"/>
            <a:ext cx="2546194" cy="466007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5419" y="1246485"/>
            <a:ext cx="2162166" cy="211674"/>
            <a:chOff x="876942" y="1249680"/>
            <a:chExt cx="3122916" cy="269240"/>
          </a:xfrm>
        </p:grpSpPr>
        <p:sp>
          <p:nvSpPr>
            <p:cNvPr id="13" name="양쪽 모서리가 둥근 사각형 12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86781" y="1264583"/>
            <a:ext cx="3866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오늘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3632" y="1264583"/>
            <a:ext cx="3866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알림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650" y="1550018"/>
            <a:ext cx="1210588" cy="27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9" dirty="0">
                <a:latin typeface="+mn-ea"/>
              </a:rPr>
              <a:t>8</a:t>
            </a:r>
            <a:r>
              <a:rPr lang="ko-KR" altLang="en-US" sz="1179" dirty="0">
                <a:latin typeface="+mn-ea"/>
              </a:rPr>
              <a:t>월 </a:t>
            </a:r>
            <a:r>
              <a:rPr lang="en-US" altLang="ko-KR" sz="1179" dirty="0">
                <a:latin typeface="+mn-ea"/>
              </a:rPr>
              <a:t>4</a:t>
            </a:r>
            <a:r>
              <a:rPr lang="ko-KR" altLang="en-US" sz="1179" dirty="0">
                <a:latin typeface="+mn-ea"/>
              </a:rPr>
              <a:t>일 목요일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1712" y="1895945"/>
            <a:ext cx="2545859" cy="245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sp>
        <p:nvSpPr>
          <p:cNvPr id="21" name="TextBox 20"/>
          <p:cNvSpPr txBox="1"/>
          <p:nvPr/>
        </p:nvSpPr>
        <p:spPr>
          <a:xfrm>
            <a:off x="784190" y="1927896"/>
            <a:ext cx="5998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AK MALL</a:t>
            </a:r>
            <a:endParaRPr lang="ko-KR" altLang="en-US" sz="786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188" y="424366"/>
            <a:ext cx="864972" cy="4280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43" b="1" dirty="0"/>
              <a:t>APP | </a:t>
            </a:r>
            <a:r>
              <a:rPr lang="en-US" altLang="ko-KR" sz="943" b="1" dirty="0" err="1"/>
              <a:t>iOS</a:t>
            </a:r>
            <a:endParaRPr lang="ko-KR" altLang="en-US" sz="943" b="1" dirty="0"/>
          </a:p>
        </p:txBody>
      </p:sp>
      <p:sp>
        <p:nvSpPr>
          <p:cNvPr id="77" name="직사각형 76"/>
          <p:cNvSpPr/>
          <p:nvPr/>
        </p:nvSpPr>
        <p:spPr>
          <a:xfrm>
            <a:off x="4159847" y="1091476"/>
            <a:ext cx="2546194" cy="466007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64999" y="1246485"/>
            <a:ext cx="2162166" cy="211674"/>
            <a:chOff x="876942" y="1249680"/>
            <a:chExt cx="3122916" cy="26924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/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4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46361" y="1264583"/>
            <a:ext cx="3866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오늘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13211" y="1264583"/>
            <a:ext cx="386644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dirty="0">
                <a:latin typeface="+mn-ea"/>
              </a:rPr>
              <a:t>알림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00230" y="1550018"/>
            <a:ext cx="1210588" cy="27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9" dirty="0">
                <a:latin typeface="+mn-ea"/>
              </a:rPr>
              <a:t>8</a:t>
            </a:r>
            <a:r>
              <a:rPr lang="ko-KR" altLang="en-US" sz="1179" dirty="0">
                <a:latin typeface="+mn-ea"/>
              </a:rPr>
              <a:t>월 </a:t>
            </a:r>
            <a:r>
              <a:rPr lang="en-US" altLang="ko-KR" sz="1179" dirty="0">
                <a:latin typeface="+mn-ea"/>
              </a:rPr>
              <a:t>4</a:t>
            </a:r>
            <a:r>
              <a:rPr lang="ko-KR" altLang="en-US" sz="1179" dirty="0">
                <a:latin typeface="+mn-ea"/>
              </a:rPr>
              <a:t>일 목요일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171291" y="1895945"/>
            <a:ext cx="2545859" cy="245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/>
          </a:p>
        </p:txBody>
      </p:sp>
      <p:sp>
        <p:nvSpPr>
          <p:cNvPr id="40" name="TextBox 39"/>
          <p:cNvSpPr txBox="1"/>
          <p:nvPr/>
        </p:nvSpPr>
        <p:spPr>
          <a:xfrm>
            <a:off x="4443770" y="1927896"/>
            <a:ext cx="641522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AK PLAZA</a:t>
            </a:r>
            <a:endParaRPr lang="ko-KR" altLang="en-US" sz="786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12656" y="2472340"/>
            <a:ext cx="1066851" cy="159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2956" y="2794173"/>
            <a:ext cx="20104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dirty="0">
                <a:latin typeface="+mn-ea"/>
              </a:rPr>
              <a:t>AK MALL</a:t>
            </a:r>
            <a:r>
              <a:rPr lang="ko-KR" altLang="en-US" sz="786">
                <a:latin typeface="+mn-ea"/>
              </a:rPr>
              <a:t>앱 로그인 후 이용 가능합니다</a:t>
            </a:r>
            <a:r>
              <a:rPr lang="en-US" altLang="ko-KR" sz="786" dirty="0">
                <a:latin typeface="+mn-ea"/>
              </a:rPr>
              <a:t>. </a:t>
            </a:r>
            <a:endParaRPr lang="ko-KR" altLang="en-US" sz="786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17943" y="538154"/>
            <a:ext cx="742856" cy="235951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786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69383"/>
              </p:ext>
            </p:extLst>
          </p:nvPr>
        </p:nvGraphicFramePr>
        <p:xfrm>
          <a:off x="7807980" y="477002"/>
          <a:ext cx="1969996" cy="301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21141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iOS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App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회원정보 출력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등급아이콘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회원명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MY AK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메인에 노출되는 배송정도 동일하게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쇼핑통장 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예치금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사이버머니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상품권포인트 금액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AK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머니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적립금탭 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할인쿠폰 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보유한 할인쿠폰 개수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모션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없음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390947" y="2172117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/>
              <a:t>1</a:t>
            </a:r>
            <a:endParaRPr lang="ko-KR" altLang="en-US" sz="70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2854" y="890953"/>
            <a:ext cx="72487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b="1" dirty="0">
                <a:solidFill>
                  <a:srgbClr val="0070C0"/>
                </a:solidFill>
                <a:latin typeface="+mn-ea"/>
              </a:rPr>
              <a:t>로그인 상태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70982" y="890953"/>
            <a:ext cx="82586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b="1" dirty="0">
                <a:solidFill>
                  <a:srgbClr val="0070C0"/>
                </a:solidFill>
                <a:latin typeface="+mn-ea"/>
              </a:rPr>
              <a:t>로그아웃 상태</a:t>
            </a:r>
          </a:p>
        </p:txBody>
      </p:sp>
      <p:sp>
        <p:nvSpPr>
          <p:cNvPr id="46" name="타원 45"/>
          <p:cNvSpPr/>
          <p:nvPr/>
        </p:nvSpPr>
        <p:spPr>
          <a:xfrm>
            <a:off x="4649887" y="2463433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/>
              <a:t>5</a:t>
            </a:r>
            <a:endParaRPr lang="ko-KR" altLang="en-US" sz="708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5143" y="161960"/>
            <a:ext cx="296876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n-ea"/>
              </a:rPr>
              <a:t>16</a:t>
            </a:r>
            <a:endParaRPr lang="ko-KR" altLang="en-US" sz="786" dirty="0">
              <a:latin typeface="+mn-ea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8" y="1915809"/>
            <a:ext cx="181160" cy="183184"/>
          </a:xfrm>
          <a:prstGeom prst="rect">
            <a:avLst/>
          </a:prstGeom>
        </p:spPr>
      </p:pic>
      <p:pic>
        <p:nvPicPr>
          <p:cNvPr id="47" name="그림 4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9" y="1915809"/>
            <a:ext cx="181160" cy="183184"/>
          </a:xfrm>
          <a:prstGeom prst="rect">
            <a:avLst/>
          </a:prstGeom>
        </p:spPr>
      </p:pic>
      <p:sp>
        <p:nvSpPr>
          <p:cNvPr id="49" name="TextBox 90"/>
          <p:cNvSpPr txBox="1"/>
          <p:nvPr/>
        </p:nvSpPr>
        <p:spPr>
          <a:xfrm>
            <a:off x="509216" y="2427994"/>
            <a:ext cx="2548355" cy="6000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86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90"/>
          <p:cNvSpPr txBox="1"/>
          <p:nvPr/>
        </p:nvSpPr>
        <p:spPr>
          <a:xfrm>
            <a:off x="523510" y="2483960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>
                <a:latin typeface="+mn-ea"/>
              </a:rPr>
              <a:t>입금대기</a:t>
            </a:r>
            <a:endParaRPr lang="en-US" altLang="ko-KR" sz="786" dirty="0">
              <a:latin typeface="+mn-ea"/>
            </a:endParaRPr>
          </a:p>
          <a:p>
            <a:pPr algn="ctr"/>
            <a:r>
              <a:rPr lang="en-US" altLang="ko-KR" sz="1572" b="1" dirty="0">
                <a:latin typeface="+mn-ea"/>
              </a:rPr>
              <a:t>0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52" name="TextBox 90"/>
          <p:cNvSpPr txBox="1"/>
          <p:nvPr/>
        </p:nvSpPr>
        <p:spPr>
          <a:xfrm>
            <a:off x="997590" y="2483960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>
                <a:latin typeface="+mn-ea"/>
              </a:rPr>
              <a:t>결제완료</a:t>
            </a:r>
            <a:endParaRPr lang="en-US" altLang="ko-KR" sz="786" dirty="0">
              <a:latin typeface="+mn-ea"/>
            </a:endParaRPr>
          </a:p>
          <a:p>
            <a:pPr algn="ctr"/>
            <a:r>
              <a:rPr lang="en-US" altLang="ko-KR" sz="1572" b="1" dirty="0">
                <a:latin typeface="+mn-ea"/>
              </a:rPr>
              <a:t>0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53" name="TextBox 90"/>
          <p:cNvSpPr txBox="1"/>
          <p:nvPr/>
        </p:nvSpPr>
        <p:spPr>
          <a:xfrm>
            <a:off x="1471670" y="2483960"/>
            <a:ext cx="644361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 err="1">
                <a:latin typeface="+mn-ea"/>
              </a:rPr>
              <a:t>상품준비중</a:t>
            </a:r>
            <a:endParaRPr lang="en-US" altLang="ko-KR" sz="786" dirty="0">
              <a:latin typeface="+mn-ea"/>
            </a:endParaRPr>
          </a:p>
          <a:p>
            <a:pPr algn="ctr"/>
            <a:r>
              <a:rPr lang="en-US" altLang="ko-KR" sz="1572" b="1" dirty="0">
                <a:latin typeface="+mn-ea"/>
              </a:rPr>
              <a:t>0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54" name="TextBox 90"/>
          <p:cNvSpPr txBox="1"/>
          <p:nvPr/>
        </p:nvSpPr>
        <p:spPr>
          <a:xfrm>
            <a:off x="1995506" y="2483960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 err="1">
                <a:latin typeface="+mn-ea"/>
              </a:rPr>
              <a:t>배송중</a:t>
            </a:r>
            <a:endParaRPr lang="en-US" altLang="ko-KR" sz="786" dirty="0">
              <a:latin typeface="+mn-ea"/>
            </a:endParaRPr>
          </a:p>
          <a:p>
            <a:pPr algn="ctr"/>
            <a:r>
              <a:rPr lang="en-US" altLang="ko-KR" sz="1572" b="1" dirty="0">
                <a:latin typeface="+mn-ea"/>
              </a:rPr>
              <a:t>0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55" name="TextBox 90"/>
          <p:cNvSpPr txBox="1"/>
          <p:nvPr/>
        </p:nvSpPr>
        <p:spPr>
          <a:xfrm>
            <a:off x="2469586" y="2483960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>
                <a:latin typeface="+mn-ea"/>
              </a:rPr>
              <a:t>배송완료</a:t>
            </a:r>
            <a:r>
              <a:rPr lang="en-US" altLang="ko-KR" sz="1572" b="1" dirty="0">
                <a:latin typeface="+mn-ea"/>
              </a:rPr>
              <a:t>0</a:t>
            </a:r>
            <a:endParaRPr lang="ko-KR" altLang="en-US" sz="786" b="1" dirty="0"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4884" y="2167061"/>
            <a:ext cx="208103" cy="20810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5945" rIns="0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29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629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90"/>
          <p:cNvSpPr txBox="1"/>
          <p:nvPr/>
        </p:nvSpPr>
        <p:spPr>
          <a:xfrm>
            <a:off x="602612" y="2152253"/>
            <a:ext cx="964263" cy="2318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400" b="1">
                <a:latin typeface="+mn-ea"/>
              </a:defRPr>
            </a:lvl1pPr>
          </a:lstStyle>
          <a:p>
            <a:r>
              <a:rPr lang="en-US" altLang="ko-KR" sz="1101" dirty="0"/>
              <a:t>LOVE</a:t>
            </a:r>
            <a:endParaRPr lang="ko-KR" altLang="en-US" sz="1101" dirty="0"/>
          </a:p>
        </p:txBody>
      </p:sp>
      <p:sp>
        <p:nvSpPr>
          <p:cNvPr id="58" name="TextBox 90"/>
          <p:cNvSpPr txBox="1"/>
          <p:nvPr/>
        </p:nvSpPr>
        <p:spPr>
          <a:xfrm>
            <a:off x="2402936" y="2129361"/>
            <a:ext cx="658604" cy="3085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1" b="1" dirty="0">
                <a:latin typeface="+mn-ea"/>
              </a:rPr>
              <a:t>홍길동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13336" y="3032586"/>
            <a:ext cx="2550856" cy="231831"/>
            <a:chOff x="652940" y="3816160"/>
            <a:chExt cx="3295959" cy="294879"/>
          </a:xfrm>
        </p:grpSpPr>
        <p:sp>
          <p:nvSpPr>
            <p:cNvPr id="59" name="TextBox 90"/>
            <p:cNvSpPr txBox="1"/>
            <p:nvPr/>
          </p:nvSpPr>
          <p:spPr>
            <a:xfrm>
              <a:off x="652940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 sz="786" dirty="0">
                  <a:solidFill>
                    <a:schemeClr val="tx1"/>
                  </a:solidFill>
                </a:rPr>
                <a:t>AK</a:t>
              </a:r>
              <a:r>
                <a:rPr lang="ko-KR" altLang="en-US" sz="786">
                  <a:solidFill>
                    <a:schemeClr val="tx1"/>
                  </a:solidFill>
                </a:rPr>
                <a:t>머니           </a:t>
              </a:r>
              <a:r>
                <a:rPr lang="en-US" altLang="ko-KR" sz="786" dirty="0">
                  <a:solidFill>
                    <a:schemeClr val="tx1"/>
                  </a:solidFill>
                </a:rPr>
                <a:t>12,000</a:t>
              </a:r>
              <a:r>
                <a:rPr lang="ko-KR" altLang="en-US" sz="786">
                  <a:solidFill>
                    <a:schemeClr val="tx1"/>
                  </a:solidFill>
                </a:rPr>
                <a:t>원       </a:t>
              </a:r>
              <a:endParaRPr lang="ko-KR" altLang="en-US" sz="786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90"/>
            <p:cNvSpPr txBox="1"/>
            <p:nvPr/>
          </p:nvSpPr>
          <p:spPr>
            <a:xfrm>
              <a:off x="2294244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786" dirty="0">
                  <a:solidFill>
                    <a:schemeClr val="tx1"/>
                  </a:solidFill>
                </a:rPr>
                <a:t>할인쿠폰                </a:t>
              </a:r>
              <a:r>
                <a:rPr lang="en-US" altLang="ko-KR" sz="786" dirty="0">
                  <a:solidFill>
                    <a:schemeClr val="tx1"/>
                  </a:solidFill>
                </a:rPr>
                <a:t>3</a:t>
              </a:r>
              <a:r>
                <a:rPr lang="ko-KR" altLang="en-US" sz="786">
                  <a:solidFill>
                    <a:schemeClr val="tx1"/>
                  </a:solidFill>
                </a:rPr>
                <a:t>장       </a:t>
              </a:r>
              <a:endParaRPr lang="ko-KR" altLang="en-US" sz="786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390947" y="2526728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/>
              <a:t>2</a:t>
            </a:r>
            <a:endParaRPr lang="ko-KR" altLang="en-US" sz="708" b="1" dirty="0"/>
          </a:p>
        </p:txBody>
      </p:sp>
      <p:sp>
        <p:nvSpPr>
          <p:cNvPr id="63" name="타원 62"/>
          <p:cNvSpPr/>
          <p:nvPr/>
        </p:nvSpPr>
        <p:spPr>
          <a:xfrm>
            <a:off x="390947" y="3028037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/>
              <a:t>3</a:t>
            </a:r>
            <a:endParaRPr lang="ko-KR" altLang="en-US" sz="708" b="1" dirty="0"/>
          </a:p>
        </p:txBody>
      </p:sp>
      <p:sp>
        <p:nvSpPr>
          <p:cNvPr id="64" name="타원 63"/>
          <p:cNvSpPr/>
          <p:nvPr/>
        </p:nvSpPr>
        <p:spPr>
          <a:xfrm>
            <a:off x="1707863" y="3028037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/>
              <a:t>4</a:t>
            </a:r>
            <a:endParaRPr lang="ko-KR" altLang="en-US" sz="708" b="1" dirty="0"/>
          </a:p>
        </p:txBody>
      </p:sp>
      <p:sp>
        <p:nvSpPr>
          <p:cNvPr id="48" name="직사각형 47"/>
          <p:cNvSpPr/>
          <p:nvPr/>
        </p:nvSpPr>
        <p:spPr>
          <a:xfrm>
            <a:off x="508836" y="1915809"/>
            <a:ext cx="2548735" cy="1348608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61" name="직사각형 60"/>
          <p:cNvSpPr/>
          <p:nvPr/>
        </p:nvSpPr>
        <p:spPr>
          <a:xfrm>
            <a:off x="4162499" y="1915809"/>
            <a:ext cx="2548735" cy="1348608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318084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</a:rPr>
              <a:t>위젯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smtClean="0">
                <a:latin typeface="+mj-ea"/>
              </a:rPr>
              <a:t>Android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1713" y="1139402"/>
            <a:ext cx="2546194" cy="466007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187" y="424366"/>
            <a:ext cx="1127040" cy="4280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43" b="1" dirty="0">
                <a:latin typeface="+mj-ea"/>
                <a:ea typeface="+mj-ea"/>
              </a:rPr>
              <a:t>APP | Android</a:t>
            </a:r>
            <a:endParaRPr lang="ko-KR" altLang="en-US" sz="943" b="1" dirty="0">
              <a:latin typeface="+mj-ea"/>
              <a:ea typeface="+mj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60183" y="1139402"/>
            <a:ext cx="2546194" cy="466007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87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164" y="1292234"/>
            <a:ext cx="2357247" cy="1162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>
              <a:latin typeface="+mj-ea"/>
              <a:ea typeface="+mj-ea"/>
            </a:endParaRPr>
          </a:p>
        </p:txBody>
      </p:sp>
      <p:sp>
        <p:nvSpPr>
          <p:cNvPr id="31" name="Reload"/>
          <p:cNvSpPr>
            <a:spLocks noEditPoints="1"/>
          </p:cNvSpPr>
          <p:nvPr/>
        </p:nvSpPr>
        <p:spPr bwMode="auto">
          <a:xfrm>
            <a:off x="2759156" y="1375965"/>
            <a:ext cx="108583" cy="104839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889" tIns="35945" rIns="71889" bIns="3594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8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78589" y="554747"/>
            <a:ext cx="742856" cy="235951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786" dirty="0">
                <a:solidFill>
                  <a:schemeClr val="bg1"/>
                </a:solidFill>
                <a:latin typeface="+mj-ea"/>
                <a:ea typeface="+mj-ea"/>
              </a:rPr>
              <a:t>신규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854" y="890953"/>
            <a:ext cx="724878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b="1" dirty="0">
                <a:solidFill>
                  <a:srgbClr val="0070C0"/>
                </a:solidFill>
                <a:latin typeface="+mj-ea"/>
                <a:ea typeface="+mj-ea"/>
              </a:rPr>
              <a:t>로그인 상태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0982" y="890953"/>
            <a:ext cx="82586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b="1" dirty="0">
                <a:solidFill>
                  <a:srgbClr val="0070C0"/>
                </a:solidFill>
                <a:latin typeface="+mj-ea"/>
                <a:ea typeface="+mj-ea"/>
              </a:rPr>
              <a:t>로그아웃 상태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9858"/>
              </p:ext>
            </p:extLst>
          </p:nvPr>
        </p:nvGraphicFramePr>
        <p:xfrm>
          <a:off x="7807980" y="477002"/>
          <a:ext cx="1969996" cy="375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"/>
                <a:gridCol w="1770170"/>
              </a:tblGrid>
              <a:tr h="21141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635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Android App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4 X 3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 X 4 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사이즈로 제작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MY AK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메인에 노출되는 배송정도 동일하게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쇼핑통장 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예치금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사이버머니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상품권포인트 금액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AK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머니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적립금탭 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할인쿠폰 정보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보유한 할인쿠폰 개수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[&amp;pick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정보 노출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구매정보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바코드는 실제 사용하지 않는 부가 이미지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수령지점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수령예정일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코드번호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상품명 노출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줄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6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 상품이 없을 경우 노출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 보기 </a:t>
                      </a:r>
                      <a:r>
                        <a:rPr lang="ko-KR" altLang="en-US" sz="6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 </a:t>
                      </a:r>
                      <a:r>
                        <a:rPr lang="ko-KR" altLang="en-US" sz="6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화면으로 이동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9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모션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없음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889" marR="71889" marT="35945" marB="359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65143" y="161960"/>
            <a:ext cx="296876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j-ea"/>
                <a:ea typeface="+mj-ea"/>
              </a:rPr>
              <a:t>16</a:t>
            </a:r>
            <a:endParaRPr lang="ko-KR" altLang="en-US" sz="786" dirty="0">
              <a:latin typeface="+mj-ea"/>
              <a:ea typeface="+mj-ea"/>
            </a:endParaRPr>
          </a:p>
        </p:txBody>
      </p:sp>
      <p:pic>
        <p:nvPicPr>
          <p:cNvPr id="205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8" y="1387413"/>
            <a:ext cx="764711" cy="1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90"/>
          <p:cNvSpPr txBox="1"/>
          <p:nvPr/>
        </p:nvSpPr>
        <p:spPr>
          <a:xfrm>
            <a:off x="625050" y="1623107"/>
            <a:ext cx="2355361" cy="6000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86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90"/>
          <p:cNvSpPr txBox="1"/>
          <p:nvPr/>
        </p:nvSpPr>
        <p:spPr>
          <a:xfrm>
            <a:off x="560952" y="1679072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>
                <a:latin typeface="+mj-ea"/>
                <a:ea typeface="+mj-ea"/>
              </a:rPr>
              <a:t>입금대기</a:t>
            </a:r>
            <a:endParaRPr lang="en-US" altLang="ko-KR" sz="786" dirty="0">
              <a:latin typeface="+mj-ea"/>
              <a:ea typeface="+mj-ea"/>
            </a:endParaRPr>
          </a:p>
          <a:p>
            <a:pPr algn="ctr"/>
            <a:r>
              <a:rPr lang="en-US" altLang="ko-KR" sz="1572" b="1" dirty="0">
                <a:latin typeface="+mj-ea"/>
                <a:ea typeface="+mj-ea"/>
              </a:rPr>
              <a:t>0</a:t>
            </a:r>
            <a:endParaRPr lang="ko-KR" altLang="en-US" sz="786" b="1" dirty="0">
              <a:latin typeface="+mj-ea"/>
              <a:ea typeface="+mj-ea"/>
            </a:endParaRPr>
          </a:p>
        </p:txBody>
      </p:sp>
      <p:sp>
        <p:nvSpPr>
          <p:cNvPr id="35" name="TextBox 90"/>
          <p:cNvSpPr txBox="1"/>
          <p:nvPr/>
        </p:nvSpPr>
        <p:spPr>
          <a:xfrm>
            <a:off x="1016312" y="1679072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>
                <a:latin typeface="+mj-ea"/>
                <a:ea typeface="+mj-ea"/>
              </a:rPr>
              <a:t>결제완료</a:t>
            </a:r>
            <a:endParaRPr lang="en-US" altLang="ko-KR" sz="786" dirty="0">
              <a:latin typeface="+mj-ea"/>
              <a:ea typeface="+mj-ea"/>
            </a:endParaRPr>
          </a:p>
          <a:p>
            <a:pPr algn="ctr"/>
            <a:r>
              <a:rPr lang="en-US" altLang="ko-KR" sz="1572" b="1" dirty="0">
                <a:latin typeface="+mj-ea"/>
                <a:ea typeface="+mj-ea"/>
              </a:rPr>
              <a:t>0</a:t>
            </a:r>
            <a:endParaRPr lang="ko-KR" altLang="en-US" sz="786" b="1" dirty="0">
              <a:latin typeface="+mj-ea"/>
              <a:ea typeface="+mj-ea"/>
            </a:endParaRPr>
          </a:p>
        </p:txBody>
      </p:sp>
      <p:sp>
        <p:nvSpPr>
          <p:cNvPr id="36" name="TextBox 90"/>
          <p:cNvSpPr txBox="1"/>
          <p:nvPr/>
        </p:nvSpPr>
        <p:spPr>
          <a:xfrm>
            <a:off x="1471671" y="1679072"/>
            <a:ext cx="644361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 err="1">
                <a:latin typeface="+mj-ea"/>
                <a:ea typeface="+mj-ea"/>
              </a:rPr>
              <a:t>상품준비중</a:t>
            </a:r>
            <a:endParaRPr lang="en-US" altLang="ko-KR" sz="786" dirty="0">
              <a:latin typeface="+mj-ea"/>
              <a:ea typeface="+mj-ea"/>
            </a:endParaRPr>
          </a:p>
          <a:p>
            <a:pPr algn="ctr"/>
            <a:r>
              <a:rPr lang="en-US" altLang="ko-KR" sz="1572" b="1" dirty="0">
                <a:latin typeface="+mj-ea"/>
                <a:ea typeface="+mj-ea"/>
              </a:rPr>
              <a:t>0</a:t>
            </a:r>
            <a:endParaRPr lang="ko-KR" altLang="en-US" sz="786" b="1" dirty="0">
              <a:latin typeface="+mj-ea"/>
              <a:ea typeface="+mj-ea"/>
            </a:endParaRPr>
          </a:p>
        </p:txBody>
      </p:sp>
      <p:sp>
        <p:nvSpPr>
          <p:cNvPr id="37" name="TextBox 90"/>
          <p:cNvSpPr txBox="1"/>
          <p:nvPr/>
        </p:nvSpPr>
        <p:spPr>
          <a:xfrm>
            <a:off x="1976785" y="1679072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 err="1">
                <a:latin typeface="+mj-ea"/>
                <a:ea typeface="+mj-ea"/>
              </a:rPr>
              <a:t>배송중</a:t>
            </a:r>
            <a:endParaRPr lang="en-US" altLang="ko-KR" sz="786" dirty="0">
              <a:latin typeface="+mj-ea"/>
              <a:ea typeface="+mj-ea"/>
            </a:endParaRPr>
          </a:p>
          <a:p>
            <a:pPr algn="ctr"/>
            <a:r>
              <a:rPr lang="en-US" altLang="ko-KR" sz="1572" b="1" dirty="0">
                <a:latin typeface="+mj-ea"/>
                <a:ea typeface="+mj-ea"/>
              </a:rPr>
              <a:t>0</a:t>
            </a:r>
            <a:endParaRPr lang="ko-KR" altLang="en-US" sz="786" b="1" dirty="0">
              <a:latin typeface="+mj-ea"/>
              <a:ea typeface="+mj-ea"/>
            </a:endParaRPr>
          </a:p>
        </p:txBody>
      </p:sp>
      <p:sp>
        <p:nvSpPr>
          <p:cNvPr id="38" name="TextBox 90"/>
          <p:cNvSpPr txBox="1"/>
          <p:nvPr/>
        </p:nvSpPr>
        <p:spPr>
          <a:xfrm>
            <a:off x="2432144" y="1679072"/>
            <a:ext cx="594606" cy="5466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6" dirty="0">
                <a:latin typeface="+mj-ea"/>
                <a:ea typeface="+mj-ea"/>
              </a:rPr>
              <a:t>배송완료</a:t>
            </a:r>
            <a:r>
              <a:rPr lang="en-US" altLang="ko-KR" sz="1572" b="1" dirty="0">
                <a:latin typeface="+mj-ea"/>
                <a:ea typeface="+mj-ea"/>
              </a:rPr>
              <a:t>0</a:t>
            </a:r>
            <a:endParaRPr lang="ko-KR" altLang="en-US" sz="786" b="1" dirty="0">
              <a:latin typeface="+mj-ea"/>
              <a:ea typeface="+mj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23164" y="2223149"/>
            <a:ext cx="2357247" cy="231831"/>
            <a:chOff x="652940" y="3816160"/>
            <a:chExt cx="3295959" cy="294879"/>
          </a:xfrm>
        </p:grpSpPr>
        <p:sp>
          <p:nvSpPr>
            <p:cNvPr id="50" name="TextBox 90"/>
            <p:cNvSpPr txBox="1"/>
            <p:nvPr/>
          </p:nvSpPr>
          <p:spPr>
            <a:xfrm>
              <a:off x="652940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 sz="786" dirty="0">
                  <a:solidFill>
                    <a:schemeClr val="tx1"/>
                  </a:solidFill>
                  <a:latin typeface="+mj-ea"/>
                  <a:ea typeface="+mj-ea"/>
                </a:rPr>
                <a:t>AK</a:t>
              </a:r>
              <a:r>
                <a:rPr lang="ko-KR" altLang="en-US" sz="786">
                  <a:solidFill>
                    <a:schemeClr val="tx1"/>
                  </a:solidFill>
                  <a:latin typeface="+mj-ea"/>
                  <a:ea typeface="+mj-ea"/>
                </a:rPr>
                <a:t>머니         </a:t>
              </a:r>
              <a:r>
                <a:rPr lang="en-US" altLang="ko-KR" sz="786" dirty="0">
                  <a:solidFill>
                    <a:schemeClr val="tx1"/>
                  </a:solidFill>
                  <a:latin typeface="+mj-ea"/>
                  <a:ea typeface="+mj-ea"/>
                </a:rPr>
                <a:t>12,000</a:t>
              </a:r>
              <a:r>
                <a:rPr lang="ko-KR" altLang="en-US" sz="786">
                  <a:solidFill>
                    <a:schemeClr val="tx1"/>
                  </a:solidFill>
                  <a:latin typeface="+mj-ea"/>
                  <a:ea typeface="+mj-ea"/>
                </a:rPr>
                <a:t>원       </a:t>
              </a:r>
              <a:endParaRPr lang="ko-KR" altLang="en-US" sz="786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TextBox 90"/>
            <p:cNvSpPr txBox="1"/>
            <p:nvPr/>
          </p:nvSpPr>
          <p:spPr>
            <a:xfrm>
              <a:off x="2294244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786" dirty="0">
                  <a:solidFill>
                    <a:schemeClr val="tx1"/>
                  </a:solidFill>
                  <a:latin typeface="+mj-ea"/>
                  <a:ea typeface="+mj-ea"/>
                </a:rPr>
                <a:t>할인쿠폰             </a:t>
              </a:r>
              <a:r>
                <a:rPr lang="en-US" altLang="ko-KR" sz="786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r>
                <a:rPr lang="ko-KR" altLang="en-US" sz="786">
                  <a:solidFill>
                    <a:schemeClr val="tx1"/>
                  </a:solidFill>
                  <a:latin typeface="+mj-ea"/>
                  <a:ea typeface="+mj-ea"/>
                </a:rPr>
                <a:t>장       </a:t>
              </a:r>
              <a:endParaRPr lang="ko-KR" altLang="en-US" sz="786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517871" y="1628607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>
                <a:latin typeface="+mj-ea"/>
                <a:ea typeface="+mj-ea"/>
              </a:rPr>
              <a:t>1</a:t>
            </a:r>
            <a:endParaRPr lang="ko-KR" altLang="en-US" sz="708" b="1" dirty="0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3457" y="2226349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>
                <a:latin typeface="+mj-ea"/>
                <a:ea typeface="+mj-ea"/>
              </a:rPr>
              <a:t>2</a:t>
            </a:r>
            <a:endParaRPr lang="ko-KR" altLang="en-US" sz="708" b="1" dirty="0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01269" y="2241470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>
                <a:latin typeface="+mj-ea"/>
                <a:ea typeface="+mj-ea"/>
              </a:rPr>
              <a:t>3</a:t>
            </a:r>
            <a:endParaRPr lang="ko-KR" altLang="en-US" sz="708" b="1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3164" y="2527409"/>
            <a:ext cx="2357247" cy="1596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>
              <a:latin typeface="+mj-ea"/>
              <a:ea typeface="+mj-ea"/>
            </a:endParaRPr>
          </a:p>
        </p:txBody>
      </p:sp>
      <p:sp>
        <p:nvSpPr>
          <p:cNvPr id="56" name="Reload"/>
          <p:cNvSpPr>
            <a:spLocks noEditPoints="1"/>
          </p:cNvSpPr>
          <p:nvPr/>
        </p:nvSpPr>
        <p:spPr bwMode="auto">
          <a:xfrm>
            <a:off x="2759156" y="2611140"/>
            <a:ext cx="108583" cy="104839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889" tIns="35945" rIns="71889" bIns="3594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8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57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8" y="2622588"/>
            <a:ext cx="764711" cy="1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92488" y="2941591"/>
            <a:ext cx="870751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6" b="1" dirty="0" err="1">
                <a:latin typeface="+mj-ea"/>
                <a:ea typeface="+mj-ea"/>
              </a:rPr>
              <a:t>분당점</a:t>
            </a:r>
            <a:r>
              <a:rPr lang="ko-KR" altLang="en-US" sz="786" b="1">
                <a:latin typeface="+mj-ea"/>
                <a:ea typeface="+mj-ea"/>
              </a:rPr>
              <a:t> 지상 </a:t>
            </a:r>
            <a:r>
              <a:rPr lang="en-US" altLang="ko-KR" sz="786" b="1" dirty="0">
                <a:latin typeface="+mj-ea"/>
                <a:ea typeface="+mj-ea"/>
              </a:rPr>
              <a:t>4F</a:t>
            </a:r>
            <a:endParaRPr lang="ko-KR" altLang="en-US" sz="786" b="1" dirty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2885" y="2940155"/>
            <a:ext cx="840295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6" dirty="0">
                <a:latin typeface="+mj-ea"/>
                <a:ea typeface="+mj-ea"/>
              </a:rPr>
              <a:t>2016.07.16(</a:t>
            </a:r>
            <a:r>
              <a:rPr lang="ko-KR" altLang="en-US" sz="786">
                <a:latin typeface="+mj-ea"/>
                <a:ea typeface="+mj-ea"/>
              </a:rPr>
              <a:t>토</a:t>
            </a:r>
            <a:r>
              <a:rPr lang="en-US" altLang="ko-KR" sz="786" dirty="0">
                <a:latin typeface="+mj-ea"/>
                <a:ea typeface="+mj-ea"/>
              </a:rPr>
              <a:t>)</a:t>
            </a:r>
            <a:endParaRPr lang="ko-KR" altLang="en-US" sz="786" dirty="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7620" y="3801648"/>
            <a:ext cx="2027441" cy="152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26" dirty="0">
                <a:latin typeface="+mj-ea"/>
                <a:ea typeface="+mj-ea"/>
                <a:cs typeface="Malgun Gothic"/>
              </a:rPr>
              <a:t>[</a:t>
            </a:r>
            <a:r>
              <a:rPr lang="ko-KR" altLang="en-US" sz="826" dirty="0" err="1">
                <a:latin typeface="+mj-ea"/>
                <a:ea typeface="+mj-ea"/>
                <a:cs typeface="Malgun Gothic"/>
              </a:rPr>
              <a:t>스케쳐스</a:t>
            </a:r>
            <a:r>
              <a:rPr lang="en-US" altLang="ko-KR" sz="826" dirty="0">
                <a:latin typeface="+mj-ea"/>
                <a:ea typeface="+mj-ea"/>
                <a:cs typeface="Malgun Gothic"/>
              </a:rPr>
              <a:t>] </a:t>
            </a:r>
            <a:r>
              <a:rPr lang="ko-KR" altLang="en-US" sz="826" dirty="0">
                <a:latin typeface="+mj-ea"/>
                <a:ea typeface="+mj-ea"/>
                <a:cs typeface="Malgun Gothic"/>
              </a:rPr>
              <a:t>여성용 슈퍼 스트레치 슬림라인</a:t>
            </a:r>
            <a:endParaRPr lang="en-US" altLang="ko-KR" sz="826" dirty="0">
              <a:latin typeface="+mj-ea"/>
              <a:ea typeface="+mj-ea"/>
              <a:cs typeface="Malgun Gothic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b="19759"/>
          <a:stretch/>
        </p:blipFill>
        <p:spPr>
          <a:xfrm>
            <a:off x="815891" y="3102967"/>
            <a:ext cx="1970898" cy="658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9507" y="3317915"/>
            <a:ext cx="848309" cy="33425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72" dirty="0">
                <a:latin typeface="+mj-ea"/>
                <a:ea typeface="+mj-ea"/>
              </a:rPr>
              <a:t>660156</a:t>
            </a:r>
            <a:endParaRPr lang="ko-KR" altLang="en-US" sz="1572" dirty="0"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3164" y="4205081"/>
            <a:ext cx="2357247" cy="1540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>
              <a:latin typeface="+mj-ea"/>
              <a:ea typeface="+mj-ea"/>
            </a:endParaRPr>
          </a:p>
        </p:txBody>
      </p:sp>
      <p:sp>
        <p:nvSpPr>
          <p:cNvPr id="79" name="Reload"/>
          <p:cNvSpPr>
            <a:spLocks noEditPoints="1"/>
          </p:cNvSpPr>
          <p:nvPr/>
        </p:nvSpPr>
        <p:spPr bwMode="auto">
          <a:xfrm>
            <a:off x="2759156" y="4288812"/>
            <a:ext cx="108583" cy="104839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889" tIns="35945" rIns="71889" bIns="3594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8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8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8" y="4300261"/>
            <a:ext cx="764711" cy="1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917352" y="4799604"/>
            <a:ext cx="1791947" cy="21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86" dirty="0">
                <a:latin typeface="+mj-ea"/>
                <a:ea typeface="+mj-ea"/>
              </a:rPr>
              <a:t>구매하신 </a:t>
            </a:r>
            <a:r>
              <a:rPr lang="en-US" altLang="ko-KR" sz="786" dirty="0">
                <a:latin typeface="+mj-ea"/>
                <a:ea typeface="+mj-ea"/>
              </a:rPr>
              <a:t>&amp;Pick </a:t>
            </a:r>
            <a:r>
              <a:rPr lang="ko-KR" altLang="en-US" sz="786">
                <a:latin typeface="+mj-ea"/>
                <a:ea typeface="+mj-ea"/>
              </a:rPr>
              <a:t>상품이 없습니다</a:t>
            </a:r>
            <a:r>
              <a:rPr lang="en-US" altLang="ko-KR" sz="786" dirty="0">
                <a:latin typeface="+mj-ea"/>
                <a:ea typeface="+mj-ea"/>
              </a:rPr>
              <a:t>.</a:t>
            </a:r>
            <a:endParaRPr lang="ko-KR" altLang="en-US" sz="786" dirty="0"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268362" y="5109244"/>
            <a:ext cx="1066851" cy="159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6" dirty="0">
                <a:latin typeface="+mj-ea"/>
                <a:ea typeface="+mj-ea"/>
              </a:rPr>
              <a:t>상품보기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260123" y="1292234"/>
            <a:ext cx="2357247" cy="1162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>
              <a:latin typeface="+mj-ea"/>
              <a:ea typeface="+mj-ea"/>
            </a:endParaRPr>
          </a:p>
        </p:txBody>
      </p:sp>
      <p:sp>
        <p:nvSpPr>
          <p:cNvPr id="89" name="Reload"/>
          <p:cNvSpPr>
            <a:spLocks noEditPoints="1"/>
          </p:cNvSpPr>
          <p:nvPr/>
        </p:nvSpPr>
        <p:spPr bwMode="auto">
          <a:xfrm>
            <a:off x="6396115" y="1375965"/>
            <a:ext cx="108583" cy="104839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889" tIns="35945" rIns="71889" bIns="3594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8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9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67" y="1387413"/>
            <a:ext cx="764711" cy="1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4912656" y="1755100"/>
            <a:ext cx="1066851" cy="159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22956" y="2076933"/>
            <a:ext cx="20104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dirty="0">
                <a:latin typeface="+mn-ea"/>
              </a:rPr>
              <a:t>AK MALL</a:t>
            </a:r>
            <a:r>
              <a:rPr lang="ko-KR" altLang="en-US" sz="786">
                <a:latin typeface="+mn-ea"/>
              </a:rPr>
              <a:t>앱 로그인 후 이용 가능합니다</a:t>
            </a:r>
            <a:r>
              <a:rPr lang="en-US" altLang="ko-KR" sz="786" dirty="0">
                <a:latin typeface="+mn-ea"/>
              </a:rPr>
              <a:t>. </a:t>
            </a:r>
            <a:endParaRPr lang="ko-KR" altLang="en-US" sz="786" dirty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70073" y="2527409"/>
            <a:ext cx="2357247" cy="1596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4">
              <a:latin typeface="+mj-ea"/>
              <a:ea typeface="+mj-ea"/>
            </a:endParaRPr>
          </a:p>
        </p:txBody>
      </p:sp>
      <p:sp>
        <p:nvSpPr>
          <p:cNvPr id="94" name="Reload"/>
          <p:cNvSpPr>
            <a:spLocks noEditPoints="1"/>
          </p:cNvSpPr>
          <p:nvPr/>
        </p:nvSpPr>
        <p:spPr bwMode="auto">
          <a:xfrm>
            <a:off x="6406065" y="2611140"/>
            <a:ext cx="108583" cy="104839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889" tIns="35945" rIns="71889" bIns="3594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8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95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17" y="2622588"/>
            <a:ext cx="764711" cy="1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4912656" y="3143107"/>
            <a:ext cx="1066851" cy="159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6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22956" y="3464939"/>
            <a:ext cx="2010487" cy="21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86" dirty="0">
                <a:latin typeface="+mn-ea"/>
              </a:rPr>
              <a:t>AK MALL</a:t>
            </a:r>
            <a:r>
              <a:rPr lang="ko-KR" altLang="en-US" sz="786">
                <a:latin typeface="+mn-ea"/>
              </a:rPr>
              <a:t>앱 로그인 후 이용 가능합니다</a:t>
            </a:r>
            <a:r>
              <a:rPr lang="en-US" altLang="ko-KR" sz="786" dirty="0">
                <a:latin typeface="+mn-ea"/>
              </a:rPr>
              <a:t>. </a:t>
            </a:r>
            <a:endParaRPr lang="ko-KR" altLang="en-US" sz="786" dirty="0">
              <a:latin typeface="+mn-ea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154830" y="1487073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>
                <a:latin typeface="+mj-ea"/>
                <a:ea typeface="+mj-ea"/>
              </a:rPr>
              <a:t>4</a:t>
            </a:r>
            <a:endParaRPr lang="ko-KR" altLang="en-US" sz="708" b="1" dirty="0">
              <a:latin typeface="+mj-ea"/>
              <a:ea typeface="+mj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1520" y="2790476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>
                <a:latin typeface="+mj-ea"/>
                <a:ea typeface="+mj-ea"/>
              </a:rPr>
              <a:t>5</a:t>
            </a:r>
            <a:endParaRPr lang="ko-KR" altLang="en-US" sz="708" b="1" dirty="0">
              <a:latin typeface="+mj-ea"/>
              <a:ea typeface="+mj-ea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01520" y="4623992"/>
            <a:ext cx="210585" cy="210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8" b="1" dirty="0">
                <a:latin typeface="+mj-ea"/>
                <a:ea typeface="+mj-ea"/>
              </a:rPr>
              <a:t>6</a:t>
            </a:r>
            <a:endParaRPr lang="ko-KR" altLang="en-US" sz="708" b="1" dirty="0"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0480" y="1130327"/>
            <a:ext cx="2548735" cy="466915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59" name="직사각형 58"/>
          <p:cNvSpPr/>
          <p:nvPr/>
        </p:nvSpPr>
        <p:spPr>
          <a:xfrm>
            <a:off x="4148623" y="1130327"/>
            <a:ext cx="2548735" cy="466915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334018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8483" y="792250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36514"/>
              </p:ext>
            </p:extLst>
          </p:nvPr>
        </p:nvGraphicFramePr>
        <p:xfrm>
          <a:off x="7781043" y="488294"/>
          <a:ext cx="1951409" cy="42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8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모션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없음</a:t>
                      </a:r>
                      <a:endParaRPr lang="en-US" altLang="ko-KR" sz="6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826938" y="1371840"/>
            <a:ext cx="2840805" cy="1150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208" y="2538268"/>
            <a:ext cx="2063385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8" dirty="0">
                <a:latin typeface="+mn-ea"/>
              </a:rPr>
              <a:t>[</a:t>
            </a:r>
            <a:r>
              <a:rPr lang="ko-KR" altLang="en-US" sz="818">
                <a:latin typeface="+mn-ea"/>
              </a:rPr>
              <a:t>델몬트</a:t>
            </a:r>
            <a:r>
              <a:rPr lang="en-US" altLang="ko-KR" sz="818" dirty="0">
                <a:latin typeface="+mn-ea"/>
              </a:rPr>
              <a:t>]</a:t>
            </a:r>
            <a:r>
              <a:rPr lang="ko-KR" altLang="en-US" sz="818">
                <a:latin typeface="+mn-ea"/>
              </a:rPr>
              <a:t>맛도 좋고 건강에 좋은 블루베리</a:t>
            </a:r>
            <a:endParaRPr lang="en-US" altLang="ko-KR" sz="818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7208" y="2745830"/>
            <a:ext cx="870751" cy="26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90" b="1" dirty="0">
                <a:latin typeface="+mn-ea"/>
              </a:rPr>
              <a:t>12,000</a:t>
            </a:r>
            <a:r>
              <a:rPr lang="ko-KR" altLang="en-US" sz="1090" b="1">
                <a:latin typeface="+mn-ea"/>
              </a:rPr>
              <a:t>원</a:t>
            </a:r>
            <a:r>
              <a:rPr lang="en-US" altLang="ko-KR" sz="1090" b="1" dirty="0">
                <a:latin typeface="+mn-ea"/>
              </a:rPr>
              <a:t>~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12379" y="927402"/>
            <a:ext cx="955711" cy="23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34" b="1" dirty="0">
                <a:latin typeface="+mn-ea"/>
              </a:rPr>
              <a:t>POWER DEAL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0393" y="1122391"/>
            <a:ext cx="1447832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78" dirty="0"/>
              <a:t>놓치면 후회</a:t>
            </a:r>
            <a:r>
              <a:rPr lang="en-US" altLang="ko-KR" sz="778" dirty="0"/>
              <a:t>! </a:t>
            </a:r>
            <a:r>
              <a:rPr lang="ko-KR" altLang="en-US" sz="778"/>
              <a:t>금주 특가 상품</a:t>
            </a:r>
            <a:endParaRPr lang="ko-KR" altLang="en-US" sz="778" dirty="0"/>
          </a:p>
        </p:txBody>
      </p:sp>
      <p:sp>
        <p:nvSpPr>
          <p:cNvPr id="2" name="직사각형 1"/>
          <p:cNvSpPr/>
          <p:nvPr/>
        </p:nvSpPr>
        <p:spPr>
          <a:xfrm>
            <a:off x="3271588" y="2196797"/>
            <a:ext cx="404608" cy="326042"/>
          </a:xfrm>
          <a:prstGeom prst="rect">
            <a:avLst/>
          </a:prstGeom>
          <a:solidFill>
            <a:srgbClr val="3A3A3A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</a:t>
            </a:r>
          </a:p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PLAZA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32832" y="2745830"/>
            <a:ext cx="790601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365</a:t>
            </a:r>
            <a:r>
              <a:rPr lang="ko-KR" altLang="en-US" sz="778" b="1">
                <a:latin typeface="+mn-ea"/>
              </a:rPr>
              <a:t>개</a:t>
            </a:r>
            <a:r>
              <a:rPr lang="ko-KR" altLang="en-US" sz="778">
                <a:latin typeface="+mn-ea"/>
              </a:rPr>
              <a:t> 판매중</a:t>
            </a:r>
            <a:endParaRPr lang="en-US" altLang="ko-KR" sz="778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74814" y="1851462"/>
            <a:ext cx="57579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26938" y="3067117"/>
            <a:ext cx="2840805" cy="1150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7208" y="4233545"/>
            <a:ext cx="2063385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8" dirty="0">
                <a:latin typeface="+mn-ea"/>
              </a:rPr>
              <a:t>[</a:t>
            </a:r>
            <a:r>
              <a:rPr lang="ko-KR" altLang="en-US" sz="818">
                <a:latin typeface="+mn-ea"/>
              </a:rPr>
              <a:t>델몬트</a:t>
            </a:r>
            <a:r>
              <a:rPr lang="en-US" altLang="ko-KR" sz="818" dirty="0">
                <a:latin typeface="+mn-ea"/>
              </a:rPr>
              <a:t>]</a:t>
            </a:r>
            <a:r>
              <a:rPr lang="ko-KR" altLang="en-US" sz="818">
                <a:latin typeface="+mn-ea"/>
              </a:rPr>
              <a:t>맛도 좋고 건강에 좋은 블루베리</a:t>
            </a:r>
            <a:endParaRPr lang="en-US" altLang="ko-KR" sz="818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208" y="4441108"/>
            <a:ext cx="870751" cy="26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90" b="1" dirty="0">
                <a:latin typeface="+mn-ea"/>
              </a:rPr>
              <a:t>12,000</a:t>
            </a:r>
            <a:r>
              <a:rPr lang="ko-KR" altLang="en-US" sz="1090" b="1">
                <a:latin typeface="+mn-ea"/>
              </a:rPr>
              <a:t>원</a:t>
            </a:r>
            <a:r>
              <a:rPr lang="en-US" altLang="ko-KR" sz="1090" b="1" dirty="0">
                <a:latin typeface="+mn-ea"/>
              </a:rPr>
              <a:t>~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271588" y="3892073"/>
            <a:ext cx="404608" cy="326042"/>
          </a:xfrm>
          <a:prstGeom prst="rect">
            <a:avLst/>
          </a:prstGeom>
          <a:solidFill>
            <a:srgbClr val="3A3A3A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</a:t>
            </a:r>
          </a:p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PLAZA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32832" y="4441107"/>
            <a:ext cx="790601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365</a:t>
            </a:r>
            <a:r>
              <a:rPr lang="ko-KR" altLang="en-US" sz="778" b="1">
                <a:latin typeface="+mn-ea"/>
              </a:rPr>
              <a:t>개</a:t>
            </a:r>
            <a:r>
              <a:rPr lang="ko-KR" altLang="en-US" sz="778">
                <a:latin typeface="+mn-ea"/>
              </a:rPr>
              <a:t> 판매중</a:t>
            </a:r>
            <a:endParaRPr lang="en-US" altLang="ko-KR" sz="778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74814" y="3546739"/>
            <a:ext cx="57579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0652" y="1437681"/>
            <a:ext cx="751391" cy="20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오늘마감 </a:t>
            </a:r>
            <a:r>
              <a:rPr lang="en-US" altLang="ko-KR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10:36:16</a:t>
            </a:r>
            <a:endParaRPr lang="ko-KR" altLang="en-US" sz="62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70652" y="3125058"/>
            <a:ext cx="751391" cy="20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최대판매</a:t>
            </a:r>
            <a:endParaRPr lang="en-US" altLang="ko-KR" sz="62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2003</a:t>
            </a:r>
            <a:r>
              <a:rPr lang="ko-KR" altLang="en-US" sz="623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ko-KR" altLang="en-US" sz="623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26938" y="4740315"/>
            <a:ext cx="2840805" cy="1150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7208" y="5906744"/>
            <a:ext cx="2063385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8" dirty="0">
                <a:latin typeface="+mn-ea"/>
              </a:rPr>
              <a:t>[</a:t>
            </a:r>
            <a:r>
              <a:rPr lang="ko-KR" altLang="en-US" sz="818">
                <a:latin typeface="+mn-ea"/>
              </a:rPr>
              <a:t>델몬트</a:t>
            </a:r>
            <a:r>
              <a:rPr lang="en-US" altLang="ko-KR" sz="818" dirty="0">
                <a:latin typeface="+mn-ea"/>
              </a:rPr>
              <a:t>]</a:t>
            </a:r>
            <a:r>
              <a:rPr lang="ko-KR" altLang="en-US" sz="818">
                <a:latin typeface="+mn-ea"/>
              </a:rPr>
              <a:t>맛도 좋고 건강에 좋은 블루베리</a:t>
            </a:r>
            <a:endParaRPr lang="en-US" altLang="ko-KR" sz="818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7208" y="6114306"/>
            <a:ext cx="870751" cy="26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90" b="1" dirty="0">
                <a:latin typeface="+mn-ea"/>
              </a:rPr>
              <a:t>12,000</a:t>
            </a:r>
            <a:r>
              <a:rPr lang="ko-KR" altLang="en-US" sz="1090" b="1">
                <a:latin typeface="+mn-ea"/>
              </a:rPr>
              <a:t>원</a:t>
            </a:r>
            <a:r>
              <a:rPr lang="en-US" altLang="ko-KR" sz="1090" b="1" dirty="0">
                <a:latin typeface="+mn-ea"/>
              </a:rPr>
              <a:t>~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271588" y="5565272"/>
            <a:ext cx="404608" cy="326042"/>
          </a:xfrm>
          <a:prstGeom prst="rect">
            <a:avLst/>
          </a:prstGeom>
          <a:solidFill>
            <a:srgbClr val="3A3A3A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</a:t>
            </a:r>
          </a:p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PLAZA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32832" y="6114305"/>
            <a:ext cx="790601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365</a:t>
            </a:r>
            <a:r>
              <a:rPr lang="ko-KR" altLang="en-US" sz="778" b="1">
                <a:latin typeface="+mn-ea"/>
              </a:rPr>
              <a:t>개</a:t>
            </a:r>
            <a:r>
              <a:rPr lang="ko-KR" altLang="en-US" sz="778">
                <a:latin typeface="+mn-ea"/>
              </a:rPr>
              <a:t> 판매중</a:t>
            </a:r>
            <a:endParaRPr lang="en-US" altLang="ko-KR" sz="778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74814" y="5219939"/>
            <a:ext cx="57579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70652" y="4798257"/>
            <a:ext cx="751391" cy="20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오늘오픈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17961" y="794053"/>
            <a:ext cx="2849485" cy="1261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latin typeface="+mn-ea"/>
              </a:rPr>
              <a:t>이전 이어서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AKM-MA-006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25972" y="1371840"/>
            <a:ext cx="2849259" cy="5047727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</p:spTree>
    <p:extLst>
      <p:ext uri="{BB962C8B-B14F-4D97-AF65-F5344CB8AC3E}">
        <p14:creationId xmlns:p14="http://schemas.microsoft.com/office/powerpoint/2010/main" val="3537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4" y="1276995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ko-KR" altLang="en-US" sz="3426" dirty="0">
                <a:solidFill>
                  <a:schemeClr val="bg1"/>
                </a:solidFill>
              </a:rPr>
              <a:t>메인 </a:t>
            </a:r>
            <a:r>
              <a:rPr lang="en-US" altLang="ko-KR" sz="3426" dirty="0">
                <a:solidFill>
                  <a:schemeClr val="bg1"/>
                </a:solidFill>
              </a:rPr>
              <a:t>&gt; </a:t>
            </a:r>
            <a:r>
              <a:rPr lang="ko-KR" altLang="en-US" sz="3426" dirty="0" err="1">
                <a:solidFill>
                  <a:schemeClr val="bg1"/>
                </a:solidFill>
              </a:rPr>
              <a:t>파워딜</a:t>
            </a:r>
            <a:endParaRPr lang="ko-KR" altLang="en-US" sz="342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4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8483" y="792250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89544"/>
              </p:ext>
            </p:extLst>
          </p:nvPr>
        </p:nvGraphicFramePr>
        <p:xfrm>
          <a:off x="7781043" y="488294"/>
          <a:ext cx="1951409" cy="5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9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>
          <a:xfrm>
            <a:off x="906816" y="1099482"/>
            <a:ext cx="266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202940" y="1070308"/>
            <a:ext cx="300358" cy="35605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18717" y="6278067"/>
            <a:ext cx="2849485" cy="1261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latin typeface="+mn-ea"/>
              </a:rPr>
              <a:t>다음 이어서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8371" y="1614418"/>
            <a:ext cx="2708761" cy="2035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837" y="1623258"/>
            <a:ext cx="1146468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57" b="1" dirty="0">
                <a:latin typeface="+mn-ea"/>
              </a:rPr>
              <a:t>실시간 관심 </a:t>
            </a:r>
            <a:r>
              <a:rPr lang="ko-KR" altLang="en-US" sz="857" b="1" dirty="0" err="1">
                <a:latin typeface="+mn-ea"/>
              </a:rPr>
              <a:t>파워딜</a:t>
            </a:r>
            <a:endParaRPr lang="ko-KR" altLang="en-US" sz="857" b="1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6512" y="3869420"/>
            <a:ext cx="2730619" cy="436324"/>
            <a:chOff x="1065493" y="4236736"/>
            <a:chExt cx="4575359" cy="73109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065493" y="4236736"/>
              <a:ext cx="731093" cy="73109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// icon</a:t>
              </a:r>
            </a:p>
            <a:p>
              <a:pPr algn="ctr"/>
              <a:endParaRPr lang="en-US" altLang="ko-KR" sz="70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701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추천</a:t>
              </a: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835498" y="4236736"/>
              <a:ext cx="731093" cy="731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// icon</a:t>
              </a:r>
            </a:p>
            <a:p>
              <a:pPr algn="ctr"/>
              <a:endPara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의류</a:t>
              </a:r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속옷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8130" y="4236736"/>
              <a:ext cx="731093" cy="731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// icon</a:t>
              </a:r>
            </a:p>
            <a:p>
              <a:pPr algn="ctr"/>
              <a:endPara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잡화</a:t>
              </a:r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뷰티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378135" y="4236736"/>
              <a:ext cx="731093" cy="731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// icon</a:t>
              </a:r>
            </a:p>
            <a:p>
              <a:pPr algn="ctr"/>
              <a:endPara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스포츠</a:t>
              </a:r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레져</a:t>
              </a:r>
              <a:endParaRPr lang="ko-KR" altLang="en-US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4139754" y="4236736"/>
              <a:ext cx="731093" cy="731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// icon</a:t>
              </a:r>
            </a:p>
            <a:p>
              <a:pPr algn="ctr"/>
              <a:endPara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70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유아동</a:t>
              </a:r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식품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4909759" y="4236736"/>
              <a:ext cx="731093" cy="731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// icon</a:t>
              </a:r>
            </a:p>
            <a:p>
              <a:pPr algn="ctr"/>
              <a:endParaRPr lang="en-US" altLang="ko-KR" sz="70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70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리빙</a:t>
              </a:r>
              <a:r>
                <a:rPr lang="en-US" altLang="ko-KR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가전</a:t>
              </a: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987819" y="2152364"/>
            <a:ext cx="2536247" cy="11496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778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썸네일</a:t>
            </a:r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5651" y="3314915"/>
            <a:ext cx="2830589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78" dirty="0">
                <a:latin typeface="+mn-ea"/>
              </a:rPr>
              <a:t>[</a:t>
            </a:r>
            <a:r>
              <a:rPr lang="ko-KR" altLang="en-US" sz="778" dirty="0" err="1">
                <a:latin typeface="+mn-ea"/>
              </a:rPr>
              <a:t>크리니크</a:t>
            </a:r>
            <a:r>
              <a:rPr lang="en-US" altLang="ko-KR" sz="778" dirty="0">
                <a:latin typeface="+mn-ea"/>
              </a:rPr>
              <a:t>] </a:t>
            </a:r>
            <a:r>
              <a:rPr lang="ko-KR" altLang="en-US" sz="778" dirty="0">
                <a:latin typeface="+mn-ea"/>
              </a:rPr>
              <a:t>대용량 한정판매</a:t>
            </a:r>
            <a:r>
              <a:rPr lang="en-US" altLang="ko-KR" sz="778" dirty="0">
                <a:latin typeface="+mn-ea"/>
              </a:rPr>
              <a:t>!</a:t>
            </a:r>
          </a:p>
          <a:p>
            <a:pPr algn="ctr"/>
            <a:r>
              <a:rPr lang="en-US" altLang="ko-KR" sz="934" b="1" dirty="0">
                <a:latin typeface="+mn-ea"/>
              </a:rPr>
              <a:t>25,200</a:t>
            </a:r>
            <a:r>
              <a:rPr lang="ko-KR" altLang="en-US" sz="778">
                <a:latin typeface="+mn-ea"/>
              </a:rPr>
              <a:t>원</a:t>
            </a:r>
            <a:r>
              <a:rPr lang="en-US" altLang="ko-KR" sz="778" dirty="0">
                <a:latin typeface="+mn-ea"/>
              </a:rPr>
              <a:t>~</a:t>
            </a:r>
            <a:endParaRPr lang="ko-KR" altLang="en-US" sz="778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7819" y="1937887"/>
            <a:ext cx="2536247" cy="1780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ko-KR" altLang="en-US" sz="778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회원분이</a:t>
            </a:r>
            <a:r>
              <a:rPr lang="ko-KR" altLang="en-US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구매하셨습니다</a:t>
            </a:r>
            <a:r>
              <a:rPr lang="en-US" altLang="ko-KR" sz="77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997229" y="1819912"/>
            <a:ext cx="501945" cy="79319"/>
            <a:chOff x="2101275" y="5422556"/>
            <a:chExt cx="1131300" cy="178770"/>
          </a:xfrm>
        </p:grpSpPr>
        <p:sp>
          <p:nvSpPr>
            <p:cNvPr id="98" name="타원 97"/>
            <p:cNvSpPr/>
            <p:nvPr/>
          </p:nvSpPr>
          <p:spPr>
            <a:xfrm>
              <a:off x="2101275" y="5422556"/>
              <a:ext cx="182880" cy="1787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651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49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2339554" y="5422556"/>
              <a:ext cx="182880" cy="178770"/>
            </a:xfrm>
            <a:prstGeom prst="ellipse">
              <a:avLst/>
            </a:prstGeom>
            <a:noFill/>
            <a:ln w="1651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49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2575514" y="5422556"/>
              <a:ext cx="182880" cy="178770"/>
            </a:xfrm>
            <a:prstGeom prst="ellipse">
              <a:avLst/>
            </a:prstGeom>
            <a:noFill/>
            <a:ln w="1651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49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2813793" y="5422556"/>
              <a:ext cx="182880" cy="178770"/>
            </a:xfrm>
            <a:prstGeom prst="ellipse">
              <a:avLst/>
            </a:prstGeom>
            <a:noFill/>
            <a:ln w="1651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49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3049695" y="5422556"/>
              <a:ext cx="182880" cy="178770"/>
            </a:xfrm>
            <a:prstGeom prst="ellipse">
              <a:avLst/>
            </a:prstGeom>
            <a:noFill/>
            <a:ln w="1651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49">
                <a:solidFill>
                  <a:schemeClr val="tx1"/>
                </a:solidFill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296639" y="896119"/>
            <a:ext cx="476177" cy="129878"/>
          </a:xfrm>
          <a:prstGeom prst="round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1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26938" y="4646558"/>
            <a:ext cx="2840805" cy="11509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7208" y="5812986"/>
            <a:ext cx="2063385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8" dirty="0">
                <a:latin typeface="+mn-ea"/>
              </a:rPr>
              <a:t>[</a:t>
            </a:r>
            <a:r>
              <a:rPr lang="ko-KR" altLang="en-US" sz="818">
                <a:latin typeface="+mn-ea"/>
              </a:rPr>
              <a:t>델몬트</a:t>
            </a:r>
            <a:r>
              <a:rPr lang="en-US" altLang="ko-KR" sz="818" dirty="0">
                <a:latin typeface="+mn-ea"/>
              </a:rPr>
              <a:t>]</a:t>
            </a:r>
            <a:r>
              <a:rPr lang="ko-KR" altLang="en-US" sz="818">
                <a:latin typeface="+mn-ea"/>
              </a:rPr>
              <a:t>맛도 좋고 건강에 좋은 블루베리</a:t>
            </a:r>
            <a:endParaRPr lang="en-US" altLang="ko-KR" sz="818" dirty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7208" y="6020548"/>
            <a:ext cx="870751" cy="26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90" b="1" dirty="0">
                <a:latin typeface="+mn-ea"/>
              </a:rPr>
              <a:t>12,000</a:t>
            </a:r>
            <a:r>
              <a:rPr lang="ko-KR" altLang="en-US" sz="1090" b="1">
                <a:latin typeface="+mn-ea"/>
              </a:rPr>
              <a:t>원</a:t>
            </a:r>
            <a:r>
              <a:rPr lang="en-US" altLang="ko-KR" sz="1090" b="1" dirty="0">
                <a:latin typeface="+mn-ea"/>
              </a:rPr>
              <a:t>~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271588" y="5471514"/>
            <a:ext cx="404608" cy="326042"/>
          </a:xfrm>
          <a:prstGeom prst="rect">
            <a:avLst/>
          </a:prstGeom>
          <a:solidFill>
            <a:srgbClr val="3A3A3A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AK</a:t>
            </a:r>
          </a:p>
          <a:p>
            <a:pPr algn="ctr"/>
            <a:r>
              <a:rPr lang="en-US" altLang="ko-KR" sz="62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PLAZA</a:t>
            </a:r>
            <a:endParaRPr lang="ko-KR" altLang="en-US" sz="62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32832" y="6020547"/>
            <a:ext cx="790601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b="1" dirty="0">
                <a:latin typeface="+mn-ea"/>
              </a:rPr>
              <a:t>365</a:t>
            </a:r>
            <a:r>
              <a:rPr lang="ko-KR" altLang="en-US" sz="778" b="1">
                <a:latin typeface="+mn-ea"/>
              </a:rPr>
              <a:t>개</a:t>
            </a:r>
            <a:r>
              <a:rPr lang="ko-KR" altLang="en-US" sz="778">
                <a:latin typeface="+mn-ea"/>
              </a:rPr>
              <a:t> 판매중</a:t>
            </a:r>
            <a:endParaRPr lang="en-US" altLang="ko-KR" sz="778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74814" y="5126181"/>
            <a:ext cx="575799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13833" y="1145696"/>
            <a:ext cx="2842000" cy="4080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78" dirty="0">
                <a:solidFill>
                  <a:schemeClr val="tx1"/>
                </a:solidFill>
                <a:latin typeface="+mn-ea"/>
              </a:rPr>
              <a:t>HOT IT SHOES! </a:t>
            </a:r>
            <a:r>
              <a:rPr lang="ko-KR" altLang="en-US" sz="778">
                <a:solidFill>
                  <a:schemeClr val="tx1"/>
                </a:solidFill>
                <a:latin typeface="+mn-ea"/>
              </a:rPr>
              <a:t>스니커즈</a:t>
            </a:r>
            <a:r>
              <a:rPr lang="en-US" altLang="ko-KR" sz="778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778">
                <a:solidFill>
                  <a:schemeClr val="tx1"/>
                </a:solidFill>
                <a:latin typeface="+mn-ea"/>
              </a:rPr>
              <a:t>슬립온</a:t>
            </a:r>
            <a:endParaRPr lang="en-US" altLang="ko-KR" sz="778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78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778" dirty="0">
                <a:solidFill>
                  <a:schemeClr val="tx1"/>
                </a:solidFill>
                <a:latin typeface="+mn-ea"/>
              </a:rPr>
              <a:t>15%</a:t>
            </a:r>
            <a:r>
              <a:rPr lang="ko-KR" altLang="en-US" sz="778">
                <a:solidFill>
                  <a:schemeClr val="tx1"/>
                </a:solidFill>
                <a:latin typeface="+mn-ea"/>
              </a:rPr>
              <a:t>페이백 찬스</a:t>
            </a:r>
            <a:endParaRPr lang="ko-KR" altLang="en-US" sz="77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>
                <a:latin typeface="맑은 고딕" panose="020B0503020000020004" pitchFamily="50" charset="-127"/>
                <a:ea typeface="맑은 고딕" panose="020B0503020000020004" pitchFamily="50" charset="-127"/>
              </a:rPr>
              <a:t>파워딜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AKM-MA-007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70652" y="4724956"/>
            <a:ext cx="751391" cy="20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오늘오픈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861032" y="4674475"/>
            <a:ext cx="2794437" cy="1576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78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95178" y="837060"/>
            <a:ext cx="3827747" cy="21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8" dirty="0">
                <a:latin typeface="+mn-ea"/>
              </a:rPr>
              <a:t>AK</a:t>
            </a:r>
            <a:r>
              <a:rPr lang="ko-KR" altLang="en-US" sz="818" b="1">
                <a:latin typeface="+mn-ea"/>
              </a:rPr>
              <a:t>   </a:t>
            </a:r>
            <a:r>
              <a:rPr lang="ko-KR" altLang="en-US" sz="818" b="1" dirty="0" err="1">
                <a:latin typeface="+mn-ea"/>
              </a:rPr>
              <a:t>파워딜</a:t>
            </a:r>
            <a:r>
              <a:rPr lang="ko-KR" altLang="en-US" sz="818" dirty="0">
                <a:latin typeface="+mn-ea"/>
              </a:rPr>
              <a:t>   </a:t>
            </a:r>
            <a:r>
              <a:rPr lang="en-US" altLang="ko-KR" sz="818" dirty="0">
                <a:latin typeface="+mn-ea"/>
              </a:rPr>
              <a:t>AK</a:t>
            </a:r>
            <a:r>
              <a:rPr lang="ko-KR" altLang="en-US" sz="818" dirty="0">
                <a:latin typeface="+mn-ea"/>
              </a:rPr>
              <a:t>플라자   </a:t>
            </a:r>
            <a:r>
              <a:rPr lang="ko-KR" altLang="en-US" sz="818" dirty="0" err="1">
                <a:latin typeface="+mn-ea"/>
              </a:rPr>
              <a:t>뷰티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dirty="0" err="1">
                <a:latin typeface="+mn-ea"/>
              </a:rPr>
              <a:t>키즈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dirty="0" err="1">
                <a:latin typeface="+mn-ea"/>
              </a:rPr>
              <a:t>트랜드픽</a:t>
            </a:r>
            <a:r>
              <a:rPr lang="ko-KR" altLang="en-US" sz="818" dirty="0">
                <a:latin typeface="+mn-ea"/>
              </a:rPr>
              <a:t>    기획전   </a:t>
            </a:r>
            <a:r>
              <a:rPr lang="ko-KR" altLang="en-US" sz="818">
                <a:latin typeface="+mn-ea"/>
              </a:rPr>
              <a:t>이벤트   베스트</a:t>
            </a:r>
            <a:endParaRPr lang="ko-KR" altLang="en-US" sz="818" dirty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57209" y="4685939"/>
            <a:ext cx="2794878" cy="158790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64" name="직사각형 63"/>
          <p:cNvSpPr/>
          <p:nvPr/>
        </p:nvSpPr>
        <p:spPr>
          <a:xfrm>
            <a:off x="7915315" y="5551358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1. </a:t>
            </a:r>
            <a:r>
              <a:rPr lang="ko-KR" altLang="en-US" sz="786" smtClean="0"/>
              <a:t>탭 선택시 </a:t>
            </a:r>
            <a:r>
              <a:rPr lang="en-US" altLang="ko-KR" sz="786" dirty="0" smtClean="0"/>
              <a:t>sorting</a:t>
            </a:r>
            <a:r>
              <a:rPr lang="ko-KR" altLang="en-US" sz="786" smtClean="0"/>
              <a:t>영역 추가로 노출됨</a:t>
            </a:r>
            <a:r>
              <a:rPr lang="en-US" altLang="ko-KR" sz="786" dirty="0" smtClean="0"/>
              <a:t>, Web View</a:t>
            </a:r>
            <a:r>
              <a:rPr lang="ko-KR" altLang="en-US" sz="786" smtClean="0"/>
              <a:t>영역 높이값 변동</a:t>
            </a:r>
            <a:endParaRPr lang="ko-KR" altLang="en-US" sz="786" dirty="0"/>
          </a:p>
        </p:txBody>
      </p:sp>
      <p:sp>
        <p:nvSpPr>
          <p:cNvPr id="68" name="직사각형 67"/>
          <p:cNvSpPr/>
          <p:nvPr/>
        </p:nvSpPr>
        <p:spPr>
          <a:xfrm>
            <a:off x="2701954" y="4364295"/>
            <a:ext cx="952287" cy="245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</a:t>
            </a:r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▼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761" y="4375546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추천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인기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4270671" y="792290"/>
            <a:ext cx="2849259" cy="56201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21544" y="891558"/>
            <a:ext cx="2848486" cy="191614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카테고리 선택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299725" y="1167669"/>
          <a:ext cx="2820205" cy="388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205"/>
              </a:tblGrid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AK PLAZA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명품 화장품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진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AK MALL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  ▼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트렌드패션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캐주얼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816289" y="5675292"/>
            <a:ext cx="1758023" cy="112464"/>
            <a:chOff x="6387657" y="5634038"/>
            <a:chExt cx="2257425" cy="144412"/>
          </a:xfrm>
        </p:grpSpPr>
        <p:sp>
          <p:nvSpPr>
            <p:cNvPr id="91" name="자유형 90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762430" y="3052920"/>
            <a:ext cx="1758023" cy="112464"/>
            <a:chOff x="6387657" y="5634038"/>
            <a:chExt cx="2257425" cy="144412"/>
          </a:xfrm>
        </p:grpSpPr>
        <p:sp>
          <p:nvSpPr>
            <p:cNvPr id="116" name="자유형 115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6795671" y="874176"/>
            <a:ext cx="238758" cy="238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4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4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281547" y="802061"/>
            <a:ext cx="2856560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24" name="타원 123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cxnSp>
        <p:nvCxnSpPr>
          <p:cNvPr id="125" name="꺾인 연결선 124"/>
          <p:cNvCxnSpPr>
            <a:stCxn id="68" idx="3"/>
            <a:endCxn id="77" idx="1"/>
          </p:cNvCxnSpPr>
          <p:nvPr/>
        </p:nvCxnSpPr>
        <p:spPr>
          <a:xfrm flipV="1">
            <a:off x="3654241" y="3109154"/>
            <a:ext cx="645484" cy="1377779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837492" y="790191"/>
            <a:ext cx="2856560" cy="3848215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133" name="직사각형 132"/>
          <p:cNvSpPr/>
          <p:nvPr/>
        </p:nvSpPr>
        <p:spPr>
          <a:xfrm>
            <a:off x="832933" y="3785662"/>
            <a:ext cx="2845984" cy="80961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760248" y="3709226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40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5" y="1276997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lIns="71205" tIns="35603" rIns="71205" bIns="35603" rtlCol="0" anchor="ctr">
            <a:noAutofit/>
          </a:bodyPr>
          <a:lstStyle/>
          <a:p>
            <a:r>
              <a:rPr lang="ko-KR" altLang="en-US" sz="3426" dirty="0">
                <a:solidFill>
                  <a:schemeClr val="bg1"/>
                </a:solidFill>
              </a:rPr>
              <a:t>메인 </a:t>
            </a:r>
            <a:r>
              <a:rPr lang="en-US" altLang="ko-KR" sz="3426" dirty="0">
                <a:solidFill>
                  <a:schemeClr val="bg1"/>
                </a:solidFill>
              </a:rPr>
              <a:t>&gt; </a:t>
            </a:r>
            <a:r>
              <a:rPr lang="ko-KR" altLang="en-US" sz="3426" dirty="0">
                <a:solidFill>
                  <a:schemeClr val="bg1"/>
                </a:solidFill>
              </a:rPr>
              <a:t>기획전</a:t>
            </a:r>
          </a:p>
        </p:txBody>
      </p:sp>
    </p:spTree>
    <p:extLst>
      <p:ext uri="{BB962C8B-B14F-4D97-AF65-F5344CB8AC3E}">
        <p14:creationId xmlns:p14="http://schemas.microsoft.com/office/powerpoint/2010/main" val="38382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직선 연결선 136"/>
          <p:cNvCxnSpPr/>
          <p:nvPr/>
        </p:nvCxnSpPr>
        <p:spPr>
          <a:xfrm>
            <a:off x="799271" y="1109918"/>
            <a:ext cx="2864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369670" y="1080745"/>
            <a:ext cx="418322" cy="35605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8484" y="792251"/>
            <a:ext cx="2849259" cy="56201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87256"/>
              </p:ext>
            </p:extLst>
          </p:nvPr>
        </p:nvGraphicFramePr>
        <p:xfrm>
          <a:off x="7781043" y="488296"/>
          <a:ext cx="1951409" cy="5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1"/>
                <a:gridCol w="1753468"/>
              </a:tblGrid>
              <a:tr h="191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94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700" b="1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 팝업 노출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Show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우에서 좌로 슬라이딩</a:t>
                      </a:r>
                      <a:endParaRPr lang="en-US" altLang="ko-KR" sz="7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hidden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7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좌에서 우로 슬라이딩</a:t>
                      </a:r>
                      <a:r>
                        <a:rPr lang="en-US" altLang="ko-KR" sz="7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marL="71211" marR="71211" marT="35606" marB="35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818389" y="6273841"/>
            <a:ext cx="2849485" cy="12619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23" dirty="0">
                <a:latin typeface="+mn-ea"/>
              </a:rPr>
              <a:t>다음 이어서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818717" y="1654634"/>
            <a:ext cx="2849259" cy="14318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74595" y="2093359"/>
            <a:ext cx="534933" cy="191614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364015" y="3468956"/>
            <a:ext cx="1758023" cy="112464"/>
            <a:chOff x="6387657" y="5634038"/>
            <a:chExt cx="2257425" cy="144412"/>
          </a:xfrm>
        </p:grpSpPr>
        <p:sp>
          <p:nvSpPr>
            <p:cNvPr id="100" name="자유형 99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7064" y="3218501"/>
            <a:ext cx="1333229" cy="191614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ko-KR" altLang="en-US" sz="778" dirty="0">
                <a:latin typeface="+mn-ea"/>
              </a:rPr>
              <a:t>대표 기획전 </a:t>
            </a:r>
            <a:r>
              <a:rPr lang="en-US" altLang="ko-KR" sz="778" dirty="0">
                <a:latin typeface="+mn-ea"/>
              </a:rPr>
              <a:t>3</a:t>
            </a:r>
            <a:r>
              <a:rPr lang="ko-KR" altLang="en-US" sz="778" dirty="0">
                <a:latin typeface="+mn-ea"/>
              </a:rPr>
              <a:t>개 상단 노출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813832" y="1145696"/>
            <a:ext cx="2841999" cy="4080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78" dirty="0">
                <a:solidFill>
                  <a:schemeClr val="tx1"/>
                </a:solidFill>
                <a:latin typeface="+mn-ea"/>
              </a:rPr>
              <a:t>HOT IT SHOES! </a:t>
            </a:r>
            <a:r>
              <a:rPr lang="ko-KR" altLang="en-US" sz="778">
                <a:solidFill>
                  <a:schemeClr val="tx1"/>
                </a:solidFill>
                <a:latin typeface="+mn-ea"/>
              </a:rPr>
              <a:t>스니커즈</a:t>
            </a:r>
            <a:r>
              <a:rPr lang="en-US" altLang="ko-KR" sz="778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778">
                <a:solidFill>
                  <a:schemeClr val="tx1"/>
                </a:solidFill>
                <a:latin typeface="+mn-ea"/>
              </a:rPr>
              <a:t>슬립온</a:t>
            </a:r>
            <a:endParaRPr lang="en-US" altLang="ko-KR" sz="778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778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778" dirty="0">
                <a:solidFill>
                  <a:schemeClr val="tx1"/>
                </a:solidFill>
                <a:latin typeface="+mn-ea"/>
              </a:rPr>
              <a:t>15%</a:t>
            </a:r>
            <a:r>
              <a:rPr lang="ko-KR" altLang="en-US" sz="778">
                <a:solidFill>
                  <a:schemeClr val="tx1"/>
                </a:solidFill>
                <a:latin typeface="+mn-ea"/>
              </a:rPr>
              <a:t>페이백 찬스</a:t>
            </a:r>
            <a:endParaRPr lang="ko-KR" altLang="en-US" sz="77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270671" y="792290"/>
            <a:ext cx="2849259" cy="56201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0">
              <a:latin typeface="+mj-ea"/>
              <a:ea typeface="+mj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221544" y="891558"/>
            <a:ext cx="2848486" cy="191614"/>
          </a:xfrm>
          <a:prstGeom prst="rect">
            <a:avLst/>
          </a:prstGeom>
          <a:noFill/>
        </p:spPr>
        <p:txBody>
          <a:bodyPr wrap="square" lIns="71205" tIns="35603" rIns="71205" bIns="35603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카테고리 선택</a:t>
            </a:r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/>
          </p:nvPr>
        </p:nvGraphicFramePr>
        <p:xfrm>
          <a:off x="4299725" y="1167669"/>
          <a:ext cx="2820205" cy="388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205"/>
              </a:tblGrid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AK PLAZA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▼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명품 화장품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백화점 진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AK MALL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                                                        ▼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여성의류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트렌드패션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언더웨어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남성의류</a:t>
                      </a: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유니섹스</a:t>
                      </a: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/</a:t>
                      </a:r>
                      <a:r>
                        <a:rPr lang="ko-KR" altLang="en-US" sz="800" b="0" kern="120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  <a:sym typeface="Gill Sans" pitchFamily="34" charset="0"/>
                        </a:rPr>
                        <a:t>캐주얼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  <a:sym typeface="Gill Sans" pitchFamily="34" charset="0"/>
                      </a:endParaRPr>
                    </a:p>
                  </a:txBody>
                  <a:tcPr marL="70090" marR="70090" marT="70090" marB="70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4816289" y="5675292"/>
            <a:ext cx="1758023" cy="112464"/>
            <a:chOff x="6387657" y="5634038"/>
            <a:chExt cx="2257425" cy="144412"/>
          </a:xfrm>
        </p:grpSpPr>
        <p:sp>
          <p:nvSpPr>
            <p:cNvPr id="153" name="자유형 152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762430" y="3052920"/>
            <a:ext cx="1758023" cy="112464"/>
            <a:chOff x="6387657" y="5634038"/>
            <a:chExt cx="2257425" cy="144412"/>
          </a:xfrm>
        </p:grpSpPr>
        <p:sp>
          <p:nvSpPr>
            <p:cNvPr id="156" name="자유형 155"/>
            <p:cNvSpPr/>
            <p:nvPr/>
          </p:nvSpPr>
          <p:spPr bwMode="auto">
            <a:xfrm>
              <a:off x="6387657" y="5634038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>
              <a:off x="6387657" y="5670500"/>
              <a:ext cx="2257425" cy="107950"/>
            </a:xfrm>
            <a:custGeom>
              <a:avLst/>
              <a:gdLst>
                <a:gd name="connsiteX0" fmla="*/ 0 w 3847795"/>
                <a:gd name="connsiteY0" fmla="*/ 308457 h 360882"/>
                <a:gd name="connsiteX1" fmla="*/ 972921 w 3847795"/>
                <a:gd name="connsiteY1" fmla="*/ 8534 h 360882"/>
                <a:gd name="connsiteX2" fmla="*/ 2370124 w 3847795"/>
                <a:gd name="connsiteY2" fmla="*/ 359663 h 360882"/>
                <a:gd name="connsiteX3" fmla="*/ 3847795 w 3847795"/>
                <a:gd name="connsiteY3" fmla="*/ 15849 h 3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7795" h="360882">
                  <a:moveTo>
                    <a:pt x="0" y="308457"/>
                  </a:moveTo>
                  <a:cubicBezTo>
                    <a:pt x="288950" y="154228"/>
                    <a:pt x="577900" y="0"/>
                    <a:pt x="972921" y="8534"/>
                  </a:cubicBezTo>
                  <a:cubicBezTo>
                    <a:pt x="1367942" y="17068"/>
                    <a:pt x="1890978" y="358444"/>
                    <a:pt x="2370124" y="359663"/>
                  </a:cubicBezTo>
                  <a:cubicBezTo>
                    <a:pt x="2849270" y="360882"/>
                    <a:pt x="3348532" y="188365"/>
                    <a:pt x="3847795" y="15849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623">
                <a:latin typeface="+mn-ea"/>
                <a:ea typeface="+mn-ea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818251" y="4276011"/>
            <a:ext cx="2849259" cy="14318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2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74128" y="4929390"/>
            <a:ext cx="534933" cy="191614"/>
          </a:xfrm>
          <a:prstGeom prst="rect">
            <a:avLst/>
          </a:prstGeom>
          <a:noFill/>
        </p:spPr>
        <p:txBody>
          <a:bodyPr wrap="none" lIns="71205" tIns="35603" rIns="71205" bIns="35603" rtlCol="0">
            <a:spAutoFit/>
          </a:bodyPr>
          <a:lstStyle/>
          <a:p>
            <a:r>
              <a:rPr lang="en-US" altLang="ko-KR" sz="778" dirty="0">
                <a:latin typeface="+mn-ea"/>
              </a:rPr>
              <a:t>// image</a:t>
            </a:r>
            <a:endParaRPr lang="ko-KR" altLang="en-US" sz="778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1213" y="4276010"/>
            <a:ext cx="531549" cy="16373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5603" rIns="0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AK PLAZA</a:t>
            </a:r>
            <a:endParaRPr lang="ko-KR" altLang="en-US" sz="70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3404" y="5713506"/>
            <a:ext cx="2830589" cy="311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71205" tIns="35603" rIns="71205" bIns="35603" rtlCol="0">
            <a:spAutoFit/>
          </a:bodyPr>
          <a:lstStyle/>
          <a:p>
            <a:pPr algn="ctr"/>
            <a:r>
              <a:rPr lang="ko-KR" altLang="en-US" sz="778" b="1" dirty="0">
                <a:latin typeface="+mn-ea"/>
              </a:rPr>
              <a:t>최대 </a:t>
            </a:r>
            <a:r>
              <a:rPr lang="en-US" altLang="ko-KR" sz="778" b="1" dirty="0">
                <a:latin typeface="+mn-ea"/>
              </a:rPr>
              <a:t>35% SALE</a:t>
            </a:r>
          </a:p>
          <a:p>
            <a:pPr algn="ctr"/>
            <a:r>
              <a:rPr lang="en-US" altLang="ko-KR" sz="778" dirty="0">
                <a:latin typeface="+mn-ea"/>
              </a:rPr>
              <a:t>AK</a:t>
            </a:r>
            <a:r>
              <a:rPr lang="ko-KR" altLang="en-US" sz="778" dirty="0">
                <a:latin typeface="+mn-ea"/>
              </a:rPr>
              <a:t>독점</a:t>
            </a:r>
            <a:r>
              <a:rPr lang="en-US" altLang="ko-KR" sz="778" dirty="0">
                <a:latin typeface="+mn-ea"/>
              </a:rPr>
              <a:t>, </a:t>
            </a:r>
            <a:r>
              <a:rPr lang="ko-KR" altLang="en-US" sz="778" dirty="0">
                <a:latin typeface="+mn-ea"/>
              </a:rPr>
              <a:t>단 일주일간 혜택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09617" y="195068"/>
            <a:ext cx="1654114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기획전</a:t>
            </a:r>
            <a:endParaRPr lang="en-US" altLang="ko-KR" sz="62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5953" y="195068"/>
            <a:ext cx="1549786" cy="196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62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AKM-MA-013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95671" y="874176"/>
            <a:ext cx="238758" cy="238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211" tIns="35606" rIns="71211" bIns="356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4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4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21213" y="1647896"/>
            <a:ext cx="531549" cy="16373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5603" rIns="0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AK PLAZA</a:t>
            </a:r>
            <a:endParaRPr lang="ko-KR" altLang="en-US" sz="70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116201" y="837060"/>
            <a:ext cx="3827747" cy="21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8" dirty="0">
                <a:latin typeface="+mn-ea"/>
              </a:rPr>
              <a:t>AK</a:t>
            </a:r>
            <a:r>
              <a:rPr lang="ko-KR" altLang="en-US" sz="818" b="1">
                <a:latin typeface="+mn-ea"/>
              </a:rPr>
              <a:t>   </a:t>
            </a:r>
            <a:r>
              <a:rPr lang="ko-KR" altLang="en-US" sz="818" dirty="0" err="1">
                <a:latin typeface="+mn-ea"/>
              </a:rPr>
              <a:t>파워딜</a:t>
            </a:r>
            <a:r>
              <a:rPr lang="ko-KR" altLang="en-US" sz="818" dirty="0">
                <a:latin typeface="+mn-ea"/>
              </a:rPr>
              <a:t>   </a:t>
            </a:r>
            <a:r>
              <a:rPr lang="en-US" altLang="ko-KR" sz="818" dirty="0">
                <a:latin typeface="+mn-ea"/>
              </a:rPr>
              <a:t>AK</a:t>
            </a:r>
            <a:r>
              <a:rPr lang="ko-KR" altLang="en-US" sz="818" dirty="0">
                <a:latin typeface="+mn-ea"/>
              </a:rPr>
              <a:t>플라자   </a:t>
            </a:r>
            <a:r>
              <a:rPr lang="ko-KR" altLang="en-US" sz="818" dirty="0" err="1">
                <a:latin typeface="+mn-ea"/>
              </a:rPr>
              <a:t>뷰티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dirty="0" err="1">
                <a:latin typeface="+mn-ea"/>
              </a:rPr>
              <a:t>키즈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dirty="0" err="1">
                <a:latin typeface="+mn-ea"/>
              </a:rPr>
              <a:t>트랜드픽</a:t>
            </a:r>
            <a:r>
              <a:rPr lang="ko-KR" altLang="en-US" sz="818" dirty="0">
                <a:latin typeface="+mn-ea"/>
              </a:rPr>
              <a:t>    </a:t>
            </a:r>
            <a:r>
              <a:rPr lang="ko-KR" altLang="en-US" sz="818" b="1" dirty="0">
                <a:latin typeface="+mn-ea"/>
              </a:rPr>
              <a:t>기획전</a:t>
            </a:r>
            <a:r>
              <a:rPr lang="ko-KR" altLang="en-US" sz="818" dirty="0">
                <a:latin typeface="+mn-ea"/>
              </a:rPr>
              <a:t>   </a:t>
            </a:r>
            <a:r>
              <a:rPr lang="ko-KR" altLang="en-US" sz="818">
                <a:latin typeface="+mn-ea"/>
              </a:rPr>
              <a:t>이벤트   베스트</a:t>
            </a:r>
            <a:endParaRPr lang="ko-KR" altLang="en-US" sz="818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271" y="4271535"/>
            <a:ext cx="2856560" cy="2002306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Native Area</a:t>
            </a:r>
            <a:endParaRPr lang="ko-KR" altLang="en-US" sz="1664"/>
          </a:p>
        </p:txBody>
      </p:sp>
      <p:sp>
        <p:nvSpPr>
          <p:cNvPr id="50" name="직사각형 49"/>
          <p:cNvSpPr/>
          <p:nvPr/>
        </p:nvSpPr>
        <p:spPr>
          <a:xfrm>
            <a:off x="4281547" y="802061"/>
            <a:ext cx="2856560" cy="5610350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56" name="타원 55"/>
          <p:cNvSpPr/>
          <p:nvPr/>
        </p:nvSpPr>
        <p:spPr>
          <a:xfrm>
            <a:off x="4201040" y="762446"/>
            <a:ext cx="139393" cy="1393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205" tIns="35603" rIns="71205" bIns="35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1" b="1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21213" y="3611642"/>
            <a:ext cx="2851182" cy="296802"/>
            <a:chOff x="791179" y="3611642"/>
            <a:chExt cx="2900490" cy="296802"/>
          </a:xfrm>
        </p:grpSpPr>
        <p:sp>
          <p:nvSpPr>
            <p:cNvPr id="39" name="직사각형 38"/>
            <p:cNvSpPr/>
            <p:nvPr/>
          </p:nvSpPr>
          <p:spPr>
            <a:xfrm>
              <a:off x="791179" y="3611642"/>
              <a:ext cx="966445" cy="2968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86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전체보기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60118" y="3611642"/>
              <a:ext cx="966445" cy="2968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86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AK MALL</a:t>
              </a:r>
              <a:endParaRPr lang="ko-KR" altLang="en-US" sz="786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25224" y="3611642"/>
              <a:ext cx="966445" cy="2968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86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AK PLAZA</a:t>
              </a:r>
              <a:endParaRPr lang="ko-KR" altLang="en-US" sz="786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821213" y="3972460"/>
            <a:ext cx="2851182" cy="245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786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</a:t>
            </a:r>
            <a:r>
              <a:rPr lang="ko-KR" altLang="en-US" sz="78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▼</a:t>
            </a:r>
          </a:p>
        </p:txBody>
      </p:sp>
      <p:cxnSp>
        <p:nvCxnSpPr>
          <p:cNvPr id="9" name="꺾인 연결선 8"/>
          <p:cNvCxnSpPr>
            <a:stCxn id="42" idx="3"/>
            <a:endCxn id="151" idx="1"/>
          </p:cNvCxnSpPr>
          <p:nvPr/>
        </p:nvCxnSpPr>
        <p:spPr>
          <a:xfrm flipV="1">
            <a:off x="3672395" y="3109154"/>
            <a:ext cx="627330" cy="985944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915315" y="5551358"/>
            <a:ext cx="1817136" cy="1235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6" dirty="0" smtClean="0"/>
              <a:t>1. </a:t>
            </a:r>
            <a:r>
              <a:rPr lang="ko-KR" altLang="en-US" sz="786" smtClean="0"/>
              <a:t>탭 선택시 </a:t>
            </a:r>
            <a:r>
              <a:rPr lang="en-US" altLang="ko-KR" sz="786" dirty="0" smtClean="0"/>
              <a:t>sorting</a:t>
            </a:r>
            <a:r>
              <a:rPr lang="ko-KR" altLang="en-US" sz="786" smtClean="0"/>
              <a:t>영역 추가로 노출됨</a:t>
            </a:r>
            <a:r>
              <a:rPr lang="en-US" altLang="ko-KR" sz="786" dirty="0" smtClean="0"/>
              <a:t>, Web View</a:t>
            </a:r>
            <a:r>
              <a:rPr lang="ko-KR" altLang="en-US" sz="786" smtClean="0"/>
              <a:t>영역 높이값 변동</a:t>
            </a:r>
            <a:endParaRPr lang="ko-KR" altLang="en-US" sz="786" dirty="0"/>
          </a:p>
        </p:txBody>
      </p:sp>
      <p:sp>
        <p:nvSpPr>
          <p:cNvPr id="57" name="직사각형 56"/>
          <p:cNvSpPr/>
          <p:nvPr/>
        </p:nvSpPr>
        <p:spPr>
          <a:xfrm>
            <a:off x="815909" y="786586"/>
            <a:ext cx="2856560" cy="341208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4" dirty="0"/>
              <a:t>Web View</a:t>
            </a:r>
            <a:endParaRPr lang="ko-KR" altLang="en-US" sz="1664"/>
          </a:p>
        </p:txBody>
      </p:sp>
      <p:sp>
        <p:nvSpPr>
          <p:cNvPr id="61" name="직사각형 60"/>
          <p:cNvSpPr/>
          <p:nvPr/>
        </p:nvSpPr>
        <p:spPr>
          <a:xfrm>
            <a:off x="808234" y="3604516"/>
            <a:ext cx="2845984" cy="6213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45415" y="3557843"/>
            <a:ext cx="140721" cy="140721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1889" tIns="35945" rIns="71889" bIns="35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8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6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35" y="1276997"/>
            <a:ext cx="7018246" cy="957075"/>
          </a:xfrm>
          <a:prstGeom prst="rect">
            <a:avLst/>
          </a:prstGeom>
          <a:solidFill>
            <a:schemeClr val="tx1"/>
          </a:solidFill>
        </p:spPr>
        <p:txBody>
          <a:bodyPr wrap="none" lIns="71205" tIns="35603" rIns="71205" bIns="35603" rtlCol="0" anchor="ctr">
            <a:noAutofit/>
          </a:bodyPr>
          <a:lstStyle/>
          <a:p>
            <a:r>
              <a:rPr lang="ko-KR" altLang="en-US" sz="3426" dirty="0">
                <a:solidFill>
                  <a:schemeClr val="bg1"/>
                </a:solidFill>
              </a:rPr>
              <a:t>메인 </a:t>
            </a:r>
            <a:r>
              <a:rPr lang="en-US" altLang="ko-KR" sz="3426" dirty="0">
                <a:solidFill>
                  <a:schemeClr val="bg1"/>
                </a:solidFill>
              </a:rPr>
              <a:t>&gt; </a:t>
            </a:r>
            <a:r>
              <a:rPr lang="ko-KR" altLang="en-US" sz="3426" dirty="0">
                <a:solidFill>
                  <a:schemeClr val="bg1"/>
                </a:solidFill>
              </a:rPr>
              <a:t>베스트</a:t>
            </a:r>
          </a:p>
        </p:txBody>
      </p:sp>
    </p:spTree>
    <p:extLst>
      <p:ext uri="{BB962C8B-B14F-4D97-AF65-F5344CB8AC3E}">
        <p14:creationId xmlns:p14="http://schemas.microsoft.com/office/powerpoint/2010/main" val="16890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headEnd type="oval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32946</TotalTime>
  <Words>3362</Words>
  <Application>Microsoft Office PowerPoint</Application>
  <PresentationFormat>A4 용지(210x297mm)</PresentationFormat>
  <Paragraphs>1252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Gill Sans</vt:lpstr>
      <vt:lpstr>나눔고딕</vt:lpstr>
      <vt:lpstr>돋움</vt:lpstr>
      <vt:lpstr>Malgun Gothic</vt:lpstr>
      <vt:lpstr>Malgun Gothic</vt:lpstr>
      <vt:lpstr>Arial</vt:lpstr>
      <vt:lpstr>Calibri</vt:lpstr>
      <vt:lpstr>Calibri Light</vt:lpstr>
      <vt:lpstr>Times New Roman</vt:lpstr>
      <vt:lpstr>Wingdings</vt:lpstr>
      <vt:lpstr>Wingdings 3</vt:lpstr>
      <vt:lpstr>Office 테마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위젯 - iOS</vt:lpstr>
      <vt:lpstr>위젯 - 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bluefrog</cp:lastModifiedBy>
  <cp:revision>820</cp:revision>
  <dcterms:created xsi:type="dcterms:W3CDTF">2014-11-14T04:52:40Z</dcterms:created>
  <dcterms:modified xsi:type="dcterms:W3CDTF">2016-10-16T06:26:50Z</dcterms:modified>
</cp:coreProperties>
</file>