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2" r:id="rId24"/>
    <p:sldId id="280" r:id="rId25"/>
    <p:sldId id="283" r:id="rId26"/>
    <p:sldId id="281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B11-AE8B-4321-BF27-D5B1F8CD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F845-AC59-4FFA-80F1-8121D9C84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0609-6E9F-48B4-ACA6-39187FDB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40A6-50E8-45E6-B23D-B211EA4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9C7E-6578-42DD-BBAE-37E6D9F1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AE9-EB3A-4139-87B4-6816F141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F5DAD-AB5C-47B9-B9C3-1EE6D008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3A5-AD86-4439-A576-0797BA55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2500-5B60-4E0F-A744-B14FAFF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EB06-5DFB-452D-856B-CBCF083D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2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8E716-1264-40CF-9D59-CE578D6B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5B774-8D82-4FF1-A0F8-F532B0A3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3908-C7B8-42A0-BE62-B412CC83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B5BD7-A8A1-4E95-BB17-665FAD7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5388-99A9-4A19-8CFB-A8F28BE2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6FE-7E9A-4212-BA9A-A8DDF06C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BE0E-7290-4EBA-8B8B-F10E8135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4D38-6E86-4328-8949-4F341EA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7170-78F9-4406-B1C6-EA00FF48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732D-8657-49F2-A759-10C58BB3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A3F-E2F8-46E5-9097-F8843B52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9263-C31F-4814-9A96-E53217ED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FE97-800A-4E68-B89E-30136027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6716-A38A-4D72-AEBC-F409C00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96DD-9429-49B0-B26C-AED845D2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39B0-D6CF-408F-8D9C-9EF268A8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DA6-EB28-4C10-8E4E-FB3664EC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E404-387F-4F66-8A93-E6AB33B1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B585-35F9-40C2-9F22-967DEB15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9B5A0-6F67-4BBE-A41C-2BAE57B5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46D72-5AE4-41C1-9405-CBAE2889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B3C5-C764-4B79-A08D-62CA226A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EB57-3B94-40C9-AC6D-4443AED3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9D391-BE34-4B03-B197-0DF8B2AF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930E-5DF4-413B-BEEC-0629584C2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B400-BDD9-48FB-87C5-5CED0EF6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41B23-62DE-47A3-A4AC-18DFABFA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8CA68-9370-481D-8920-48626836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3FA69-A53C-4ADD-8907-9148F8A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49B9-BE2E-4A6C-A18F-8596F1C2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4A023-DD24-409A-B244-C8FD6667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CC7B-7A12-4F1B-94B1-D093BB0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A3B6A-B3F1-4EB4-B765-CDAF1743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DA313-1317-4365-844E-6FAEFAA7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592C-0F27-4233-8CBA-F789D071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A79D-A41F-4244-8B51-2152F9C8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A5D7-F21F-4C00-8C2D-4F6CF4A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8B56-FC00-4807-87EB-3CF9A036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36A6B-FB6B-4AF2-B22C-9BE7DAF3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8D2D-E80D-49EC-A0B7-EF5A8717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5753-796E-4715-8882-0862C0E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9FAF-1D14-478E-8B76-0465E19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3B62-EF68-4924-B319-88DCFFFA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37DC-AA75-4F3C-A62A-85DCC212A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649E-4D87-412B-BF17-DE4A5B5B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1D98-59C8-4464-BA13-1CF80DF8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B988-92ED-4B6D-ABDF-FEB05DA7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E4A5-8647-47F0-8056-3AD735D4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8D224-FA24-4AE3-8052-AF81ABB8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8A60-00E6-4D46-AC8F-9A10CA1D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8643-D15C-44E2-8DDA-8AF6DCFF5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904A-CEC3-4625-9553-02F1384004C5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21A9-CA36-477A-B8BC-4BF8A3D0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8150-2740-4670-98A7-4CD17EC61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FC32-D24E-44FE-8D23-235D1079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7D28-AE8A-4963-B9F1-DE93640F6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modeling of ChIP-seq dynamics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C61AC-59CE-4AA2-86B3-0C5B34A8E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&amp; Austin</a:t>
            </a:r>
          </a:p>
          <a:p>
            <a:r>
              <a:rPr lang="en-US" dirty="0"/>
              <a:t>05/09/19</a:t>
            </a:r>
          </a:p>
        </p:txBody>
      </p:sp>
    </p:spTree>
    <p:extLst>
      <p:ext uri="{BB962C8B-B14F-4D97-AF65-F5344CB8AC3E}">
        <p14:creationId xmlns:p14="http://schemas.microsoft.com/office/powerpoint/2010/main" val="12025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9A2F-81D7-4AA3-ACE9-E6456B2E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8" y="1699493"/>
            <a:ext cx="4961310" cy="49365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735258"/>
            <a:ext cx="4586056" cy="571347"/>
          </a:xfrm>
        </p:spPr>
        <p:txBody>
          <a:bodyPr>
            <a:normAutofit/>
          </a:bodyPr>
          <a:lstStyle/>
          <a:p>
            <a:r>
              <a:rPr lang="en-US" dirty="0"/>
              <a:t>Modeled WL directly to WEL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3FC15-598F-4B1C-9D55-9675C6DB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84" y="1717247"/>
            <a:ext cx="4961311" cy="4936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A3581-1178-42E3-BCC7-D48BD28B5F07}"/>
              </a:ext>
            </a:extLst>
          </p:cNvPr>
          <p:cNvSpPr txBox="1"/>
          <p:nvPr/>
        </p:nvSpPr>
        <p:spPr>
          <a:xfrm>
            <a:off x="2749259" y="1386858"/>
            <a:ext cx="10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3536-C3EC-45CA-8F8A-707B68EF8FE4}"/>
              </a:ext>
            </a:extLst>
          </p:cNvPr>
          <p:cNvSpPr txBox="1"/>
          <p:nvPr/>
        </p:nvSpPr>
        <p:spPr>
          <a:xfrm>
            <a:off x="7819887" y="1390279"/>
            <a:ext cx="23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confidence genes</a:t>
            </a:r>
          </a:p>
        </p:txBody>
      </p:sp>
    </p:spTree>
    <p:extLst>
      <p:ext uri="{BB962C8B-B14F-4D97-AF65-F5344CB8AC3E}">
        <p14:creationId xmlns:p14="http://schemas.microsoft.com/office/powerpoint/2010/main" val="29903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0"/>
            <a:ext cx="11532093" cy="1020932"/>
          </a:xfrm>
        </p:spPr>
        <p:txBody>
          <a:bodyPr>
            <a:normAutofit/>
          </a:bodyPr>
          <a:lstStyle/>
          <a:p>
            <a:r>
              <a:rPr lang="en-US" sz="4000" dirty="0"/>
              <a:t>Do we see evidence of a “lag” in WEL compared to WL?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3B7BC-A8BD-4752-B92E-5F819B2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4" y="735258"/>
            <a:ext cx="4586056" cy="571347"/>
          </a:xfrm>
        </p:spPr>
        <p:txBody>
          <a:bodyPr>
            <a:normAutofit/>
          </a:bodyPr>
          <a:lstStyle/>
          <a:p>
            <a:r>
              <a:rPr lang="en-US" dirty="0"/>
              <a:t>Modeled WL directly to WEL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CAE3-A6D5-4F69-AE1B-56AAC3C4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9454"/>
            <a:ext cx="11302545" cy="4949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D3A8D-DC4A-42EB-AD72-B795E83E8D07}"/>
              </a:ext>
            </a:extLst>
          </p:cNvPr>
          <p:cNvSpPr txBox="1"/>
          <p:nvPr/>
        </p:nvSpPr>
        <p:spPr>
          <a:xfrm>
            <a:off x="8957569" y="5308546"/>
            <a:ext cx="323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Significantly lagged genes tend to be “noisier” in regards to following the standard trend</a:t>
            </a:r>
          </a:p>
        </p:txBody>
      </p:sp>
    </p:spTree>
    <p:extLst>
      <p:ext uri="{BB962C8B-B14F-4D97-AF65-F5344CB8AC3E}">
        <p14:creationId xmlns:p14="http://schemas.microsoft.com/office/powerpoint/2010/main" val="368091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1020932"/>
          </a:xfrm>
        </p:spPr>
        <p:txBody>
          <a:bodyPr>
            <a:noAutofit/>
          </a:bodyPr>
          <a:lstStyle/>
          <a:p>
            <a:r>
              <a:rPr lang="en-US" sz="3600" dirty="0"/>
              <a:t>What’s the relationship between gene length and initial histone levels?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5F120-A2C8-4C2E-8ECA-0B3F5D13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1" y="841300"/>
            <a:ext cx="5995478" cy="58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1020932"/>
          </a:xfrm>
        </p:spPr>
        <p:txBody>
          <a:bodyPr>
            <a:noAutofit/>
          </a:bodyPr>
          <a:lstStyle/>
          <a:p>
            <a:r>
              <a:rPr lang="en-US" sz="3600" dirty="0"/>
              <a:t>Do we see the expected relationship between histone levels and RNA abundance?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93150-023D-4AE1-83DE-0BFE2F17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2400579"/>
            <a:ext cx="5659374" cy="3164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DE391-ADC4-4CF8-8646-704C8947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91" y="2371616"/>
            <a:ext cx="5690586" cy="3250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C625B-CB87-4481-88F0-0EA31975D157}"/>
              </a:ext>
            </a:extLst>
          </p:cNvPr>
          <p:cNvSpPr txBox="1"/>
          <p:nvPr/>
        </p:nvSpPr>
        <p:spPr>
          <a:xfrm>
            <a:off x="2548587" y="1942546"/>
            <a:ext cx="10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0DAAB-5463-484C-A760-06608ADD39DB}"/>
              </a:ext>
            </a:extLst>
          </p:cNvPr>
          <p:cNvSpPr txBox="1"/>
          <p:nvPr/>
        </p:nvSpPr>
        <p:spPr>
          <a:xfrm>
            <a:off x="7988564" y="1942546"/>
            <a:ext cx="23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confidence genes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2797C8-CBE1-43F8-8618-55912956827B}"/>
              </a:ext>
            </a:extLst>
          </p:cNvPr>
          <p:cNvCxnSpPr/>
          <p:nvPr/>
        </p:nvCxnSpPr>
        <p:spPr>
          <a:xfrm>
            <a:off x="6007223" y="1267843"/>
            <a:ext cx="0" cy="51845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4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4EEC-3179-4F53-92F3-5939E182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4" y="1059643"/>
            <a:ext cx="9723823" cy="54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(High confidence genes)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33628-7E12-45D1-88A3-6186D60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5" y="1043607"/>
            <a:ext cx="9876269" cy="55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initial histone levels?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14F29-1BDF-4717-89D3-E11B904E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5" y="1067205"/>
            <a:ext cx="9645449" cy="54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transcription levels?</a:t>
            </a:r>
            <a:br>
              <a:rPr lang="en-US" sz="3200" dirty="0"/>
            </a:br>
            <a:r>
              <a:rPr lang="en-US" sz="3200" dirty="0"/>
              <a:t>(All genes)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C6EC6-E54A-47E7-85B5-77689A85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65" y="937805"/>
            <a:ext cx="10265870" cy="57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1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25609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transcription levels?</a:t>
            </a:r>
            <a:br>
              <a:rPr lang="en-US" sz="3200" dirty="0"/>
            </a:br>
            <a:r>
              <a:rPr lang="en-US" sz="3200" dirty="0"/>
              <a:t>(High confidence genes)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659BD-6AA7-4161-8BCB-7BD3B0CB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9" y="961998"/>
            <a:ext cx="10192181" cy="5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43362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How correlated are GLMM estimates between the two (WA and WL) assays? Do genes tend to have similar gain/loss effects?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77B46-2EF8-4C9F-8A9B-CED3745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9" y="1210467"/>
            <a:ext cx="10237201" cy="51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72AC0A-F2FE-4DAD-801A-58672B6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6114"/>
          </a:xfrm>
        </p:spPr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4029E2-3693-4544-B475-07E1FEB4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89"/>
            <a:ext cx="10515600" cy="5816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Linear model (LM): y = Xβ + 𝝴</a:t>
            </a:r>
          </a:p>
          <a:p>
            <a:pPr lvl="1"/>
            <a:r>
              <a:rPr lang="en-US" dirty="0"/>
              <a:t>y – outcome</a:t>
            </a:r>
          </a:p>
          <a:p>
            <a:pPr lvl="1"/>
            <a:r>
              <a:rPr lang="en-US" dirty="0"/>
              <a:t>X – matrix of predictors</a:t>
            </a:r>
          </a:p>
          <a:p>
            <a:pPr lvl="1"/>
            <a:r>
              <a:rPr lang="en-US" dirty="0"/>
              <a:t>β – predictor effects</a:t>
            </a:r>
          </a:p>
          <a:p>
            <a:pPr lvl="1"/>
            <a:r>
              <a:rPr lang="en-US" dirty="0"/>
              <a:t>𝝴 – Random noise</a:t>
            </a:r>
          </a:p>
          <a:p>
            <a:r>
              <a:rPr lang="en-US" dirty="0"/>
              <a:t>Key challenges</a:t>
            </a:r>
          </a:p>
          <a:p>
            <a:pPr lvl="1"/>
            <a:r>
              <a:rPr lang="en-US" dirty="0"/>
              <a:t>Standard linear regression expects noise to be normally distributed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Outcome (y) is a proportion</a:t>
            </a:r>
          </a:p>
          <a:p>
            <a:pPr lvl="1"/>
            <a:r>
              <a:rPr lang="en-US" dirty="0"/>
              <a:t>Noise is assumed to be independent for LM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Longitudinal data results in correlated </a:t>
            </a:r>
            <a:r>
              <a:rPr lang="en-US" dirty="0" err="1">
                <a:solidFill>
                  <a:srgbClr val="00B050"/>
                </a:solidFill>
              </a:rPr>
              <a:t>datapoints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Need to acknowledge this complexity in the statistical model</a:t>
            </a:r>
          </a:p>
          <a:p>
            <a:r>
              <a:rPr lang="en-US" dirty="0">
                <a:solidFill>
                  <a:srgbClr val="00B0F0"/>
                </a:solidFill>
              </a:rPr>
              <a:t>Generalized</a:t>
            </a:r>
            <a:r>
              <a:rPr lang="en-US" dirty="0"/>
              <a:t> Linear </a:t>
            </a:r>
            <a:r>
              <a:rPr lang="en-US" dirty="0">
                <a:solidFill>
                  <a:srgbClr val="00B050"/>
                </a:solidFill>
              </a:rPr>
              <a:t>Mixed</a:t>
            </a:r>
            <a:r>
              <a:rPr lang="en-US" dirty="0"/>
              <a:t> Model (GLMM)</a:t>
            </a:r>
          </a:p>
          <a:p>
            <a:pPr lvl="1"/>
            <a:r>
              <a:rPr lang="en-US" dirty="0"/>
              <a:t>Specifically Beta Regression with random effects</a:t>
            </a:r>
          </a:p>
          <a:p>
            <a:pPr lvl="1"/>
            <a:r>
              <a:rPr lang="en-US" dirty="0"/>
              <a:t>Hard to do this with “classical” statistical tools (Frequentist)</a:t>
            </a:r>
          </a:p>
          <a:p>
            <a:pPr lvl="1"/>
            <a:r>
              <a:rPr lang="en-US" dirty="0"/>
              <a:t>Bayesian tools – Stan</a:t>
            </a:r>
          </a:p>
          <a:p>
            <a:pPr lvl="2"/>
            <a:r>
              <a:rPr lang="en-US" dirty="0"/>
              <a:t>Cutting-edge Bayesian computational tool</a:t>
            </a:r>
          </a:p>
        </p:txBody>
      </p:sp>
    </p:spTree>
    <p:extLst>
      <p:ext uri="{BB962C8B-B14F-4D97-AF65-F5344CB8AC3E}">
        <p14:creationId xmlns:p14="http://schemas.microsoft.com/office/powerpoint/2010/main" val="68153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09" y="143362"/>
            <a:ext cx="12263021" cy="620115"/>
          </a:xfrm>
        </p:spPr>
        <p:txBody>
          <a:bodyPr>
            <a:noAutofit/>
          </a:bodyPr>
          <a:lstStyle/>
          <a:p>
            <a:r>
              <a:rPr lang="en-US" sz="3200" dirty="0"/>
              <a:t>How correlated are GLMM estimates between the two (WA and WL) assays? Do genes tend to have similar gain/loss effects?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31A34-8878-4863-97CD-9FAF7E70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009650"/>
            <a:ext cx="11915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4620"/>
            <a:ext cx="12263021" cy="62011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We can color plots to visualize three variables at once to see further underlying patterns. Does this affect our previous interpretations?</a:t>
            </a:r>
          </a:p>
        </p:txBody>
      </p:sp>
    </p:spTree>
    <p:extLst>
      <p:ext uri="{BB962C8B-B14F-4D97-AF65-F5344CB8AC3E}">
        <p14:creationId xmlns:p14="http://schemas.microsoft.com/office/powerpoint/2010/main" val="271198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BA879-7911-44EC-B40E-3BB4BC57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80789"/>
            <a:ext cx="11982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0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gene length?</a:t>
            </a:r>
            <a:br>
              <a:rPr lang="en-US" sz="3200" dirty="0"/>
            </a:br>
            <a:r>
              <a:rPr lang="en-US" sz="3200" dirty="0"/>
              <a:t>(Error plots, colored by RNA abundance)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F766D-01A3-4E13-99D7-B9178997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3134"/>
            <a:ext cx="12039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D2834-63CA-4AC9-8637-1E53C601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606554"/>
            <a:ext cx="12049125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A5F8F-91E7-4E9C-B489-17E9E037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" y="1025279"/>
            <a:ext cx="11991975" cy="2581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F5B79C-2F05-4A50-8963-CB546D08CA4B}"/>
              </a:ext>
            </a:extLst>
          </p:cNvPr>
          <p:cNvSpPr/>
          <p:nvPr/>
        </p:nvSpPr>
        <p:spPr>
          <a:xfrm>
            <a:off x="150920" y="6374168"/>
            <a:ext cx="452762" cy="35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891CD-8CA3-41BB-BAD7-E770ABBD5A34}"/>
              </a:ext>
            </a:extLst>
          </p:cNvPr>
          <p:cNvSpPr/>
          <p:nvPr/>
        </p:nvSpPr>
        <p:spPr>
          <a:xfrm>
            <a:off x="6211941" y="6400801"/>
            <a:ext cx="452762" cy="35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(Error plots, colored by RNA abundance)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A26E1-4FE5-4138-AAC3-7A69E8D4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833"/>
            <a:ext cx="12039600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4B5A8-364D-45BD-8296-CF363D29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0508"/>
            <a:ext cx="12001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3EEE-DFD9-4375-B9A2-4AAFC131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134487"/>
            <a:ext cx="11532093" cy="620115"/>
          </a:xfrm>
        </p:spPr>
        <p:txBody>
          <a:bodyPr>
            <a:noAutofit/>
          </a:bodyPr>
          <a:lstStyle/>
          <a:p>
            <a:r>
              <a:rPr lang="en-US" sz="3200" dirty="0"/>
              <a:t>Using the GLMM estimates, is there a relationship to histone levels?</a:t>
            </a:r>
            <a:br>
              <a:rPr lang="en-US" sz="3200" dirty="0"/>
            </a:br>
            <a:r>
              <a:rPr lang="en-US" sz="3200" dirty="0"/>
              <a:t>(Colored by RNA abundance)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1639D-0BEB-4421-8A98-36B48A96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06774"/>
            <a:ext cx="12001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E1E7-669A-4D55-9422-D22AC79B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267471"/>
            <a:ext cx="10515600" cy="735706"/>
          </a:xfrm>
        </p:spPr>
        <p:txBody>
          <a:bodyPr/>
          <a:lstStyle/>
          <a:p>
            <a:r>
              <a:rPr lang="en-US" dirty="0"/>
              <a:t>Transcription GLMM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72786-F0DC-4644-BB9C-EF6A7AC0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5" y="989025"/>
            <a:ext cx="6113581" cy="57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D70-793C-476B-8C4E-7D513BE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107674"/>
            <a:ext cx="10515600" cy="726828"/>
          </a:xfrm>
        </p:spPr>
        <p:txBody>
          <a:bodyPr/>
          <a:lstStyle/>
          <a:p>
            <a:r>
              <a:rPr lang="en-US" dirty="0"/>
              <a:t>Positive </a:t>
            </a:r>
            <a:r>
              <a:rPr lang="en-US" dirty="0" err="1"/>
              <a:t>txGLMM</a:t>
            </a:r>
            <a:r>
              <a:rPr lang="en-US" dirty="0"/>
              <a:t> estimate example (YFR044C)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CD42-92BC-40AC-AA14-33E72F20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58" y="966807"/>
            <a:ext cx="5711883" cy="57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D70-793C-476B-8C4E-7D513BE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107674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</a:t>
            </a:r>
            <a:r>
              <a:rPr lang="en-US" dirty="0" err="1"/>
              <a:t>txGLMM</a:t>
            </a:r>
            <a:r>
              <a:rPr lang="en-US" dirty="0"/>
              <a:t> estimate example (YCL002C)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EF5FAF-0954-421E-B6CB-75D37952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22" y="1072385"/>
            <a:ext cx="5495356" cy="55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CD2B-CDBA-884B-A166-B023CE8E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99549"/>
            <a:ext cx="10515600" cy="1325563"/>
          </a:xfrm>
        </p:spPr>
        <p:txBody>
          <a:bodyPr/>
          <a:lstStyle/>
          <a:p>
            <a:r>
              <a:rPr lang="en-US" dirty="0"/>
              <a:t>Means at the time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9F9C0-5681-974F-A154-99F692D7F4B8}"/>
              </a:ext>
            </a:extLst>
          </p:cNvPr>
          <p:cNvSpPr txBox="1"/>
          <p:nvPr/>
        </p:nvSpPr>
        <p:spPr>
          <a:xfrm>
            <a:off x="1991607" y="5473005"/>
            <a:ext cx="8208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See some obvious trends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This viewpoint ignores the correlation between experimental units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3 observations of trends with times per gene per assay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45501-30FD-4B09-BA85-E18033DD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13" y="1265314"/>
            <a:ext cx="9222974" cy="4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8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6D70-793C-476B-8C4E-7D513BE9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204188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Confident gene example from both </a:t>
            </a:r>
            <a:r>
              <a:rPr lang="en-US" dirty="0" err="1"/>
              <a:t>txGLMM</a:t>
            </a:r>
            <a:r>
              <a:rPr lang="en-US" dirty="0"/>
              <a:t> and histone GLMM (YDL216C)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490F9-A53B-45F3-9D3B-33355463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71" y="1213301"/>
            <a:ext cx="5474258" cy="55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7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AE8-9F48-3D4A-BF2F-484CBA98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DF91-0F0D-C244-883D-2981B903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78" y="1109190"/>
            <a:ext cx="10040644" cy="4351338"/>
          </a:xfrm>
        </p:spPr>
        <p:txBody>
          <a:bodyPr/>
          <a:lstStyle/>
          <a:p>
            <a:r>
              <a:rPr lang="en-US" dirty="0"/>
              <a:t>Fit model per gene per assay</a:t>
            </a:r>
          </a:p>
          <a:p>
            <a:pPr lvl="1"/>
            <a:r>
              <a:rPr lang="en-US" dirty="0"/>
              <a:t>E[g(y)] = intercept + β</a:t>
            </a:r>
            <a:r>
              <a:rPr lang="en-US" baseline="-25000" dirty="0" err="1"/>
              <a:t>time</a:t>
            </a:r>
            <a:r>
              <a:rPr lang="en-US" dirty="0" err="1"/>
              <a:t>X</a:t>
            </a:r>
            <a:r>
              <a:rPr lang="en-US" baseline="-25000" dirty="0" err="1"/>
              <a:t>time</a:t>
            </a:r>
            <a:r>
              <a:rPr lang="en-US" dirty="0"/>
              <a:t> + e</a:t>
            </a:r>
          </a:p>
          <a:p>
            <a:pPr lvl="1"/>
            <a:r>
              <a:rPr lang="en-US" dirty="0"/>
              <a:t>Grab β</a:t>
            </a:r>
            <a:r>
              <a:rPr lang="en-US" baseline="-25000" dirty="0"/>
              <a:t>time</a:t>
            </a:r>
            <a:r>
              <a:rPr lang="en-US" dirty="0"/>
              <a:t> and 95% Credible interval (Bayesian version of a confidence interval)</a:t>
            </a:r>
          </a:p>
          <a:p>
            <a:pPr lvl="1"/>
            <a:r>
              <a:rPr lang="en-US" dirty="0"/>
              <a:t>Genes that have a </a:t>
            </a:r>
            <a:r>
              <a:rPr lang="en-US" dirty="0" err="1"/>
              <a:t>CrI</a:t>
            </a:r>
            <a:r>
              <a:rPr lang="en-US" dirty="0"/>
              <a:t> don’t cross 0 are what we’re calling “confident genes”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03E12-0C9F-4EA5-8492-EE219BD2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824" y="4193796"/>
            <a:ext cx="5666085" cy="2333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7BC03-D3D0-467A-8C13-916981B4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" y="3872933"/>
            <a:ext cx="5832909" cy="2649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F349-CE9D-4DE0-8DFD-C6BE22388614}"/>
              </a:ext>
            </a:extLst>
          </p:cNvPr>
          <p:cNvSpPr txBox="1"/>
          <p:nvPr/>
        </p:nvSpPr>
        <p:spPr>
          <a:xfrm>
            <a:off x="1807944" y="3688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 within own assay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6B950-B547-4E9A-9ACC-9317BD390A6D}"/>
              </a:ext>
            </a:extLst>
          </p:cNvPr>
          <p:cNvSpPr txBox="1"/>
          <p:nvPr/>
        </p:nvSpPr>
        <p:spPr>
          <a:xfrm>
            <a:off x="7640856" y="3688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Confident across all assays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89D14-6B7D-4EC1-B10A-5F4B8C881DC9}"/>
              </a:ext>
            </a:extLst>
          </p:cNvPr>
          <p:cNvSpPr txBox="1"/>
          <p:nvPr/>
        </p:nvSpPr>
        <p:spPr>
          <a:xfrm>
            <a:off x="7392021" y="760969"/>
            <a:ext cx="44479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** We added more iterations to the model to more accurately quantify estimates of gain/loss</a:t>
            </a:r>
          </a:p>
        </p:txBody>
      </p:sp>
    </p:spTree>
    <p:extLst>
      <p:ext uri="{BB962C8B-B14F-4D97-AF65-F5344CB8AC3E}">
        <p14:creationId xmlns:p14="http://schemas.microsoft.com/office/powerpoint/2010/main" val="18273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26855-8958-4B3D-BC90-45863F2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A515-E8A2-455D-9279-C59141C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" y="1499189"/>
            <a:ext cx="7037779" cy="489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E94B-F3D0-4C90-8554-98CFBC8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2539013"/>
            <a:ext cx="3712928" cy="376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E13AA-3E68-4D28-9B50-0BE5D1AA121C}"/>
              </a:ext>
            </a:extLst>
          </p:cNvPr>
          <p:cNvSpPr txBox="1"/>
          <p:nvPr/>
        </p:nvSpPr>
        <p:spPr>
          <a:xfrm>
            <a:off x="7381260" y="858378"/>
            <a:ext cx="46280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** For this presentation: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b="1" u="sng" dirty="0"/>
              <a:t>Writer add </a:t>
            </a:r>
            <a:r>
              <a:rPr lang="en-US" sz="1600" b="1" dirty="0"/>
              <a:t>(WA) = </a:t>
            </a:r>
            <a:r>
              <a:rPr lang="en-US" sz="1600" b="1" i="1" dirty="0"/>
              <a:t>set2-gain</a:t>
            </a:r>
            <a:br>
              <a:rPr lang="en-US" sz="1600" b="1" i="1" dirty="0"/>
            </a:br>
            <a:r>
              <a:rPr lang="en-US" sz="1600" b="1" i="1" dirty="0"/>
              <a:t>	</a:t>
            </a:r>
            <a:r>
              <a:rPr lang="en-US" sz="1600" b="1" u="sng" dirty="0"/>
              <a:t>Writer loss</a:t>
            </a:r>
            <a:r>
              <a:rPr lang="en-US" sz="1600" b="1" dirty="0"/>
              <a:t> (WL) = </a:t>
            </a:r>
            <a:r>
              <a:rPr lang="en-US" sz="1600" b="1" i="1" dirty="0"/>
              <a:t>set2-loss</a:t>
            </a:r>
          </a:p>
          <a:p>
            <a:r>
              <a:rPr lang="en-US" sz="1600" b="1" dirty="0"/>
              <a:t>	</a:t>
            </a:r>
            <a:r>
              <a:rPr lang="en-US" sz="1600" b="1" u="sng" dirty="0"/>
              <a:t>Writer-Eraser loss</a:t>
            </a:r>
            <a:r>
              <a:rPr lang="en-US" sz="1600" b="1" dirty="0"/>
              <a:t> (WEL) =</a:t>
            </a:r>
            <a:r>
              <a:rPr lang="en-US" sz="1600" i="1" dirty="0"/>
              <a:t> </a:t>
            </a:r>
            <a:r>
              <a:rPr lang="en-US" sz="1600" b="1" i="1" dirty="0"/>
              <a:t>set2-loss;rph1</a:t>
            </a:r>
            <a:r>
              <a:rPr lang="el-GR" sz="1600" b="1" i="1" dirty="0"/>
              <a:t>Δ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98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226855-8958-4B3D-BC90-45863F2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gene and assay 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A515-E8A2-455D-9279-C59141C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0" y="1499189"/>
            <a:ext cx="7037779" cy="489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0E94B-F3D0-4C90-8554-98CFBC8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7" y="2539013"/>
            <a:ext cx="3712928" cy="376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E13AA-3E68-4D28-9B50-0BE5D1AA121C}"/>
              </a:ext>
            </a:extLst>
          </p:cNvPr>
          <p:cNvSpPr txBox="1"/>
          <p:nvPr/>
        </p:nvSpPr>
        <p:spPr>
          <a:xfrm>
            <a:off x="7381260" y="858378"/>
            <a:ext cx="462804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** For this presentation:</a:t>
            </a:r>
            <a:br>
              <a:rPr lang="en-US" sz="1600" b="1" dirty="0"/>
            </a:br>
            <a:r>
              <a:rPr lang="en-US" sz="1600" b="1" dirty="0"/>
              <a:t>	</a:t>
            </a:r>
            <a:r>
              <a:rPr lang="en-US" sz="1600" b="1" u="sng" dirty="0"/>
              <a:t>Writer add </a:t>
            </a:r>
            <a:r>
              <a:rPr lang="en-US" sz="1600" b="1" dirty="0"/>
              <a:t>(WA) = </a:t>
            </a:r>
            <a:r>
              <a:rPr lang="en-US" sz="1600" b="1" i="1" dirty="0"/>
              <a:t>set2-gain</a:t>
            </a:r>
            <a:br>
              <a:rPr lang="en-US" sz="1600" b="1" i="1" dirty="0"/>
            </a:br>
            <a:r>
              <a:rPr lang="en-US" sz="1600" b="1" i="1" dirty="0"/>
              <a:t>	</a:t>
            </a:r>
            <a:r>
              <a:rPr lang="en-US" sz="1600" b="1" u="sng" dirty="0"/>
              <a:t>Writer loss</a:t>
            </a:r>
            <a:r>
              <a:rPr lang="en-US" sz="1600" b="1" dirty="0"/>
              <a:t> (WL) = </a:t>
            </a:r>
            <a:r>
              <a:rPr lang="en-US" sz="1600" b="1" i="1" dirty="0"/>
              <a:t>set2-loss</a:t>
            </a:r>
          </a:p>
          <a:p>
            <a:r>
              <a:rPr lang="en-US" sz="1600" b="1" dirty="0"/>
              <a:t>	</a:t>
            </a:r>
            <a:r>
              <a:rPr lang="en-US" sz="1600" b="1" u="sng" dirty="0"/>
              <a:t>Writer-Eraser loss</a:t>
            </a:r>
            <a:r>
              <a:rPr lang="en-US" sz="1600" b="1" dirty="0"/>
              <a:t> (WEL) =</a:t>
            </a:r>
            <a:r>
              <a:rPr lang="en-US" sz="1600" i="1" dirty="0"/>
              <a:t> </a:t>
            </a:r>
            <a:r>
              <a:rPr lang="en-US" sz="1600" b="1" i="1" dirty="0"/>
              <a:t>set2-loss;rph1</a:t>
            </a:r>
            <a:r>
              <a:rPr lang="el-GR" sz="1600" b="1" i="1" dirty="0"/>
              <a:t>Δ</a:t>
            </a:r>
            <a:r>
              <a:rPr lang="en-US" sz="1600" b="1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6155B2-D04C-479A-9D47-E258A592BBEC}"/>
              </a:ext>
            </a:extLst>
          </p:cNvPr>
          <p:cNvSpPr/>
          <p:nvPr/>
        </p:nvSpPr>
        <p:spPr>
          <a:xfrm>
            <a:off x="2672182" y="1606858"/>
            <a:ext cx="692458" cy="45453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886AF-891F-4DF5-8A46-353C018C8810}"/>
              </a:ext>
            </a:extLst>
          </p:cNvPr>
          <p:cNvSpPr txBox="1"/>
          <p:nvPr/>
        </p:nvSpPr>
        <p:spPr>
          <a:xfrm>
            <a:off x="3777589" y="1606858"/>
            <a:ext cx="25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confidence gene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CCE65-0318-43DF-A317-1E19E89AA6E4}"/>
              </a:ext>
            </a:extLst>
          </p:cNvPr>
          <p:cNvCxnSpPr/>
          <p:nvPr/>
        </p:nvCxnSpPr>
        <p:spPr>
          <a:xfrm flipH="1">
            <a:off x="3445031" y="1966374"/>
            <a:ext cx="541043" cy="22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2613-5F77-684E-8AB8-76A54B03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86700" cy="1325563"/>
          </a:xfrm>
        </p:spPr>
        <p:txBody>
          <a:bodyPr/>
          <a:lstStyle/>
          <a:p>
            <a:r>
              <a:rPr lang="en-US" dirty="0"/>
              <a:t>Genes with significant trends</a:t>
            </a:r>
            <a:br>
              <a:rPr lang="en-US" dirty="0"/>
            </a:br>
            <a:r>
              <a:rPr lang="en-US" i="1" dirty="0"/>
              <a:t>(95% </a:t>
            </a:r>
            <a:r>
              <a:rPr lang="en-US" i="1" dirty="0" err="1"/>
              <a:t>CrI</a:t>
            </a:r>
            <a:r>
              <a:rPr lang="en-US" i="1" dirty="0"/>
              <a:t> above 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368ED-FFBF-4C8E-94D6-0C449253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40" y="1482571"/>
            <a:ext cx="9934520" cy="49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7061-469D-F640-9C23-4D521B87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0"/>
            <a:ext cx="7886700" cy="1325563"/>
          </a:xfrm>
        </p:spPr>
        <p:txBody>
          <a:bodyPr/>
          <a:lstStyle/>
          <a:p>
            <a:r>
              <a:rPr lang="en-US" dirty="0"/>
              <a:t>Genes with no trends</a:t>
            </a:r>
            <a:br>
              <a:rPr lang="en-US" dirty="0"/>
            </a:br>
            <a:r>
              <a:rPr lang="en-US" i="1" dirty="0"/>
              <a:t>(95% </a:t>
            </a:r>
            <a:r>
              <a:rPr lang="en-US" i="1" dirty="0" err="1"/>
              <a:t>CrI</a:t>
            </a:r>
            <a:r>
              <a:rPr lang="en-US" i="1" dirty="0"/>
              <a:t> covers 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BCE55-50B7-4114-85FA-4421516D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50" y="1464815"/>
            <a:ext cx="9989300" cy="49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7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3B44-777C-4895-AA4E-74E0E30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now that we have the model and estimates, can we correlate them with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7F5A-4380-4749-AAF5-2FD9955D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r>
              <a:rPr lang="en-US" dirty="0"/>
              <a:t>Is there statistical/modeling evidence of a “lag” in H3K36me3 decrease in </a:t>
            </a:r>
            <a:r>
              <a:rPr lang="en-US" i="1" dirty="0"/>
              <a:t>set2-loss;rph1</a:t>
            </a:r>
            <a:r>
              <a:rPr lang="el-GR" i="1" dirty="0"/>
              <a:t>Δ</a:t>
            </a:r>
            <a:r>
              <a:rPr lang="en-US" dirty="0"/>
              <a:t> vs </a:t>
            </a:r>
            <a:r>
              <a:rPr lang="en-US" i="1" dirty="0"/>
              <a:t>set2-loss</a:t>
            </a:r>
            <a:r>
              <a:rPr lang="en-US" dirty="0"/>
              <a:t>?</a:t>
            </a:r>
          </a:p>
          <a:p>
            <a:r>
              <a:rPr lang="en-US" dirty="0"/>
              <a:t>Underlying correlations (outside of gain/loss estimates, “intrinsic” to yeast):</a:t>
            </a:r>
          </a:p>
          <a:p>
            <a:pPr lvl="1"/>
            <a:r>
              <a:rPr lang="en-US" dirty="0"/>
              <a:t>Gene length vs starting histone levels</a:t>
            </a:r>
          </a:p>
          <a:p>
            <a:pPr lvl="1"/>
            <a:r>
              <a:rPr lang="en-US" dirty="0"/>
              <a:t>Starting histone levels vs Starting transcription levels</a:t>
            </a:r>
          </a:p>
          <a:p>
            <a:r>
              <a:rPr lang="en-US" dirty="0"/>
              <a:t>Correlations using GLMM estimates:</a:t>
            </a:r>
          </a:p>
          <a:p>
            <a:pPr lvl="1"/>
            <a:r>
              <a:rPr lang="en-US" dirty="0"/>
              <a:t>Histone estimate vs gene length</a:t>
            </a:r>
          </a:p>
          <a:p>
            <a:pPr lvl="1"/>
            <a:r>
              <a:rPr lang="en-US" dirty="0"/>
              <a:t>Histone estimate vs starting histone levels</a:t>
            </a:r>
          </a:p>
          <a:p>
            <a:pPr lvl="1"/>
            <a:r>
              <a:rPr lang="en-US" dirty="0"/>
              <a:t>Histone estimate vs transcription levels</a:t>
            </a:r>
          </a:p>
          <a:p>
            <a:pPr lvl="1"/>
            <a:r>
              <a:rPr lang="en-US" dirty="0"/>
              <a:t>Histone estimates between assays; WA vs WL</a:t>
            </a:r>
          </a:p>
        </p:txBody>
      </p:sp>
    </p:spTree>
    <p:extLst>
      <p:ext uri="{BB962C8B-B14F-4D97-AF65-F5344CB8AC3E}">
        <p14:creationId xmlns:p14="http://schemas.microsoft.com/office/powerpoint/2010/main" val="22812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676</Words>
  <Application>Microsoft Office PowerPoint</Application>
  <PresentationFormat>Widescreen</PresentationFormat>
  <Paragraphs>79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Statistical modeling of ChIP-seq dynamics data</vt:lpstr>
      <vt:lpstr>Modeling problem</vt:lpstr>
      <vt:lpstr>Means at the time points</vt:lpstr>
      <vt:lpstr>Single gene and assay model results</vt:lpstr>
      <vt:lpstr>Single gene and assay model results</vt:lpstr>
      <vt:lpstr>Single gene and assay model results</vt:lpstr>
      <vt:lpstr>Genes with significant trends (95% CrI above 0)</vt:lpstr>
      <vt:lpstr>Genes with no trends (95% CrI covers 0)</vt:lpstr>
      <vt:lpstr>So now that we have the model and estimates, can we correlate them with anything?</vt:lpstr>
      <vt:lpstr>Do we see evidence of a “lag” in WEL compared to WL?</vt:lpstr>
      <vt:lpstr>Do we see evidence of a “lag” in WEL compared to WL?</vt:lpstr>
      <vt:lpstr>What’s the relationship between gene length and initial histone levels?</vt:lpstr>
      <vt:lpstr>Do we see the expected relationship between histone levels and RNA abundance?</vt:lpstr>
      <vt:lpstr>Using the GLMM estimates, is there a relationship to gene length? (All genes)</vt:lpstr>
      <vt:lpstr>Using the GLMM estimates, is there a relationship to gene length? (High confidence genes)</vt:lpstr>
      <vt:lpstr>Using the GLMM estimates, is there a relationship to initial histone levels? (All genes)</vt:lpstr>
      <vt:lpstr>Using the GLMM estimates, is there a relationship to transcription levels? (All genes)</vt:lpstr>
      <vt:lpstr>Using the GLMM estimates, is there a relationship to transcription levels? (High confidence genes)</vt:lpstr>
      <vt:lpstr>How correlated are GLMM estimates between the two (WA and WL) assays? Do genes tend to have similar gain/loss effects?</vt:lpstr>
      <vt:lpstr>How correlated are GLMM estimates between the two (WA and WL) assays? Do genes tend to have similar gain/loss effects?</vt:lpstr>
      <vt:lpstr>We can color plots to visualize three variables at once to see further underlying patterns. Does this affect our previous interpretations?</vt:lpstr>
      <vt:lpstr>Using the GLMM estimates, is there a relationship to gene length? (Colored by RNA abundance)</vt:lpstr>
      <vt:lpstr>Using the GLMM estimates, is there a relationship to gene length? (Error plots, colored by RNA abundance)</vt:lpstr>
      <vt:lpstr>Using the GLMM estimates, is there a relationship to histone levels? (Colored by RNA abundance)</vt:lpstr>
      <vt:lpstr>Using the GLMM estimates, is there a relationship to histone levels? (Error plots, colored by RNA abundance)</vt:lpstr>
      <vt:lpstr>Using the GLMM estimates, is there a relationship to histone levels? (Colored by RNA abundance)</vt:lpstr>
      <vt:lpstr>Transcription GLMM</vt:lpstr>
      <vt:lpstr>Positive txGLMM estimate example (YFR044C)</vt:lpstr>
      <vt:lpstr>Negative txGLMM estimate example (YCL002C)</vt:lpstr>
      <vt:lpstr>Confident gene example from both txGLMM and histone GLMM (YDL216C)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of ChIP-seq dynamics data</dc:title>
  <dc:creator>Austin Hepperla</dc:creator>
  <cp:lastModifiedBy>Austin Hepperla</cp:lastModifiedBy>
  <cp:revision>22</cp:revision>
  <dcterms:created xsi:type="dcterms:W3CDTF">2019-05-07T19:52:34Z</dcterms:created>
  <dcterms:modified xsi:type="dcterms:W3CDTF">2019-05-08T16:16:53Z</dcterms:modified>
</cp:coreProperties>
</file>