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6" r:id="rId6"/>
    <p:sldId id="262" r:id="rId7"/>
    <p:sldId id="261" r:id="rId8"/>
    <p:sldId id="263" r:id="rId9"/>
    <p:sldId id="264" r:id="rId10"/>
    <p:sldId id="289" r:id="rId11"/>
    <p:sldId id="265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7" r:id="rId23"/>
    <p:sldId id="279" r:id="rId24"/>
    <p:sldId id="282" r:id="rId25"/>
    <p:sldId id="280" r:id="rId26"/>
    <p:sldId id="283" r:id="rId27"/>
    <p:sldId id="281" r:id="rId28"/>
    <p:sldId id="284" r:id="rId29"/>
    <p:sldId id="285" r:id="rId30"/>
    <p:sldId id="286" r:id="rId31"/>
    <p:sldId id="287" r:id="rId32"/>
    <p:sldId id="29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5" autoAdjust="0"/>
    <p:restoredTop sz="94660"/>
  </p:normalViewPr>
  <p:slideViewPr>
    <p:cSldViewPr snapToGrid="0">
      <p:cViewPr>
        <p:scale>
          <a:sx n="138" d="100"/>
          <a:sy n="138" d="100"/>
        </p:scale>
        <p:origin x="20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FB11-AE8B-4321-BF27-D5B1F8CD3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AF845-AC59-4FFA-80F1-8121D9C84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A0609-6E9F-48B4-ACA6-39187FDB2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904A-CEC3-4625-9553-02F1384004C5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440A6-50E8-45E6-B23D-B211EA48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A9C7E-6578-42DD-BBAE-37E6D9F12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FC32-D24E-44FE-8D23-235D10792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46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38AE9-EB3A-4139-87B4-6816F141C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F5DAD-AB5C-47B9-B9C3-1EE6D0083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EA3A5-AD86-4439-A576-0797BA55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904A-CEC3-4625-9553-02F1384004C5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B2500-5B60-4E0F-A744-B14FAFFF0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FEB06-5DFB-452D-856B-CBCF083DC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FC32-D24E-44FE-8D23-235D10792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23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E8E716-1264-40CF-9D59-CE578D6BB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5B774-8D82-4FF1-A0F8-F532B0A3B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E3908-C7B8-42A0-BE62-B412CC830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904A-CEC3-4625-9553-02F1384004C5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B5BD7-A8A1-4E95-BB17-665FAD79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45388-99A9-4A19-8CFB-A8F28BE2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FC32-D24E-44FE-8D23-235D10792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66FE-7E9A-4212-BA9A-A8DDF06C4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0BE0E-7290-4EBA-8B8B-F10E81359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D4D38-6E86-4328-8949-4F341EAEE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904A-CEC3-4625-9553-02F1384004C5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37170-78F9-4406-B1C6-EA00FF48E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F732D-8657-49F2-A759-10C58BB3A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FC32-D24E-44FE-8D23-235D10792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9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5AA3F-E2F8-46E5-9097-F8843B52B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A9263-C31F-4814-9A96-E53217ED7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1FE97-800A-4E68-B89E-30136027B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904A-CEC3-4625-9553-02F1384004C5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96716-A38A-4D72-AEBC-F409C006B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296DD-9429-49B0-B26C-AED845D21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FC32-D24E-44FE-8D23-235D10792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4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E39B0-D6CF-408F-8D9C-9EF268A84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12DA6-EB28-4C10-8E4E-FB3664ECD8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4E404-387F-4F66-8A93-E6AB33B15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AB585-35F9-40C2-9F22-967DEB154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904A-CEC3-4625-9553-02F1384004C5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9B5A0-6F67-4BBE-A41C-2BAE57B5D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46D72-5AE4-41C1-9405-CBAE2889B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FC32-D24E-44FE-8D23-235D10792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69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B3C5-C764-4B79-A08D-62CA226A8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9EB57-3B94-40C9-AC6D-4443AED32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9D391-BE34-4B03-B197-0DF8B2AFA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15930E-5DF4-413B-BEEC-0629584C2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FAB400-BDD9-48FB-87C5-5CED0EF64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E41B23-62DE-47A3-A4AC-18DFABFAE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904A-CEC3-4625-9553-02F1384004C5}" type="datetimeFigureOut">
              <a:rPr lang="en-US" smtClean="0"/>
              <a:t>5/8/19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18CA68-9370-481D-8920-486268369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83FA69-A53C-4ADD-8907-9148F8A4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FC32-D24E-44FE-8D23-235D10792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1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449B9-BE2E-4A6C-A18F-8596F1C2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4A023-DD24-409A-B244-C8FD6667B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904A-CEC3-4625-9553-02F1384004C5}" type="datetimeFigureOut">
              <a:rPr lang="en-US" smtClean="0"/>
              <a:t>5/8/19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2CC7B-7A12-4F1B-94B1-D093BB035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A3B6A-B3F1-4EB4-B765-CDAF1743B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FC32-D24E-44FE-8D23-235D10792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9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3DA313-1317-4365-844E-6FAEFAA7E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904A-CEC3-4625-9553-02F1384004C5}" type="datetimeFigureOut">
              <a:rPr lang="en-US" smtClean="0"/>
              <a:t>5/8/19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4592C-0F27-4233-8CBA-F789D071A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BA79D-A41F-4244-8B51-2152F9C84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FC32-D24E-44FE-8D23-235D10792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0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4A5D7-F21F-4C00-8C2D-4F6CF4AA1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58B56-FC00-4807-87EB-3CF9A0366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36A6B-FB6B-4AF2-B22C-9BE7DAF37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08D2D-E80D-49EC-A0B7-EF5A8717B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904A-CEC3-4625-9553-02F1384004C5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A5753-796E-4715-8882-0862C0E3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69FAF-1D14-478E-8B76-0465E19E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FC32-D24E-44FE-8D23-235D10792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0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53B62-EF68-4924-B319-88DCFFFA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BC37DC-AA75-4F3C-A62A-85DCC212A3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F649E-4D87-412B-BF17-DE4A5B5BC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31D98-59C8-4464-BA13-1CF80DF85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904A-CEC3-4625-9553-02F1384004C5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8B988-92ED-4B6D-ABDF-FEB05DA7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6E4A5-8647-47F0-8056-3AD735D42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FC32-D24E-44FE-8D23-235D10792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9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18D224-FA24-4AE3-8052-AF81ABB83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E8A60-00E6-4D46-AC8F-9A10CA1D9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68643-D15C-44E2-8DDA-8AF6DCFF5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3904A-CEC3-4625-9553-02F1384004C5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A21A9-CA36-477A-B8BC-4BF8A3D0F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98150-2740-4670-98A7-4CD17EC61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9FC32-D24E-44FE-8D23-235D10792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1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07D28-AE8A-4963-B9F1-DE93640F6D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Statistical modeling of ChIP-seq dynamics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C61AC-59CE-4AA2-86B3-0C5B34A8E1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Greg &amp; Austin</a:t>
            </a:r>
          </a:p>
          <a:p>
            <a:r>
              <a:rPr lang="en-US" dirty="0"/>
              <a:t>05/09/19</a:t>
            </a:r>
          </a:p>
        </p:txBody>
      </p:sp>
    </p:spTree>
    <p:extLst>
      <p:ext uri="{BB962C8B-B14F-4D97-AF65-F5344CB8AC3E}">
        <p14:creationId xmlns:p14="http://schemas.microsoft.com/office/powerpoint/2010/main" val="120255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3EEE-DFD9-4375-B9A2-4AAFC131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09" y="0"/>
            <a:ext cx="11532093" cy="1020932"/>
          </a:xfrm>
        </p:spPr>
        <p:txBody>
          <a:bodyPr>
            <a:normAutofit/>
          </a:bodyPr>
          <a:lstStyle/>
          <a:p>
            <a:r>
              <a:rPr lang="en-US" sz="4000" dirty="0"/>
              <a:t>Do we see evidence of a “lag” in WEL compared to WL?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A3B7BC-A8BD-4752-B92E-5F819B20E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933" y="735258"/>
            <a:ext cx="7121937" cy="571347"/>
          </a:xfrm>
        </p:spPr>
        <p:txBody>
          <a:bodyPr>
            <a:normAutofit/>
          </a:bodyPr>
          <a:lstStyle/>
          <a:p>
            <a:r>
              <a:rPr lang="en-US" dirty="0"/>
              <a:t>Jointly model, and thus compare WEL and WL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12BFBC-83DA-784C-ABE4-E577635064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85"/>
          <a:stretch/>
        </p:blipFill>
        <p:spPr>
          <a:xfrm>
            <a:off x="2875595" y="2735525"/>
            <a:ext cx="6171520" cy="40077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04BDCFC-EA59-0246-9C59-9E898E41DED1}"/>
              </a:ext>
            </a:extLst>
          </p:cNvPr>
          <p:cNvSpPr/>
          <p:nvPr/>
        </p:nvSpPr>
        <p:spPr>
          <a:xfrm>
            <a:off x="1027011" y="1306605"/>
            <a:ext cx="91479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E[g(y)] = intercept + β</a:t>
            </a:r>
            <a:r>
              <a:rPr lang="en-US" baseline="-25000" dirty="0"/>
              <a:t>time1</a:t>
            </a:r>
            <a:r>
              <a:rPr lang="en-US" dirty="0"/>
              <a:t>X</a:t>
            </a:r>
            <a:r>
              <a:rPr lang="en-US" baseline="-25000" dirty="0"/>
              <a:t>time1</a:t>
            </a:r>
            <a:r>
              <a:rPr lang="en-US" dirty="0"/>
              <a:t> + β</a:t>
            </a:r>
            <a:r>
              <a:rPr lang="en-US" baseline="-25000" dirty="0"/>
              <a:t>time2</a:t>
            </a:r>
            <a:r>
              <a:rPr lang="en-US" dirty="0"/>
              <a:t>X</a:t>
            </a:r>
            <a:r>
              <a:rPr lang="en-US" baseline="-25000" dirty="0"/>
              <a:t>time2</a:t>
            </a:r>
            <a:r>
              <a:rPr lang="en-US" dirty="0"/>
              <a:t> + β</a:t>
            </a:r>
            <a:r>
              <a:rPr lang="en-US" baseline="-25000" dirty="0"/>
              <a:t>time3</a:t>
            </a:r>
            <a:r>
              <a:rPr lang="en-US" dirty="0"/>
              <a:t>X</a:t>
            </a:r>
            <a:r>
              <a:rPr lang="en-US" baseline="-25000" dirty="0"/>
              <a:t>time3 </a:t>
            </a:r>
            <a:r>
              <a:rPr lang="en-US" dirty="0"/>
              <a:t>+</a:t>
            </a:r>
          </a:p>
          <a:p>
            <a:pPr lvl="1"/>
            <a:r>
              <a:rPr lang="en-US" dirty="0"/>
              <a:t>		 </a:t>
            </a:r>
            <a:r>
              <a:rPr lang="en-US" dirty="0" err="1"/>
              <a:t>intercept</a:t>
            </a:r>
            <a:r>
              <a:rPr lang="en-US" baseline="-25000" dirty="0" err="1"/>
              <a:t>WEL</a:t>
            </a:r>
            <a:r>
              <a:rPr lang="en-US" baseline="-25000" dirty="0"/>
              <a:t> </a:t>
            </a:r>
            <a:r>
              <a:rPr lang="en-US" dirty="0"/>
              <a:t>+ β</a:t>
            </a:r>
            <a:r>
              <a:rPr lang="en-US" baseline="-25000" dirty="0"/>
              <a:t>time1 x WEL</a:t>
            </a:r>
            <a:r>
              <a:rPr lang="en-US" dirty="0"/>
              <a:t>X</a:t>
            </a:r>
            <a:r>
              <a:rPr lang="en-US" baseline="-25000" dirty="0"/>
              <a:t>time1</a:t>
            </a:r>
            <a:r>
              <a:rPr lang="en-US" dirty="0"/>
              <a:t> + β</a:t>
            </a:r>
            <a:r>
              <a:rPr lang="en-US" baseline="-25000" dirty="0"/>
              <a:t>time2 x WEL</a:t>
            </a:r>
            <a:r>
              <a:rPr lang="en-US" dirty="0"/>
              <a:t>X</a:t>
            </a:r>
            <a:r>
              <a:rPr lang="en-US" baseline="-25000" dirty="0"/>
              <a:t>time2</a:t>
            </a:r>
            <a:r>
              <a:rPr lang="en-US" dirty="0"/>
              <a:t> + β</a:t>
            </a:r>
            <a:r>
              <a:rPr lang="en-US" baseline="-25000" dirty="0"/>
              <a:t>time3 x WEL</a:t>
            </a:r>
            <a:r>
              <a:rPr lang="en-US" dirty="0"/>
              <a:t>X</a:t>
            </a:r>
            <a:r>
              <a:rPr lang="en-US" baseline="-25000" dirty="0"/>
              <a:t>time3</a:t>
            </a:r>
            <a:r>
              <a:rPr lang="en-US" dirty="0"/>
              <a:t> +</a:t>
            </a:r>
            <a:r>
              <a:rPr lang="en-US" baseline="-25000" dirty="0"/>
              <a:t> </a:t>
            </a:r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880685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3EEE-DFD9-4375-B9A2-4AAFC131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09" y="0"/>
            <a:ext cx="11532093" cy="1020932"/>
          </a:xfrm>
        </p:spPr>
        <p:txBody>
          <a:bodyPr>
            <a:normAutofit/>
          </a:bodyPr>
          <a:lstStyle/>
          <a:p>
            <a:r>
              <a:rPr lang="en-US" sz="4000" dirty="0"/>
              <a:t>Do we see evidence of a “lag” in WEL compared to WL?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9E9A2F-81D7-4AA3-ACE9-E6456B2EB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28" y="1699493"/>
            <a:ext cx="4961310" cy="493656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A3B7BC-A8BD-4752-B92E-5F819B20E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934" y="735258"/>
            <a:ext cx="4586056" cy="571347"/>
          </a:xfrm>
        </p:spPr>
        <p:txBody>
          <a:bodyPr>
            <a:normAutofit/>
          </a:bodyPr>
          <a:lstStyle/>
          <a:p>
            <a:r>
              <a:rPr lang="en-US" dirty="0"/>
              <a:t>Modeled WL directly to WEL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13FC15-598F-4B1C-9D55-9675C6DBE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984" y="1717247"/>
            <a:ext cx="4961311" cy="49365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0A3581-1178-42E3-BCC7-D48BD28B5F07}"/>
              </a:ext>
            </a:extLst>
          </p:cNvPr>
          <p:cNvSpPr txBox="1"/>
          <p:nvPr/>
        </p:nvSpPr>
        <p:spPr>
          <a:xfrm>
            <a:off x="2749259" y="1386858"/>
            <a:ext cx="104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genes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A93536-C3EC-45CA-8F8A-707B68EF8FE4}"/>
              </a:ext>
            </a:extLst>
          </p:cNvPr>
          <p:cNvSpPr txBox="1"/>
          <p:nvPr/>
        </p:nvSpPr>
        <p:spPr>
          <a:xfrm>
            <a:off x="7819887" y="1390279"/>
            <a:ext cx="231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confidence genes</a:t>
            </a:r>
          </a:p>
        </p:txBody>
      </p:sp>
    </p:spTree>
    <p:extLst>
      <p:ext uri="{BB962C8B-B14F-4D97-AF65-F5344CB8AC3E}">
        <p14:creationId xmlns:p14="http://schemas.microsoft.com/office/powerpoint/2010/main" val="2990347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3EEE-DFD9-4375-B9A2-4AAFC131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09" y="0"/>
            <a:ext cx="11532093" cy="1020932"/>
          </a:xfrm>
        </p:spPr>
        <p:txBody>
          <a:bodyPr>
            <a:normAutofit/>
          </a:bodyPr>
          <a:lstStyle/>
          <a:p>
            <a:r>
              <a:rPr lang="en-US" sz="4000" dirty="0"/>
              <a:t>Do we see evidence of a “lag” in WEL compared to WL?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A3B7BC-A8BD-4752-B92E-5F819B20E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934" y="735258"/>
            <a:ext cx="4586056" cy="571347"/>
          </a:xfrm>
        </p:spPr>
        <p:txBody>
          <a:bodyPr>
            <a:normAutofit/>
          </a:bodyPr>
          <a:lstStyle/>
          <a:p>
            <a:r>
              <a:rPr lang="en-US" dirty="0"/>
              <a:t>Modeled WL directly to WEL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E3CAE3-A6D5-4F69-AE1B-56AAC3C4D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49454"/>
            <a:ext cx="11302545" cy="49498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3D3A8D-DC4A-42EB-AD72-B795E83E8D07}"/>
              </a:ext>
            </a:extLst>
          </p:cNvPr>
          <p:cNvSpPr txBox="1"/>
          <p:nvPr/>
        </p:nvSpPr>
        <p:spPr>
          <a:xfrm>
            <a:off x="8957569" y="5308546"/>
            <a:ext cx="32344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Significantly lagged genes tend to be “noisier” in regards to following the standard trend.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Based on </a:t>
            </a:r>
            <a:r>
              <a:rPr lang="en-US" i="1" dirty="0" err="1"/>
              <a:t>CrI</a:t>
            </a:r>
            <a:r>
              <a:rPr lang="en-US" i="1" dirty="0"/>
              <a:t> for </a:t>
            </a:r>
            <a:r>
              <a:rPr lang="en-US" dirty="0"/>
              <a:t>β</a:t>
            </a:r>
            <a:r>
              <a:rPr lang="en-US" baseline="-25000" dirty="0"/>
              <a:t>time </a:t>
            </a:r>
            <a:r>
              <a:rPr lang="en-US" baseline="-25000" dirty="0" err="1"/>
              <a:t>i</a:t>
            </a:r>
            <a:r>
              <a:rPr lang="en-US" baseline="-25000" dirty="0"/>
              <a:t> x WEL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80912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3EEE-DFD9-4375-B9A2-4AAFC131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20" y="134487"/>
            <a:ext cx="11532093" cy="1020932"/>
          </a:xfrm>
        </p:spPr>
        <p:txBody>
          <a:bodyPr>
            <a:noAutofit/>
          </a:bodyPr>
          <a:lstStyle/>
          <a:p>
            <a:r>
              <a:rPr lang="en-US" sz="3600" dirty="0"/>
              <a:t>What’s the relationship between gene length and initial histone levels?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B5F120-A2C8-4C2E-8ECA-0B3F5D13C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261" y="841300"/>
            <a:ext cx="5995478" cy="588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375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3EEE-DFD9-4375-B9A2-4AAFC131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20" y="134487"/>
            <a:ext cx="11532093" cy="1020932"/>
          </a:xfrm>
        </p:spPr>
        <p:txBody>
          <a:bodyPr>
            <a:noAutofit/>
          </a:bodyPr>
          <a:lstStyle/>
          <a:p>
            <a:r>
              <a:rPr lang="en-US" sz="3600" dirty="0"/>
              <a:t>Do we see the expected relationship between histone levels and RNA abundance?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693150-023D-4AE1-83DE-0BFE2F178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20" y="2400579"/>
            <a:ext cx="5659374" cy="31643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1DE391-ADC4-4CF8-8646-704C89471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491" y="2371616"/>
            <a:ext cx="5690586" cy="32504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2C625B-CB87-4481-88F0-0EA31975D157}"/>
              </a:ext>
            </a:extLst>
          </p:cNvPr>
          <p:cNvSpPr txBox="1"/>
          <p:nvPr/>
        </p:nvSpPr>
        <p:spPr>
          <a:xfrm>
            <a:off x="2548587" y="1942546"/>
            <a:ext cx="104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genes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20DAAB-5463-484C-A760-06608ADD39DB}"/>
              </a:ext>
            </a:extLst>
          </p:cNvPr>
          <p:cNvSpPr txBox="1"/>
          <p:nvPr/>
        </p:nvSpPr>
        <p:spPr>
          <a:xfrm>
            <a:off x="7988564" y="1942546"/>
            <a:ext cx="231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confidence genes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2797C8-CBE1-43F8-8618-55912956827B}"/>
              </a:ext>
            </a:extLst>
          </p:cNvPr>
          <p:cNvCxnSpPr/>
          <p:nvPr/>
        </p:nvCxnSpPr>
        <p:spPr>
          <a:xfrm>
            <a:off x="6007223" y="1267843"/>
            <a:ext cx="0" cy="518455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941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3EEE-DFD9-4375-B9A2-4AAFC131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20" y="134487"/>
            <a:ext cx="11532093" cy="620115"/>
          </a:xfrm>
        </p:spPr>
        <p:txBody>
          <a:bodyPr>
            <a:noAutofit/>
          </a:bodyPr>
          <a:lstStyle/>
          <a:p>
            <a:r>
              <a:rPr lang="en-US" sz="3200" dirty="0"/>
              <a:t>Using the GLMM estimates, is there a relationship to gene length?</a:t>
            </a:r>
            <a:br>
              <a:rPr lang="en-US" sz="3200" dirty="0"/>
            </a:br>
            <a:r>
              <a:rPr lang="en-US" sz="3200" dirty="0"/>
              <a:t>(All genes)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F64EEC-3179-4F53-92F3-5939E1823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54" y="1059643"/>
            <a:ext cx="9723823" cy="545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57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3EEE-DFD9-4375-B9A2-4AAFC131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20" y="134487"/>
            <a:ext cx="11532093" cy="620115"/>
          </a:xfrm>
        </p:spPr>
        <p:txBody>
          <a:bodyPr>
            <a:noAutofit/>
          </a:bodyPr>
          <a:lstStyle/>
          <a:p>
            <a:r>
              <a:rPr lang="en-US" sz="3200" dirty="0"/>
              <a:t>Using the GLMM estimates, is there a relationship to gene length?</a:t>
            </a:r>
            <a:br>
              <a:rPr lang="en-US" sz="3200" dirty="0"/>
            </a:br>
            <a:r>
              <a:rPr lang="en-US" sz="3200" dirty="0"/>
              <a:t>(High confidence genes)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133628-7E12-45D1-88A3-6186D60A0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865" y="1043607"/>
            <a:ext cx="9876269" cy="557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47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3EEE-DFD9-4375-B9A2-4AAFC131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509" y="125609"/>
            <a:ext cx="12263021" cy="620115"/>
          </a:xfrm>
        </p:spPr>
        <p:txBody>
          <a:bodyPr>
            <a:noAutofit/>
          </a:bodyPr>
          <a:lstStyle/>
          <a:p>
            <a:r>
              <a:rPr lang="en-US" sz="3200" dirty="0"/>
              <a:t>Using the GLMM estimates, is there a relationship to initial histone levels?</a:t>
            </a:r>
            <a:br>
              <a:rPr lang="en-US" sz="3200" dirty="0"/>
            </a:br>
            <a:r>
              <a:rPr lang="en-US" sz="3200" dirty="0"/>
              <a:t>(All genes)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F14F29-1BDF-4717-89D3-E11B904E9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275" y="1067205"/>
            <a:ext cx="9645449" cy="549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99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3EEE-DFD9-4375-B9A2-4AAFC131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509" y="125609"/>
            <a:ext cx="12263021" cy="620115"/>
          </a:xfrm>
        </p:spPr>
        <p:txBody>
          <a:bodyPr>
            <a:noAutofit/>
          </a:bodyPr>
          <a:lstStyle/>
          <a:p>
            <a:r>
              <a:rPr lang="en-US" sz="3200" dirty="0"/>
              <a:t>Using the GLMM estimates, is there a relationship to transcription levels?</a:t>
            </a:r>
            <a:br>
              <a:rPr lang="en-US" sz="3200" dirty="0"/>
            </a:br>
            <a:r>
              <a:rPr lang="en-US" sz="3200" dirty="0"/>
              <a:t>(All genes)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C6EC6-E54A-47E7-85B5-77689A85A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65" y="937805"/>
            <a:ext cx="10265870" cy="579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010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3EEE-DFD9-4375-B9A2-4AAFC131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509" y="125609"/>
            <a:ext cx="12263021" cy="620115"/>
          </a:xfrm>
        </p:spPr>
        <p:txBody>
          <a:bodyPr>
            <a:noAutofit/>
          </a:bodyPr>
          <a:lstStyle/>
          <a:p>
            <a:r>
              <a:rPr lang="en-US" sz="3200" dirty="0"/>
              <a:t>Using the GLMM estimates, is there a relationship to transcription levels?</a:t>
            </a:r>
            <a:br>
              <a:rPr lang="en-US" sz="3200" dirty="0"/>
            </a:br>
            <a:r>
              <a:rPr lang="en-US" sz="3200" dirty="0"/>
              <a:t>(High confidence genes)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0659BD-6AA7-4161-8BCB-7BD3B0CB0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909" y="961998"/>
            <a:ext cx="10192181" cy="577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700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272AC0A-F2FE-4DAD-801A-58672B6D9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56114"/>
          </a:xfrm>
        </p:spPr>
        <p:txBody>
          <a:bodyPr/>
          <a:lstStyle/>
          <a:p>
            <a:r>
              <a:rPr lang="en-US" dirty="0"/>
              <a:t>Modeling problem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4029E2-3693-4544-B475-07E1FEB42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1989"/>
            <a:ext cx="10515600" cy="581601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Linear model (LM): y = Xβ + 𝝴</a:t>
            </a:r>
          </a:p>
          <a:p>
            <a:pPr lvl="1"/>
            <a:r>
              <a:rPr lang="en-US" dirty="0"/>
              <a:t>y – outcome</a:t>
            </a:r>
          </a:p>
          <a:p>
            <a:pPr lvl="1"/>
            <a:r>
              <a:rPr lang="en-US" dirty="0"/>
              <a:t>X – matrix of predictors</a:t>
            </a:r>
          </a:p>
          <a:p>
            <a:pPr lvl="1"/>
            <a:r>
              <a:rPr lang="en-US" dirty="0"/>
              <a:t>β – predictor effects</a:t>
            </a:r>
          </a:p>
          <a:p>
            <a:pPr lvl="1"/>
            <a:r>
              <a:rPr lang="en-US" dirty="0"/>
              <a:t>𝝴 – Random noise</a:t>
            </a:r>
          </a:p>
          <a:p>
            <a:r>
              <a:rPr lang="en-US" dirty="0"/>
              <a:t>Key challenges</a:t>
            </a:r>
          </a:p>
          <a:p>
            <a:pPr lvl="1"/>
            <a:r>
              <a:rPr lang="en-US" dirty="0"/>
              <a:t>Standard linear regression expects noise to be normally distributed</a:t>
            </a:r>
          </a:p>
          <a:p>
            <a:pPr lvl="2"/>
            <a:r>
              <a:rPr lang="en-US" dirty="0">
                <a:solidFill>
                  <a:srgbClr val="00B0F0"/>
                </a:solidFill>
              </a:rPr>
              <a:t>Outcome (y) is a proportion</a:t>
            </a:r>
          </a:p>
          <a:p>
            <a:pPr lvl="1"/>
            <a:r>
              <a:rPr lang="en-US" dirty="0"/>
              <a:t>Noise is assumed to be independent for LM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Longitudinal data results in correlated </a:t>
            </a:r>
            <a:r>
              <a:rPr lang="en-US" dirty="0" err="1">
                <a:solidFill>
                  <a:srgbClr val="00B050"/>
                </a:solidFill>
              </a:rPr>
              <a:t>datapoints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Need to acknowledge this complexity in the statistical model</a:t>
            </a:r>
          </a:p>
          <a:p>
            <a:r>
              <a:rPr lang="en-US" dirty="0">
                <a:solidFill>
                  <a:srgbClr val="00B0F0"/>
                </a:solidFill>
              </a:rPr>
              <a:t>Generalized</a:t>
            </a:r>
            <a:r>
              <a:rPr lang="en-US" dirty="0"/>
              <a:t> Linear </a:t>
            </a:r>
            <a:r>
              <a:rPr lang="en-US" dirty="0">
                <a:solidFill>
                  <a:srgbClr val="00B050"/>
                </a:solidFill>
              </a:rPr>
              <a:t>Mixed</a:t>
            </a:r>
            <a:r>
              <a:rPr lang="en-US" dirty="0"/>
              <a:t> Model (GLMM)</a:t>
            </a:r>
          </a:p>
          <a:p>
            <a:pPr lvl="1"/>
            <a:r>
              <a:rPr lang="en-US" dirty="0"/>
              <a:t>Specifically Beta Regression with random effects</a:t>
            </a:r>
          </a:p>
          <a:p>
            <a:pPr lvl="1"/>
            <a:r>
              <a:rPr lang="en-US" dirty="0"/>
              <a:t>Hard to do this with “classical” statistical tools (Frequentist)</a:t>
            </a:r>
          </a:p>
          <a:p>
            <a:pPr lvl="1"/>
            <a:r>
              <a:rPr lang="en-US" dirty="0"/>
              <a:t>Bayesian tools – Stan</a:t>
            </a:r>
          </a:p>
          <a:p>
            <a:pPr lvl="2"/>
            <a:r>
              <a:rPr lang="en-US" dirty="0"/>
              <a:t>Cutting-edge Bayesian computational tool</a:t>
            </a:r>
          </a:p>
        </p:txBody>
      </p:sp>
    </p:spTree>
    <p:extLst>
      <p:ext uri="{BB962C8B-B14F-4D97-AF65-F5344CB8AC3E}">
        <p14:creationId xmlns:p14="http://schemas.microsoft.com/office/powerpoint/2010/main" val="68153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3EEE-DFD9-4375-B9A2-4AAFC131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509" y="143362"/>
            <a:ext cx="12263021" cy="620115"/>
          </a:xfrm>
        </p:spPr>
        <p:txBody>
          <a:bodyPr>
            <a:noAutofit/>
          </a:bodyPr>
          <a:lstStyle/>
          <a:p>
            <a:r>
              <a:rPr lang="en-US" sz="3200" dirty="0"/>
              <a:t>How correlated are GLMM estimates between the two (WA and WL) assays? Do genes tend to have similar gain/loss effects?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377B46-2EF8-4C9F-8A9B-CED3745DD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399" y="1210467"/>
            <a:ext cx="10237201" cy="513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290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3EEE-DFD9-4375-B9A2-4AAFC131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509" y="143362"/>
            <a:ext cx="12263021" cy="620115"/>
          </a:xfrm>
        </p:spPr>
        <p:txBody>
          <a:bodyPr>
            <a:noAutofit/>
          </a:bodyPr>
          <a:lstStyle/>
          <a:p>
            <a:r>
              <a:rPr lang="en-US" sz="3200" dirty="0"/>
              <a:t>How correlated are GLMM estimates between the two (WA and WL) assays? Do genes tend to have similar gain/loss effects?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131A34-8878-4863-97CD-9FAF7E70A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1009650"/>
            <a:ext cx="1191577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05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3EEE-DFD9-4375-B9A2-4AAFC131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64620"/>
            <a:ext cx="12263021" cy="620115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We can color plots to visualize three variables at once to see further underlying patterns. Does this affect our previous interpretations?</a:t>
            </a:r>
          </a:p>
        </p:txBody>
      </p:sp>
    </p:spTree>
    <p:extLst>
      <p:ext uri="{BB962C8B-B14F-4D97-AF65-F5344CB8AC3E}">
        <p14:creationId xmlns:p14="http://schemas.microsoft.com/office/powerpoint/2010/main" val="2711988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3EEE-DFD9-4375-B9A2-4AAFC131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20" y="134487"/>
            <a:ext cx="11532093" cy="620115"/>
          </a:xfrm>
        </p:spPr>
        <p:txBody>
          <a:bodyPr>
            <a:noAutofit/>
          </a:bodyPr>
          <a:lstStyle/>
          <a:p>
            <a:r>
              <a:rPr lang="en-US" sz="3200" dirty="0"/>
              <a:t>Using the GLMM estimates, is there a relationship to gene length?</a:t>
            </a:r>
            <a:br>
              <a:rPr lang="en-US" sz="3200" dirty="0"/>
            </a:br>
            <a:r>
              <a:rPr lang="en-US" sz="3200" dirty="0"/>
              <a:t>(Colored by RNA abundance)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1BA879-7911-44EC-B40E-3BB4BC573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1280789"/>
            <a:ext cx="1198245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650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3EEE-DFD9-4375-B9A2-4AAFC131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20" y="134487"/>
            <a:ext cx="11532093" cy="620115"/>
          </a:xfrm>
        </p:spPr>
        <p:txBody>
          <a:bodyPr>
            <a:noAutofit/>
          </a:bodyPr>
          <a:lstStyle/>
          <a:p>
            <a:r>
              <a:rPr lang="en-US" sz="3200" dirty="0"/>
              <a:t>Using the GLMM estimates, is there a relationship to gene length?</a:t>
            </a:r>
            <a:br>
              <a:rPr lang="en-US" sz="3200" dirty="0"/>
            </a:br>
            <a:r>
              <a:rPr lang="en-US" sz="3200" dirty="0"/>
              <a:t>(Error plots, colored by RNA abundance)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5F766D-01A3-4E13-99D7-B9178997E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293134"/>
            <a:ext cx="120396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52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3EEE-DFD9-4375-B9A2-4AAFC131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20" y="134487"/>
            <a:ext cx="11532093" cy="620115"/>
          </a:xfrm>
        </p:spPr>
        <p:txBody>
          <a:bodyPr>
            <a:noAutofit/>
          </a:bodyPr>
          <a:lstStyle/>
          <a:p>
            <a:r>
              <a:rPr lang="en-US" sz="3200" dirty="0"/>
              <a:t>Using the GLMM estimates, is there a relationship to histone levels?</a:t>
            </a:r>
            <a:br>
              <a:rPr lang="en-US" sz="3200" dirty="0"/>
            </a:br>
            <a:r>
              <a:rPr lang="en-US" sz="3200" dirty="0"/>
              <a:t>(Colored by RNA abundance)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FD2834-63CA-4AC9-8637-1E53C601D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3606554"/>
            <a:ext cx="12049125" cy="2971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1A5F8F-91E7-4E9C-B489-17E9E037F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3" y="1025279"/>
            <a:ext cx="11991975" cy="2581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F5B79C-2F05-4A50-8963-CB546D08CA4B}"/>
              </a:ext>
            </a:extLst>
          </p:cNvPr>
          <p:cNvSpPr/>
          <p:nvPr/>
        </p:nvSpPr>
        <p:spPr>
          <a:xfrm>
            <a:off x="150920" y="6374168"/>
            <a:ext cx="452762" cy="3551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D891CD-8CA3-41BB-BAD7-E770ABBD5A34}"/>
              </a:ext>
            </a:extLst>
          </p:cNvPr>
          <p:cNvSpPr/>
          <p:nvPr/>
        </p:nvSpPr>
        <p:spPr>
          <a:xfrm>
            <a:off x="6211941" y="6400801"/>
            <a:ext cx="452762" cy="3551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84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3EEE-DFD9-4375-B9A2-4AAFC131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20" y="134487"/>
            <a:ext cx="11532093" cy="620115"/>
          </a:xfrm>
        </p:spPr>
        <p:txBody>
          <a:bodyPr>
            <a:noAutofit/>
          </a:bodyPr>
          <a:lstStyle/>
          <a:p>
            <a:r>
              <a:rPr lang="en-US" sz="3200" dirty="0"/>
              <a:t>Using the GLMM estimates, is there a relationship to histone levels?</a:t>
            </a:r>
            <a:br>
              <a:rPr lang="en-US" sz="3200" dirty="0"/>
            </a:br>
            <a:r>
              <a:rPr lang="en-US" sz="3200" dirty="0"/>
              <a:t>(Error plots, colored by RNA abundance)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7A26E1-4FE5-4138-AAC3-7A69E8D4A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810833"/>
            <a:ext cx="12039600" cy="2609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F4B5A8-364D-45BD-8296-CF363D29B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210508"/>
            <a:ext cx="120015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85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3EEE-DFD9-4375-B9A2-4AAFC131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20" y="134487"/>
            <a:ext cx="11532093" cy="620115"/>
          </a:xfrm>
        </p:spPr>
        <p:txBody>
          <a:bodyPr>
            <a:noAutofit/>
          </a:bodyPr>
          <a:lstStyle/>
          <a:p>
            <a:r>
              <a:rPr lang="en-US" sz="3200" dirty="0"/>
              <a:t>Using the GLMM estimates, is there a relationship to histone levels?</a:t>
            </a:r>
            <a:br>
              <a:rPr lang="en-US" sz="3200" dirty="0"/>
            </a:br>
            <a:r>
              <a:rPr lang="en-US" sz="3200" dirty="0"/>
              <a:t>(Colored by RNA abundance)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71639D-0BEB-4421-8A98-36B48A960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1306774"/>
            <a:ext cx="120015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82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DE1E7-669A-4D55-9422-D22AC79B4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267471"/>
            <a:ext cx="10515600" cy="735706"/>
          </a:xfrm>
        </p:spPr>
        <p:txBody>
          <a:bodyPr/>
          <a:lstStyle/>
          <a:p>
            <a:r>
              <a:rPr lang="en-US" dirty="0"/>
              <a:t>Transcription GLMM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C72786-F0DC-4644-BB9C-EF6A7AC01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96" y="1967345"/>
            <a:ext cx="5205740" cy="489065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049D19A-3289-1C44-93EA-EC847AC82052}"/>
              </a:ext>
            </a:extLst>
          </p:cNvPr>
          <p:cNvSpPr/>
          <p:nvPr/>
        </p:nvSpPr>
        <p:spPr>
          <a:xfrm>
            <a:off x="1892145" y="1115928"/>
            <a:ext cx="490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E[g(y)] = intercept + β</a:t>
            </a:r>
            <a:r>
              <a:rPr lang="en-US" baseline="-25000" dirty="0" err="1"/>
              <a:t>time</a:t>
            </a:r>
            <a:r>
              <a:rPr lang="en-US" dirty="0" err="1"/>
              <a:t>X</a:t>
            </a:r>
            <a:r>
              <a:rPr lang="en-US" baseline="-25000" dirty="0" err="1"/>
              <a:t>time</a:t>
            </a:r>
            <a:r>
              <a:rPr lang="en-US" dirty="0"/>
              <a:t> + β</a:t>
            </a:r>
            <a:r>
              <a:rPr lang="en-US" baseline="-25000" dirty="0" err="1"/>
              <a:t>histone</a:t>
            </a:r>
            <a:r>
              <a:rPr lang="en-US" dirty="0" err="1"/>
              <a:t>X</a:t>
            </a:r>
            <a:r>
              <a:rPr lang="en-US" baseline="-25000" dirty="0" err="1"/>
              <a:t>time</a:t>
            </a:r>
            <a:r>
              <a:rPr lang="en-US" dirty="0"/>
              <a:t> + 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D3480B-9CC1-2448-87A9-DE1E73A690DB}"/>
              </a:ext>
            </a:extLst>
          </p:cNvPr>
          <p:cNvSpPr/>
          <p:nvPr/>
        </p:nvSpPr>
        <p:spPr>
          <a:xfrm>
            <a:off x="6477999" y="330392"/>
            <a:ext cx="319715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y: transcript levels</a:t>
            </a:r>
          </a:p>
          <a:p>
            <a:pPr lvl="1"/>
            <a:r>
              <a:rPr lang="en-US" dirty="0"/>
              <a:t>y ~ log norm + hurdle</a:t>
            </a:r>
          </a:p>
          <a:p>
            <a:pPr lvl="1"/>
            <a:r>
              <a:rPr lang="en-US" dirty="0"/>
              <a:t>hurdle: allow for 0 inflation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CD06F3-2B71-A440-BEE2-CE1A4FA5C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835" y="3020291"/>
            <a:ext cx="6469613" cy="293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699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06D70-793C-476B-8C4E-7D513BE94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748" y="107674"/>
            <a:ext cx="10515600" cy="726828"/>
          </a:xfrm>
        </p:spPr>
        <p:txBody>
          <a:bodyPr/>
          <a:lstStyle/>
          <a:p>
            <a:r>
              <a:rPr lang="en-US" dirty="0"/>
              <a:t>Positive </a:t>
            </a:r>
            <a:r>
              <a:rPr lang="en-US" dirty="0" err="1"/>
              <a:t>txGLMM</a:t>
            </a:r>
            <a:r>
              <a:rPr lang="en-US" dirty="0"/>
              <a:t> estimate example (YFR044C)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88CD42-92BC-40AC-AA14-33E72F20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58" y="966807"/>
            <a:ext cx="5711883" cy="570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27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0CD2B-CDBA-884B-A166-B023CE8EA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56" y="99549"/>
            <a:ext cx="10515600" cy="1325563"/>
          </a:xfrm>
        </p:spPr>
        <p:txBody>
          <a:bodyPr/>
          <a:lstStyle/>
          <a:p>
            <a:r>
              <a:rPr lang="en-US" dirty="0"/>
              <a:t>Means at the time points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89F9C0-5681-974F-A154-99F692D7F4B8}"/>
              </a:ext>
            </a:extLst>
          </p:cNvPr>
          <p:cNvSpPr txBox="1"/>
          <p:nvPr/>
        </p:nvSpPr>
        <p:spPr>
          <a:xfrm>
            <a:off x="1991607" y="5473005"/>
            <a:ext cx="820878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See some obvious trends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100" dirty="0"/>
              <a:t>This viewpoint ignores the correlation between experimental units 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US" sz="2100" dirty="0"/>
              <a:t>3 observations of trends with times per gene per assay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n-US" sz="2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145501-30FD-4B09-BA85-E18033DD6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513" y="1265314"/>
            <a:ext cx="9222974" cy="400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9085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06D70-793C-476B-8C4E-7D513BE94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748" y="107674"/>
            <a:ext cx="10515600" cy="726828"/>
          </a:xfrm>
        </p:spPr>
        <p:txBody>
          <a:bodyPr>
            <a:normAutofit fontScale="90000"/>
          </a:bodyPr>
          <a:lstStyle/>
          <a:p>
            <a:r>
              <a:rPr lang="en-US" dirty="0"/>
              <a:t>Negative </a:t>
            </a:r>
            <a:r>
              <a:rPr lang="en-US" dirty="0" err="1"/>
              <a:t>txGLMM</a:t>
            </a:r>
            <a:r>
              <a:rPr lang="en-US" dirty="0"/>
              <a:t> estimate example (YCL002C)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EF5FAF-0954-421E-B6CB-75D37952B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322" y="1072385"/>
            <a:ext cx="5495356" cy="553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680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06D70-793C-476B-8C4E-7D513BE94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827" y="204188"/>
            <a:ext cx="10515600" cy="726828"/>
          </a:xfrm>
        </p:spPr>
        <p:txBody>
          <a:bodyPr>
            <a:normAutofit fontScale="90000"/>
          </a:bodyPr>
          <a:lstStyle/>
          <a:p>
            <a:r>
              <a:rPr lang="en-US" dirty="0"/>
              <a:t>Confident gene example from both </a:t>
            </a:r>
            <a:r>
              <a:rPr lang="en-US" dirty="0" err="1"/>
              <a:t>txGLMM</a:t>
            </a:r>
            <a:r>
              <a:rPr lang="en-US" dirty="0"/>
              <a:t> and histone GLMM (YDL216C)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3490F9-A53B-45F3-9D3B-33355463C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871" y="1213301"/>
            <a:ext cx="5474258" cy="556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1757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3242D-2446-3A43-B729-C96D505E8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Tx and non-proportional histone 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E4F3A-9F0E-F94E-85F7-9EDC42FFE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 to spend a little more time fine-tuning these GLMMs</a:t>
            </a:r>
          </a:p>
          <a:p>
            <a:r>
              <a:rPr lang="en-US" dirty="0"/>
              <a:t>Shouldn’t over-interpret beta regression coefficients as the scale is kind of artificial</a:t>
            </a:r>
          </a:p>
          <a:p>
            <a:pPr lvl="1"/>
            <a:r>
              <a:rPr lang="en-US" dirty="0"/>
              <a:t>Valid approach for recognizing patterns</a:t>
            </a:r>
          </a:p>
          <a:p>
            <a:pPr lvl="1"/>
            <a:r>
              <a:rPr lang="en-US" dirty="0"/>
              <a:t>Potentially interesting to see how results differ on a more raw form of the data</a:t>
            </a:r>
          </a:p>
          <a:p>
            <a:pPr lvl="2"/>
            <a:r>
              <a:rPr lang="en-US" dirty="0"/>
              <a:t>Noisier because data is less standardized</a:t>
            </a:r>
          </a:p>
          <a:p>
            <a:pPr lvl="2"/>
            <a:r>
              <a:rPr lang="en-US" dirty="0"/>
              <a:t>Coefficients likely have more meaning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622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DAE8-9F48-3D4A-BF2F-484CBA988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9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Single gene x assay model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9DF91-0F0D-C244-883D-2981B903B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678" y="1109190"/>
            <a:ext cx="10040644" cy="4351338"/>
          </a:xfrm>
        </p:spPr>
        <p:txBody>
          <a:bodyPr/>
          <a:lstStyle/>
          <a:p>
            <a:r>
              <a:rPr lang="en-US" dirty="0"/>
              <a:t>Fit model per gene per assay</a:t>
            </a:r>
          </a:p>
          <a:p>
            <a:pPr lvl="1"/>
            <a:r>
              <a:rPr lang="en-US" dirty="0"/>
              <a:t>E[g(y)] = intercept + β</a:t>
            </a:r>
            <a:r>
              <a:rPr lang="en-US" baseline="-25000" dirty="0" err="1"/>
              <a:t>time</a:t>
            </a:r>
            <a:r>
              <a:rPr lang="en-US" dirty="0" err="1"/>
              <a:t>X</a:t>
            </a:r>
            <a:r>
              <a:rPr lang="en-US" baseline="-25000" dirty="0" err="1"/>
              <a:t>time</a:t>
            </a:r>
            <a:r>
              <a:rPr lang="en-US" dirty="0"/>
              <a:t> + e</a:t>
            </a:r>
          </a:p>
          <a:p>
            <a:pPr lvl="1"/>
            <a:r>
              <a:rPr lang="en-US" dirty="0"/>
              <a:t>Grab β</a:t>
            </a:r>
            <a:r>
              <a:rPr lang="en-US" baseline="-25000" dirty="0"/>
              <a:t>time</a:t>
            </a:r>
            <a:r>
              <a:rPr lang="en-US" dirty="0"/>
              <a:t> and 95% Credible interval (</a:t>
            </a:r>
            <a:r>
              <a:rPr lang="en-US" dirty="0" err="1"/>
              <a:t>CrI</a:t>
            </a:r>
            <a:r>
              <a:rPr lang="en-US" dirty="0"/>
              <a:t>; Bayesian version of a confidence interval)</a:t>
            </a:r>
          </a:p>
          <a:p>
            <a:pPr lvl="1"/>
            <a:r>
              <a:rPr lang="en-US" dirty="0"/>
              <a:t>Genes that have a </a:t>
            </a:r>
            <a:r>
              <a:rPr lang="en-US" dirty="0" err="1"/>
              <a:t>CrI</a:t>
            </a:r>
            <a:r>
              <a:rPr lang="en-US" dirty="0"/>
              <a:t> that don’t include 0 are what we’re calling “confident genes”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203E12-0C9F-4EA5-8492-EE219BD24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824" y="4193796"/>
            <a:ext cx="5666085" cy="23334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D7BC03-D3D0-467A-8C13-916981B45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90" y="3872933"/>
            <a:ext cx="5832909" cy="26496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60F349-CE9D-4DE0-8DFD-C6BE22388614}"/>
              </a:ext>
            </a:extLst>
          </p:cNvPr>
          <p:cNvSpPr txBox="1"/>
          <p:nvPr/>
        </p:nvSpPr>
        <p:spPr>
          <a:xfrm>
            <a:off x="1807944" y="368826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Confident within own assay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26B950-B547-4E9A-9ACC-9317BD390A6D}"/>
              </a:ext>
            </a:extLst>
          </p:cNvPr>
          <p:cNvSpPr txBox="1"/>
          <p:nvPr/>
        </p:nvSpPr>
        <p:spPr>
          <a:xfrm>
            <a:off x="7640856" y="368826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Confident across all assays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689D14-6B7D-4EC1-B10A-5F4B8C881DC9}"/>
              </a:ext>
            </a:extLst>
          </p:cNvPr>
          <p:cNvSpPr txBox="1"/>
          <p:nvPr/>
        </p:nvSpPr>
        <p:spPr>
          <a:xfrm>
            <a:off x="7243482" y="376518"/>
            <a:ext cx="45965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** Estimates have greatly stabilized -- previously we had some extreme estimates with high error – by increasing the number of samples/iterations</a:t>
            </a:r>
          </a:p>
        </p:txBody>
      </p:sp>
    </p:spTree>
    <p:extLst>
      <p:ext uri="{BB962C8B-B14F-4D97-AF65-F5344CB8AC3E}">
        <p14:creationId xmlns:p14="http://schemas.microsoft.com/office/powerpoint/2010/main" val="1827362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A226855-8958-4B3D-BC90-45863F2C3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9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Single gene and assay model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20A515-E8A2-455D-9279-C59141C8E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90" y="1499189"/>
            <a:ext cx="7037779" cy="48971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B0E94B-F3D0-4C90-8554-98CFBC84B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817" y="2539013"/>
            <a:ext cx="3712928" cy="37685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1E13AA-3E68-4D28-9B50-0BE5D1AA121C}"/>
              </a:ext>
            </a:extLst>
          </p:cNvPr>
          <p:cNvSpPr txBox="1"/>
          <p:nvPr/>
        </p:nvSpPr>
        <p:spPr>
          <a:xfrm>
            <a:off x="7381260" y="858378"/>
            <a:ext cx="4628041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** For this presentation:</a:t>
            </a:r>
            <a:br>
              <a:rPr lang="en-US" sz="1600" b="1" dirty="0"/>
            </a:br>
            <a:r>
              <a:rPr lang="en-US" sz="1600" b="1" dirty="0"/>
              <a:t>	</a:t>
            </a:r>
            <a:r>
              <a:rPr lang="en-US" sz="1600" b="1" u="sng" dirty="0"/>
              <a:t>Writer add </a:t>
            </a:r>
            <a:r>
              <a:rPr lang="en-US" sz="1600" b="1" dirty="0"/>
              <a:t>(WA) = </a:t>
            </a:r>
            <a:r>
              <a:rPr lang="en-US" sz="1600" b="1" i="1" dirty="0"/>
              <a:t>set2-gain</a:t>
            </a:r>
            <a:br>
              <a:rPr lang="en-US" sz="1600" b="1" i="1" dirty="0"/>
            </a:br>
            <a:r>
              <a:rPr lang="en-US" sz="1600" b="1" i="1" dirty="0"/>
              <a:t>	</a:t>
            </a:r>
            <a:r>
              <a:rPr lang="en-US" sz="1600" b="1" u="sng" dirty="0"/>
              <a:t>Writer loss</a:t>
            </a:r>
            <a:r>
              <a:rPr lang="en-US" sz="1600" b="1" dirty="0"/>
              <a:t> (WL) = </a:t>
            </a:r>
            <a:r>
              <a:rPr lang="en-US" sz="1600" b="1" i="1" dirty="0"/>
              <a:t>set2-loss</a:t>
            </a:r>
          </a:p>
          <a:p>
            <a:r>
              <a:rPr lang="en-US" sz="1600" b="1" dirty="0"/>
              <a:t>	</a:t>
            </a:r>
            <a:r>
              <a:rPr lang="en-US" sz="1600" b="1" u="sng" dirty="0"/>
              <a:t>Writer-Eraser loss</a:t>
            </a:r>
            <a:r>
              <a:rPr lang="en-US" sz="1600" b="1" dirty="0"/>
              <a:t> (WEL) =</a:t>
            </a:r>
            <a:r>
              <a:rPr lang="en-US" sz="1600" i="1" dirty="0"/>
              <a:t> </a:t>
            </a:r>
            <a:r>
              <a:rPr lang="en-US" sz="1600" b="1" i="1" dirty="0"/>
              <a:t>set2-loss;rph1</a:t>
            </a:r>
            <a:r>
              <a:rPr lang="el-GR" sz="1600" b="1" i="1" dirty="0"/>
              <a:t>Δ</a:t>
            </a:r>
            <a:r>
              <a:rPr lang="en-US" sz="16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6988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A226855-8958-4B3D-BC90-45863F2C3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9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Single gene and assay model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20A515-E8A2-455D-9279-C59141C8E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90" y="1499189"/>
            <a:ext cx="7037779" cy="48971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B0E94B-F3D0-4C90-8554-98CFBC84B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817" y="2539013"/>
            <a:ext cx="3712928" cy="37685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1E13AA-3E68-4D28-9B50-0BE5D1AA121C}"/>
              </a:ext>
            </a:extLst>
          </p:cNvPr>
          <p:cNvSpPr txBox="1"/>
          <p:nvPr/>
        </p:nvSpPr>
        <p:spPr>
          <a:xfrm>
            <a:off x="7381260" y="858378"/>
            <a:ext cx="4628041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** For this presentation:</a:t>
            </a:r>
            <a:br>
              <a:rPr lang="en-US" sz="1600" b="1" dirty="0"/>
            </a:br>
            <a:r>
              <a:rPr lang="en-US" sz="1600" b="1" dirty="0"/>
              <a:t>	</a:t>
            </a:r>
            <a:r>
              <a:rPr lang="en-US" sz="1600" b="1" u="sng" dirty="0"/>
              <a:t>Writer add </a:t>
            </a:r>
            <a:r>
              <a:rPr lang="en-US" sz="1600" b="1" dirty="0"/>
              <a:t>(WA) = </a:t>
            </a:r>
            <a:r>
              <a:rPr lang="en-US" sz="1600" b="1" i="1" dirty="0"/>
              <a:t>set2-gain</a:t>
            </a:r>
            <a:br>
              <a:rPr lang="en-US" sz="1600" b="1" i="1" dirty="0"/>
            </a:br>
            <a:r>
              <a:rPr lang="en-US" sz="1600" b="1" i="1" dirty="0"/>
              <a:t>	</a:t>
            </a:r>
            <a:r>
              <a:rPr lang="en-US" sz="1600" b="1" u="sng" dirty="0"/>
              <a:t>Writer loss</a:t>
            </a:r>
            <a:r>
              <a:rPr lang="en-US" sz="1600" b="1" dirty="0"/>
              <a:t> (WL) = </a:t>
            </a:r>
            <a:r>
              <a:rPr lang="en-US" sz="1600" b="1" i="1" dirty="0"/>
              <a:t>set2-loss</a:t>
            </a:r>
          </a:p>
          <a:p>
            <a:r>
              <a:rPr lang="en-US" sz="1600" b="1" dirty="0"/>
              <a:t>	</a:t>
            </a:r>
            <a:r>
              <a:rPr lang="en-US" sz="1600" b="1" u="sng" dirty="0"/>
              <a:t>Writer-Eraser loss</a:t>
            </a:r>
            <a:r>
              <a:rPr lang="en-US" sz="1600" b="1" dirty="0"/>
              <a:t> (WEL) =</a:t>
            </a:r>
            <a:r>
              <a:rPr lang="en-US" sz="1600" i="1" dirty="0"/>
              <a:t> </a:t>
            </a:r>
            <a:r>
              <a:rPr lang="en-US" sz="1600" b="1" i="1" dirty="0"/>
              <a:t>set2-loss;rph1</a:t>
            </a:r>
            <a:r>
              <a:rPr lang="el-GR" sz="1600" b="1" i="1" dirty="0"/>
              <a:t>Δ</a:t>
            </a:r>
            <a:r>
              <a:rPr lang="en-US" sz="1600" b="1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6155B2-D04C-479A-9D47-E258A592BBEC}"/>
              </a:ext>
            </a:extLst>
          </p:cNvPr>
          <p:cNvSpPr/>
          <p:nvPr/>
        </p:nvSpPr>
        <p:spPr>
          <a:xfrm>
            <a:off x="2672182" y="1606858"/>
            <a:ext cx="692458" cy="454536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1886AF-891F-4DF5-8A46-353C018C8810}"/>
              </a:ext>
            </a:extLst>
          </p:cNvPr>
          <p:cNvSpPr txBox="1"/>
          <p:nvPr/>
        </p:nvSpPr>
        <p:spPr>
          <a:xfrm>
            <a:off x="3777589" y="1606858"/>
            <a:ext cx="25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High confidence gene set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FCCE65-0318-43DF-A317-1E19E89AA6E4}"/>
              </a:ext>
            </a:extLst>
          </p:cNvPr>
          <p:cNvCxnSpPr/>
          <p:nvPr/>
        </p:nvCxnSpPr>
        <p:spPr>
          <a:xfrm flipH="1">
            <a:off x="3445031" y="1966374"/>
            <a:ext cx="541043" cy="22641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3ED1E78-3C39-6B43-99B1-3484652257C6}"/>
              </a:ext>
            </a:extLst>
          </p:cNvPr>
          <p:cNvSpPr/>
          <p:nvPr/>
        </p:nvSpPr>
        <p:spPr>
          <a:xfrm>
            <a:off x="9431571" y="4491318"/>
            <a:ext cx="617864" cy="54184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72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2613-5F77-684E-8AB8-76A54B039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0"/>
            <a:ext cx="7886700" cy="1325563"/>
          </a:xfrm>
        </p:spPr>
        <p:txBody>
          <a:bodyPr/>
          <a:lstStyle/>
          <a:p>
            <a:r>
              <a:rPr lang="en-US" dirty="0"/>
              <a:t>Genes with significant trends</a:t>
            </a:r>
            <a:br>
              <a:rPr lang="en-US" dirty="0"/>
            </a:br>
            <a:r>
              <a:rPr lang="en-US" i="1" dirty="0"/>
              <a:t>(95% </a:t>
            </a:r>
            <a:r>
              <a:rPr lang="en-US" i="1" dirty="0" err="1"/>
              <a:t>CrI</a:t>
            </a:r>
            <a:r>
              <a:rPr lang="en-US" i="1" dirty="0"/>
              <a:t> do not include 0)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B368ED-FFBF-4C8E-94D6-0C4492533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40" y="1482571"/>
            <a:ext cx="9934520" cy="495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95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BA7061-469D-F640-9C23-4D521B878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0"/>
            <a:ext cx="7886700" cy="1325563"/>
          </a:xfrm>
        </p:spPr>
        <p:txBody>
          <a:bodyPr/>
          <a:lstStyle/>
          <a:p>
            <a:r>
              <a:rPr lang="en-US" dirty="0"/>
              <a:t>Genes with no trends</a:t>
            </a:r>
            <a:br>
              <a:rPr lang="en-US" dirty="0"/>
            </a:br>
            <a:r>
              <a:rPr lang="en-US" i="1" dirty="0"/>
              <a:t>(95% </a:t>
            </a:r>
            <a:r>
              <a:rPr lang="en-US" i="1" dirty="0" err="1"/>
              <a:t>CrI</a:t>
            </a:r>
            <a:r>
              <a:rPr lang="en-US" i="1" dirty="0"/>
              <a:t> covers 0)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9BCE55-50B7-4114-85FA-4421516DF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50" y="1464815"/>
            <a:ext cx="9989300" cy="49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79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C3B44-777C-4895-AA4E-74E0E302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 now that we have the model and estimates, what is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87F5A-4380-4749-AAF5-2FD9955D2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4771"/>
          </a:xfrm>
        </p:spPr>
        <p:txBody>
          <a:bodyPr>
            <a:normAutofit/>
          </a:bodyPr>
          <a:lstStyle/>
          <a:p>
            <a:r>
              <a:rPr lang="en-US" dirty="0"/>
              <a:t>Is there statistical/modeling evidence of a “lag” in H3K36me3 decrease in </a:t>
            </a:r>
            <a:r>
              <a:rPr lang="en-US" i="1" dirty="0"/>
              <a:t>set2-loss;rph1</a:t>
            </a:r>
            <a:r>
              <a:rPr lang="el-GR" i="1" dirty="0"/>
              <a:t>Δ</a:t>
            </a:r>
            <a:r>
              <a:rPr lang="en-US" dirty="0"/>
              <a:t> vs </a:t>
            </a:r>
            <a:r>
              <a:rPr lang="en-US" i="1" dirty="0"/>
              <a:t>set2-loss</a:t>
            </a:r>
            <a:r>
              <a:rPr lang="en-US" dirty="0"/>
              <a:t>?</a:t>
            </a:r>
          </a:p>
          <a:p>
            <a:r>
              <a:rPr lang="en-US" dirty="0"/>
              <a:t>Correlations in the data (outside of gain/loss estimates, “intrinsic” to yeast):</a:t>
            </a:r>
          </a:p>
          <a:p>
            <a:pPr lvl="1"/>
            <a:r>
              <a:rPr lang="en-US" dirty="0"/>
              <a:t>Gene length vs starting histone levels</a:t>
            </a:r>
          </a:p>
          <a:p>
            <a:pPr lvl="1"/>
            <a:r>
              <a:rPr lang="en-US" dirty="0"/>
              <a:t>Starting histone levels vs Starting transcription levels</a:t>
            </a:r>
          </a:p>
          <a:p>
            <a:r>
              <a:rPr lang="en-US" dirty="0"/>
              <a:t>Correlations in the model estimates:</a:t>
            </a:r>
          </a:p>
          <a:p>
            <a:pPr lvl="1"/>
            <a:r>
              <a:rPr lang="en-US" dirty="0"/>
              <a:t>Histone estimate vs gene length</a:t>
            </a:r>
          </a:p>
          <a:p>
            <a:pPr lvl="1"/>
            <a:r>
              <a:rPr lang="en-US" dirty="0"/>
              <a:t>Histone estimate vs starting histone levels</a:t>
            </a:r>
          </a:p>
          <a:p>
            <a:pPr lvl="1"/>
            <a:r>
              <a:rPr lang="en-US" dirty="0"/>
              <a:t>Histone estimate vs transcription levels</a:t>
            </a:r>
          </a:p>
          <a:p>
            <a:pPr lvl="1"/>
            <a:r>
              <a:rPr lang="en-US" dirty="0"/>
              <a:t>Histone estimates between assays; WA vs WL</a:t>
            </a:r>
          </a:p>
        </p:txBody>
      </p:sp>
    </p:spTree>
    <p:extLst>
      <p:ext uri="{BB962C8B-B14F-4D97-AF65-F5344CB8AC3E}">
        <p14:creationId xmlns:p14="http://schemas.microsoft.com/office/powerpoint/2010/main" val="228122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822</Words>
  <Application>Microsoft Macintosh PowerPoint</Application>
  <PresentationFormat>Widescreen</PresentationFormat>
  <Paragraphs>95</Paragraphs>
  <Slides>32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Statistical modeling of ChIP-seq dynamics data</vt:lpstr>
      <vt:lpstr>Modeling problem</vt:lpstr>
      <vt:lpstr>Means at the time points</vt:lpstr>
      <vt:lpstr>Single gene x assay model results</vt:lpstr>
      <vt:lpstr>Single gene and assay model results</vt:lpstr>
      <vt:lpstr>Single gene and assay model results</vt:lpstr>
      <vt:lpstr>Genes with significant trends (95% CrI do not include 0)</vt:lpstr>
      <vt:lpstr>Genes with no trends (95% CrI covers 0)</vt:lpstr>
      <vt:lpstr>So now that we have the model and estimates, what is next?</vt:lpstr>
      <vt:lpstr>Do we see evidence of a “lag” in WEL compared to WL?</vt:lpstr>
      <vt:lpstr>Do we see evidence of a “lag” in WEL compared to WL?</vt:lpstr>
      <vt:lpstr>Do we see evidence of a “lag” in WEL compared to WL?</vt:lpstr>
      <vt:lpstr>What’s the relationship between gene length and initial histone levels?</vt:lpstr>
      <vt:lpstr>Do we see the expected relationship between histone levels and RNA abundance?</vt:lpstr>
      <vt:lpstr>Using the GLMM estimates, is there a relationship to gene length? (All genes)</vt:lpstr>
      <vt:lpstr>Using the GLMM estimates, is there a relationship to gene length? (High confidence genes)</vt:lpstr>
      <vt:lpstr>Using the GLMM estimates, is there a relationship to initial histone levels? (All genes)</vt:lpstr>
      <vt:lpstr>Using the GLMM estimates, is there a relationship to transcription levels? (All genes)</vt:lpstr>
      <vt:lpstr>Using the GLMM estimates, is there a relationship to transcription levels? (High confidence genes)</vt:lpstr>
      <vt:lpstr>How correlated are GLMM estimates between the two (WA and WL) assays? Do genes tend to have similar gain/loss effects?</vt:lpstr>
      <vt:lpstr>How correlated are GLMM estimates between the two (WA and WL) assays? Do genes tend to have similar gain/loss effects?</vt:lpstr>
      <vt:lpstr>We can color plots to visualize three variables at once to see further underlying patterns. Does this affect our previous interpretations?</vt:lpstr>
      <vt:lpstr>Using the GLMM estimates, is there a relationship to gene length? (Colored by RNA abundance)</vt:lpstr>
      <vt:lpstr>Using the GLMM estimates, is there a relationship to gene length? (Error plots, colored by RNA abundance)</vt:lpstr>
      <vt:lpstr>Using the GLMM estimates, is there a relationship to histone levels? (Colored by RNA abundance)</vt:lpstr>
      <vt:lpstr>Using the GLMM estimates, is there a relationship to histone levels? (Error plots, colored by RNA abundance)</vt:lpstr>
      <vt:lpstr>Using the GLMM estimates, is there a relationship to histone levels? (Colored by RNA abundance)</vt:lpstr>
      <vt:lpstr>Transcription GLMM</vt:lpstr>
      <vt:lpstr>Positive txGLMM estimate example (YFR044C)</vt:lpstr>
      <vt:lpstr>Negative txGLMM estimate example (YCL002C)</vt:lpstr>
      <vt:lpstr>Confident gene example from both txGLMM and histone GLMM (YDL216C)</vt:lpstr>
      <vt:lpstr>Modeling Tx and non-proportional histone marks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modeling of ChIP-seq dynamics data</dc:title>
  <dc:creator>Austin Hepperla</dc:creator>
  <cp:lastModifiedBy>Greg Keele</cp:lastModifiedBy>
  <cp:revision>31</cp:revision>
  <dcterms:created xsi:type="dcterms:W3CDTF">2019-05-07T19:52:34Z</dcterms:created>
  <dcterms:modified xsi:type="dcterms:W3CDTF">2019-05-09T02:27:51Z</dcterms:modified>
</cp:coreProperties>
</file>