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9" r:id="rId2"/>
  </p:sldMasterIdLst>
  <p:notesMasterIdLst>
    <p:notesMasterId r:id="rId31"/>
  </p:notesMasterIdLst>
  <p:sldIdLst>
    <p:sldId id="278" r:id="rId3"/>
    <p:sldId id="258" r:id="rId4"/>
    <p:sldId id="281" r:id="rId5"/>
    <p:sldId id="568" r:id="rId6"/>
    <p:sldId id="570" r:id="rId7"/>
    <p:sldId id="661" r:id="rId8"/>
    <p:sldId id="662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317" r:id="rId27"/>
    <p:sldId id="604" r:id="rId28"/>
    <p:sldId id="276" r:id="rId29"/>
    <p:sldId id="27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87E0F29-329F-4141-84DE-CE08B91E53E1}">
          <p14:sldIdLst>
            <p14:sldId id="278"/>
            <p14:sldId id="258"/>
            <p14:sldId id="281"/>
            <p14:sldId id="568"/>
            <p14:sldId id="57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317"/>
            <p14:sldId id="60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laudia madaleno" initials="acm" lastIdx="2" clrIdx="0">
    <p:extLst>
      <p:ext uri="{19B8F6BF-5375-455C-9EA6-DF929625EA0E}">
        <p15:presenceInfo xmlns:p15="http://schemas.microsoft.com/office/powerpoint/2012/main" userId="7940251645f368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B04B54"/>
    <a:srgbClr val="BD7C86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814" autoAdjust="0"/>
  </p:normalViewPr>
  <p:slideViewPr>
    <p:cSldViewPr snapToGrid="0" snapToObjects="1">
      <p:cViewPr varScale="1">
        <p:scale>
          <a:sx n="68" d="100"/>
          <a:sy n="68" d="100"/>
        </p:scale>
        <p:origin x="80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31371" y="44626"/>
            <a:ext cx="9697077" cy="72007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349" y="908720"/>
            <a:ext cx="11617291" cy="53285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140825E-4A15-4D39-8176-1F07E904CB3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9764184" cy="5556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9D725-AF79-4FB6-8D02-83EAC61E321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9D725-AF79-4FB6-8D02-83EAC61E3211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2DC2E43-1104-4361-9C00-4DD9ABBC5D8F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90204AED-FBC2-409D-BD69-CD01D95E923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9976" y="281721"/>
            <a:ext cx="11632050" cy="6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82" y="3070704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895100"/>
            <a:ext cx="8204954" cy="435542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Neste exemplo a classe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Diretor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sobrescreveu o método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getSalario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classe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Funcionario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defRPr/>
            </a:pP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class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Gotham HTF Light" pitchFamily="50" charset="0"/>
                <a:cs typeface="Courier New" pitchFamily="49" charset="0"/>
              </a:rPr>
              <a:t>Funcionario</a:t>
            </a: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	</a:t>
            </a:r>
          </a:p>
          <a:p>
            <a:pPr lvl="1">
              <a:defRPr/>
            </a:pPr>
            <a:r>
              <a:rPr lang="pt-BR" sz="1400" b="1" dirty="0">
                <a:solidFill>
                  <a:srgbClr val="7030A0"/>
                </a:solidFill>
                <a:latin typeface="Gotham HTF Light" pitchFamily="50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private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double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salario;</a:t>
            </a:r>
          </a:p>
          <a:p>
            <a:pPr lvl="1">
              <a:defRPr/>
            </a:pPr>
            <a:endParaRPr lang="pt-BR" sz="1400" b="1" dirty="0">
              <a:latin typeface="Gotham HTF Light" pitchFamily="50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public double </a:t>
            </a:r>
            <a:r>
              <a:rPr lang="en-US" sz="1400" b="1" dirty="0" err="1">
                <a:latin typeface="Gotham HTF Light" pitchFamily="50" charset="0"/>
                <a:cs typeface="Courier New" pitchFamily="49" charset="0"/>
              </a:rPr>
              <a:t>getSalario</a:t>
            </a: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(){</a:t>
            </a:r>
          </a:p>
          <a:p>
            <a:pPr lvl="1">
              <a:defRPr/>
            </a:pP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	   </a:t>
            </a:r>
            <a:r>
              <a:rPr lang="en-US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return </a:t>
            </a:r>
            <a:r>
              <a:rPr lang="en-US" sz="1400" b="1" dirty="0" err="1">
                <a:latin typeface="Gotham HTF Light" pitchFamily="50" charset="0"/>
                <a:cs typeface="Courier New" pitchFamily="49" charset="0"/>
              </a:rPr>
              <a:t>salario</a:t>
            </a: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	}</a:t>
            </a:r>
          </a:p>
          <a:p>
            <a:pPr lvl="1">
              <a:defRPr/>
            </a:pPr>
            <a:endParaRPr lang="pt-BR" sz="1400" b="1" dirty="0">
              <a:latin typeface="Gotham HTF Light" pitchFamily="50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}</a:t>
            </a:r>
          </a:p>
          <a:p>
            <a:pPr lvl="1">
              <a:defRPr/>
            </a:pPr>
            <a:endParaRPr lang="pt-BR" sz="1400" b="1" dirty="0">
              <a:latin typeface="Gotham HTF Light" pitchFamily="50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class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Diretor </a:t>
            </a:r>
            <a:r>
              <a:rPr lang="pt-BR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extends</a:t>
            </a:r>
            <a:r>
              <a:rPr lang="pt-BR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Gotham HTF Light" pitchFamily="50" charset="0"/>
                <a:cs typeface="Courier New" pitchFamily="49" charset="0"/>
              </a:rPr>
              <a:t>Funcionario</a:t>
            </a: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endParaRPr lang="pt-BR" sz="1400" b="1" dirty="0">
              <a:latin typeface="Gotham HTF Light" pitchFamily="50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400" b="1" dirty="0">
                <a:solidFill>
                  <a:srgbClr val="7030A0"/>
                </a:solidFill>
                <a:latin typeface="Gotham HTF Light" pitchFamily="50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public double </a:t>
            </a:r>
            <a:r>
              <a:rPr lang="en-US" sz="1400" b="1" dirty="0" err="1">
                <a:latin typeface="Gotham HTF Light" pitchFamily="50" charset="0"/>
                <a:cs typeface="Courier New" pitchFamily="49" charset="0"/>
              </a:rPr>
              <a:t>getSalario</a:t>
            </a: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(){</a:t>
            </a:r>
          </a:p>
          <a:p>
            <a:pPr lvl="1">
              <a:defRPr/>
            </a:pP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	   </a:t>
            </a:r>
            <a:r>
              <a:rPr lang="en-US" sz="1400" b="1" dirty="0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return </a:t>
            </a:r>
            <a:r>
              <a:rPr lang="en-US" sz="1400" b="1" dirty="0" err="1">
                <a:solidFill>
                  <a:srgbClr val="800080"/>
                </a:solidFill>
                <a:latin typeface="Gotham HTF Light" pitchFamily="50" charset="0"/>
                <a:cs typeface="Courier New" pitchFamily="49" charset="0"/>
              </a:rPr>
              <a:t>super</a:t>
            </a:r>
            <a:r>
              <a:rPr lang="en-US" sz="1400" b="1" dirty="0" err="1">
                <a:latin typeface="Gotham HTF Light" pitchFamily="50" charset="0"/>
                <a:cs typeface="Courier New" pitchFamily="49" charset="0"/>
              </a:rPr>
              <a:t>.getSalario</a:t>
            </a: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() + </a:t>
            </a:r>
            <a:r>
              <a:rPr lang="pt-BR" sz="1400" b="1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5050.00</a:t>
            </a: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400" b="1" dirty="0">
                <a:latin typeface="Gotham HTF Light" pitchFamily="50" charset="0"/>
                <a:cs typeface="Courier New" pitchFamily="49" charset="0"/>
              </a:rPr>
              <a:t>	}</a:t>
            </a:r>
          </a:p>
          <a:p>
            <a:pPr lvl="1">
              <a:defRPr/>
            </a:pPr>
            <a:r>
              <a:rPr lang="pt-BR" sz="1400" b="1" dirty="0">
                <a:latin typeface="Gotham HTF Light" pitchFamily="50" charset="0"/>
                <a:cs typeface="Courier New" pitchFamily="49" charset="0"/>
              </a:rPr>
              <a:t>}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SOBRESCRITA 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OVERRIDING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75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1895100"/>
            <a:ext cx="7773879" cy="133921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métodos com o mesmo identificador (nome) são encontrados na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mesma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classe.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pt-BR" sz="1400" dirty="0">
              <a:latin typeface="Gotham HTF Light" pitchFamily="50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Este tipo de polimorfismo é realizado quando um mesmo método pode realizar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ações distintas</a:t>
            </a:r>
            <a:r>
              <a:rPr lang="pt-BR" sz="1400" dirty="0"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de acordo com a sua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assinatura</a:t>
            </a:r>
            <a:endParaRPr lang="pt-BR" sz="1400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SOBRECARGA 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(OVERLOAD)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Picture 2" descr="https://profwendellrs.files.wordpress.com/2011/04/metodo.jpg">
            <a:extLst>
              <a:ext uri="{FF2B5EF4-FFF2-40B4-BE49-F238E27FC236}">
                <a16:creationId xmlns:a16="http://schemas.microsoft.com/office/drawing/2014/main" id="{3A40752E-E658-4819-90D7-AB1FC339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16" y="3881236"/>
            <a:ext cx="7950167" cy="21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SOBRECARGA 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(OVERLOAD)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7CC414-B45F-4557-94DE-0317B7244952}"/>
              </a:ext>
            </a:extLst>
          </p:cNvPr>
          <p:cNvSpPr txBox="1">
            <a:spLocks/>
          </p:cNvSpPr>
          <p:nvPr/>
        </p:nvSpPr>
        <p:spPr>
          <a:xfrm>
            <a:off x="1854592" y="1645494"/>
            <a:ext cx="7908785" cy="45408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  <a:defRPr/>
            </a:pPr>
            <a:r>
              <a:rPr lang="pt-BR" sz="2100"/>
              <a:t>Exemplo: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 descr="https://profwendellrs.files.wordpress.com/2011/04/overload.jpg">
            <a:extLst>
              <a:ext uri="{FF2B5EF4-FFF2-40B4-BE49-F238E27FC236}">
                <a16:creationId xmlns:a16="http://schemas.microsoft.com/office/drawing/2014/main" id="{41115AE8-C2B1-45BD-815D-EB3A504AA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92" y="1645494"/>
            <a:ext cx="7853679" cy="50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75507BB-CD8D-4C5D-9455-9F8F0B8F55F0}"/>
              </a:ext>
            </a:extLst>
          </p:cNvPr>
          <p:cNvSpPr/>
          <p:nvPr/>
        </p:nvSpPr>
        <p:spPr>
          <a:xfrm>
            <a:off x="6793929" y="3212518"/>
            <a:ext cx="3068504" cy="7033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9C4DC0-DA34-465A-9A42-F5893887D1D0}"/>
              </a:ext>
            </a:extLst>
          </p:cNvPr>
          <p:cNvSpPr txBox="1"/>
          <p:nvPr/>
        </p:nvSpPr>
        <p:spPr>
          <a:xfrm>
            <a:off x="6744401" y="3212758"/>
            <a:ext cx="306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B04B54"/>
                </a:solidFill>
                <a:latin typeface="Gotham HTF Light" pitchFamily="50" charset="0"/>
              </a:rPr>
              <a:t>Sobrecarga de Métodos, todos eles têm a mesma função, mas recebem parâmetros diferentes, e têm retornos diferentes, ou nenhum retorno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2C1535E-1ED0-45F8-8985-33EA8C8429D7}"/>
              </a:ext>
            </a:extLst>
          </p:cNvPr>
          <p:cNvSpPr/>
          <p:nvPr/>
        </p:nvSpPr>
        <p:spPr>
          <a:xfrm>
            <a:off x="4705899" y="1349223"/>
            <a:ext cx="3407753" cy="7033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313FB4-E415-48A2-96DC-0FCC782A87FC}"/>
              </a:ext>
            </a:extLst>
          </p:cNvPr>
          <p:cNvSpPr txBox="1"/>
          <p:nvPr/>
        </p:nvSpPr>
        <p:spPr>
          <a:xfrm>
            <a:off x="4576710" y="1610753"/>
            <a:ext cx="3068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B04B54"/>
                </a:solidFill>
                <a:latin typeface="Gotham HTF Light" pitchFamily="50" charset="0"/>
              </a:rPr>
              <a:t>Sobrecarga (</a:t>
            </a:r>
            <a:r>
              <a:rPr lang="pt-BR" sz="1000" dirty="0" err="1">
                <a:solidFill>
                  <a:srgbClr val="B04B54"/>
                </a:solidFill>
                <a:latin typeface="Gotham HTF Light" pitchFamily="50" charset="0"/>
              </a:rPr>
              <a:t>Overload</a:t>
            </a:r>
            <a:r>
              <a:rPr lang="pt-BR" sz="1000" dirty="0">
                <a:solidFill>
                  <a:srgbClr val="B04B54"/>
                </a:solidFill>
                <a:latin typeface="Gotham HTF Light" pitchFamily="50" charset="0"/>
              </a:rPr>
              <a:t>) de Construtores – o primeiro não possui parâmetro, já o segundo possui.</a:t>
            </a:r>
          </a:p>
        </p:txBody>
      </p:sp>
    </p:spTree>
    <p:extLst>
      <p:ext uri="{BB962C8B-B14F-4D97-AF65-F5344CB8AC3E}">
        <p14:creationId xmlns:p14="http://schemas.microsoft.com/office/powerpoint/2010/main" val="36508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698152"/>
            <a:ext cx="7419854" cy="447186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Exemplo 2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Produto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(String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double valor,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										int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codigo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this.descricao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this.valor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valor;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this.codigo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codigo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Produto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{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SOBRECARGA 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(OVERLOAD)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37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698152"/>
            <a:ext cx="7419854" cy="133921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Verifica se um objeto é uma instância da classe testada.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true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 o objeto à esquerda do operador é do tipo (classe)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especiﬁcado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à direita do operador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INSTANCEOF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98572A2-D779-4080-8791-17327EE48866}"/>
              </a:ext>
            </a:extLst>
          </p:cNvPr>
          <p:cNvSpPr/>
          <p:nvPr/>
        </p:nvSpPr>
        <p:spPr>
          <a:xfrm>
            <a:off x="1252555" y="3429000"/>
            <a:ext cx="6096000" cy="28769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leao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Felino){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é do tipo Felino");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NAO é do tipo Felino");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INSTANCEOF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65BF1F0-01DD-4AEC-AE2A-AF01983935BA}"/>
              </a:ext>
            </a:extLst>
          </p:cNvPr>
          <p:cNvSpPr txBox="1">
            <a:spLocks/>
          </p:cNvSpPr>
          <p:nvPr/>
        </p:nvSpPr>
        <p:spPr bwMode="auto">
          <a:xfrm>
            <a:off x="1323166" y="5650135"/>
            <a:ext cx="3962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ani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é do tipo Felino</a:t>
            </a:r>
            <a:endParaRPr lang="pt-BR" sz="1600" b="1" dirty="0">
              <a:latin typeface="Calibri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6B5AAB-1F56-418C-92FB-6225B24A58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66" y="1438870"/>
            <a:ext cx="5572552" cy="46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1443455"/>
            <a:ext cx="7643251" cy="153054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Prática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Inicie um novo projeto chamado Polimorfismo e nele acrescente os pacotes </a:t>
            </a:r>
            <a:r>
              <a:rPr lang="pt-BR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testes. 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</a:t>
            </a:r>
            <a:r>
              <a:rPr lang="pt-BR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monte as classes de acordo com o diagrama abaixo (acrescente os </a:t>
            </a:r>
            <a:r>
              <a:rPr lang="pt-BR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getter´s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setter´s</a:t>
            </a:r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/construtores):</a:t>
            </a: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F126E7-9884-4C1F-A3F2-7AF3CC356C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8" y="3008279"/>
            <a:ext cx="6897690" cy="36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1473069"/>
            <a:ext cx="8355680" cy="52171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Prática</a:t>
            </a: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getTudo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todas as classes.</a:t>
            </a: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programar 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exibirMedia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leve em consideração: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NAC equivale a 20%, AM 30% e PS 50% da nota.</a:t>
            </a: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programar os métodos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calcularMensalidade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leve em consideração: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duração representa a quantidade de meses do curso.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atribuir à mensalidade, será necessário aplicar as seguintes fórmulas:</a:t>
            </a:r>
          </a:p>
          <a:p>
            <a:pPr marL="800100" lvl="2" indent="0">
              <a:lnSpc>
                <a:spcPct val="150000"/>
              </a:lnSpc>
              <a:buNone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Médio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=&gt;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fator * 500</a:t>
            </a:r>
          </a:p>
          <a:p>
            <a:pPr marL="800100" lvl="2" indent="0">
              <a:lnSpc>
                <a:spcPct val="150000"/>
              </a:lnSpc>
              <a:buNone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Tecnólogo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=&gt;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fator * 600</a:t>
            </a:r>
          </a:p>
          <a:p>
            <a:pPr marL="800100" lvl="2" indent="0">
              <a:lnSpc>
                <a:spcPct val="150000"/>
              </a:lnSpc>
              <a:buNone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Bacharelado =&gt;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fator * 600) +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cargaHorariaEstagio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12)</a:t>
            </a: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definirDuracao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terá que definir o atributo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seguindo a seguinte regra: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o objeto instanciado for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Medio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deverá ser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atribuido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36;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for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Tecnologo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deverá ser atribuído: 24;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for Bacharelado deverá atribuir 60, se possuir na descrição a palavra “ENGENHARIA”; caso contrário, deverá atribuir 48.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89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1473069"/>
            <a:ext cx="8355680" cy="2631875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Continuação:</a:t>
            </a: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a classe de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TesteFormacao</a:t>
            </a:r>
            <a:endParaRPr lang="pt-BR" sz="1400" dirty="0">
              <a:solidFill>
                <a:srgbClr val="F0265D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Programe para que seja realizada a pergunta ao usuário sobre qual formação deseja cadastrar. Então preencha o objeto devidamente (via construtor) e ao término utilize o método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getTudo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()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 fim de verificar se a duração está sendo definida corretamente.</a:t>
            </a: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Problema: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deixe vazio, a descrição e instancie um objeto Bacharelado, será gerado um erro. Altere o código para que esse erro seja sanado.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38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1994572"/>
            <a:ext cx="8355680" cy="40921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265D"/>
              </a:buClr>
              <a:buFont typeface="+mj-lt"/>
              <a:buAutoNum type="arabicPeriod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Implemente o seguinte diagrama de classe.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BCE74E-6F89-454A-A8CC-3DACD44622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41" y="1184903"/>
            <a:ext cx="3334133" cy="53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037" y="2650022"/>
            <a:ext cx="7935927" cy="152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DOMAIN</a:t>
            </a:r>
            <a:endParaRPr lang="en-US" sz="4662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4662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DRIVEN DESIGN</a:t>
            </a:r>
            <a:endParaRPr lang="en-US" sz="466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2009380"/>
            <a:ext cx="8355680" cy="283924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rabicPeriod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Faça as seguintes alterações nas classes criadas anteriormente:</a:t>
            </a:r>
          </a:p>
          <a:p>
            <a:pPr marL="914400" lvl="1" indent="-4572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Implemente o método </a:t>
            </a:r>
            <a:r>
              <a:rPr lang="pt-BR" sz="14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exibirNomeFormatado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da classe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Pessoa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de forma que ele exiba o atributo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em maiúsculo.</a:t>
            </a:r>
          </a:p>
          <a:p>
            <a:pPr marL="914400" lvl="1" indent="-4572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Sobrescreva o método </a:t>
            </a:r>
            <a:r>
              <a:rPr lang="pt-BR" sz="14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exibirNomeFormatado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na classe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de forma que ele exiba o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titulo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e o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do cliente, em maiúsculo e no seguinte formato: 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&lt;TITULO&gt; -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&lt;NOME&gt;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pt-BR" sz="1400" b="1" dirty="0">
              <a:solidFill>
                <a:srgbClr val="F0265D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Adicione um construtor na classe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Pessoa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de forma que o atributo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possa ser inicializado por ele. Fique livre para fazer todas as alterações nas classes do projeto que sejam necessárias para a compilação das classes.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5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2025153"/>
            <a:ext cx="8355680" cy="140384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rabicPeriod" startAt="2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Escreva um programa para cadastrar um Cliente. Instancie o objeto do tipo </a:t>
            </a:r>
            <a:r>
              <a:rPr lang="pt-BR" sz="14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 preencha os atributos desse objeto com dados vindos do usuário e depois imprima o nome do cliente cadastrado por meio do método</a:t>
            </a:r>
            <a:r>
              <a:rPr lang="pt-BR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exibirNomeFormatado</a:t>
            </a:r>
            <a:r>
              <a:rPr lang="pt-BR" sz="1400" dirty="0">
                <a:solidFill>
                  <a:srgbClr val="000000"/>
                </a:solidFill>
                <a:cs typeface="Courier New" pitchFamily="49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Nota: Utilize as classes criadas no exercício anterior. 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8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687592"/>
            <a:ext cx="8355680" cy="545855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eriod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Implemente em Java o seguinte diagrama de classes: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F7DF72-B4DB-455D-9E9E-55EC68A042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75" y="2028674"/>
            <a:ext cx="5928654" cy="45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565882"/>
            <a:ext cx="8355680" cy="417640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2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Faça as seguintes alterações no exercício anterior:</a:t>
            </a:r>
          </a:p>
          <a:p>
            <a:pPr marL="971550" lvl="1" indent="-5143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romanUcPeriod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depositar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da classe </a:t>
            </a:r>
            <a:r>
              <a:rPr lang="pt-BR" sz="16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deve adicionar ao atributo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saldo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o valor passado como parâmetro.</a:t>
            </a:r>
          </a:p>
          <a:p>
            <a:pPr marL="971550" lvl="1" indent="-5143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romanUcPeriod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sacar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da classe </a:t>
            </a:r>
            <a:r>
              <a:rPr lang="pt-BR" sz="16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deve subtrair do atributo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saldo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o valor passado como parâmetro.</a:t>
            </a:r>
          </a:p>
          <a:p>
            <a:pPr marL="971550" lvl="1" indent="-5143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romanUcPeriod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6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atualizarSaldo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da classe </a:t>
            </a:r>
            <a:r>
              <a:rPr lang="pt-BR" sz="1600" b="1" dirty="0" err="1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deve atualizar o valor do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saldo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por meio do seguinte cálculo:</a:t>
            </a:r>
          </a:p>
          <a:p>
            <a:pPr marL="857250" lvl="2" indent="0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solidFill>
                  <a:srgbClr val="F0265D"/>
                </a:solidFill>
                <a:latin typeface="Courier New" pitchFamily="49" charset="0"/>
                <a:cs typeface="Courier New" pitchFamily="49" charset="0"/>
              </a:rPr>
              <a:t>saldo + (saldo*(taxa de juros/100))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rabicParenR" startAt="2"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2"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91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4" y="1562399"/>
            <a:ext cx="8355680" cy="37332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3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Faça um programa para testar as classes </a:t>
            </a:r>
            <a:r>
              <a:rPr lang="pt-BR" sz="1600" b="1" dirty="0" err="1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ContaCorrente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   </a:t>
            </a:r>
            <a:r>
              <a:rPr lang="pt-BR" sz="1600" b="1" dirty="0" err="1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ContaPoupanca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e invoque os métodos </a:t>
            </a:r>
            <a:r>
              <a:rPr lang="pt-BR" sz="1600" b="1" dirty="0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sacar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e </a:t>
            </a:r>
            <a:r>
              <a:rPr lang="pt-BR" sz="1600" b="1" dirty="0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depositar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das instâncias dessas classes.</a:t>
            </a:r>
          </a:p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3"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3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Crie o método </a:t>
            </a:r>
            <a:r>
              <a:rPr lang="pt-BR" sz="1600" b="1" dirty="0" err="1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exibirSaldo</a:t>
            </a:r>
            <a:r>
              <a:rPr lang="pt-BR" sz="1600" b="1" dirty="0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, que deve existir na “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super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classe” e na subclasse </a:t>
            </a:r>
            <a:r>
              <a:rPr lang="pt-BR" sz="1600" b="1" dirty="0" err="1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ContaCorrente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em que o método  deverá levar em consideração o limite.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2"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2"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5639" y="0"/>
            <a:ext cx="12180722" cy="68516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5640" y="0"/>
            <a:ext cx="12180722" cy="6851657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724227" y="5536902"/>
            <a:ext cx="5371773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748"/>
            <a:r>
              <a:rPr lang="en-US" sz="3730" dirty="0">
                <a:solidFill>
                  <a:srgbClr val="E8E8E8"/>
                </a:solidFill>
                <a:latin typeface="Gotham HTF" pitchFamily="50" charset="0"/>
                <a:cs typeface="Gotham HTF Light"/>
              </a:rPr>
              <a:t>DÚVIDAS….</a:t>
            </a:r>
          </a:p>
        </p:txBody>
      </p:sp>
    </p:spTree>
    <p:extLst>
      <p:ext uri="{BB962C8B-B14F-4D97-AF65-F5344CB8AC3E}">
        <p14:creationId xmlns:p14="http://schemas.microsoft.com/office/powerpoint/2010/main" val="600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A6AFD8C-7A35-4330-B556-17D87BC6AE36}"/>
              </a:ext>
            </a:extLst>
          </p:cNvPr>
          <p:cNvSpPr txBox="1"/>
          <p:nvPr/>
        </p:nvSpPr>
        <p:spPr>
          <a:xfrm>
            <a:off x="1252554" y="740346"/>
            <a:ext cx="908705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DDB3F9C-84C2-4A08-A9DB-E98CDA288B7A}"/>
              </a:ext>
            </a:extLst>
          </p:cNvPr>
          <p:cNvGrpSpPr/>
          <p:nvPr/>
        </p:nvGrpSpPr>
        <p:grpSpPr>
          <a:xfrm>
            <a:off x="1109271" y="1345774"/>
            <a:ext cx="4610267" cy="4646355"/>
            <a:chOff x="344951" y="925105"/>
            <a:chExt cx="4155631" cy="4188161"/>
          </a:xfrm>
        </p:grpSpPr>
        <p:pic>
          <p:nvPicPr>
            <p:cNvPr id="4" name="Picture 3" descr="caomputador.png">
              <a:extLst>
                <a:ext uri="{FF2B5EF4-FFF2-40B4-BE49-F238E27FC236}">
                  <a16:creationId xmlns:a16="http://schemas.microsoft.com/office/drawing/2014/main" id="{6D477D0F-0B9F-4A49-AA53-2746CC66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chicara.png">
              <a:extLst>
                <a:ext uri="{FF2B5EF4-FFF2-40B4-BE49-F238E27FC236}">
                  <a16:creationId xmlns:a16="http://schemas.microsoft.com/office/drawing/2014/main" id="{283F8844-2B76-44E9-809F-63CE60D85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6" descr="livros.png">
              <a:extLst>
                <a:ext uri="{FF2B5EF4-FFF2-40B4-BE49-F238E27FC236}">
                  <a16:creationId xmlns:a16="http://schemas.microsoft.com/office/drawing/2014/main" id="{AB32C752-0D2A-46E2-A3D1-061EE462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8B5103BA-31F5-4CC1-A2D7-E1032C977580}"/>
              </a:ext>
            </a:extLst>
          </p:cNvPr>
          <p:cNvSpPr txBox="1"/>
          <p:nvPr/>
        </p:nvSpPr>
        <p:spPr>
          <a:xfrm>
            <a:off x="6066548" y="1594623"/>
            <a:ext cx="4511041" cy="4561618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>
              <a:spcAft>
                <a:spcPts val="1599"/>
              </a:spcAft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Modificador de Acesso</a:t>
            </a:r>
          </a:p>
          <a:p>
            <a:pPr marL="228389" indent="-228389">
              <a:spcAft>
                <a:spcPts val="1599"/>
              </a:spcAft>
              <a:buClr>
                <a:srgbClr val="ED145B"/>
              </a:buClr>
              <a:buFont typeface="Arial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Disponível em: </a:t>
            </a:r>
            <a:r>
              <a:rPr lang="pt-BR" sz="1400" dirty="0"/>
              <a:t>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&lt;docs.oracle.com/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javase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/tutorial/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java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javaOO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/accesscontrol.html&gt; </a:t>
            </a:r>
          </a:p>
          <a:p>
            <a:pPr>
              <a:spcAft>
                <a:spcPts val="1599"/>
              </a:spcAft>
              <a:buClr>
                <a:srgbClr val="ED145B"/>
              </a:buClr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    &lt;uni-bonn.de/~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manfear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javaprotection.php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&gt;</a:t>
            </a:r>
            <a:endParaRPr lang="pt-BR" sz="1400" dirty="0">
              <a:solidFill>
                <a:srgbClr val="ED145B"/>
              </a:solidFill>
              <a:latin typeface="Gotham HTF Medium" pitchFamily="50" charset="0"/>
              <a:cs typeface="Roboto Light"/>
            </a:endParaRPr>
          </a:p>
          <a:p>
            <a:pPr>
              <a:spcAft>
                <a:spcPts val="1599"/>
              </a:spcAft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Herança</a:t>
            </a:r>
          </a:p>
          <a:p>
            <a:pPr marL="228389" indent="-228389">
              <a:spcAft>
                <a:spcPts val="1599"/>
              </a:spcAft>
              <a:buClr>
                <a:srgbClr val="ED145B"/>
              </a:buClr>
              <a:buFont typeface="Arial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Disponível em: </a:t>
            </a:r>
            <a:r>
              <a:rPr lang="pt-BR" sz="1400" dirty="0"/>
              <a:t>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&lt;docs.oracle.com/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javase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/tutorial/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java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IandI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/subclasses.html &gt;</a:t>
            </a:r>
            <a:endParaRPr lang="pt-BR" sz="1400" dirty="0">
              <a:solidFill>
                <a:srgbClr val="F0265D"/>
              </a:solidFill>
              <a:latin typeface="Gotham HTF Light" pitchFamily="50" charset="0"/>
              <a:cs typeface="Roboto Light"/>
            </a:endParaRPr>
          </a:p>
          <a:p>
            <a:pPr>
              <a:spcAft>
                <a:spcPts val="1599"/>
              </a:spcAft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Java: Como Programar</a:t>
            </a:r>
          </a:p>
          <a:p>
            <a:pPr marL="285750" indent="-285750">
              <a:spcAft>
                <a:spcPts val="1599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8ª edição – Capítulos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e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  <a:b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</a:b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“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Introdução aos aplicativos Java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”, “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Introdução a classes e objetos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”.</a:t>
            </a:r>
          </a:p>
          <a:p>
            <a:pPr>
              <a:spcAft>
                <a:spcPts val="1599"/>
              </a:spcAft>
              <a:buClr>
                <a:srgbClr val="ED145B"/>
              </a:buClr>
            </a:pPr>
            <a:endParaRPr lang="pt-BR" sz="1400" dirty="0">
              <a:solidFill>
                <a:srgbClr val="F0265D"/>
              </a:solidFill>
              <a:latin typeface="Gotham HTF Light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1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28" y="4749682"/>
            <a:ext cx="1086944" cy="292389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74418" y="5323104"/>
            <a:ext cx="6243166" cy="70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</a:t>
            </a:r>
            <a:r>
              <a:rPr lang="pt-BR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5073435" y="3374058"/>
            <a:ext cx="2637723" cy="3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4719" y="2182244"/>
            <a:ext cx="6422565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852" y="3437266"/>
            <a:ext cx="358014" cy="2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1" y="2951270"/>
            <a:ext cx="3528321" cy="9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037" y="3008762"/>
            <a:ext cx="7935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POLIMORFISMO</a:t>
            </a:r>
            <a:endParaRPr lang="en-US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1187351" y="922138"/>
            <a:ext cx="1743139" cy="444630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3554">
              <a:defRPr/>
            </a:pPr>
            <a:r>
              <a:rPr lang="pt-BR" sz="2664" b="1" dirty="0">
                <a:solidFill>
                  <a:srgbClr val="ED145B"/>
                </a:solidFill>
                <a:latin typeface="Gotham HTF" pitchFamily="50" charset="0"/>
              </a:rPr>
              <a:t>AULA 10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3B03F371-9830-48BF-9695-229587E239D5}"/>
              </a:ext>
            </a:extLst>
          </p:cNvPr>
          <p:cNvSpPr txBox="1"/>
          <p:nvPr/>
        </p:nvSpPr>
        <p:spPr>
          <a:xfrm>
            <a:off x="1252555" y="740346"/>
            <a:ext cx="509614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sz="23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2FD4C-D6F5-443D-BFC4-0DD204B53103}"/>
              </a:ext>
            </a:extLst>
          </p:cNvPr>
          <p:cNvSpPr txBox="1">
            <a:spLocks/>
          </p:cNvSpPr>
          <p:nvPr/>
        </p:nvSpPr>
        <p:spPr>
          <a:xfrm>
            <a:off x="2871998" y="1898228"/>
            <a:ext cx="6184784" cy="41347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Polimorfismo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8F4E15-12D6-4C71-9963-CCBB5E3EAE56}"/>
              </a:ext>
            </a:extLst>
          </p:cNvPr>
          <p:cNvSpPr/>
          <p:nvPr/>
        </p:nvSpPr>
        <p:spPr>
          <a:xfrm>
            <a:off x="2871998" y="3954502"/>
            <a:ext cx="6090361" cy="40011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Descansos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1A1E47-59A3-4ADB-A079-190F9046281C}"/>
              </a:ext>
            </a:extLst>
          </p:cNvPr>
          <p:cNvSpPr/>
          <p:nvPr/>
        </p:nvSpPr>
        <p:spPr>
          <a:xfrm>
            <a:off x="1401441" y="1648018"/>
            <a:ext cx="1048715" cy="1055425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C565CAA-B7A9-4F30-AD72-5630DC3D0543}"/>
              </a:ext>
            </a:extLst>
          </p:cNvPr>
          <p:cNvSpPr/>
          <p:nvPr/>
        </p:nvSpPr>
        <p:spPr>
          <a:xfrm>
            <a:off x="1401440" y="3626845"/>
            <a:ext cx="1048715" cy="1055425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8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895100"/>
            <a:ext cx="7419854" cy="327820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palavra polimorfismo significa: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qualidade ou estado de ser capaz de assumir diferentes formas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(dicionário Houaiss).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contexto da OO, polimorfismo significa ter múltiplos comportamentos. </a:t>
            </a:r>
            <a:b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</a:b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capacidade polimórfica decorre diretamente do mecanismo de herança.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operação polimórfica resulta em diferentes ações dependendo do objeto que está sendo referenciado.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30C9B9-39EC-4C19-BA2C-97A2F9A2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7684" y="2030453"/>
            <a:ext cx="2394808" cy="236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1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7458196" y="1704030"/>
            <a:ext cx="4237298" cy="101604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Por meio do polimorfismo é possível esconder diversas implementações diferentes por trás de uma interface única.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C8C7B5C1-3627-4492-8FBE-7F55750C3CB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18672" y="4656803"/>
            <a:ext cx="1322387" cy="566738"/>
            <a:chOff x="962" y="2832"/>
            <a:chExt cx="1744" cy="528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AE47B54D-8496-4904-8E1D-F1914BBC7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rgbClr val="F0265D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672439D2-484F-4CB9-9215-372166B2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vert="eaVert" wrap="none" anchor="ctr"/>
            <a:lstStyle/>
            <a:p>
              <a:pPr algn="ctr"/>
              <a:endParaRPr lang="pt-BR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6A0A7DE3-577B-4E4D-9A5B-EFEBD63E2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>
                <a:solidFill>
                  <a:srgbClr val="F0265D"/>
                </a:solidFill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B5412442-3589-42E2-8FD3-173203733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7C188BAA-5E53-4D6A-A89C-34CF2A2B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E7A071DE-06BD-4F89-BEB6-EE50331A8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315143E-7EBD-4C73-8F8F-A5A5F82C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07B0BBBE-63A0-4234-90F7-7954E91E9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122B218E-E980-453C-93C1-5B6775E6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B754B81E-C538-4ABF-B1A6-FC2EE4335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A39E84F2-789A-464F-BB39-D3908612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EC5F6E8B-890C-4E7F-B00E-30451D83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5B030B4-27EF-4537-9FBF-858747E7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08D2E345-42D6-4114-BAF7-1519248E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rgbClr val="F0265D"/>
            </a:solidFill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id="{DDFB489D-E201-4833-A4D2-308B885B064C}"/>
              </a:ext>
            </a:extLst>
          </p:cNvPr>
          <p:cNvGrpSpPr>
            <a:grpSpLocks/>
          </p:cNvGrpSpPr>
          <p:nvPr/>
        </p:nvGrpSpPr>
        <p:grpSpPr bwMode="auto">
          <a:xfrm>
            <a:off x="989810" y="2075529"/>
            <a:ext cx="1825625" cy="1322387"/>
            <a:chOff x="1013" y="1607"/>
            <a:chExt cx="1150" cy="833"/>
          </a:xfrm>
        </p:grpSpPr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A08FE8C0-6CD7-4309-89EA-D5CDEA1F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AutoShape 21">
              <a:extLst>
                <a:ext uri="{FF2B5EF4-FFF2-40B4-BE49-F238E27FC236}">
                  <a16:creationId xmlns:a16="http://schemas.microsoft.com/office/drawing/2014/main" id="{93B70F09-7A48-4E9B-898C-3DA07865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43266236-4941-45CA-AEB6-E9F0DF503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383"/>
              <a:ext cx="230" cy="28"/>
            </a:xfrm>
            <a:prstGeom prst="rect">
              <a:avLst/>
            </a:prstGeom>
            <a:solidFill>
              <a:srgbClr val="F0265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76E54165-4AD9-4C11-8B88-79CBD1747553}"/>
              </a:ext>
            </a:extLst>
          </p:cNvPr>
          <p:cNvGrpSpPr>
            <a:grpSpLocks/>
          </p:cNvGrpSpPr>
          <p:nvPr/>
        </p:nvGrpSpPr>
        <p:grpSpPr bwMode="auto">
          <a:xfrm>
            <a:off x="3067847" y="1886615"/>
            <a:ext cx="1825625" cy="1322388"/>
            <a:chOff x="2322" y="1488"/>
            <a:chExt cx="1150" cy="833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B644E3EA-8D66-4FD6-9BAA-5DDA5BF80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1488"/>
              <a:ext cx="1150" cy="833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AutoShape 25">
              <a:extLst>
                <a:ext uri="{FF2B5EF4-FFF2-40B4-BE49-F238E27FC236}">
                  <a16:creationId xmlns:a16="http://schemas.microsoft.com/office/drawing/2014/main" id="{429A9D34-7672-463D-BFC9-E0C3597F1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1574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2C51CE5-6FEC-40EE-A5C1-8D968AED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264"/>
              <a:ext cx="230" cy="28"/>
            </a:xfrm>
            <a:prstGeom prst="rect">
              <a:avLst/>
            </a:prstGeom>
            <a:solidFill>
              <a:srgbClr val="F0265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" name="Group 27">
            <a:extLst>
              <a:ext uri="{FF2B5EF4-FFF2-40B4-BE49-F238E27FC236}">
                <a16:creationId xmlns:a16="http://schemas.microsoft.com/office/drawing/2014/main" id="{F9800B38-A5B6-4E3D-AA8C-9509A93277BA}"/>
              </a:ext>
            </a:extLst>
          </p:cNvPr>
          <p:cNvGrpSpPr>
            <a:grpSpLocks/>
          </p:cNvGrpSpPr>
          <p:nvPr/>
        </p:nvGrpSpPr>
        <p:grpSpPr bwMode="auto">
          <a:xfrm>
            <a:off x="5144297" y="2075529"/>
            <a:ext cx="1825625" cy="1322387"/>
            <a:chOff x="3630" y="1607"/>
            <a:chExt cx="1150" cy="833"/>
          </a:xfrm>
        </p:grpSpPr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ADBB16D-37FA-4E82-83E8-3EA59434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AutoShape 29">
              <a:extLst>
                <a:ext uri="{FF2B5EF4-FFF2-40B4-BE49-F238E27FC236}">
                  <a16:creationId xmlns:a16="http://schemas.microsoft.com/office/drawing/2014/main" id="{7BF15E19-0374-49EE-8B1B-95617234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AAC3E7E-3FA3-4CE9-A4F3-83C9FD5CD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383"/>
              <a:ext cx="230" cy="28"/>
            </a:xfrm>
            <a:prstGeom prst="rect">
              <a:avLst/>
            </a:prstGeom>
            <a:solidFill>
              <a:srgbClr val="F0265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pt-BR" dirty="0"/>
            </a:p>
          </p:txBody>
        </p:sp>
      </p:grpSp>
      <p:sp>
        <p:nvSpPr>
          <p:cNvPr id="38" name="Line 34">
            <a:extLst>
              <a:ext uri="{FF2B5EF4-FFF2-40B4-BE49-F238E27FC236}">
                <a16:creationId xmlns:a16="http://schemas.microsoft.com/office/drawing/2014/main" id="{6D963ECF-290F-4902-A596-DBDA5EBC60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0846" y="3712240"/>
            <a:ext cx="755650" cy="503238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A7395F58-C708-47F9-B62A-181B5EFC2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5409" y="3712241"/>
            <a:ext cx="0" cy="441325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B0AEE1BA-B687-4C87-A315-8E7ED42D2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4322" y="3712240"/>
            <a:ext cx="1133475" cy="503238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id="{E2254859-2E3A-4CC1-94E5-D6D442CD98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8672" y="3712241"/>
            <a:ext cx="441325" cy="441325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Line 38">
            <a:extLst>
              <a:ext uri="{FF2B5EF4-FFF2-40B4-BE49-F238E27FC236}">
                <a16:creationId xmlns:a16="http://schemas.microsoft.com/office/drawing/2014/main" id="{EA4BA71F-1D19-4588-9F26-DA00E210C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822" y="3712241"/>
            <a:ext cx="504825" cy="441325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BCEF114-DA6D-46D8-B0C8-C559D7C5E5F0}"/>
              </a:ext>
            </a:extLst>
          </p:cNvPr>
          <p:cNvSpPr/>
          <p:nvPr/>
        </p:nvSpPr>
        <p:spPr>
          <a:xfrm>
            <a:off x="5231327" y="3542964"/>
            <a:ext cx="1603717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Fabricante</a:t>
            </a:r>
            <a:r>
              <a:rPr lang="en-US" sz="1600" dirty="0">
                <a:solidFill>
                  <a:srgbClr val="F0265D"/>
                </a:solidFill>
                <a:latin typeface="Gotham HTF Light" pitchFamily="50" charset="0"/>
              </a:rPr>
              <a:t> C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8CF408A-A025-4355-BCEF-0120806DD276}"/>
              </a:ext>
            </a:extLst>
          </p:cNvPr>
          <p:cNvSpPr/>
          <p:nvPr/>
        </p:nvSpPr>
        <p:spPr>
          <a:xfrm>
            <a:off x="3175455" y="3311774"/>
            <a:ext cx="1603717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Fabricante</a:t>
            </a:r>
            <a:r>
              <a:rPr lang="en-US" sz="1600" dirty="0">
                <a:solidFill>
                  <a:srgbClr val="F0265D"/>
                </a:solidFill>
                <a:latin typeface="Gotham HTF Light" pitchFamily="50" charset="0"/>
              </a:rPr>
              <a:t> B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98A90C9-F6CF-4E28-ACA7-0EA342305370}"/>
              </a:ext>
            </a:extLst>
          </p:cNvPr>
          <p:cNvSpPr/>
          <p:nvPr/>
        </p:nvSpPr>
        <p:spPr>
          <a:xfrm>
            <a:off x="1100763" y="3534441"/>
            <a:ext cx="1603717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Fabricante</a:t>
            </a:r>
            <a:r>
              <a:rPr lang="en-US" sz="1600" dirty="0">
                <a:solidFill>
                  <a:srgbClr val="F0265D"/>
                </a:solidFill>
                <a:latin typeface="Gotham HTF Light" pitchFamily="50" charset="0"/>
              </a:rPr>
              <a:t> 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E9A654C-E602-4F61-B241-F3155EC1BB03}"/>
              </a:ext>
            </a:extLst>
          </p:cNvPr>
          <p:cNvSpPr/>
          <p:nvPr/>
        </p:nvSpPr>
        <p:spPr>
          <a:xfrm>
            <a:off x="4351977" y="5329216"/>
            <a:ext cx="1949765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Controle</a:t>
            </a:r>
            <a:r>
              <a:rPr lang="en-US" sz="1600" dirty="0">
                <a:solidFill>
                  <a:srgbClr val="F0265D"/>
                </a:solidFill>
                <a:latin typeface="Gotham HTF Light" pitchFamily="50" charset="0"/>
              </a:rPr>
              <a:t> </a:t>
            </a:r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Remoto</a:t>
            </a:r>
            <a:endParaRPr lang="en-US" sz="1600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A811F2E-3925-4B23-9E82-19D83DC43ED2}"/>
              </a:ext>
            </a:extLst>
          </p:cNvPr>
          <p:cNvSpPr/>
          <p:nvPr/>
        </p:nvSpPr>
        <p:spPr>
          <a:xfrm>
            <a:off x="1084226" y="5018217"/>
            <a:ext cx="2234445" cy="6495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Princípio</a:t>
            </a:r>
            <a:r>
              <a:rPr lang="en-US" sz="1600" dirty="0">
                <a:solidFill>
                  <a:srgbClr val="F0265D"/>
                </a:solidFill>
                <a:latin typeface="Gotham HTF Light" pitchFamily="50" charset="0"/>
              </a:rPr>
              <a:t> OO:</a:t>
            </a:r>
            <a:br>
              <a:rPr lang="en-US" sz="1600" dirty="0">
                <a:solidFill>
                  <a:srgbClr val="F0265D"/>
                </a:solidFill>
                <a:latin typeface="Gotham HTF Light" pitchFamily="50" charset="0"/>
              </a:rPr>
            </a:br>
            <a:r>
              <a:rPr lang="en-US" sz="1600" dirty="0" err="1">
                <a:solidFill>
                  <a:srgbClr val="F0265D"/>
                </a:solidFill>
                <a:latin typeface="Gotham HTF Light" pitchFamily="50" charset="0"/>
              </a:rPr>
              <a:t>Encapsulamento</a:t>
            </a:r>
            <a:endParaRPr lang="en-US" sz="1600" dirty="0">
              <a:solidFill>
                <a:srgbClr val="F0265D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5177CD42-6C55-4376-B75B-0DF94F8440EF}"/>
              </a:ext>
            </a:extLst>
          </p:cNvPr>
          <p:cNvSpPr txBox="1">
            <a:spLocks/>
          </p:cNvSpPr>
          <p:nvPr/>
        </p:nvSpPr>
        <p:spPr>
          <a:xfrm>
            <a:off x="1981201" y="1600201"/>
            <a:ext cx="7908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aplicacaoFinanceira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.getValor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</a:t>
            </a:r>
          </a:p>
          <a:p>
            <a:pPr marL="57150" indent="0" algn="just">
              <a:buFont typeface="Arial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upo 54">
            <a:extLst>
              <a:ext uri="{FF2B5EF4-FFF2-40B4-BE49-F238E27FC236}">
                <a16:creationId xmlns:a16="http://schemas.microsoft.com/office/drawing/2014/main" id="{C4DF5306-EF0A-4270-AA9D-AC71A04AC200}"/>
              </a:ext>
            </a:extLst>
          </p:cNvPr>
          <p:cNvGrpSpPr/>
          <p:nvPr/>
        </p:nvGrpSpPr>
        <p:grpSpPr>
          <a:xfrm>
            <a:off x="1818505" y="3603056"/>
            <a:ext cx="2549901" cy="2566536"/>
            <a:chOff x="388941" y="2901606"/>
            <a:chExt cx="2880320" cy="2880000"/>
          </a:xfrm>
        </p:grpSpPr>
        <p:grpSp>
          <p:nvGrpSpPr>
            <p:cNvPr id="47" name="Grupo 55">
              <a:extLst>
                <a:ext uri="{FF2B5EF4-FFF2-40B4-BE49-F238E27FC236}">
                  <a16:creationId xmlns:a16="http://schemas.microsoft.com/office/drawing/2014/main" id="{7FFC73B8-FAB4-4BFB-BC6B-E99418F3A63E}"/>
                </a:ext>
              </a:extLst>
            </p:cNvPr>
            <p:cNvGrpSpPr/>
            <p:nvPr/>
          </p:nvGrpSpPr>
          <p:grpSpPr>
            <a:xfrm rot="1003645">
              <a:off x="388941" y="2901606"/>
              <a:ext cx="2880320" cy="2880000"/>
              <a:chOff x="5724128" y="3665482"/>
              <a:chExt cx="2880320" cy="2880000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B33A56AE-8098-455E-8C3C-50DD5425AD49}"/>
                  </a:ext>
                </a:extLst>
              </p:cNvPr>
              <p:cNvSpPr/>
              <p:nvPr/>
            </p:nvSpPr>
            <p:spPr bwMode="auto">
              <a:xfrm>
                <a:off x="5724128" y="3665482"/>
                <a:ext cx="288032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b="1" i="1" dirty="0">
                  <a:solidFill>
                    <a:schemeClr val="tx1"/>
                  </a:solidFill>
                  <a:latin typeface="Square721 BT" pitchFamily="34" charset="0"/>
                </a:endParaRP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F043E750-0999-4B17-8704-C81EE98804EA}"/>
                  </a:ext>
                </a:extLst>
              </p:cNvPr>
              <p:cNvSpPr/>
              <p:nvPr/>
            </p:nvSpPr>
            <p:spPr bwMode="auto">
              <a:xfrm>
                <a:off x="6084288" y="4025482"/>
                <a:ext cx="2160000" cy="216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b="1" i="1" dirty="0">
                  <a:solidFill>
                    <a:schemeClr val="tx1"/>
                  </a:solidFill>
                  <a:latin typeface="Square721 BT" pitchFamily="34" charset="0"/>
                </a:endParaRPr>
              </a:p>
            </p:txBody>
          </p: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F0C32137-31A8-4DED-AE79-8334B84C7A32}"/>
                  </a:ext>
                </a:extLst>
              </p:cNvPr>
              <p:cNvCxnSpPr>
                <a:stCxn id="50" idx="1"/>
                <a:endCxn id="51" idx="1"/>
              </p:cNvCxnSpPr>
              <p:nvPr/>
            </p:nvCxnSpPr>
            <p:spPr bwMode="auto">
              <a:xfrm>
                <a:off x="6145941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9AD3B5B7-E17B-4331-938A-AFBFA1F26542}"/>
                  </a:ext>
                </a:extLst>
              </p:cNvPr>
              <p:cNvCxnSpPr>
                <a:stCxn id="50" idx="7"/>
                <a:endCxn id="51" idx="7"/>
              </p:cNvCxnSpPr>
              <p:nvPr/>
            </p:nvCxnSpPr>
            <p:spPr bwMode="auto">
              <a:xfrm flipH="1">
                <a:off x="7927963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3726B574-90D1-483E-917A-6F709C4FFD56}"/>
                  </a:ext>
                </a:extLst>
              </p:cNvPr>
              <p:cNvCxnSpPr>
                <a:stCxn id="51" idx="3"/>
                <a:endCxn id="50" idx="3"/>
              </p:cNvCxnSpPr>
              <p:nvPr/>
            </p:nvCxnSpPr>
            <p:spPr bwMode="auto">
              <a:xfrm flipH="1">
                <a:off x="6145941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2A7C31C-7605-4E68-82B0-3A50C977A6F7}"/>
                  </a:ext>
                </a:extLst>
              </p:cNvPr>
              <p:cNvCxnSpPr>
                <a:stCxn id="50" idx="5"/>
                <a:endCxn id="51" idx="5"/>
              </p:cNvCxnSpPr>
              <p:nvPr/>
            </p:nvCxnSpPr>
            <p:spPr bwMode="auto">
              <a:xfrm flipH="1" flipV="1">
                <a:off x="7927963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D23F224-DB6F-46E9-ADF9-8C15338BC31B}"/>
                </a:ext>
              </a:extLst>
            </p:cNvPr>
            <p:cNvSpPr txBox="1"/>
            <p:nvPr/>
          </p:nvSpPr>
          <p:spPr>
            <a:xfrm>
              <a:off x="882943" y="3738880"/>
              <a:ext cx="639547" cy="113971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</p:txBody>
        </p:sp>
        <p:sp>
          <p:nvSpPr>
            <p:cNvPr id="49" name="Text Box 23">
              <a:extLst>
                <a:ext uri="{FF2B5EF4-FFF2-40B4-BE49-F238E27FC236}">
                  <a16:creationId xmlns:a16="http://schemas.microsoft.com/office/drawing/2014/main" id="{38D59AB0-6EE4-4CE3-B89D-E87A2D502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201655">
              <a:off x="1436346" y="3036866"/>
              <a:ext cx="1741760" cy="32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7950" tIns="53975" rIns="107950" bIns="539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dirty="0" err="1">
                  <a:solidFill>
                    <a:srgbClr val="F0265D"/>
                  </a:solidFill>
                  <a:latin typeface="Gotham HTF Light" pitchFamily="50" charset="0"/>
                </a:rPr>
                <a:t>getValor</a:t>
              </a:r>
              <a:r>
                <a:rPr lang="en-US" sz="1200" dirty="0">
                  <a:solidFill>
                    <a:srgbClr val="F0265D"/>
                  </a:solidFill>
                  <a:latin typeface="Gotham HTF Light" pitchFamily="50" charset="0"/>
                </a:rPr>
                <a:t>()</a:t>
              </a:r>
              <a:endParaRPr lang="en-US" sz="1200" b="1" dirty="0">
                <a:solidFill>
                  <a:srgbClr val="F0265D"/>
                </a:solidFill>
                <a:latin typeface="Gotham HTF Light" pitchFamily="50" charset="0"/>
              </a:endParaRPr>
            </a:p>
          </p:txBody>
        </p:sp>
      </p:grpSp>
      <p:grpSp>
        <p:nvGrpSpPr>
          <p:cNvPr id="56" name="Grupo 64">
            <a:extLst>
              <a:ext uri="{FF2B5EF4-FFF2-40B4-BE49-F238E27FC236}">
                <a16:creationId xmlns:a16="http://schemas.microsoft.com/office/drawing/2014/main" id="{68E8A29C-4707-48CC-8952-780A8E056D9E}"/>
              </a:ext>
            </a:extLst>
          </p:cNvPr>
          <p:cNvGrpSpPr/>
          <p:nvPr/>
        </p:nvGrpSpPr>
        <p:grpSpPr>
          <a:xfrm>
            <a:off x="4746608" y="3603056"/>
            <a:ext cx="2549901" cy="2566536"/>
            <a:chOff x="388941" y="2901606"/>
            <a:chExt cx="2880320" cy="2880000"/>
          </a:xfrm>
        </p:grpSpPr>
        <p:grpSp>
          <p:nvGrpSpPr>
            <p:cNvPr id="57" name="Grupo 65">
              <a:extLst>
                <a:ext uri="{FF2B5EF4-FFF2-40B4-BE49-F238E27FC236}">
                  <a16:creationId xmlns:a16="http://schemas.microsoft.com/office/drawing/2014/main" id="{37FC2E9A-FF22-4F36-828C-FEB984FC730A}"/>
                </a:ext>
              </a:extLst>
            </p:cNvPr>
            <p:cNvGrpSpPr/>
            <p:nvPr/>
          </p:nvGrpSpPr>
          <p:grpSpPr>
            <a:xfrm rot="1003645">
              <a:off x="388941" y="2901606"/>
              <a:ext cx="2880320" cy="2880000"/>
              <a:chOff x="5724128" y="3665482"/>
              <a:chExt cx="2880320" cy="2880000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1BBBBF5D-C22A-4EC7-B715-7B2241C7B6FD}"/>
                  </a:ext>
                </a:extLst>
              </p:cNvPr>
              <p:cNvSpPr/>
              <p:nvPr/>
            </p:nvSpPr>
            <p:spPr bwMode="auto">
              <a:xfrm>
                <a:off x="5724128" y="3665482"/>
                <a:ext cx="288032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b="1" i="1" dirty="0">
                  <a:solidFill>
                    <a:schemeClr val="tx1"/>
                  </a:solidFill>
                  <a:latin typeface="Square721 BT" pitchFamily="34" charset="0"/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8DD14020-2C99-49FE-803E-ABECCC99F5CA}"/>
                  </a:ext>
                </a:extLst>
              </p:cNvPr>
              <p:cNvSpPr/>
              <p:nvPr/>
            </p:nvSpPr>
            <p:spPr bwMode="auto">
              <a:xfrm>
                <a:off x="6084288" y="4025482"/>
                <a:ext cx="2160000" cy="216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b="1" i="1" dirty="0">
                  <a:solidFill>
                    <a:schemeClr val="tx1"/>
                  </a:solidFill>
                  <a:latin typeface="Square721 BT" pitchFamily="34" charset="0"/>
                </a:endParaRPr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CC2209BD-5C62-4618-9C26-6B5708704A08}"/>
                  </a:ext>
                </a:extLst>
              </p:cNvPr>
              <p:cNvCxnSpPr>
                <a:stCxn id="60" idx="1"/>
                <a:endCxn id="61" idx="1"/>
              </p:cNvCxnSpPr>
              <p:nvPr/>
            </p:nvCxnSpPr>
            <p:spPr bwMode="auto">
              <a:xfrm>
                <a:off x="6145941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15A2FDB0-95F1-4C06-A1C9-56642B003BED}"/>
                  </a:ext>
                </a:extLst>
              </p:cNvPr>
              <p:cNvCxnSpPr>
                <a:stCxn id="60" idx="7"/>
                <a:endCxn id="61" idx="7"/>
              </p:cNvCxnSpPr>
              <p:nvPr/>
            </p:nvCxnSpPr>
            <p:spPr bwMode="auto">
              <a:xfrm flipH="1">
                <a:off x="7927963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A1A1552F-8015-4AC5-A053-E25919A5FEDD}"/>
                  </a:ext>
                </a:extLst>
              </p:cNvPr>
              <p:cNvCxnSpPr>
                <a:stCxn id="61" idx="3"/>
                <a:endCxn id="60" idx="3"/>
              </p:cNvCxnSpPr>
              <p:nvPr/>
            </p:nvCxnSpPr>
            <p:spPr bwMode="auto">
              <a:xfrm flipH="1">
                <a:off x="6145941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879F80A3-6C8D-4839-8A2D-3FBFEDA84F2D}"/>
                  </a:ext>
                </a:extLst>
              </p:cNvPr>
              <p:cNvCxnSpPr>
                <a:stCxn id="60" idx="5"/>
                <a:endCxn id="61" idx="5"/>
              </p:cNvCxnSpPr>
              <p:nvPr/>
            </p:nvCxnSpPr>
            <p:spPr bwMode="auto">
              <a:xfrm flipH="1" flipV="1">
                <a:off x="7927963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36463ED-F3D4-450F-B536-0D680B266452}"/>
                </a:ext>
              </a:extLst>
            </p:cNvPr>
            <p:cNvSpPr txBox="1"/>
            <p:nvPr/>
          </p:nvSpPr>
          <p:spPr>
            <a:xfrm>
              <a:off x="882943" y="3738880"/>
              <a:ext cx="639547" cy="113971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1768A7E4-9081-467C-AA86-188C1766D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201655">
              <a:off x="1436346" y="3036866"/>
              <a:ext cx="1741760" cy="32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7950" tIns="53975" rIns="107950" bIns="539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dirty="0" err="1">
                  <a:solidFill>
                    <a:srgbClr val="F0265D"/>
                  </a:solidFill>
                  <a:latin typeface="Gotham HTF Light" pitchFamily="50" charset="0"/>
                </a:rPr>
                <a:t>getValor</a:t>
              </a:r>
              <a:r>
                <a:rPr lang="en-US" sz="1200" dirty="0">
                  <a:solidFill>
                    <a:srgbClr val="F0265D"/>
                  </a:solidFill>
                  <a:latin typeface="Gotham HTF Light" pitchFamily="50" charset="0"/>
                </a:rPr>
                <a:t>()</a:t>
              </a:r>
              <a:endParaRPr lang="en-US" sz="1200" b="1" dirty="0">
                <a:solidFill>
                  <a:srgbClr val="F0265D"/>
                </a:solidFill>
                <a:latin typeface="Gotham HTF Light" pitchFamily="50" charset="0"/>
              </a:endParaRPr>
            </a:p>
          </p:txBody>
        </p:sp>
      </p:grpSp>
      <p:grpSp>
        <p:nvGrpSpPr>
          <p:cNvPr id="66" name="Grupo 74">
            <a:extLst>
              <a:ext uri="{FF2B5EF4-FFF2-40B4-BE49-F238E27FC236}">
                <a16:creationId xmlns:a16="http://schemas.microsoft.com/office/drawing/2014/main" id="{B1D72A52-5D48-4FD5-B923-B9CFB39CFB9B}"/>
              </a:ext>
            </a:extLst>
          </p:cNvPr>
          <p:cNvGrpSpPr/>
          <p:nvPr/>
        </p:nvGrpSpPr>
        <p:grpSpPr>
          <a:xfrm>
            <a:off x="7674711" y="3603056"/>
            <a:ext cx="2549901" cy="2566536"/>
            <a:chOff x="388941" y="2901606"/>
            <a:chExt cx="2880320" cy="2880000"/>
          </a:xfrm>
        </p:grpSpPr>
        <p:grpSp>
          <p:nvGrpSpPr>
            <p:cNvPr id="67" name="Grupo 75">
              <a:extLst>
                <a:ext uri="{FF2B5EF4-FFF2-40B4-BE49-F238E27FC236}">
                  <a16:creationId xmlns:a16="http://schemas.microsoft.com/office/drawing/2014/main" id="{99D7D84D-6B08-4CDC-B2E1-CBDF429DC2C6}"/>
                </a:ext>
              </a:extLst>
            </p:cNvPr>
            <p:cNvGrpSpPr/>
            <p:nvPr/>
          </p:nvGrpSpPr>
          <p:grpSpPr>
            <a:xfrm rot="1003645">
              <a:off x="388941" y="2901606"/>
              <a:ext cx="2880320" cy="2880000"/>
              <a:chOff x="5724128" y="3665482"/>
              <a:chExt cx="2880320" cy="2880000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E7AB0A04-A2AA-4C48-8A75-0032576A0458}"/>
                  </a:ext>
                </a:extLst>
              </p:cNvPr>
              <p:cNvSpPr/>
              <p:nvPr/>
            </p:nvSpPr>
            <p:spPr bwMode="auto">
              <a:xfrm>
                <a:off x="5724128" y="3665482"/>
                <a:ext cx="288032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b="1" i="1" dirty="0">
                  <a:solidFill>
                    <a:schemeClr val="tx1"/>
                  </a:solidFill>
                  <a:latin typeface="Square721 BT" pitchFamily="34" charset="0"/>
                </a:endParaRPr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C97B14E3-E3BB-4DB9-9E3B-639404288844}"/>
                  </a:ext>
                </a:extLst>
              </p:cNvPr>
              <p:cNvSpPr/>
              <p:nvPr/>
            </p:nvSpPr>
            <p:spPr bwMode="auto">
              <a:xfrm>
                <a:off x="6084288" y="4025482"/>
                <a:ext cx="2160000" cy="2160000"/>
              </a:xfrm>
              <a:prstGeom prst="ellipse">
                <a:avLst/>
              </a:prstGeom>
              <a:ln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b="1" i="1" dirty="0">
                  <a:solidFill>
                    <a:schemeClr val="tx1"/>
                  </a:solidFill>
                  <a:latin typeface="Square721 BT" pitchFamily="34" charset="0"/>
                </a:endParaRPr>
              </a:p>
            </p:txBody>
          </p: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20A60963-C2A9-477C-AB8B-231A5213EC8F}"/>
                  </a:ext>
                </a:extLst>
              </p:cNvPr>
              <p:cNvCxnSpPr>
                <a:stCxn id="70" idx="1"/>
                <a:endCxn id="71" idx="1"/>
              </p:cNvCxnSpPr>
              <p:nvPr/>
            </p:nvCxnSpPr>
            <p:spPr bwMode="auto">
              <a:xfrm>
                <a:off x="6145941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3ED3B0-DF4D-4B29-BE4E-8342F275EBC4}"/>
                  </a:ext>
                </a:extLst>
              </p:cNvPr>
              <p:cNvCxnSpPr>
                <a:stCxn id="70" idx="7"/>
                <a:endCxn id="71" idx="7"/>
              </p:cNvCxnSpPr>
              <p:nvPr/>
            </p:nvCxnSpPr>
            <p:spPr bwMode="auto">
              <a:xfrm flipH="1">
                <a:off x="7927963" y="4087248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B0AD40BF-54AD-4A00-9BA9-F644F5E60036}"/>
                  </a:ext>
                </a:extLst>
              </p:cNvPr>
              <p:cNvCxnSpPr>
                <a:stCxn id="71" idx="3"/>
                <a:endCxn id="70" idx="3"/>
              </p:cNvCxnSpPr>
              <p:nvPr/>
            </p:nvCxnSpPr>
            <p:spPr bwMode="auto">
              <a:xfrm flipH="1">
                <a:off x="6145941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484AD5F9-2B38-4336-A410-365063D8C57F}"/>
                  </a:ext>
                </a:extLst>
              </p:cNvPr>
              <p:cNvCxnSpPr>
                <a:stCxn id="70" idx="5"/>
                <a:endCxn id="71" idx="5"/>
              </p:cNvCxnSpPr>
              <p:nvPr/>
            </p:nvCxnSpPr>
            <p:spPr bwMode="auto">
              <a:xfrm flipH="1" flipV="1">
                <a:off x="7927963" y="5869157"/>
                <a:ext cx="254672" cy="254559"/>
              </a:xfrm>
              <a:prstGeom prst="line">
                <a:avLst/>
              </a:prstGeom>
              <a:ln w="38100">
                <a:solidFill>
                  <a:schemeClr val="bg1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1B4493D8-DDFB-42A3-9790-DA9A5EE1B388}"/>
                </a:ext>
              </a:extLst>
            </p:cNvPr>
            <p:cNvSpPr txBox="1"/>
            <p:nvPr/>
          </p:nvSpPr>
          <p:spPr>
            <a:xfrm>
              <a:off x="882943" y="3738880"/>
              <a:ext cx="639547" cy="113971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  <a:p>
              <a:pPr marL="342900" indent="-342900">
                <a:buClr>
                  <a:srgbClr val="F0265D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US" sz="1200" dirty="0"/>
                <a:t> 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57ABEBFA-6784-4BD6-A4C6-8294A1B9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201655">
              <a:off x="1436346" y="3036866"/>
              <a:ext cx="1741760" cy="32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7950" tIns="53975" rIns="107950" bIns="5397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dirty="0" err="1">
                  <a:solidFill>
                    <a:srgbClr val="F0265D"/>
                  </a:solidFill>
                  <a:latin typeface="Gotham HTF Light" pitchFamily="50" charset="0"/>
                </a:rPr>
                <a:t>getValor</a:t>
              </a:r>
              <a:r>
                <a:rPr lang="en-US" sz="1200" dirty="0">
                  <a:solidFill>
                    <a:srgbClr val="F0265D"/>
                  </a:solidFill>
                  <a:latin typeface="Gotham HTF Light" pitchFamily="50" charset="0"/>
                </a:rPr>
                <a:t>()</a:t>
              </a:r>
              <a:endParaRPr lang="en-US" sz="1200" b="1" dirty="0">
                <a:solidFill>
                  <a:srgbClr val="F0265D"/>
                </a:solidFill>
                <a:latin typeface="Gotham HTF Light" pitchFamily="50" charset="0"/>
              </a:endParaRPr>
            </a:p>
          </p:txBody>
        </p:sp>
      </p:grpSp>
      <p:sp>
        <p:nvSpPr>
          <p:cNvPr id="76" name="Line 22">
            <a:extLst>
              <a:ext uri="{FF2B5EF4-FFF2-40B4-BE49-F238E27FC236}">
                <a16:creationId xmlns:a16="http://schemas.microsoft.com/office/drawing/2014/main" id="{5932BEBD-463D-4664-831A-460817E1D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7115" y="2108557"/>
            <a:ext cx="810855" cy="1417060"/>
          </a:xfrm>
          <a:prstGeom prst="line">
            <a:avLst/>
          </a:prstGeom>
          <a:ln>
            <a:solidFill>
              <a:srgbClr val="F0265D"/>
            </a:solidFill>
            <a:headEnd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2EB69432-E881-414C-8BF9-BBD75B411B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2480" y="2064313"/>
            <a:ext cx="0" cy="1417060"/>
          </a:xfrm>
          <a:prstGeom prst="line">
            <a:avLst/>
          </a:prstGeom>
          <a:ln>
            <a:solidFill>
              <a:srgbClr val="F0265D"/>
            </a:solidFill>
            <a:headEnd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A173B4BC-C80F-4231-9516-91B978F06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07" y="2093809"/>
            <a:ext cx="1433500" cy="1417060"/>
          </a:xfrm>
          <a:prstGeom prst="line">
            <a:avLst/>
          </a:prstGeom>
          <a:ln>
            <a:solidFill>
              <a:srgbClr val="F0265D"/>
            </a:solidFill>
            <a:headEnd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79" name="Text Box 6">
            <a:extLst>
              <a:ext uri="{FF2B5EF4-FFF2-40B4-BE49-F238E27FC236}">
                <a16:creationId xmlns:a16="http://schemas.microsoft.com/office/drawing/2014/main" id="{595213EE-3ED2-4869-95E7-3D6CA151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707" y="6233768"/>
            <a:ext cx="812723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dirty="0" err="1">
                <a:solidFill>
                  <a:srgbClr val="F0265D"/>
                </a:solidFill>
                <a:latin typeface="Gotham HTF Light" pitchFamily="50" charset="0"/>
              </a:rPr>
              <a:t>Aç</a:t>
            </a:r>
            <a:r>
              <a:rPr lang="pt-BR" dirty="0" err="1">
                <a:solidFill>
                  <a:srgbClr val="F0265D"/>
                </a:solidFill>
                <a:latin typeface="Gotham HTF Light" pitchFamily="50" charset="0"/>
              </a:rPr>
              <a:t>ão</a:t>
            </a:r>
            <a:endParaRPr lang="en-US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80" name="Text Box 7">
            <a:extLst>
              <a:ext uri="{FF2B5EF4-FFF2-40B4-BE49-F238E27FC236}">
                <a16:creationId xmlns:a16="http://schemas.microsoft.com/office/drawing/2014/main" id="{AC14CBD6-7411-4A73-9859-0494068F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358" y="6207833"/>
            <a:ext cx="1350178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dirty="0" err="1">
                <a:solidFill>
                  <a:srgbClr val="F0265D"/>
                </a:solidFill>
                <a:latin typeface="Gotham HTF Light" pitchFamily="50" charset="0"/>
              </a:rPr>
              <a:t>Poupança</a:t>
            </a:r>
            <a:endParaRPr lang="en-US" dirty="0">
              <a:solidFill>
                <a:srgbClr val="F0265D"/>
              </a:solidFill>
              <a:latin typeface="Gotham HTF Light" pitchFamily="50" charset="0"/>
            </a:endParaRPr>
          </a:p>
        </p:txBody>
      </p:sp>
      <p:sp>
        <p:nvSpPr>
          <p:cNvPr id="81" name="Text Box 8">
            <a:extLst>
              <a:ext uri="{FF2B5EF4-FFF2-40B4-BE49-F238E27FC236}">
                <a16:creationId xmlns:a16="http://schemas.microsoft.com/office/drawing/2014/main" id="{73B62982-614F-42D6-8F87-C51EB7F0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151" y="6233769"/>
            <a:ext cx="966611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dirty="0">
                <a:solidFill>
                  <a:srgbClr val="F0265D"/>
                </a:solidFill>
                <a:latin typeface="Gotham HTF Light" pitchFamily="50" charset="0"/>
              </a:rPr>
              <a:t>Fundo</a:t>
            </a:r>
          </a:p>
        </p:txBody>
      </p:sp>
    </p:spTree>
    <p:extLst>
      <p:ext uri="{BB962C8B-B14F-4D97-AF65-F5344CB8AC3E}">
        <p14:creationId xmlns:p14="http://schemas.microsoft.com/office/powerpoint/2010/main" val="196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895100"/>
            <a:ext cx="7419854" cy="392453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Sobrescrita - também conhecida como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sobreposição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- é a implementação de métodos em subclasses de tal forma que anule o comportamento que ele apresentava em sua superclasse ou apenas acrescente novas instruções.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Ocorre quando o método herdado apresenta o mesmo nome em relação ao método que está sendo codificado na subclasse.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sobrescrita de métodos é realizada quando:</a:t>
            </a:r>
          </a:p>
          <a:p>
            <a:pPr marL="285750" indent="-285750" algn="just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método da subclasse realizar sua tarefa diferente daquela da superclasse;</a:t>
            </a:r>
          </a:p>
          <a:p>
            <a:pPr marL="285750" indent="-285750" algn="just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Desejamos acrescentar novas instruções à implementação de um método da subclasse.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SOBRESCRITA 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OVERRIDING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13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1252555" y="740346"/>
            <a:ext cx="537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POLIMORFISMO - SOBRESCRITA 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OVERRIDING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0BFC80-BDB2-423C-87CC-0293B24418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08" y="1320242"/>
            <a:ext cx="4809157" cy="51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8186</TotalTime>
  <Words>1257</Words>
  <Application>Microsoft Office PowerPoint</Application>
  <PresentationFormat>Widescreen</PresentationFormat>
  <Paragraphs>174</Paragraphs>
  <Slides>28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Square721 BT</vt:lpstr>
      <vt:lpstr>Default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Nino Ignácio</cp:lastModifiedBy>
  <cp:revision>344</cp:revision>
  <dcterms:created xsi:type="dcterms:W3CDTF">2015-01-30T10:46:50Z</dcterms:created>
  <dcterms:modified xsi:type="dcterms:W3CDTF">2020-01-23T17:37:29Z</dcterms:modified>
</cp:coreProperties>
</file>