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39"/>
  </p:notesMasterIdLst>
  <p:sldIdLst>
    <p:sldId id="285" r:id="rId4"/>
    <p:sldId id="258" r:id="rId5"/>
    <p:sldId id="287" r:id="rId6"/>
    <p:sldId id="288" r:id="rId7"/>
    <p:sldId id="289" r:id="rId8"/>
    <p:sldId id="290" r:id="rId9"/>
    <p:sldId id="314" r:id="rId10"/>
    <p:sldId id="315" r:id="rId11"/>
    <p:sldId id="316" r:id="rId12"/>
    <p:sldId id="312" r:id="rId13"/>
    <p:sldId id="313" r:id="rId14"/>
    <p:sldId id="291" r:id="rId15"/>
    <p:sldId id="292" r:id="rId16"/>
    <p:sldId id="293" r:id="rId17"/>
    <p:sldId id="317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18" r:id="rId26"/>
    <p:sldId id="301" r:id="rId27"/>
    <p:sldId id="302" r:id="rId28"/>
    <p:sldId id="305" r:id="rId29"/>
    <p:sldId id="306" r:id="rId30"/>
    <p:sldId id="319" r:id="rId31"/>
    <p:sldId id="320" r:id="rId32"/>
    <p:sldId id="321" r:id="rId33"/>
    <p:sldId id="322" r:id="rId34"/>
    <p:sldId id="307" r:id="rId35"/>
    <p:sldId id="308" r:id="rId36"/>
    <p:sldId id="309" r:id="rId37"/>
    <p:sldId id="310" r:id="rId3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pos="657" userDrawn="1">
          <p15:clr>
            <a:srgbClr val="A4A3A4"/>
          </p15:clr>
        </p15:guide>
        <p15:guide id="6" orient="horz" pos="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94070" autoAdjust="0"/>
  </p:normalViewPr>
  <p:slideViewPr>
    <p:cSldViewPr snapToGrid="0" snapToObjects="1">
      <p:cViewPr varScale="1">
        <p:scale>
          <a:sx n="137" d="100"/>
          <a:sy n="137" d="100"/>
        </p:scale>
        <p:origin x="762" y="120"/>
      </p:cViewPr>
      <p:guideLst>
        <p:guide pos="2880"/>
        <p:guide orient="horz" pos="419"/>
        <p:guide orient="horz" pos="2869"/>
        <p:guide pos="657"/>
        <p:guide orient="horz" pos="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8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1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2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8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2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1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9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0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9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4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5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32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6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7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9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</a:t>
            </a:r>
            <a:r>
              <a:rPr lang="pt-BR" baseline="0" dirty="0"/>
              <a:t> caso Animal é uma superclasse em relação a Réptil que é uma subclasse. Já Réptil é uma subclasse de Animal e uma superclasse de Jacaré.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3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8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24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0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85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5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13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5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771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6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33501"/>
            <a:ext cx="7272808" cy="54055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682171"/>
            <a:ext cx="8712968" cy="400014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350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9807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3008"/>
            <a:ext cx="7323138" cy="41710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592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8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1056068" y="1339403"/>
            <a:ext cx="199622" cy="206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6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tutorial/java/IandI/subclasses.html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://www.uni-bonn.de/~manfear/javaprotection.ph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docs.oracle.com/javase/tutorial/java/javaOO/accesscontrol.html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4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5" Type="http://schemas.openxmlformats.org/officeDocument/2006/relationships/image" Target="../media/image13.jpeg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4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5" Type="http://schemas.openxmlformats.org/officeDocument/2006/relationships/image" Target="../media/image13.jpeg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184297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HERANÇA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70" y="1251791"/>
            <a:ext cx="2162260" cy="339703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403586" y="1668136"/>
            <a:ext cx="11215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Superclasse</a:t>
            </a:r>
            <a:b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</a:b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(classe pai)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690645" y="3733165"/>
            <a:ext cx="1800225" cy="42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Subclasse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ctr">
              <a:lnSpc>
                <a:spcPct val="25000"/>
              </a:lnSpc>
              <a:spcBef>
                <a:spcPct val="50000"/>
              </a:spcBef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filha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40414" y="2350146"/>
            <a:ext cx="20285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Relacionamento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Generalização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</a:b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en-US" sz="11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Herança</a:t>
            </a: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>
            <a:off x="5567405" y="2733069"/>
            <a:ext cx="1548000" cy="0"/>
          </a:xfrm>
          <a:prstGeom prst="line">
            <a:avLst/>
          </a:prstGeom>
          <a:ln w="57150">
            <a:solidFill>
              <a:srgbClr val="ED145B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lIns="107950" tIns="53975" rIns="107950" bIns="53975" anchor="ctr"/>
          <a:lstStyle/>
          <a:p>
            <a:endParaRPr lang="pt-B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78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184297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HERANÇA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61" y="1249373"/>
            <a:ext cx="7056889" cy="333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35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MÚLTIPLA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2" y="1407319"/>
            <a:ext cx="8035453" cy="314721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 bwMode="auto">
          <a:xfrm>
            <a:off x="4307319" y="3116630"/>
            <a:ext cx="1428760" cy="571504"/>
          </a:xfrm>
          <a:prstGeom prst="ellipse">
            <a:avLst/>
          </a:prstGeom>
          <a:noFill/>
          <a:ln w="38100">
            <a:solidFill>
              <a:srgbClr val="ED145B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quare721 BT" pitchFamily="34" charset="0"/>
            </a:endParaRPr>
          </a:p>
        </p:txBody>
      </p:sp>
      <p:cxnSp>
        <p:nvCxnSpPr>
          <p:cNvPr id="9" name="Conector de seta reta 21"/>
          <p:cNvCxnSpPr>
            <a:endCxn id="8" idx="0"/>
          </p:cNvCxnSpPr>
          <p:nvPr/>
        </p:nvCxnSpPr>
        <p:spPr bwMode="auto">
          <a:xfrm rot="5400000">
            <a:off x="4648385" y="2742499"/>
            <a:ext cx="747446" cy="817"/>
          </a:xfrm>
          <a:prstGeom prst="straightConnector1">
            <a:avLst/>
          </a:prstGeom>
          <a:ln w="38100">
            <a:solidFill>
              <a:srgbClr val="ED145B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022384" y="2083432"/>
            <a:ext cx="200026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7950" tIns="53975" rIns="107950" bIns="53975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Herança Múltipla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344354"/>
            <a:ext cx="8651711" cy="32101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Toda classe criada no Java é estendida a partir da classe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Object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palavra-chave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extends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utilizada na declaração de uma classe para especificar quem é sua superclasse.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a palavra-chave seja omitida, a classe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Object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será assumida como a superclasse da nova classe.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Sintaxe: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[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] [abstract | final]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&lt;subclasse&gt;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extends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&lt;superclasse&gt;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{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JAVA -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EXTENDS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8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20356"/>
            <a:ext cx="8651711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exemplo exibido a seguir, a classe Formula1 estende a classe Carro: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JAVA -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EXTENDS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2931" y="1937812"/>
            <a:ext cx="4572000" cy="2192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2" indent="0" algn="just">
              <a:buNone/>
              <a:defRPr/>
            </a:pP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Formula1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Carro {</a:t>
            </a:r>
          </a:p>
          <a:p>
            <a:pPr marL="4572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equipe;</a:t>
            </a:r>
          </a:p>
          <a:p>
            <a:pPr marL="4572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setEquipe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equipe) {</a:t>
            </a: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.equipe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equipe;</a:t>
            </a: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572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getEquipe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05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05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equipe;</a:t>
            </a: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4572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1" y="1220356"/>
            <a:ext cx="2393157" cy="33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20356"/>
            <a:ext cx="8651711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construtor da classe estendida lida apenas com as variáveis definidas na classe, e o construtor da superclasse lida com as variáveis que são herdadas.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 construtor da classe estendida pode invocar diretamente um dos construtores da superclasse.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Construtores não são herdados e precisam ser implementados na subclasse.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Construtores da subclasse “sempre” utilizam algum construtor da superclasse.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referência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(&lt;parâmetros&gt;)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utilizada para invocar o construtor da superclasse.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JAVA -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SUPER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47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974817" y="1204646"/>
            <a:ext cx="8140607" cy="3233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Informalmente, um objeto representa uma entidade, seja física, conceitual ou de software.</a:t>
            </a:r>
          </a:p>
        </p:txBody>
      </p:sp>
      <p:sp>
        <p:nvSpPr>
          <p:cNvPr id="1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JAVA -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SUPER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97282" y="160781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Conta {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Conta(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saldo, Cliente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pt-BR" sz="900" b="1" dirty="0">
                <a:latin typeface="Courier New" pitchFamily="49" charset="0"/>
                <a:cs typeface="Courier New" pitchFamily="49" charset="0"/>
              </a:rPr>
            </a:br>
            <a:endParaRPr lang="pt-BR" sz="9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Conta{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saldo, Cliente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(numero, saldo, cliente);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("Classe: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- Construtor: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Poupanca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numero,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 saldo, Cliente </a:t>
            </a:r>
            <a:r>
              <a:rPr lang="pt-BR" sz="900" b="1" dirty="0" err="1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900" b="1" dirty="0">
                <a:latin typeface="Courier New" pitchFamily="49" charset="0"/>
                <a:cs typeface="Courier New" pitchFamily="49" charset="0"/>
              </a:rPr>
              <a:t>)");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defRPr/>
            </a:pPr>
            <a:r>
              <a:rPr lang="pt-BR" sz="900" b="1" dirty="0">
                <a:latin typeface="Courier New" pitchFamily="49" charset="0"/>
                <a:cs typeface="Courier New" pitchFamily="49" charset="0"/>
              </a:rPr>
              <a:t>  }</a:t>
            </a:r>
            <a:endParaRPr lang="pt-BR" sz="900" dirty="0"/>
          </a:p>
        </p:txBody>
      </p:sp>
      <p:grpSp>
        <p:nvGrpSpPr>
          <p:cNvPr id="14" name="Grupo 7"/>
          <p:cNvGrpSpPr>
            <a:grpSpLocks/>
          </p:cNvGrpSpPr>
          <p:nvPr/>
        </p:nvGrpSpPr>
        <p:grpSpPr bwMode="auto">
          <a:xfrm>
            <a:off x="1042988" y="1747718"/>
            <a:ext cx="834960" cy="1215729"/>
            <a:chOff x="237955" y="1549172"/>
            <a:chExt cx="877661" cy="2016226"/>
          </a:xfrm>
        </p:grpSpPr>
        <p:cxnSp>
          <p:nvCxnSpPr>
            <p:cNvPr id="15" name="Conector angulado 10"/>
            <p:cNvCxnSpPr>
              <a:cxnSpLocks noChangeShapeType="1"/>
            </p:cNvCxnSpPr>
            <p:nvPr/>
          </p:nvCxnSpPr>
          <p:spPr bwMode="auto">
            <a:xfrm rot="16200000" flipV="1">
              <a:off x="-324545" y="2125237"/>
              <a:ext cx="2016226" cy="864096"/>
            </a:xfrm>
            <a:prstGeom prst="bentConnector3">
              <a:avLst>
                <a:gd name="adj1" fmla="val -644"/>
              </a:avLst>
            </a:prstGeom>
            <a:noFill/>
            <a:ln w="28575" algn="ctr">
              <a:solidFill>
                <a:srgbClr val="ED14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Conector de seta reta 15"/>
            <p:cNvCxnSpPr>
              <a:cxnSpLocks noChangeShapeType="1"/>
            </p:cNvCxnSpPr>
            <p:nvPr/>
          </p:nvCxnSpPr>
          <p:spPr bwMode="auto">
            <a:xfrm>
              <a:off x="237955" y="1556791"/>
              <a:ext cx="633672" cy="0"/>
            </a:xfrm>
            <a:prstGeom prst="straightConnector1">
              <a:avLst/>
            </a:prstGeom>
            <a:noFill/>
            <a:ln w="28575" algn="ctr">
              <a:solidFill>
                <a:srgbClr val="ED145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CaixaDeTexto 11"/>
          <p:cNvSpPr txBox="1"/>
          <p:nvPr/>
        </p:nvSpPr>
        <p:spPr>
          <a:xfrm>
            <a:off x="974817" y="3825231"/>
            <a:ext cx="7583396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chama o construtor da superclasse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</a:t>
            </a:r>
            <a:r>
              <a:rPr lang="pt-B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não for chamado, o compilador acrescenta uma chamada ao construtor </a:t>
            </a:r>
            <a:r>
              <a:rPr lang="pt-BR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default: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().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não existir um construtor default na superclasse, haverá um erro de compilação.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367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327513"/>
            <a:ext cx="8251661" cy="3227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Permite que atributos e métodos da superclasse sejam referenciados pelos métodos da subclasse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Sintaxe:</a:t>
            </a:r>
          </a:p>
          <a:p>
            <a:pPr marL="914400" lvl="2" indent="0" algn="just">
              <a:buNone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super.&lt;atributo&gt;;</a:t>
            </a:r>
          </a:p>
          <a:p>
            <a:pPr marL="914400" lvl="2" indent="0" algn="just">
              <a:buNone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super.&lt;método&gt;;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Uso sucessivo de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não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permitido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Exemplo: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super.super.nomeMetodo</a:t>
            </a:r>
            <a:endParaRPr lang="pt-BR" sz="1050" dirty="0">
              <a:latin typeface="Calibri" pitchFamily="34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Caso queira referir-se a um construtor da superclasse, a sintaxe é diferente. Deve ser utilizada apenas a referência seguida de um par de parênteses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Exemplo: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rgbClr val="ED145B"/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rgbClr val="ED145B"/>
              </a:solidFill>
              <a:latin typeface="Gotham HTF Light" pitchFamily="50" charset="0"/>
            </a:endParaRPr>
          </a:p>
        </p:txBody>
      </p:sp>
      <p:sp>
        <p:nvSpPr>
          <p:cNvPr id="2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JAVA -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SUPER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2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48932"/>
            <a:ext cx="7946317" cy="330560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buNone/>
              <a:defRPr/>
            </a:pP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ClasseA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atributo3 = </a:t>
            </a:r>
            <a:r>
              <a:rPr lang="pt-BR" sz="12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  <a:defRPr/>
            </a:pP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ClasseB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ClasseA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testeSuper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.atributo3 = </a:t>
            </a:r>
            <a:r>
              <a:rPr lang="pt-BR" sz="12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33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"super.atributo3=" 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.atributo3);</a:t>
            </a:r>
          </a:p>
          <a:p>
            <a:pPr marL="457200" lvl="1" indent="0">
              <a:buNone/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None/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  <a:defRPr/>
            </a:pP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TesteSuper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CasseB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cla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2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ClasseB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pt-BR" sz="1200" b="1" dirty="0" err="1">
                <a:latin typeface="Courier New" pitchFamily="49" charset="0"/>
                <a:cs typeface="Courier New" pitchFamily="49" charset="0"/>
              </a:rPr>
              <a:t>cla.testeSuper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57200" lvl="1" indent="0">
              <a:buNone/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alibri" pitchFamily="34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JAVA -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SUPER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445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1781"/>
            <a:ext cx="7946317" cy="15985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projeto chamado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Heranca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crie um pacote chamado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(no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dominio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fiap.com.br) e monte as classes abaixo:</a:t>
            </a:r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JAVA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70" y="1707356"/>
            <a:ext cx="3746784" cy="28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6" y="741390"/>
            <a:ext cx="2044892" cy="2397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028" y="1989898"/>
            <a:ext cx="5951945" cy="116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3497" dirty="0">
                <a:solidFill>
                  <a:prstClr val="black">
                    <a:lumMod val="65000"/>
                    <a:lumOff val="35000"/>
                  </a:prstClr>
                </a:solidFill>
                <a:latin typeface="Gotham HTF Light"/>
                <a:cs typeface="Gotham HTF Light"/>
              </a:rPr>
              <a:t>DOMAIN</a:t>
            </a:r>
            <a:endParaRPr lang="en-US" sz="3497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 defTabSz="685800"/>
            <a:r>
              <a:rPr lang="en-US" sz="3497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DRIVEN DESIGN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6522" y="2193131"/>
            <a:ext cx="2015488" cy="23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92982" y="1314450"/>
            <a:ext cx="7946317" cy="32270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{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Produto (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this.codigo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this.preco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this.descricao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getCodigo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getPreco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getDescricao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0000"/>
              </a:lnSpc>
              <a:buNone/>
            </a:pP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0" lvl="1" indent="0">
              <a:lnSpc>
                <a:spcPct val="120000"/>
              </a:lnSpc>
              <a:buClr>
                <a:srgbClr val="ED145B"/>
              </a:buClr>
              <a:buSzPct val="80000"/>
              <a:buNone/>
              <a:defRPr/>
            </a:pPr>
            <a:endParaRPr lang="pt-BR" sz="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JAVA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20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32507"/>
            <a:ext cx="7528305" cy="39497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Livro </a:t>
            </a:r>
            <a:r>
              <a:rPr lang="pt-BR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extends</a:t>
            </a:r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Produto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{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autor;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isbn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Livro (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int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codigo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double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preco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descricao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autor,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isbn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){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codigo</a:t>
            </a:r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preco</a:t>
            </a:r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descricao</a:t>
            </a:r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this.autor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autor;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this.isbn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isbn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getAutor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(){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return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autor;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getISBN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(){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return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isbn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// MONTAR A SUBCLASSE </a:t>
            </a:r>
            <a:r>
              <a:rPr lang="pt-BR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CompactDisc</a:t>
            </a:r>
            <a:endParaRPr lang="pt-BR" sz="80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rgbClr val="ED145B"/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JAVA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102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3211"/>
            <a:ext cx="7946317" cy="34667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o pacote “testes” e adicione a classe abaixo: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class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Teste{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static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void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args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[]){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Livro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livro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new Livro(1, 55, "Aprenda Java",      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	          "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Braufagélio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", "010102");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("Código:" +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livro.getCodigo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Descricao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:" +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livro.getDescricao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("Preço:" +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livro.getPreco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("Autor:" +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livro.getAutor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("ISBN:" +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livro.getISBN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// instanciar um objeto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CompactDisc</a:t>
            </a:r>
            <a:endParaRPr lang="pt-BR" sz="105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} 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     }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HERANÇA NO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JAVA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68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3211"/>
            <a:ext cx="7946317" cy="34667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linguagens OO disponibilizam formas de controlar o acesso aos membros - atributos e métodos - de uma classe. No mínimo, devemos poder fazer diferença entre o que é público e o que é privado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Java disponibiliza três modificadores de acesso:</a:t>
            </a:r>
          </a:p>
          <a:p>
            <a:pPr marL="457200" lvl="1" indent="0" algn="just">
              <a:buNone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private</a:t>
            </a: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protected</a:t>
            </a: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public</a:t>
            </a: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Quando nenhum modificador é utilizado, dizemos que o membro está com o nível de acesso default – denominado como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package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Membros públicos podem ser acessados indiscriminadamente, enquanto os privados só podem ser acessados pela própria classe.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Por hora, vamos focalizar nossa atenção em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pois para entender os níveis default 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protected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preciso conhecer o conceito de pacotes 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packages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MODIFICADORES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 ACESSO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47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1909"/>
              </p:ext>
            </p:extLst>
          </p:nvPr>
        </p:nvGraphicFramePr>
        <p:xfrm>
          <a:off x="862594" y="1599343"/>
          <a:ext cx="7418813" cy="201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Símbolo</a:t>
                      </a:r>
                    </a:p>
                  </a:txBody>
                  <a:tcPr marL="91434" marR="91434" marT="45724" marB="45724"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Palavra</a:t>
                      </a:r>
                      <a:r>
                        <a:rPr lang="pt-BR" sz="1800" baseline="0" dirty="0"/>
                        <a:t>-chave</a:t>
                      </a:r>
                      <a:endParaRPr lang="pt-BR" sz="1800" dirty="0"/>
                    </a:p>
                  </a:txBody>
                  <a:tcPr marL="91434" marR="91434" marT="45724" marB="45724">
                    <a:solidFill>
                      <a:srgbClr val="ED14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Descrição</a:t>
                      </a:r>
                    </a:p>
                  </a:txBody>
                  <a:tcPr marL="91434" marR="91434" marT="45724" marB="45724">
                    <a:solidFill>
                      <a:srgbClr val="ED1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L="91434" marR="91434" marT="45724" marB="457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endParaRPr lang="pt-BR" sz="105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Atributos e métodos são acessíveis somente nos métodos da própria classe. Este é o nível </a:t>
                      </a:r>
                      <a:r>
                        <a:rPr lang="pt-BR" sz="105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mais rígido</a:t>
                      </a:r>
                      <a:r>
                        <a:rPr lang="pt-BR" sz="10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encapsulamento.</a:t>
                      </a:r>
                    </a:p>
                  </a:txBody>
                  <a:tcPr marL="91434" marR="91434" marT="45724" marB="4572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91434" marR="91434" marT="45724" marB="457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Atributos e métodos são acessíveis somente nos métodos das classes que pertencem ao pacote em que foram criados.</a:t>
                      </a:r>
                    </a:p>
                  </a:txBody>
                  <a:tcPr marL="91434" marR="91434"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</a:p>
                  </a:txBody>
                  <a:tcPr marL="91434" marR="91434" marT="45724" marB="457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lang="pt-BR" sz="105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Atributos e métodos são acessíveis nos métodos da própria classe e suas subclasses.</a:t>
                      </a:r>
                    </a:p>
                  </a:txBody>
                  <a:tcPr marL="91434" marR="91434" marT="45724" marB="4572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L="91434" marR="91434" marT="45724" marB="457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lang="pt-BR" sz="105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24" marB="4572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0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Atributos e métodos são acessíveis em todos os métodos de todas as classes. Este é o nível </a:t>
                      </a:r>
                      <a:r>
                        <a:rPr lang="pt-BR" sz="1050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menos rígido</a:t>
                      </a:r>
                      <a:r>
                        <a:rPr lang="pt-BR" sz="10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 encapsulamento.</a:t>
                      </a:r>
                    </a:p>
                  </a:txBody>
                  <a:tcPr marL="91434" marR="91434"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MODIFICADORES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 ACESSO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16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32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MODIFICADORES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 ACESSO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3211"/>
            <a:ext cx="7946317" cy="34667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modificadores de acesso podem ser representados no diagrama de classes pelos símbolos: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- (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private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~ (default)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# (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protected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+ (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public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						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31" y="2585122"/>
            <a:ext cx="2378649" cy="208484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86519" y="2416934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433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-422110" y="1183821"/>
            <a:ext cx="7489116" cy="34667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1)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Utilizando seus conhecimentos sobre modelagem de classes e herança, analise as classes exibidas abaixo e em seguida implemente uma nova hierarquia de classes de forma que o conceito de herança seja aplicado e evite as duplicações expostas.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Nota: 1) Não é preciso desenhar um novo diagrama, apenas implemente a nova hierarquia de classes. 2) Os atributos devem estar encapsulados (métodos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get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set).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2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22" y="2462712"/>
            <a:ext cx="4450556" cy="21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56522" y="1183820"/>
            <a:ext cx="7489116" cy="3459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2)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Implemente o diagrama de classes abaixo: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14" y="1437196"/>
            <a:ext cx="4170598" cy="31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56522" y="1183820"/>
            <a:ext cx="7489116" cy="3459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3)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Implemente o diagrama de classes abaixo: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89" y="1509729"/>
            <a:ext cx="3804966" cy="31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24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56522" y="1203209"/>
            <a:ext cx="7489116" cy="3459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4)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um projeto chamado “Heranca5” e adicione os pacotes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br.com.fiap.beans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e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br.com.fiap.teste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para 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siga um dos seguintes caminhos: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2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classe “Esporte” e acrescente por meio de pesquisa 2 atributos comuns a quaisquer esportes. Acrescente 3 subclasses para 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classe criada, e acrescente em cada uma 2 atributos específicos de cada esporte. 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OU</a:t>
            </a:r>
          </a:p>
          <a:p>
            <a:pPr lvl="2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Monte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classe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InstrumentoMusical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e acrescente por meio de pesquisa 2 atributos comuns a quaisquer instrumentos musicais. Acrescente 3 subclasses (instrumentos musicais) para a classe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InstrumentoMusical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 acrescente em cada uma 2 atributos específicos de cada instrumento.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4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4155" y="1720051"/>
            <a:ext cx="61756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HERANÇA E MODIFICADORES   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 ACESSO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E85C34C-8FEF-4A06-9E1D-9F4E04C87244}"/>
              </a:ext>
            </a:extLst>
          </p:cNvPr>
          <p:cNvSpPr txBox="1">
            <a:spLocks/>
          </p:cNvSpPr>
          <p:nvPr/>
        </p:nvSpPr>
        <p:spPr>
          <a:xfrm>
            <a:off x="1187351" y="922138"/>
            <a:ext cx="1743139" cy="444630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3554">
              <a:defRPr/>
            </a:pPr>
            <a:r>
              <a:rPr lang="pt-BR" sz="2664" b="1" dirty="0">
                <a:solidFill>
                  <a:srgbClr val="ED145B"/>
                </a:solidFill>
                <a:latin typeface="Gotham HTF" pitchFamily="50" charset="0"/>
              </a:rPr>
              <a:t>AULA 9</a:t>
            </a:r>
          </a:p>
        </p:txBody>
      </p:sp>
    </p:spTree>
    <p:extLst>
      <p:ext uri="{BB962C8B-B14F-4D97-AF65-F5344CB8AC3E}">
        <p14:creationId xmlns:p14="http://schemas.microsoft.com/office/powerpoint/2010/main" val="122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56522" y="1217496"/>
            <a:ext cx="7489116" cy="3459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4.1)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um método chamado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exibirTudo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()” nas subclasses e na superclasse que deverá retornar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 o conteúdo de todos os atributos relacionados. Essa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deverá estar em letras maiúsculas.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4.2)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Acrescente na superclasse um atributo de referência, montando a classe para ele.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4.3)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uma classe de Teste, instanciando um dos objetos da subclasse e preencha todos os atributos, exibindo-os no final pelo método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exibirTudo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()”.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0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56522" y="1217496"/>
            <a:ext cx="7489116" cy="34596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200" dirty="0">
                <a:solidFill>
                  <a:srgbClr val="ED145B"/>
                </a:solidFill>
                <a:latin typeface="Gotham HTF Light" pitchFamily="50" charset="0"/>
              </a:rPr>
              <a:t>5)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 projeto chamado “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VendaDePassagens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”, com as classes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Beans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para: Passageiro, Voo, Escala e Passagem. 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Utilize o seu conhecimento baseado no senso comum, e abstraia os atributos e se fizer necessário acrescente também mais classes. Tente acrescentar um caso de herança.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a classe de teste e instancie uma passagem preenchendo os atributos em tempo de execução. O que for do tipo Data, defina a princípio como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4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8264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471043" y="1127012"/>
            <a:ext cx="4076864" cy="329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1000" dirty="0">
              <a:latin typeface="Gotham HTF Light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pt-BR" sz="1000" dirty="0">
                <a:solidFill>
                  <a:srgbClr val="ED145B"/>
                </a:solidFill>
                <a:latin typeface="Gotham HTF Medium" pitchFamily="50" charset="0"/>
              </a:rPr>
              <a:t>Modificador de Acesso</a:t>
            </a:r>
          </a:p>
          <a:p>
            <a:pPr lvl="1" algn="just">
              <a:lnSpc>
                <a:spcPct val="150000"/>
              </a:lnSpc>
            </a:pPr>
            <a:r>
              <a:rPr lang="pt-BR" sz="1000" dirty="0">
                <a:solidFill>
                  <a:srgbClr val="ED145B"/>
                </a:solidFill>
                <a:latin typeface="Gotham HTF Light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http://docs.oracle.com/javase/tutorial/java/javaOO/accesscontrol.html</a:t>
            </a:r>
            <a:endParaRPr lang="pt-BR" sz="1000" dirty="0">
              <a:solidFill>
                <a:srgbClr val="ED145B"/>
              </a:solidFill>
              <a:latin typeface="Gotham HTF Light" pitchFamily="50" charset="0"/>
            </a:endParaRPr>
          </a:p>
          <a:p>
            <a:pPr lvl="1" algn="just">
              <a:lnSpc>
                <a:spcPct val="150000"/>
              </a:lnSpc>
            </a:pPr>
            <a:endParaRPr lang="pt-BR" sz="1000" dirty="0">
              <a:solidFill>
                <a:srgbClr val="ED145B"/>
              </a:solidFill>
              <a:latin typeface="Gotham HTF Light" pitchFamily="50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1000" dirty="0">
                <a:solidFill>
                  <a:srgbClr val="ED145B"/>
                </a:solidFill>
                <a:latin typeface="Gotham HTF Light" pitchFamily="50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http://www.uni-bonn.de/~manfear/javaprotection.php</a:t>
            </a:r>
            <a:endParaRPr lang="pt-BR" sz="1000" dirty="0">
              <a:solidFill>
                <a:srgbClr val="ED145B"/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</a:pPr>
            <a:endParaRPr lang="pt-BR" sz="1000" dirty="0">
              <a:latin typeface="Gotham HTF Light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pt-BR" sz="1000" dirty="0">
                <a:solidFill>
                  <a:srgbClr val="ED145B"/>
                </a:solidFill>
                <a:latin typeface="Gotham HTF Medium" pitchFamily="50" charset="0"/>
              </a:rPr>
              <a:t>Herança</a:t>
            </a:r>
          </a:p>
          <a:p>
            <a:pPr lvl="1" algn="just">
              <a:lnSpc>
                <a:spcPct val="150000"/>
              </a:lnSpc>
            </a:pPr>
            <a:r>
              <a:rPr lang="pt-BR" sz="1000" dirty="0">
                <a:solidFill>
                  <a:srgbClr val="ED145B"/>
                </a:solidFill>
                <a:latin typeface="Gotham HTF Light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http://docs.oracle.com/javase/tutorial/java/IandI/subclasses.html</a:t>
            </a:r>
            <a:endParaRPr lang="pt-BR" sz="1000" dirty="0">
              <a:solidFill>
                <a:srgbClr val="ED145B"/>
              </a:solidFill>
              <a:latin typeface="Gotham HTF Light" pitchFamily="50" charset="0"/>
            </a:endParaRPr>
          </a:p>
          <a:p>
            <a:pPr lvl="1" algn="just">
              <a:lnSpc>
                <a:spcPct val="150000"/>
              </a:lnSpc>
            </a:pPr>
            <a:endParaRPr lang="pt-BR" sz="1000" dirty="0">
              <a:latin typeface="Gotham HTF Light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pt-BR" sz="1000" dirty="0">
                <a:solidFill>
                  <a:srgbClr val="ED145B"/>
                </a:solidFill>
                <a:latin typeface="Gotham HTF Medium" pitchFamily="50" charset="0"/>
              </a:rPr>
              <a:t>Java: Como Programar, 8º Edição</a:t>
            </a:r>
          </a:p>
          <a:p>
            <a:pPr lvl="1" algn="just"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Capítulo 9 – Programação Orientada a Objetos: Herança</a:t>
            </a:r>
          </a:p>
        </p:txBody>
      </p:sp>
    </p:spTree>
    <p:extLst>
      <p:ext uri="{BB962C8B-B14F-4D97-AF65-F5344CB8AC3E}">
        <p14:creationId xmlns:p14="http://schemas.microsoft.com/office/powerpoint/2010/main" val="12913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1980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humberto@fiap.com.br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61708" y="1655520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Herança 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C978080-7B2F-41B8-A3C4-F52CE4A4ABD7}"/>
              </a:ext>
            </a:extLst>
          </p:cNvPr>
          <p:cNvSpPr/>
          <p:nvPr/>
        </p:nvSpPr>
        <p:spPr>
          <a:xfrm>
            <a:off x="1549030" y="2571100"/>
            <a:ext cx="4572000" cy="32919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pt-BR" sz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Modificadores de Acesso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549030" y="3505408"/>
            <a:ext cx="2693769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Descansos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41790" y="1636793"/>
            <a:ext cx="449435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5CE18B-9158-459D-8442-3D68152A7318}"/>
              </a:ext>
            </a:extLst>
          </p:cNvPr>
          <p:cNvSpPr/>
          <p:nvPr/>
        </p:nvSpPr>
        <p:spPr>
          <a:xfrm>
            <a:off x="1041790" y="2515920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1041790" y="3424131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2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HERANÇA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228051"/>
            <a:ext cx="7150674" cy="346453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Herança é um dos mecanismos fundamentais para as linguagens que suportam o paradigma OO.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Esse mecanismo possibilita a criação de novas classes a partir de uma já existente.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herança é utilizada como forma de reutilizar os atributos e métodos de classes já definidas, permitindo assim derivar uma nova classe mais especializada a partir de outra classe mais genérica existente.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Aplicar herança sempre envolve basicamente dois elementos: uma superclasse (classe pai) e uma subclasse (classe filha).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Superclasse é também conhecida como classe ancestral ou classe pai. Apresenta as características genéricas de um conjunto de objetos.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Subclasse é também conhecida como classe descendente ou classe filha. Ela estende a superclasse para incluir suas características.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184297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A  SUBCLASSE: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Herda os atributos (dependendo do modificador);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Permite adicionar novos atributos (que será visível somente na subclasse);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 relação aos métodos, a subclasse poderá utilizá-los/herdá-los (superclasse), bem como criar novos métodos e alterá-los;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Métodos construtores não são herdados (porém podemos chamá-los dentro do construtor da subclasse).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34473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17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0516" y="3053386"/>
            <a:ext cx="955933" cy="118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717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2515" y="3916998"/>
            <a:ext cx="965612" cy="87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717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3139" y="3916998"/>
            <a:ext cx="520255" cy="95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m 717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5185" y="2604422"/>
            <a:ext cx="814229" cy="96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m 717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03571" y="2997674"/>
            <a:ext cx="952729" cy="10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717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7800" y="3512438"/>
            <a:ext cx="680948" cy="10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717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18127" y="3601257"/>
            <a:ext cx="625485" cy="85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717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88145" y="2663028"/>
            <a:ext cx="986168" cy="78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tângulo 20"/>
          <p:cNvSpPr/>
          <p:nvPr/>
        </p:nvSpPr>
        <p:spPr bwMode="auto">
          <a:xfrm>
            <a:off x="3450446" y="1323533"/>
            <a:ext cx="2294076" cy="343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Animal</a:t>
            </a:r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2034195" y="1700172"/>
            <a:ext cx="5047034" cy="2228378"/>
            <a:chOff x="755575" y="1470025"/>
            <a:chExt cx="7367661" cy="4046538"/>
          </a:xfrm>
          <a:solidFill>
            <a:schemeClr val="tx1"/>
          </a:solidFill>
        </p:grpSpPr>
        <p:cxnSp>
          <p:nvCxnSpPr>
            <p:cNvPr id="23" name="Conector reto 109"/>
            <p:cNvCxnSpPr>
              <a:cxnSpLocks noChangeShapeType="1"/>
            </p:cNvCxnSpPr>
            <p:nvPr/>
          </p:nvCxnSpPr>
          <p:spPr bwMode="auto">
            <a:xfrm>
              <a:off x="8112298" y="2724150"/>
              <a:ext cx="0" cy="441325"/>
            </a:xfrm>
            <a:prstGeom prst="line">
              <a:avLst/>
            </a:prstGeom>
            <a:grp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25" name="Grupo 3"/>
            <p:cNvGrpSpPr>
              <a:grpSpLocks/>
            </p:cNvGrpSpPr>
            <p:nvPr/>
          </p:nvGrpSpPr>
          <p:grpSpPr bwMode="auto">
            <a:xfrm>
              <a:off x="755575" y="1470025"/>
              <a:ext cx="7367661" cy="4046538"/>
              <a:chOff x="755575" y="1470025"/>
              <a:chExt cx="7367661" cy="4046538"/>
            </a:xfrm>
            <a:grpFill/>
          </p:grpSpPr>
          <p:grpSp>
            <p:nvGrpSpPr>
              <p:cNvPr id="26" name="Grupo 7183"/>
              <p:cNvGrpSpPr>
                <a:grpSpLocks/>
              </p:cNvGrpSpPr>
              <p:nvPr/>
            </p:nvGrpSpPr>
            <p:grpSpPr bwMode="auto">
              <a:xfrm>
                <a:off x="4264025" y="1470025"/>
                <a:ext cx="400050" cy="1274763"/>
                <a:chOff x="4264609" y="1469343"/>
                <a:chExt cx="398758" cy="1276053"/>
              </a:xfrm>
              <a:grpFill/>
            </p:grpSpPr>
            <p:sp>
              <p:nvSpPr>
                <p:cNvPr id="35" name="Triângulo isósceles 73"/>
                <p:cNvSpPr>
                  <a:spLocks noChangeArrowheads="1"/>
                </p:cNvSpPr>
                <p:nvPr/>
              </p:nvSpPr>
              <p:spPr bwMode="auto">
                <a:xfrm>
                  <a:off x="4264609" y="1469343"/>
                  <a:ext cx="398758" cy="376079"/>
                </a:xfrm>
                <a:prstGeom prst="triangle">
                  <a:avLst>
                    <a:gd name="adj" fmla="val 50000"/>
                  </a:avLst>
                </a:prstGeom>
                <a:grpFill/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bIns="0"/>
                <a:lstStyle/>
                <a:p>
                  <a:pPr eaLnBrk="0" hangingPunct="0"/>
                  <a:endParaRPr lang="pt-BR" sz="1351" b="1" i="1" u="sng">
                    <a:latin typeface="Square721 BT"/>
                  </a:endParaRPr>
                </a:p>
              </p:txBody>
            </p:sp>
            <p:cxnSp>
              <p:nvCxnSpPr>
                <p:cNvPr id="36" name="Conector reto 74"/>
                <p:cNvCxnSpPr>
                  <a:cxnSpLocks noChangeShapeType="1"/>
                </p:cNvCxnSpPr>
                <p:nvPr/>
              </p:nvCxnSpPr>
              <p:spPr bwMode="auto">
                <a:xfrm>
                  <a:off x="4457576" y="1844824"/>
                  <a:ext cx="0" cy="900572"/>
                </a:xfrm>
                <a:prstGeom prst="line">
                  <a:avLst/>
                </a:prstGeom>
                <a:grpFill/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7" name="Conector reto 95"/>
              <p:cNvCxnSpPr>
                <a:cxnSpLocks noChangeShapeType="1"/>
              </p:cNvCxnSpPr>
              <p:nvPr/>
            </p:nvCxnSpPr>
            <p:spPr bwMode="auto">
              <a:xfrm>
                <a:off x="767406" y="2721769"/>
                <a:ext cx="0" cy="39687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28" name="Conector reto 97"/>
              <p:cNvCxnSpPr>
                <a:cxnSpLocks noChangeShapeType="1"/>
              </p:cNvCxnSpPr>
              <p:nvPr/>
            </p:nvCxnSpPr>
            <p:spPr bwMode="auto">
              <a:xfrm>
                <a:off x="2027238" y="2740025"/>
                <a:ext cx="0" cy="1100138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29" name="Conector reto 99"/>
              <p:cNvCxnSpPr>
                <a:cxnSpLocks noChangeShapeType="1"/>
              </p:cNvCxnSpPr>
              <p:nvPr/>
            </p:nvCxnSpPr>
            <p:spPr bwMode="auto">
              <a:xfrm>
                <a:off x="2971800" y="2740025"/>
                <a:ext cx="0" cy="181292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0" name="Conector reto 101"/>
              <p:cNvCxnSpPr>
                <a:cxnSpLocks noChangeShapeType="1"/>
              </p:cNvCxnSpPr>
              <p:nvPr/>
            </p:nvCxnSpPr>
            <p:spPr bwMode="auto">
              <a:xfrm>
                <a:off x="3732213" y="2744788"/>
                <a:ext cx="0" cy="277177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1" name="Conector reto 103"/>
              <p:cNvCxnSpPr>
                <a:cxnSpLocks noChangeShapeType="1"/>
              </p:cNvCxnSpPr>
              <p:nvPr/>
            </p:nvCxnSpPr>
            <p:spPr bwMode="auto">
              <a:xfrm>
                <a:off x="4943475" y="2740025"/>
                <a:ext cx="0" cy="2771775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2" name="Conector reto 104"/>
              <p:cNvCxnSpPr>
                <a:cxnSpLocks noChangeShapeType="1"/>
              </p:cNvCxnSpPr>
              <p:nvPr/>
            </p:nvCxnSpPr>
            <p:spPr bwMode="auto">
              <a:xfrm>
                <a:off x="6027738" y="2744788"/>
                <a:ext cx="0" cy="2052637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3" name="Conector reto 107"/>
              <p:cNvCxnSpPr>
                <a:cxnSpLocks noChangeShapeType="1"/>
              </p:cNvCxnSpPr>
              <p:nvPr/>
            </p:nvCxnSpPr>
            <p:spPr bwMode="auto">
              <a:xfrm>
                <a:off x="7038975" y="2744788"/>
                <a:ext cx="0" cy="1116012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34" name="Conector reto 49"/>
              <p:cNvCxnSpPr>
                <a:cxnSpLocks noChangeShapeType="1"/>
              </p:cNvCxnSpPr>
              <p:nvPr/>
            </p:nvCxnSpPr>
            <p:spPr bwMode="auto">
              <a:xfrm>
                <a:off x="755575" y="2740025"/>
                <a:ext cx="7367661" cy="0"/>
              </a:xfrm>
              <a:prstGeom prst="line">
                <a:avLst/>
              </a:prstGeom>
              <a:grp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381519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717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1151" y="3954533"/>
            <a:ext cx="777746" cy="61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m 717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3477" y="3650274"/>
            <a:ext cx="751821" cy="93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717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3383" y="3932624"/>
            <a:ext cx="447204" cy="60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717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91947" y="3447128"/>
            <a:ext cx="777746" cy="70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Imagem 717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82554" y="3447791"/>
            <a:ext cx="388873" cy="7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m 717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38838" y="3836599"/>
            <a:ext cx="466647" cy="70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717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36869" y="3807548"/>
            <a:ext cx="700478" cy="73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m 7175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4502" y="3849037"/>
            <a:ext cx="589791" cy="69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tângulo 45"/>
          <p:cNvSpPr/>
          <p:nvPr/>
        </p:nvSpPr>
        <p:spPr bwMode="auto">
          <a:xfrm>
            <a:off x="3883089" y="2704457"/>
            <a:ext cx="1384821" cy="246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Mamífero</a:t>
            </a:r>
          </a:p>
        </p:txBody>
      </p:sp>
      <p:grpSp>
        <p:nvGrpSpPr>
          <p:cNvPr id="47" name="Grupo 50"/>
          <p:cNvGrpSpPr>
            <a:grpSpLocks/>
          </p:cNvGrpSpPr>
          <p:nvPr/>
        </p:nvGrpSpPr>
        <p:grpSpPr bwMode="auto">
          <a:xfrm>
            <a:off x="6958825" y="2953858"/>
            <a:ext cx="271131" cy="394084"/>
            <a:chOff x="4264609" y="1469343"/>
            <a:chExt cx="398758" cy="1291944"/>
          </a:xfrm>
        </p:grpSpPr>
        <p:sp>
          <p:nvSpPr>
            <p:cNvPr id="48" name="Triângulo isósceles 51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sz="1351" b="1" i="1" u="sng">
                <a:latin typeface="Square721 BT"/>
              </a:endParaRPr>
            </a:p>
          </p:txBody>
        </p:sp>
        <p:cxnSp>
          <p:nvCxnSpPr>
            <p:cNvPr id="49" name="Conector reto 52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50" name="Grupo 53"/>
          <p:cNvGrpSpPr>
            <a:grpSpLocks/>
          </p:cNvGrpSpPr>
          <p:nvPr/>
        </p:nvGrpSpPr>
        <p:grpSpPr bwMode="auto">
          <a:xfrm>
            <a:off x="2138661" y="2993185"/>
            <a:ext cx="271130" cy="394084"/>
            <a:chOff x="4264609" y="1469343"/>
            <a:chExt cx="398758" cy="1291944"/>
          </a:xfrm>
        </p:grpSpPr>
        <p:sp>
          <p:nvSpPr>
            <p:cNvPr id="51" name="Triângulo isósceles 54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sz="1351" b="1" i="1" u="sng">
                <a:latin typeface="Square721 BT"/>
              </a:endParaRPr>
            </a:p>
          </p:txBody>
        </p:sp>
        <p:cxnSp>
          <p:nvCxnSpPr>
            <p:cNvPr id="52" name="Conector reto 55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53" name="Grupo 52"/>
          <p:cNvGrpSpPr>
            <a:grpSpLocks/>
          </p:cNvGrpSpPr>
          <p:nvPr/>
        </p:nvGrpSpPr>
        <p:grpSpPr bwMode="auto">
          <a:xfrm>
            <a:off x="3353715" y="2992575"/>
            <a:ext cx="2641805" cy="822362"/>
            <a:chOff x="2700338" y="3716338"/>
            <a:chExt cx="3883025" cy="1527175"/>
          </a:xfrm>
        </p:grpSpPr>
        <p:cxnSp>
          <p:nvCxnSpPr>
            <p:cNvPr id="54" name="Conector reto 34"/>
            <p:cNvCxnSpPr>
              <a:cxnSpLocks noChangeShapeType="1"/>
            </p:cNvCxnSpPr>
            <p:nvPr/>
          </p:nvCxnSpPr>
          <p:spPr bwMode="auto">
            <a:xfrm>
              <a:off x="2700338" y="4292600"/>
              <a:ext cx="3883025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5" name="Conector reto 36"/>
            <p:cNvCxnSpPr>
              <a:cxnSpLocks noChangeShapeType="1"/>
            </p:cNvCxnSpPr>
            <p:nvPr/>
          </p:nvCxnSpPr>
          <p:spPr bwMode="auto">
            <a:xfrm>
              <a:off x="2706143" y="4273846"/>
              <a:ext cx="546" cy="667322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6" name="Conector reto 39"/>
            <p:cNvCxnSpPr>
              <a:cxnSpLocks noChangeShapeType="1"/>
            </p:cNvCxnSpPr>
            <p:nvPr/>
          </p:nvCxnSpPr>
          <p:spPr bwMode="auto">
            <a:xfrm>
              <a:off x="3276600" y="4305300"/>
              <a:ext cx="0" cy="93821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7" name="Conector reto 41"/>
            <p:cNvCxnSpPr>
              <a:cxnSpLocks noChangeShapeType="1"/>
            </p:cNvCxnSpPr>
            <p:nvPr/>
          </p:nvCxnSpPr>
          <p:spPr bwMode="auto">
            <a:xfrm>
              <a:off x="4046538" y="4305300"/>
              <a:ext cx="0" cy="93821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8" name="Conector reto 42"/>
            <p:cNvCxnSpPr>
              <a:cxnSpLocks noChangeShapeType="1"/>
            </p:cNvCxnSpPr>
            <p:nvPr/>
          </p:nvCxnSpPr>
          <p:spPr bwMode="auto">
            <a:xfrm>
              <a:off x="4810125" y="4292600"/>
              <a:ext cx="0" cy="80645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59" name="Conector reto 44"/>
            <p:cNvCxnSpPr>
              <a:cxnSpLocks noChangeShapeType="1"/>
            </p:cNvCxnSpPr>
            <p:nvPr/>
          </p:nvCxnSpPr>
          <p:spPr bwMode="auto">
            <a:xfrm>
              <a:off x="5573713" y="4292600"/>
              <a:ext cx="0" cy="776288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60" name="Conector reto 45"/>
            <p:cNvCxnSpPr>
              <a:cxnSpLocks noChangeShapeType="1"/>
            </p:cNvCxnSpPr>
            <p:nvPr/>
          </p:nvCxnSpPr>
          <p:spPr bwMode="auto">
            <a:xfrm>
              <a:off x="6568280" y="4273549"/>
              <a:ext cx="2381" cy="88364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61" name="Grupo 57"/>
            <p:cNvGrpSpPr>
              <a:grpSpLocks/>
            </p:cNvGrpSpPr>
            <p:nvPr/>
          </p:nvGrpSpPr>
          <p:grpSpPr bwMode="auto">
            <a:xfrm>
              <a:off x="4292600" y="3716338"/>
              <a:ext cx="398463" cy="588962"/>
              <a:chOff x="4264609" y="1469343"/>
              <a:chExt cx="398758" cy="1291944"/>
            </a:xfrm>
          </p:grpSpPr>
          <p:sp>
            <p:nvSpPr>
              <p:cNvPr id="62" name="Triângulo isósceles 58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bIns="0"/>
              <a:lstStyle/>
              <a:p>
                <a:pPr eaLnBrk="0" hangingPunct="0"/>
                <a:endParaRPr lang="pt-BR" sz="1351" b="1" i="1" u="sng">
                  <a:latin typeface="Square721 BT"/>
                </a:endParaRPr>
              </a:p>
            </p:txBody>
          </p:sp>
          <p:cxnSp>
            <p:nvCxnSpPr>
              <p:cNvPr id="63" name="Conector reto 59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64" name="Grupo 63"/>
          <p:cNvGrpSpPr>
            <a:grpSpLocks/>
          </p:cNvGrpSpPr>
          <p:nvPr/>
        </p:nvGrpSpPr>
        <p:grpSpPr bwMode="auto">
          <a:xfrm>
            <a:off x="2295591" y="1755216"/>
            <a:ext cx="4379143" cy="940331"/>
            <a:chOff x="1108939" y="1470025"/>
            <a:chExt cx="6435725" cy="1745904"/>
          </a:xfrm>
        </p:grpSpPr>
        <p:grpSp>
          <p:nvGrpSpPr>
            <p:cNvPr id="65" name="Grupo 7183"/>
            <p:cNvGrpSpPr>
              <a:grpSpLocks/>
            </p:cNvGrpSpPr>
            <p:nvPr/>
          </p:nvGrpSpPr>
          <p:grpSpPr bwMode="auto">
            <a:xfrm>
              <a:off x="4264513" y="1470025"/>
              <a:ext cx="400096" cy="1695450"/>
              <a:chOff x="4264609" y="1469343"/>
              <a:chExt cx="398758" cy="1291944"/>
            </a:xfrm>
          </p:grpSpPr>
          <p:sp>
            <p:nvSpPr>
              <p:cNvPr id="69" name="Triângulo isósceles 73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tIns="0" bIns="0"/>
              <a:lstStyle/>
              <a:p>
                <a:pPr eaLnBrk="0" hangingPunct="0"/>
                <a:endParaRPr lang="pt-BR" sz="1351" b="1" i="1" u="sng"/>
              </a:p>
            </p:txBody>
          </p:sp>
          <p:cxnSp>
            <p:nvCxnSpPr>
              <p:cNvPr id="70" name="Conector reto 74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  <p:cxnSp>
          <p:nvCxnSpPr>
            <p:cNvPr id="66" name="Conector reto 49"/>
            <p:cNvCxnSpPr>
              <a:cxnSpLocks noChangeShapeType="1"/>
            </p:cNvCxnSpPr>
            <p:nvPr/>
          </p:nvCxnSpPr>
          <p:spPr bwMode="auto">
            <a:xfrm>
              <a:off x="1108939" y="2728915"/>
              <a:ext cx="6435725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67" name="Conector reto 36"/>
            <p:cNvCxnSpPr>
              <a:cxnSpLocks noChangeShapeType="1"/>
            </p:cNvCxnSpPr>
            <p:nvPr/>
          </p:nvCxnSpPr>
          <p:spPr bwMode="auto">
            <a:xfrm>
              <a:off x="1112057" y="2716063"/>
              <a:ext cx="0" cy="499866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68" name="Conector reto 36"/>
            <p:cNvCxnSpPr>
              <a:cxnSpLocks noChangeShapeType="1"/>
            </p:cNvCxnSpPr>
            <p:nvPr/>
          </p:nvCxnSpPr>
          <p:spPr bwMode="auto">
            <a:xfrm>
              <a:off x="7538314" y="2716063"/>
              <a:ext cx="0" cy="499866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71" name="Retângulo 70"/>
          <p:cNvSpPr/>
          <p:nvPr/>
        </p:nvSpPr>
        <p:spPr bwMode="auto">
          <a:xfrm>
            <a:off x="6334420" y="2653413"/>
            <a:ext cx="1385901" cy="246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Ave</a:t>
            </a:r>
          </a:p>
        </p:txBody>
      </p:sp>
      <p:sp>
        <p:nvSpPr>
          <p:cNvPr id="72" name="Retângulo 71"/>
          <p:cNvSpPr/>
          <p:nvPr/>
        </p:nvSpPr>
        <p:spPr bwMode="auto">
          <a:xfrm>
            <a:off x="1592537" y="2668906"/>
            <a:ext cx="1385900" cy="246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Réptil</a:t>
            </a:r>
          </a:p>
        </p:txBody>
      </p:sp>
      <p:sp>
        <p:nvSpPr>
          <p:cNvPr id="73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HERANÇA</a:t>
            </a:r>
          </a:p>
        </p:txBody>
      </p:sp>
      <p:sp>
        <p:nvSpPr>
          <p:cNvPr id="75" name="Retângulo 74"/>
          <p:cNvSpPr/>
          <p:nvPr/>
        </p:nvSpPr>
        <p:spPr bwMode="auto">
          <a:xfrm>
            <a:off x="3424962" y="1309797"/>
            <a:ext cx="2294076" cy="343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Animal</a:t>
            </a:r>
          </a:p>
        </p:txBody>
      </p:sp>
    </p:spTree>
    <p:extLst>
      <p:ext uri="{BB962C8B-B14F-4D97-AF65-F5344CB8AC3E}">
        <p14:creationId xmlns:p14="http://schemas.microsoft.com/office/powerpoint/2010/main" val="269490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1" grpId="0" animBg="1"/>
      <p:bldP spid="72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17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4965" y="3730382"/>
            <a:ext cx="858044" cy="67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Imagem 717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8038" y="3461229"/>
            <a:ext cx="748937" cy="92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Imagem 717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0246" y="4287682"/>
            <a:ext cx="419488" cy="5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Imagem 717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70827" y="3183965"/>
            <a:ext cx="858044" cy="77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Imagem 717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47329" y="3156231"/>
            <a:ext cx="429022" cy="78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Imagem 717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20077" y="3604312"/>
            <a:ext cx="514826" cy="77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Imagem 717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78024" y="4175881"/>
            <a:ext cx="603666" cy="63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Imagem 7175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07428" y="3717217"/>
            <a:ext cx="583453" cy="6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" name="Grupo 50"/>
          <p:cNvGrpSpPr>
            <a:grpSpLocks/>
          </p:cNvGrpSpPr>
          <p:nvPr/>
        </p:nvGrpSpPr>
        <p:grpSpPr bwMode="auto">
          <a:xfrm>
            <a:off x="7134647" y="2606845"/>
            <a:ext cx="299124" cy="549386"/>
            <a:chOff x="4264609" y="1469343"/>
            <a:chExt cx="398758" cy="1291944"/>
          </a:xfrm>
        </p:grpSpPr>
        <p:sp>
          <p:nvSpPr>
            <p:cNvPr id="83" name="Triângulo isósceles 51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sz="1351" b="1" i="1" u="sng">
                <a:latin typeface="Square721 BT"/>
              </a:endParaRPr>
            </a:p>
          </p:txBody>
        </p:sp>
        <p:cxnSp>
          <p:nvCxnSpPr>
            <p:cNvPr id="84" name="Conector reto 52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85" name="Grupo 53"/>
          <p:cNvGrpSpPr>
            <a:grpSpLocks/>
          </p:cNvGrpSpPr>
          <p:nvPr/>
        </p:nvGrpSpPr>
        <p:grpSpPr bwMode="auto">
          <a:xfrm>
            <a:off x="1546117" y="2644113"/>
            <a:ext cx="299123" cy="549386"/>
            <a:chOff x="4264609" y="1469343"/>
            <a:chExt cx="398758" cy="1291944"/>
          </a:xfrm>
        </p:grpSpPr>
        <p:sp>
          <p:nvSpPr>
            <p:cNvPr id="86" name="Triângulo isósceles 54"/>
            <p:cNvSpPr>
              <a:spLocks noChangeArrowheads="1"/>
            </p:cNvSpPr>
            <p:nvPr/>
          </p:nvSpPr>
          <p:spPr bwMode="auto">
            <a:xfrm>
              <a:off x="4264609" y="1469343"/>
              <a:ext cx="398758" cy="37607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bIns="0"/>
            <a:lstStyle/>
            <a:p>
              <a:pPr eaLnBrk="0" hangingPunct="0"/>
              <a:endParaRPr lang="pt-BR" sz="1351" b="1" i="1" u="sng">
                <a:latin typeface="Square721 BT"/>
              </a:endParaRPr>
            </a:p>
          </p:txBody>
        </p:sp>
        <p:cxnSp>
          <p:nvCxnSpPr>
            <p:cNvPr id="87" name="Conector reto 55"/>
            <p:cNvCxnSpPr>
              <a:cxnSpLocks noChangeShapeType="1"/>
            </p:cNvCxnSpPr>
            <p:nvPr/>
          </p:nvCxnSpPr>
          <p:spPr bwMode="auto">
            <a:xfrm>
              <a:off x="4457576" y="1844824"/>
              <a:ext cx="0" cy="916463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grpSp>
        <p:nvGrpSpPr>
          <p:cNvPr id="88" name="Grupo 87"/>
          <p:cNvGrpSpPr>
            <a:grpSpLocks/>
          </p:cNvGrpSpPr>
          <p:nvPr/>
        </p:nvGrpSpPr>
        <p:grpSpPr bwMode="auto">
          <a:xfrm>
            <a:off x="5626369" y="3730382"/>
            <a:ext cx="679483" cy="557300"/>
            <a:chOff x="5795863" y="4883150"/>
            <a:chExt cx="1008063" cy="888175"/>
          </a:xfrm>
        </p:grpSpPr>
        <p:cxnSp>
          <p:nvCxnSpPr>
            <p:cNvPr id="89" name="Conector reto 38"/>
            <p:cNvCxnSpPr>
              <a:cxnSpLocks noChangeShapeType="1"/>
            </p:cNvCxnSpPr>
            <p:nvPr/>
          </p:nvCxnSpPr>
          <p:spPr bwMode="auto">
            <a:xfrm>
              <a:off x="5795863" y="5373688"/>
              <a:ext cx="1008063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90" name="Conector reto 40"/>
            <p:cNvCxnSpPr>
              <a:cxnSpLocks noChangeShapeType="1"/>
            </p:cNvCxnSpPr>
            <p:nvPr/>
          </p:nvCxnSpPr>
          <p:spPr bwMode="auto">
            <a:xfrm>
              <a:off x="5806180" y="5368100"/>
              <a:ext cx="0" cy="276225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91" name="Conector reto 43"/>
            <p:cNvCxnSpPr>
              <a:cxnSpLocks noChangeShapeType="1"/>
            </p:cNvCxnSpPr>
            <p:nvPr/>
          </p:nvCxnSpPr>
          <p:spPr bwMode="auto">
            <a:xfrm>
              <a:off x="6789640" y="5368100"/>
              <a:ext cx="0" cy="403225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92" name="Grupo 46"/>
            <p:cNvGrpSpPr>
              <a:grpSpLocks/>
            </p:cNvGrpSpPr>
            <p:nvPr/>
          </p:nvGrpSpPr>
          <p:grpSpPr bwMode="auto">
            <a:xfrm>
              <a:off x="6107013" y="4883150"/>
              <a:ext cx="400050" cy="501650"/>
              <a:chOff x="4264609" y="1469343"/>
              <a:chExt cx="398758" cy="1291944"/>
            </a:xfrm>
          </p:grpSpPr>
          <p:sp>
            <p:nvSpPr>
              <p:cNvPr id="93" name="Triângulo isósceles 47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bIns="0"/>
              <a:lstStyle/>
              <a:p>
                <a:pPr eaLnBrk="0" hangingPunct="0"/>
                <a:endParaRPr lang="pt-BR" sz="1351" b="1" i="1" u="sng">
                  <a:latin typeface="Square721 BT"/>
                </a:endParaRPr>
              </a:p>
            </p:txBody>
          </p:sp>
          <p:cxnSp>
            <p:nvCxnSpPr>
              <p:cNvPr id="94" name="Conector reto 48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95" name="Grupo 12"/>
          <p:cNvGrpSpPr>
            <a:grpSpLocks/>
          </p:cNvGrpSpPr>
          <p:nvPr/>
        </p:nvGrpSpPr>
        <p:grpSpPr bwMode="auto">
          <a:xfrm>
            <a:off x="3279278" y="2628295"/>
            <a:ext cx="2640868" cy="1001051"/>
            <a:chOff x="2771775" y="3308350"/>
            <a:chExt cx="3517900" cy="1333500"/>
          </a:xfrm>
        </p:grpSpPr>
        <p:cxnSp>
          <p:nvCxnSpPr>
            <p:cNvPr id="96" name="Conector reto 45"/>
            <p:cNvCxnSpPr>
              <a:cxnSpLocks noChangeShapeType="1"/>
            </p:cNvCxnSpPr>
            <p:nvPr/>
          </p:nvCxnSpPr>
          <p:spPr bwMode="auto">
            <a:xfrm>
              <a:off x="6276975" y="3865563"/>
              <a:ext cx="0" cy="776287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grpSp>
          <p:nvGrpSpPr>
            <p:cNvPr id="97" name="Grupo 11"/>
            <p:cNvGrpSpPr>
              <a:grpSpLocks/>
            </p:cNvGrpSpPr>
            <p:nvPr/>
          </p:nvGrpSpPr>
          <p:grpSpPr bwMode="auto">
            <a:xfrm>
              <a:off x="2771775" y="3308350"/>
              <a:ext cx="3517900" cy="1014413"/>
              <a:chOff x="2771775" y="3308350"/>
              <a:chExt cx="3517900" cy="1014413"/>
            </a:xfrm>
          </p:grpSpPr>
          <p:cxnSp>
            <p:nvCxnSpPr>
              <p:cNvPr id="98" name="Conector reto 34"/>
              <p:cNvCxnSpPr>
                <a:cxnSpLocks noChangeShapeType="1"/>
              </p:cNvCxnSpPr>
              <p:nvPr/>
            </p:nvCxnSpPr>
            <p:spPr bwMode="auto">
              <a:xfrm>
                <a:off x="2771775" y="3878263"/>
                <a:ext cx="3517900" cy="0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99" name="Conector reto 39"/>
              <p:cNvCxnSpPr>
                <a:cxnSpLocks noChangeShapeType="1"/>
              </p:cNvCxnSpPr>
              <p:nvPr/>
            </p:nvCxnSpPr>
            <p:spPr bwMode="auto">
              <a:xfrm>
                <a:off x="3440113" y="3874293"/>
                <a:ext cx="0" cy="392112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100" name="Conector reto 41"/>
              <p:cNvCxnSpPr>
                <a:cxnSpLocks noChangeShapeType="1"/>
              </p:cNvCxnSpPr>
              <p:nvPr/>
            </p:nvCxnSpPr>
            <p:spPr bwMode="auto">
              <a:xfrm>
                <a:off x="4264025" y="3897313"/>
                <a:ext cx="0" cy="425450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101" name="Conector reto 42"/>
              <p:cNvCxnSpPr>
                <a:cxnSpLocks noChangeShapeType="1"/>
              </p:cNvCxnSpPr>
              <p:nvPr/>
            </p:nvCxnSpPr>
            <p:spPr bwMode="auto">
              <a:xfrm>
                <a:off x="4932363" y="3884613"/>
                <a:ext cx="0" cy="315912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  <p:grpSp>
            <p:nvGrpSpPr>
              <p:cNvPr id="102" name="Grupo 57"/>
              <p:cNvGrpSpPr>
                <a:grpSpLocks/>
              </p:cNvGrpSpPr>
              <p:nvPr/>
            </p:nvGrpSpPr>
            <p:grpSpPr bwMode="auto">
              <a:xfrm>
                <a:off x="4292600" y="3308350"/>
                <a:ext cx="398463" cy="575900"/>
                <a:chOff x="4264609" y="1469343"/>
                <a:chExt cx="398758" cy="1263289"/>
              </a:xfrm>
            </p:grpSpPr>
            <p:sp>
              <p:nvSpPr>
                <p:cNvPr id="104" name="Triângulo isósceles 58"/>
                <p:cNvSpPr>
                  <a:spLocks noChangeArrowheads="1"/>
                </p:cNvSpPr>
                <p:nvPr/>
              </p:nvSpPr>
              <p:spPr bwMode="auto">
                <a:xfrm>
                  <a:off x="4264609" y="1469343"/>
                  <a:ext cx="398758" cy="3760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bIns="0"/>
                <a:lstStyle/>
                <a:p>
                  <a:pPr eaLnBrk="0" hangingPunct="0"/>
                  <a:endParaRPr lang="pt-BR" sz="1351" b="1" i="1" u="sng">
                    <a:latin typeface="Square721 BT"/>
                  </a:endParaRPr>
                </a:p>
              </p:txBody>
            </p:sp>
            <p:cxnSp>
              <p:nvCxnSpPr>
                <p:cNvPr id="105" name="Conector reto 59"/>
                <p:cNvCxnSpPr>
                  <a:cxnSpLocks noChangeShapeType="1"/>
                </p:cNvCxnSpPr>
                <p:nvPr/>
              </p:nvCxnSpPr>
              <p:spPr bwMode="auto">
                <a:xfrm>
                  <a:off x="4457576" y="1816169"/>
                  <a:ext cx="0" cy="916463"/>
                </a:xfrm>
                <a:prstGeom prst="line">
                  <a:avLst/>
                </a:prstGeom>
                <a:noFill/>
                <a:ln w="38100" algn="ctr">
                  <a:solidFill>
                    <a:schemeClr val="bg2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03" name="Conector reto 56"/>
              <p:cNvCxnSpPr>
                <a:cxnSpLocks noChangeShapeType="1"/>
              </p:cNvCxnSpPr>
              <p:nvPr/>
            </p:nvCxnSpPr>
            <p:spPr bwMode="auto">
              <a:xfrm>
                <a:off x="2788442" y="3865564"/>
                <a:ext cx="0" cy="249238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06" name="Grupo 13"/>
          <p:cNvGrpSpPr>
            <a:grpSpLocks/>
          </p:cNvGrpSpPr>
          <p:nvPr/>
        </p:nvGrpSpPr>
        <p:grpSpPr bwMode="auto">
          <a:xfrm>
            <a:off x="1657200" y="1554554"/>
            <a:ext cx="5608791" cy="956981"/>
            <a:chOff x="1108812" y="1268413"/>
            <a:chExt cx="6434988" cy="1897062"/>
          </a:xfrm>
        </p:grpSpPr>
        <p:grpSp>
          <p:nvGrpSpPr>
            <p:cNvPr id="107" name="Grupo 7183"/>
            <p:cNvGrpSpPr>
              <a:grpSpLocks/>
            </p:cNvGrpSpPr>
            <p:nvPr/>
          </p:nvGrpSpPr>
          <p:grpSpPr bwMode="auto">
            <a:xfrm>
              <a:off x="4264025" y="1268413"/>
              <a:ext cx="400050" cy="1897062"/>
              <a:chOff x="4264609" y="1469343"/>
              <a:chExt cx="398758" cy="1291944"/>
            </a:xfrm>
          </p:grpSpPr>
          <p:sp>
            <p:nvSpPr>
              <p:cNvPr id="111" name="Triângulo isósceles 73"/>
              <p:cNvSpPr>
                <a:spLocks noChangeArrowheads="1"/>
              </p:cNvSpPr>
              <p:nvPr/>
            </p:nvSpPr>
            <p:spPr bwMode="auto">
              <a:xfrm>
                <a:off x="4264609" y="1469343"/>
                <a:ext cx="398758" cy="37607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bIns="0"/>
              <a:lstStyle/>
              <a:p>
                <a:pPr eaLnBrk="0" hangingPunct="0"/>
                <a:endParaRPr lang="pt-BR" sz="1351" b="1" i="1" u="sng">
                  <a:latin typeface="Square721 BT"/>
                </a:endParaRPr>
              </a:p>
            </p:txBody>
          </p:sp>
          <p:cxnSp>
            <p:nvCxnSpPr>
              <p:cNvPr id="112" name="Conector reto 74"/>
              <p:cNvCxnSpPr>
                <a:cxnSpLocks noChangeShapeType="1"/>
              </p:cNvCxnSpPr>
              <p:nvPr/>
            </p:nvCxnSpPr>
            <p:spPr bwMode="auto">
              <a:xfrm>
                <a:off x="4457576" y="1844824"/>
                <a:ext cx="0" cy="916463"/>
              </a:xfrm>
              <a:prstGeom prst="lin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</p:spPr>
          </p:cxnSp>
        </p:grpSp>
        <p:cxnSp>
          <p:nvCxnSpPr>
            <p:cNvPr id="108" name="Conector reto 49"/>
            <p:cNvCxnSpPr>
              <a:cxnSpLocks noChangeShapeType="1"/>
            </p:cNvCxnSpPr>
            <p:nvPr/>
          </p:nvCxnSpPr>
          <p:spPr bwMode="auto">
            <a:xfrm>
              <a:off x="1108812" y="2327276"/>
              <a:ext cx="6434988" cy="0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109" name="Conector reto 42"/>
            <p:cNvCxnSpPr>
              <a:cxnSpLocks noChangeShapeType="1"/>
            </p:cNvCxnSpPr>
            <p:nvPr/>
          </p:nvCxnSpPr>
          <p:spPr bwMode="auto">
            <a:xfrm>
              <a:off x="7539038" y="2306496"/>
              <a:ext cx="0" cy="462527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110" name="Conector reto 42"/>
            <p:cNvCxnSpPr>
              <a:cxnSpLocks noChangeShapeType="1"/>
            </p:cNvCxnSpPr>
            <p:nvPr/>
          </p:nvCxnSpPr>
          <p:spPr bwMode="auto">
            <a:xfrm>
              <a:off x="1120775" y="2308509"/>
              <a:ext cx="0" cy="508779"/>
            </a:xfrm>
            <a:prstGeom prst="lin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114" name="Retângulo 113"/>
          <p:cNvSpPr/>
          <p:nvPr/>
        </p:nvSpPr>
        <p:spPr bwMode="auto">
          <a:xfrm>
            <a:off x="5433122" y="3337583"/>
            <a:ext cx="1115457" cy="343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Felino</a:t>
            </a:r>
          </a:p>
        </p:txBody>
      </p:sp>
      <p:sp>
        <p:nvSpPr>
          <p:cNvPr id="5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44618" y="563558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HERANÇA</a:t>
            </a:r>
          </a:p>
        </p:txBody>
      </p:sp>
      <p:sp>
        <p:nvSpPr>
          <p:cNvPr id="52" name="Retângulo 51"/>
          <p:cNvSpPr/>
          <p:nvPr/>
        </p:nvSpPr>
        <p:spPr bwMode="auto">
          <a:xfrm>
            <a:off x="3441022" y="1153406"/>
            <a:ext cx="2294076" cy="343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Animal</a:t>
            </a:r>
          </a:p>
        </p:txBody>
      </p:sp>
      <p:sp>
        <p:nvSpPr>
          <p:cNvPr id="53" name="Retângulo 52"/>
          <p:cNvSpPr/>
          <p:nvPr/>
        </p:nvSpPr>
        <p:spPr bwMode="auto">
          <a:xfrm>
            <a:off x="1042988" y="2331746"/>
            <a:ext cx="1385900" cy="246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Réptil</a:t>
            </a:r>
          </a:p>
        </p:txBody>
      </p:sp>
      <p:sp>
        <p:nvSpPr>
          <p:cNvPr id="54" name="Retângulo 53"/>
          <p:cNvSpPr/>
          <p:nvPr/>
        </p:nvSpPr>
        <p:spPr bwMode="auto">
          <a:xfrm>
            <a:off x="3861345" y="2369120"/>
            <a:ext cx="1384821" cy="246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Mamífero</a:t>
            </a:r>
          </a:p>
        </p:txBody>
      </p:sp>
      <p:sp>
        <p:nvSpPr>
          <p:cNvPr id="55" name="Retângulo 54"/>
          <p:cNvSpPr/>
          <p:nvPr/>
        </p:nvSpPr>
        <p:spPr bwMode="auto">
          <a:xfrm>
            <a:off x="6583251" y="2302014"/>
            <a:ext cx="1385901" cy="246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anchor="ctr"/>
          <a:lstStyle/>
          <a:p>
            <a:pPr algn="ctr" eaLnBrk="0" hangingPunct="0">
              <a:defRPr/>
            </a:pPr>
            <a:r>
              <a:rPr lang="pt-BR" sz="1351" b="1" dirty="0">
                <a:solidFill>
                  <a:schemeClr val="bg1"/>
                </a:solidFill>
                <a:latin typeface="Gotham HTF" pitchFamily="50" charset="0"/>
              </a:rPr>
              <a:t>Ave</a:t>
            </a:r>
          </a:p>
        </p:txBody>
      </p:sp>
    </p:spTree>
    <p:extLst>
      <p:ext uri="{BB962C8B-B14F-4D97-AF65-F5344CB8AC3E}">
        <p14:creationId xmlns:p14="http://schemas.microsoft.com/office/powerpoint/2010/main" val="13365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52" grpId="0" animBg="1"/>
      <p:bldP spid="53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1461</Words>
  <Application>Microsoft Office PowerPoint</Application>
  <PresentationFormat>Personalizar</PresentationFormat>
  <Paragraphs>297</Paragraphs>
  <Slides>35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35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Courier New</vt:lpstr>
      <vt:lpstr>Gotham HTF</vt:lpstr>
      <vt:lpstr>Gotham HTF Bold</vt:lpstr>
      <vt:lpstr>Gotham HTF Book</vt:lpstr>
      <vt:lpstr>Gotham HTF Light</vt:lpstr>
      <vt:lpstr>Gotham HTF Medium</vt:lpstr>
      <vt:lpstr>Roboto</vt:lpstr>
      <vt:lpstr>Roboto Light</vt:lpstr>
      <vt:lpstr>Square721 BT</vt:lpstr>
      <vt:lpstr>Office Theme</vt:lpstr>
      <vt:lpstr>Personalizar design</vt:lpstr>
      <vt:lpstr>Default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Jessica Aviles Barbalho</cp:lastModifiedBy>
  <cp:revision>93</cp:revision>
  <dcterms:created xsi:type="dcterms:W3CDTF">2019-02-15T12:16:11Z</dcterms:created>
  <dcterms:modified xsi:type="dcterms:W3CDTF">2020-01-22T14:16:13Z</dcterms:modified>
</cp:coreProperties>
</file>