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12"/>
  </p:notesMasterIdLst>
  <p:sldIdLst>
    <p:sldId id="321" r:id="rId5"/>
    <p:sldId id="323" r:id="rId6"/>
    <p:sldId id="537" r:id="rId7"/>
    <p:sldId id="257" r:id="rId8"/>
    <p:sldId id="335" r:id="rId9"/>
    <p:sldId id="350" r:id="rId10"/>
    <p:sldId id="3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34B77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5"/>
    <p:restoredTop sz="92723"/>
  </p:normalViewPr>
  <p:slideViewPr>
    <p:cSldViewPr snapToGrid="0" snapToObjects="1">
      <p:cViewPr varScale="1">
        <p:scale>
          <a:sx n="74" d="100"/>
          <a:sy n="74" d="100"/>
        </p:scale>
        <p:origin x="2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principal conceito do </a:t>
            </a:r>
            <a:r>
              <a:rPr lang="pt-BR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</a:t>
            </a:r>
            <a:r>
              <a:rPr lang="pt-BR" sz="16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</a:t>
            </a:r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pensar e desenvolver produtos e serviços focados no usuário. Um exemplo é a </a:t>
            </a:r>
            <a:r>
              <a:rPr lang="pt-BR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que eu acesso é diferente do meu vizinho, que por sua vez acessa um conteúdo diferente ao que meu irmão acessa. Pois cada usuário (aquela pessoa que usufrui daquele serviço ou produto on-line ou off-line) tem um </a:t>
            </a:r>
            <a:r>
              <a:rPr lang="pt-BR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</a:t>
            </a:r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uma senha que acessa uma base de informações. Como o que eu assisto, por exemplo, é armazenado em um servidor online (</a:t>
            </a:r>
            <a:r>
              <a:rPr lang="pt-BR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da </a:t>
            </a:r>
            <a:r>
              <a:rPr lang="pt-BR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toda vez que eu for acessar a plataforma, ela vai sugerir títulos de filmes relacionados aos que eu já assisti.  </a:t>
            </a:r>
          </a:p>
          <a:p>
            <a:pPr algn="just"/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Contextualizando melhor isto, temos o case da General Electric (GE), que aplicou conceitos de </a:t>
            </a:r>
            <a:r>
              <a:rPr lang="pt-BR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</a:t>
            </a:r>
            <a:r>
              <a:rPr lang="pt-BR" sz="16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</a:t>
            </a:r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ao criar um produto para a realização de tomografias em crianças. Quem já realizou esse exame, sabe que é muito complexo ficar comprimido dentro de um tubo ruidoso.</a:t>
            </a:r>
          </a:p>
          <a:p>
            <a:pPr algn="just"/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o público infantil, esse processo pode ser até traumático. Pensando em melhorar a experiência desse usuário (a criança), a GE criou um design diferente, que complementa o aparelho que realiza o exame. Um exemplo é o “cenário” de um barco, que além de atrativo, possibilita diminuir a tensão, que em uma criança, o exame pode causar. Com esse design que remete a um barco, a criança “brinca” tendo a sensação de que o exame pode ser uma experiência de navegabilidade num barco, entrando em universo mágico ao adentrar no tubo do aparelho que realizará o exame.</a:t>
            </a:r>
          </a:p>
          <a:p>
            <a:pPr algn="just"/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 contexto atual, em que estamos vivenciando a imersão no mundo on-line e dos aplicativos, a forma de prestar serviços, de construir produtos e ofertá-los, está mudando. Se não for ofertado ao usuário um ambiente personalizado, se ele não se sentir atraído, se ele não for o foco do fornecedor, ele o abandona, o intitula de “mais do mesmo” e recorrerá ao concorrente, que oferecerá um </a:t>
            </a:r>
            <a:r>
              <a:rPr lang="pt-BR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</a:t>
            </a:r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uma senha que o transportará a um ambiente com as características que o usuário deseja.</a:t>
            </a:r>
          </a:p>
          <a:p>
            <a:pPr algn="just"/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Quem não gosta de se sentir único? Afinal, vivenciamos a época dos </a:t>
            </a:r>
            <a:r>
              <a:rPr lang="pt-BR" sz="16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stories</a:t>
            </a:r>
            <a:r>
              <a:rPr lang="pt-BR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 redes sociais, em que temos seguidores que param as suas vidas para acompanhar a personalização das nossas vidas.</a:t>
            </a:r>
          </a:p>
          <a:p>
            <a:pPr algn="just"/>
            <a:endParaRPr lang="pt-BR" sz="1600" strike="noStrike" dirty="0"/>
          </a:p>
          <a:p>
            <a:pPr algn="just"/>
            <a:endParaRPr lang="pt-BR" sz="1600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56976-EABC-4024-AA7F-11EF2D9437B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34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CFB70D1-35AC-458D-8D33-19734D562B0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322120" y="816329"/>
            <a:ext cx="3048143" cy="5909324"/>
          </a:xfrm>
          <a:prstGeom prst="rect">
            <a:avLst/>
          </a:prstGeom>
        </p:spPr>
        <p:txBody>
          <a:bodyPr numCol="1">
            <a:normAutofit/>
          </a:bodyPr>
          <a:lstStyle>
            <a:lvl1pPr marL="0" marR="0" indent="0" algn="l" defTabSz="685661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3E5F"/>
              </a:buClr>
              <a:buSzPct val="140000"/>
              <a:buFont typeface="Arial" panose="020B0604020202020204" pitchFamily="34" charset="0"/>
              <a:buNone/>
              <a:tabLst/>
              <a:defRPr sz="1350">
                <a:solidFill>
                  <a:srgbClr val="4DA76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342831" indent="0">
              <a:buNone/>
              <a:defRPr sz="1050"/>
            </a:lvl2pPr>
            <a:lvl3pPr marL="685661" indent="0">
              <a:buNone/>
              <a:defRPr sz="900"/>
            </a:lvl3pPr>
            <a:lvl4pPr marL="1028491" indent="0">
              <a:buNone/>
              <a:defRPr sz="750"/>
            </a:lvl4pPr>
            <a:lvl5pPr marL="1371322" indent="0">
              <a:buNone/>
              <a:defRPr sz="750"/>
            </a:lvl5pPr>
            <a:lvl6pPr marL="1714152" indent="0">
              <a:buNone/>
              <a:defRPr sz="750"/>
            </a:lvl6pPr>
            <a:lvl7pPr marL="2056983" indent="0">
              <a:buNone/>
              <a:defRPr sz="750"/>
            </a:lvl7pPr>
            <a:lvl8pPr marL="2399813" indent="0">
              <a:buNone/>
              <a:defRPr sz="750"/>
            </a:lvl8pPr>
            <a:lvl9pPr marL="2742644" indent="0">
              <a:buNone/>
              <a:defRPr sz="750"/>
            </a:lvl9pPr>
          </a:lstStyle>
          <a:p>
            <a:pPr lvl="0"/>
            <a:r>
              <a:rPr lang="pt-BR" dirty="0"/>
              <a:t>Comentários e orientações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‹nº›</a:t>
            </a:fld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  <p:sldLayoutId id="2147483755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/C:/Users/cl0743/Desktop/videos-completo/video_final.mp4" TargetMode="Externa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0" y="972084"/>
            <a:ext cx="8391764" cy="47559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99355" y="1736229"/>
            <a:ext cx="472424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cap="all" dirty="0">
                <a:latin typeface="Gotham HTF Light"/>
              </a:rPr>
              <a:t>Material UX</a:t>
            </a:r>
          </a:p>
          <a:p>
            <a:pPr algn="ctr"/>
            <a:endParaRPr lang="en-US" sz="5400" cap="all" dirty="0"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229600" cy="1143000"/>
          </a:xfrm>
        </p:spPr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:</a:t>
            </a:r>
            <a:endParaRPr lang="en-CA" dirty="0"/>
          </a:p>
        </p:txBody>
      </p:sp>
      <p:sp>
        <p:nvSpPr>
          <p:cNvPr id="3075" name="Retângulo 3"/>
          <p:cNvSpPr>
            <a:spLocks noChangeArrowheads="1"/>
          </p:cNvSpPr>
          <p:nvPr/>
        </p:nvSpPr>
        <p:spPr bwMode="auto">
          <a:xfrm>
            <a:off x="468313" y="1196975"/>
            <a:ext cx="8207375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pt-BR">
                <a:latin typeface="Arial" charset="0"/>
              </a:rPr>
              <a:t>CEO da Gigamobb.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pt-BR">
                <a:latin typeface="Arial" charset="0"/>
              </a:rPr>
              <a:t>Idealizadora da Startup Pítia, aonde ganhou dois prêmios de inovação.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pt-BR">
                <a:latin typeface="Arial" charset="0"/>
              </a:rPr>
              <a:t>Mestre em Conhecimento e Inovação na FMU defendendo o projeto: O Impacto da Utilização do BI para o Varejo de Shopping Center.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65400"/>
            <a:ext cx="35274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68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C468D-897D-7744-9A56-7C9BC139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Apresentação: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92E593D-1BB0-9D48-92AE-60CD5A909100}"/>
              </a:ext>
            </a:extLst>
          </p:cNvPr>
          <p:cNvSpPr/>
          <p:nvPr/>
        </p:nvSpPr>
        <p:spPr>
          <a:xfrm>
            <a:off x="63512" y="2203296"/>
            <a:ext cx="3284352" cy="2881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7A64C59-C97E-F540-AE59-1F04E897CD54}"/>
              </a:ext>
            </a:extLst>
          </p:cNvPr>
          <p:cNvSpPr txBox="1"/>
          <p:nvPr/>
        </p:nvSpPr>
        <p:spPr>
          <a:xfrm>
            <a:off x="3669601" y="2475738"/>
            <a:ext cx="4512374" cy="2507738"/>
          </a:xfrm>
          <a:prstGeom prst="rect">
            <a:avLst/>
          </a:prstGeom>
        </p:spPr>
        <p:txBody>
          <a:bodyPr vert="horz" wrap="square" lIns="0" tIns="32385" rIns="0" bIns="0" rtlCol="0">
            <a:spAutoFit/>
          </a:bodyPr>
          <a:lstStyle/>
          <a:p>
            <a:pPr marL="215265" indent="-205740">
              <a:spcBef>
                <a:spcPts val="255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4789" algn="l"/>
                <a:tab pos="215265" algn="l"/>
              </a:tabLst>
            </a:pPr>
            <a:r>
              <a:rPr sz="750" spc="-4" dirty="0">
                <a:latin typeface="Arial"/>
                <a:cs typeface="Arial"/>
              </a:rPr>
              <a:t>Gabriela Salomão, </a:t>
            </a:r>
            <a:r>
              <a:rPr sz="750" spc="-8" dirty="0">
                <a:latin typeface="Arial"/>
                <a:cs typeface="Arial"/>
              </a:rPr>
              <a:t>idealizadora </a:t>
            </a:r>
            <a:r>
              <a:rPr sz="750" spc="-4" dirty="0">
                <a:latin typeface="Arial"/>
                <a:cs typeface="Arial"/>
              </a:rPr>
              <a:t>da</a:t>
            </a:r>
            <a:r>
              <a:rPr sz="750" spc="23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Gigamobb.</a:t>
            </a:r>
            <a:endParaRPr sz="750" dirty="0">
              <a:latin typeface="Arial"/>
              <a:cs typeface="Arial"/>
            </a:endParaRPr>
          </a:p>
          <a:p>
            <a:pPr marL="215265" marR="4763" indent="-205740">
              <a:spcBef>
                <a:spcPts val="183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4789" algn="l"/>
                <a:tab pos="215265" algn="l"/>
              </a:tabLst>
            </a:pPr>
            <a:r>
              <a:rPr sz="750" spc="-4" dirty="0">
                <a:latin typeface="Arial"/>
                <a:cs typeface="Arial"/>
              </a:rPr>
              <a:t>Idealizadora da Startup Pítia, </a:t>
            </a:r>
            <a:r>
              <a:rPr sz="750" spc="-8" dirty="0">
                <a:latin typeface="Arial"/>
                <a:cs typeface="Arial"/>
              </a:rPr>
              <a:t>aonde ganhou </a:t>
            </a:r>
            <a:r>
              <a:rPr sz="750" spc="-4" dirty="0">
                <a:latin typeface="Arial"/>
                <a:cs typeface="Arial"/>
              </a:rPr>
              <a:t>dois prêmios </a:t>
            </a:r>
            <a:r>
              <a:rPr sz="750" spc="-8" dirty="0">
                <a:latin typeface="Arial"/>
                <a:cs typeface="Arial"/>
              </a:rPr>
              <a:t>de  </a:t>
            </a:r>
            <a:r>
              <a:rPr sz="750" spc="-4" dirty="0">
                <a:latin typeface="Arial"/>
                <a:cs typeface="Arial"/>
              </a:rPr>
              <a:t>inovação.</a:t>
            </a:r>
            <a:endParaRPr sz="750" dirty="0">
              <a:latin typeface="Arial"/>
              <a:cs typeface="Arial"/>
            </a:endParaRPr>
          </a:p>
          <a:p>
            <a:pPr marL="215265" marR="4763" indent="-205740" algn="just">
              <a:spcBef>
                <a:spcPts val="180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5265" algn="l"/>
              </a:tabLst>
            </a:pPr>
            <a:r>
              <a:rPr sz="750" spc="-4" dirty="0">
                <a:latin typeface="Arial"/>
                <a:cs typeface="Arial"/>
              </a:rPr>
              <a:t>Mestre em Conhecimento e Inovação na FMU defendendo o  projeto: O Impacto da Utilização do BI para o Varejo </a:t>
            </a:r>
            <a:r>
              <a:rPr sz="750" spc="-8" dirty="0">
                <a:latin typeface="Arial"/>
                <a:cs typeface="Arial"/>
              </a:rPr>
              <a:t>de  </a:t>
            </a:r>
            <a:r>
              <a:rPr sz="750" spc="-4" dirty="0">
                <a:latin typeface="Arial"/>
                <a:cs typeface="Arial"/>
              </a:rPr>
              <a:t>Shopping</a:t>
            </a:r>
            <a:r>
              <a:rPr sz="750" spc="-8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Center.</a:t>
            </a:r>
            <a:endParaRPr sz="750" dirty="0">
              <a:latin typeface="Arial"/>
              <a:cs typeface="Arial"/>
            </a:endParaRPr>
          </a:p>
          <a:p>
            <a:pPr marL="215265" marR="3810" indent="-205740" algn="just">
              <a:spcBef>
                <a:spcPts val="180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5265" algn="l"/>
              </a:tabLst>
            </a:pPr>
            <a:r>
              <a:rPr sz="750" spc="-4" dirty="0">
                <a:latin typeface="Arial"/>
                <a:cs typeface="Arial"/>
              </a:rPr>
              <a:t>Mentora voluntária do programa Technovation, mentorou  programas </a:t>
            </a:r>
            <a:r>
              <a:rPr sz="750" dirty="0">
                <a:latin typeface="Arial"/>
                <a:cs typeface="Arial"/>
              </a:rPr>
              <a:t>como </a:t>
            </a:r>
            <a:r>
              <a:rPr sz="750" spc="-4" dirty="0">
                <a:latin typeface="Arial"/>
                <a:cs typeface="Arial"/>
              </a:rPr>
              <a:t>Pitch Fight da Virada Empreendedora </a:t>
            </a:r>
            <a:r>
              <a:rPr sz="750" spc="-8" dirty="0">
                <a:latin typeface="Arial"/>
                <a:cs typeface="Arial"/>
              </a:rPr>
              <a:t>2015  </a:t>
            </a:r>
            <a:r>
              <a:rPr sz="750" spc="-4" dirty="0">
                <a:latin typeface="Arial"/>
                <a:cs typeface="Arial"/>
              </a:rPr>
              <a:t>e </a:t>
            </a:r>
            <a:r>
              <a:rPr sz="750" spc="-8" dirty="0">
                <a:latin typeface="Arial"/>
                <a:cs typeface="Arial"/>
              </a:rPr>
              <a:t>2016 (ganhou </a:t>
            </a:r>
            <a:r>
              <a:rPr sz="750" spc="-4" dirty="0">
                <a:latin typeface="Arial"/>
                <a:cs typeface="Arial"/>
              </a:rPr>
              <a:t>o </a:t>
            </a:r>
            <a:r>
              <a:rPr sz="750" spc="-8" dirty="0">
                <a:latin typeface="Arial"/>
                <a:cs typeface="Arial"/>
              </a:rPr>
              <a:t>segundo </a:t>
            </a:r>
            <a:r>
              <a:rPr sz="750" spc="-4" dirty="0">
                <a:latin typeface="Arial"/>
                <a:cs typeface="Arial"/>
              </a:rPr>
              <a:t>e o primeiro lugar </a:t>
            </a:r>
            <a:r>
              <a:rPr sz="750" spc="-8" dirty="0">
                <a:latin typeface="Arial"/>
                <a:cs typeface="Arial"/>
              </a:rPr>
              <a:t>nas duas  </a:t>
            </a:r>
            <a:r>
              <a:rPr sz="750" spc="-4" dirty="0">
                <a:latin typeface="Arial"/>
                <a:cs typeface="Arial"/>
              </a:rPr>
              <a:t>edições) - promovido pela FGV e </a:t>
            </a:r>
            <a:r>
              <a:rPr sz="750" spc="-8" dirty="0">
                <a:latin typeface="Arial"/>
                <a:cs typeface="Arial"/>
              </a:rPr>
              <a:t>Rede </a:t>
            </a:r>
            <a:r>
              <a:rPr sz="750" spc="-4" dirty="0">
                <a:latin typeface="Arial"/>
                <a:cs typeface="Arial"/>
              </a:rPr>
              <a:t>Mulher  Empreendedora.</a:t>
            </a:r>
            <a:endParaRPr sz="750" dirty="0">
              <a:latin typeface="Arial"/>
              <a:cs typeface="Arial"/>
            </a:endParaRPr>
          </a:p>
          <a:p>
            <a:pPr marL="215265" marR="4763" indent="-205740">
              <a:spcBef>
                <a:spcPts val="180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4789" algn="l"/>
                <a:tab pos="215265" algn="l"/>
              </a:tabLst>
            </a:pPr>
            <a:r>
              <a:rPr sz="750" spc="-4" dirty="0">
                <a:latin typeface="Arial"/>
                <a:cs typeface="Arial"/>
              </a:rPr>
              <a:t>Foi mentora, também, do Acelera Startup promovido pela  </a:t>
            </a:r>
            <a:r>
              <a:rPr sz="750" dirty="0">
                <a:latin typeface="Arial"/>
                <a:cs typeface="Arial"/>
              </a:rPr>
              <a:t>Impulsa </a:t>
            </a:r>
            <a:r>
              <a:rPr sz="750" spc="-4" dirty="0">
                <a:latin typeface="Arial"/>
                <a:cs typeface="Arial"/>
              </a:rPr>
              <a:t>de</a:t>
            </a:r>
            <a:r>
              <a:rPr sz="750" spc="-30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Jundiaí.</a:t>
            </a:r>
            <a:endParaRPr sz="750" dirty="0">
              <a:latin typeface="Arial"/>
              <a:cs typeface="Arial"/>
            </a:endParaRPr>
          </a:p>
          <a:p>
            <a:pPr marL="215265" marR="4763" indent="-205740">
              <a:spcBef>
                <a:spcPts val="180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4789" algn="l"/>
                <a:tab pos="215265" algn="l"/>
              </a:tabLst>
            </a:pPr>
            <a:r>
              <a:rPr sz="750" spc="-4" dirty="0">
                <a:latin typeface="Arial"/>
                <a:cs typeface="Arial"/>
              </a:rPr>
              <a:t>É formada </a:t>
            </a:r>
            <a:r>
              <a:rPr sz="750" spc="-11" dirty="0">
                <a:latin typeface="Arial"/>
                <a:cs typeface="Arial"/>
              </a:rPr>
              <a:t>em </a:t>
            </a:r>
            <a:r>
              <a:rPr sz="750" spc="-4" dirty="0">
                <a:latin typeface="Arial"/>
                <a:cs typeface="Arial"/>
              </a:rPr>
              <a:t>Administração </a:t>
            </a:r>
            <a:r>
              <a:rPr sz="750" spc="-11" dirty="0">
                <a:latin typeface="Arial"/>
                <a:cs typeface="Arial"/>
              </a:rPr>
              <a:t>com </a:t>
            </a:r>
            <a:r>
              <a:rPr sz="750" spc="-8" dirty="0">
                <a:latin typeface="Arial"/>
                <a:cs typeface="Arial"/>
              </a:rPr>
              <a:t>ênfase </a:t>
            </a:r>
            <a:r>
              <a:rPr sz="750" spc="-11" dirty="0">
                <a:latin typeface="Arial"/>
                <a:cs typeface="Arial"/>
              </a:rPr>
              <a:t>em </a:t>
            </a:r>
            <a:r>
              <a:rPr sz="750" spc="-4" dirty="0">
                <a:latin typeface="Arial"/>
                <a:cs typeface="Arial"/>
              </a:rPr>
              <a:t>Marketing/  Estácio de Sá, cursou Empretec/Sebrae –</a:t>
            </a:r>
            <a:r>
              <a:rPr sz="750" spc="-41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2006.</a:t>
            </a:r>
            <a:endParaRPr sz="750" dirty="0">
              <a:latin typeface="Arial"/>
              <a:cs typeface="Arial"/>
            </a:endParaRPr>
          </a:p>
          <a:p>
            <a:pPr marL="215265" indent="-205740">
              <a:spcBef>
                <a:spcPts val="180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4789" algn="l"/>
                <a:tab pos="215265" algn="l"/>
              </a:tabLst>
            </a:pPr>
            <a:r>
              <a:rPr sz="750" spc="-4" dirty="0">
                <a:latin typeface="Arial"/>
                <a:cs typeface="Arial"/>
              </a:rPr>
              <a:t>Participou do Startup </a:t>
            </a:r>
            <a:r>
              <a:rPr sz="750" dirty="0">
                <a:latin typeface="Arial"/>
                <a:cs typeface="Arial"/>
              </a:rPr>
              <a:t>Weekend Woman </a:t>
            </a:r>
            <a:r>
              <a:rPr sz="750" spc="-4" dirty="0">
                <a:latin typeface="Arial"/>
                <a:cs typeface="Arial"/>
              </a:rPr>
              <a:t>São</a:t>
            </a:r>
            <a:r>
              <a:rPr sz="750" spc="-71" dirty="0">
                <a:latin typeface="Arial"/>
                <a:cs typeface="Arial"/>
              </a:rPr>
              <a:t> </a:t>
            </a:r>
            <a:r>
              <a:rPr sz="750" spc="-8" dirty="0">
                <a:latin typeface="Arial"/>
                <a:cs typeface="Arial"/>
              </a:rPr>
              <a:t>Paulo.</a:t>
            </a:r>
            <a:endParaRPr sz="750" dirty="0">
              <a:latin typeface="Arial"/>
              <a:cs typeface="Arial"/>
            </a:endParaRPr>
          </a:p>
          <a:p>
            <a:pPr marL="215265" marR="4763" indent="-205740">
              <a:spcBef>
                <a:spcPts val="180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4789" algn="l"/>
                <a:tab pos="215265" algn="l"/>
              </a:tabLst>
            </a:pPr>
            <a:r>
              <a:rPr sz="750" spc="-4" dirty="0">
                <a:latin typeface="Arial"/>
                <a:cs typeface="Arial"/>
              </a:rPr>
              <a:t>Palestrante </a:t>
            </a:r>
            <a:r>
              <a:rPr sz="750" spc="-11" dirty="0">
                <a:latin typeface="Arial"/>
                <a:cs typeface="Arial"/>
              </a:rPr>
              <a:t>em </a:t>
            </a:r>
            <a:r>
              <a:rPr sz="750" spc="-4" dirty="0">
                <a:latin typeface="Arial"/>
                <a:cs typeface="Arial"/>
              </a:rPr>
              <a:t>faculdades e organizações sobre </a:t>
            </a:r>
            <a:r>
              <a:rPr sz="750" spc="-8" dirty="0">
                <a:latin typeface="Arial"/>
                <a:cs typeface="Arial"/>
              </a:rPr>
              <a:t>inovação,  </a:t>
            </a:r>
            <a:r>
              <a:rPr sz="750" spc="-4" dirty="0">
                <a:latin typeface="Arial"/>
                <a:cs typeface="Arial"/>
              </a:rPr>
              <a:t>startup e hardwares </a:t>
            </a:r>
            <a:r>
              <a:rPr sz="750" spc="-8" dirty="0">
                <a:latin typeface="Arial"/>
                <a:cs typeface="Arial"/>
              </a:rPr>
              <a:t>Mobile </a:t>
            </a:r>
            <a:r>
              <a:rPr sz="750" spc="-4" dirty="0">
                <a:latin typeface="Arial"/>
                <a:cs typeface="Arial"/>
              </a:rPr>
              <a:t>(Beacons, RFID,</a:t>
            </a:r>
            <a:r>
              <a:rPr sz="750" spc="8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NFC)</a:t>
            </a:r>
            <a:endParaRPr sz="750" dirty="0">
              <a:latin typeface="Arial"/>
              <a:cs typeface="Arial"/>
            </a:endParaRPr>
          </a:p>
          <a:p>
            <a:pPr marL="215265" indent="-205740">
              <a:spcBef>
                <a:spcPts val="180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4789" algn="l"/>
                <a:tab pos="215265" algn="l"/>
              </a:tabLst>
            </a:pPr>
            <a:r>
              <a:rPr sz="750" spc="-4" dirty="0">
                <a:latin typeface="Arial"/>
                <a:cs typeface="Arial"/>
              </a:rPr>
              <a:t>Participou com sua Startup da Campus Party </a:t>
            </a:r>
            <a:r>
              <a:rPr sz="750" spc="-8" dirty="0">
                <a:latin typeface="Arial"/>
                <a:cs typeface="Arial"/>
              </a:rPr>
              <a:t>2015 </a:t>
            </a:r>
            <a:r>
              <a:rPr sz="750" spc="-4" dirty="0">
                <a:latin typeface="Arial"/>
                <a:cs typeface="Arial"/>
              </a:rPr>
              <a:t>e</a:t>
            </a:r>
            <a:r>
              <a:rPr sz="750" spc="98" dirty="0">
                <a:latin typeface="Arial"/>
                <a:cs typeface="Arial"/>
              </a:rPr>
              <a:t> </a:t>
            </a:r>
            <a:r>
              <a:rPr sz="750" spc="-8" dirty="0">
                <a:latin typeface="Arial"/>
                <a:cs typeface="Arial"/>
              </a:rPr>
              <a:t>2016</a:t>
            </a:r>
            <a:endParaRPr sz="750" dirty="0">
              <a:latin typeface="Arial"/>
              <a:cs typeface="Arial"/>
            </a:endParaRPr>
          </a:p>
          <a:p>
            <a:pPr marL="215265"/>
            <a:r>
              <a:rPr sz="750" spc="-4" dirty="0">
                <a:latin typeface="Arial"/>
                <a:cs typeface="Arial"/>
              </a:rPr>
              <a:t>(Startup &amp; Makers) e </a:t>
            </a:r>
            <a:r>
              <a:rPr sz="750" dirty="0">
                <a:latin typeface="Arial"/>
                <a:cs typeface="Arial"/>
              </a:rPr>
              <a:t>como </a:t>
            </a:r>
            <a:r>
              <a:rPr sz="750" spc="-8" dirty="0">
                <a:latin typeface="Arial"/>
                <a:cs typeface="Arial"/>
              </a:rPr>
              <a:t>convidada </a:t>
            </a:r>
            <a:r>
              <a:rPr sz="750" spc="-4" dirty="0">
                <a:latin typeface="Arial"/>
                <a:cs typeface="Arial"/>
              </a:rPr>
              <a:t>em</a:t>
            </a:r>
            <a:r>
              <a:rPr sz="750" spc="-38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2017</a:t>
            </a:r>
            <a:r>
              <a:rPr sz="750" spc="-4" dirty="0">
                <a:latin typeface="Georgia"/>
                <a:cs typeface="Georgia"/>
              </a:rPr>
              <a:t>.</a:t>
            </a:r>
            <a:endParaRPr sz="750" dirty="0">
              <a:latin typeface="Georgia"/>
              <a:cs typeface="Georgia"/>
            </a:endParaRPr>
          </a:p>
          <a:p>
            <a:pPr marL="215265" marR="5715" indent="-205740">
              <a:spcBef>
                <a:spcPts val="183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4789" algn="l"/>
                <a:tab pos="215265" algn="l"/>
                <a:tab pos="764858" algn="l"/>
                <a:tab pos="991553" algn="l"/>
                <a:tab pos="1534478" algn="l"/>
                <a:tab pos="1709261" algn="l"/>
                <a:tab pos="2379345" algn="l"/>
                <a:tab pos="2652236" algn="l"/>
              </a:tabLst>
            </a:pPr>
            <a:r>
              <a:rPr sz="750" spc="4" dirty="0">
                <a:latin typeface="Arial"/>
                <a:cs typeface="Arial"/>
              </a:rPr>
              <a:t>T</a:t>
            </a:r>
            <a:r>
              <a:rPr sz="750" spc="-4" dirty="0">
                <a:latin typeface="Arial"/>
                <a:cs typeface="Arial"/>
              </a:rPr>
              <a:t>ra</a:t>
            </a:r>
            <a:r>
              <a:rPr sz="750" spc="-8" dirty="0">
                <a:latin typeface="Arial"/>
                <a:cs typeface="Arial"/>
              </a:rPr>
              <a:t>b</a:t>
            </a:r>
            <a:r>
              <a:rPr sz="750" spc="-4" dirty="0">
                <a:latin typeface="Arial"/>
                <a:cs typeface="Arial"/>
              </a:rPr>
              <a:t>a</a:t>
            </a:r>
            <a:r>
              <a:rPr sz="750" spc="-11" dirty="0">
                <a:latin typeface="Arial"/>
                <a:cs typeface="Arial"/>
              </a:rPr>
              <a:t>l</a:t>
            </a:r>
            <a:r>
              <a:rPr sz="750" spc="-4" dirty="0">
                <a:latin typeface="Arial"/>
                <a:cs typeface="Arial"/>
              </a:rPr>
              <a:t>h</a:t>
            </a:r>
            <a:r>
              <a:rPr sz="750" spc="-8" dirty="0">
                <a:latin typeface="Arial"/>
                <a:cs typeface="Arial"/>
              </a:rPr>
              <a:t>o</a:t>
            </a:r>
            <a:r>
              <a:rPr sz="750" spc="-4" dirty="0">
                <a:latin typeface="Arial"/>
                <a:cs typeface="Arial"/>
              </a:rPr>
              <a:t>u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-15" dirty="0">
                <a:latin typeface="Arial"/>
                <a:cs typeface="Arial"/>
              </a:rPr>
              <a:t>n</a:t>
            </a:r>
            <a:r>
              <a:rPr sz="750" spc="-4" dirty="0">
                <a:latin typeface="Arial"/>
                <a:cs typeface="Arial"/>
              </a:rPr>
              <a:t>a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-8" dirty="0">
                <a:latin typeface="Arial"/>
                <a:cs typeface="Arial"/>
              </a:rPr>
              <a:t>B</a:t>
            </a:r>
            <a:r>
              <a:rPr sz="750" spc="-4" dirty="0">
                <a:latin typeface="Arial"/>
                <a:cs typeface="Arial"/>
              </a:rPr>
              <a:t>ras</a:t>
            </a:r>
            <a:r>
              <a:rPr sz="750" spc="-8" dirty="0">
                <a:latin typeface="Arial"/>
                <a:cs typeface="Arial"/>
              </a:rPr>
              <a:t>il</a:t>
            </a:r>
            <a:r>
              <a:rPr sz="750" spc="-4" dirty="0">
                <a:latin typeface="Arial"/>
                <a:cs typeface="Arial"/>
              </a:rPr>
              <a:t>prev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-4" dirty="0">
                <a:latin typeface="Arial"/>
                <a:cs typeface="Arial"/>
              </a:rPr>
              <a:t>e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-4" dirty="0">
                <a:latin typeface="Arial"/>
                <a:cs typeface="Arial"/>
              </a:rPr>
              <a:t>ac</a:t>
            </a:r>
            <a:r>
              <a:rPr sz="750" spc="-15" dirty="0">
                <a:latin typeface="Arial"/>
                <a:cs typeface="Arial"/>
              </a:rPr>
              <a:t>o</a:t>
            </a:r>
            <a:r>
              <a:rPr sz="750" spc="11" dirty="0">
                <a:latin typeface="Arial"/>
                <a:cs typeface="Arial"/>
              </a:rPr>
              <a:t>m</a:t>
            </a:r>
            <a:r>
              <a:rPr sz="750" spc="-4" dirty="0">
                <a:latin typeface="Arial"/>
                <a:cs typeface="Arial"/>
              </a:rPr>
              <a:t>p</a:t>
            </a:r>
            <a:r>
              <a:rPr sz="750" spc="-8" dirty="0">
                <a:latin typeface="Arial"/>
                <a:cs typeface="Arial"/>
              </a:rPr>
              <a:t>a</a:t>
            </a:r>
            <a:r>
              <a:rPr sz="750" spc="-4" dirty="0">
                <a:latin typeface="Arial"/>
                <a:cs typeface="Arial"/>
              </a:rPr>
              <a:t>n</a:t>
            </a:r>
            <a:r>
              <a:rPr sz="750" spc="-19" dirty="0">
                <a:latin typeface="Arial"/>
                <a:cs typeface="Arial"/>
              </a:rPr>
              <a:t>h</a:t>
            </a:r>
            <a:r>
              <a:rPr sz="750" spc="-4" dirty="0">
                <a:latin typeface="Arial"/>
                <a:cs typeface="Arial"/>
              </a:rPr>
              <a:t>ou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-11" dirty="0">
                <a:latin typeface="Arial"/>
                <a:cs typeface="Arial"/>
              </a:rPr>
              <a:t>s</a:t>
            </a:r>
            <a:r>
              <a:rPr sz="750" spc="-4" dirty="0">
                <a:latin typeface="Arial"/>
                <a:cs typeface="Arial"/>
              </a:rPr>
              <a:t>eu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-8" dirty="0">
                <a:latin typeface="Arial"/>
                <a:cs typeface="Arial"/>
              </a:rPr>
              <a:t>pai  </a:t>
            </a:r>
            <a:r>
              <a:rPr sz="750" spc="-4" dirty="0">
                <a:latin typeface="Arial"/>
                <a:cs typeface="Arial"/>
              </a:rPr>
              <a:t>empreendedor</a:t>
            </a:r>
            <a:r>
              <a:rPr sz="750" spc="-30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.</a:t>
            </a:r>
            <a:endParaRPr sz="750" dirty="0">
              <a:latin typeface="Arial"/>
              <a:cs typeface="Arial"/>
            </a:endParaRPr>
          </a:p>
          <a:p>
            <a:pPr marL="215265" marR="3810" indent="-205740">
              <a:spcBef>
                <a:spcPts val="180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4789" algn="l"/>
                <a:tab pos="215265" algn="l"/>
              </a:tabLst>
            </a:pPr>
            <a:r>
              <a:rPr sz="750" spc="-4" dirty="0">
                <a:latin typeface="Arial"/>
                <a:cs typeface="Arial"/>
              </a:rPr>
              <a:t>Consultora de Desenvolvimento </a:t>
            </a:r>
            <a:r>
              <a:rPr sz="750" spc="-8" dirty="0">
                <a:latin typeface="Arial"/>
                <a:cs typeface="Arial"/>
              </a:rPr>
              <a:t>Mobile </a:t>
            </a:r>
            <a:r>
              <a:rPr sz="750" spc="-4" dirty="0">
                <a:latin typeface="Arial"/>
                <a:cs typeface="Arial"/>
              </a:rPr>
              <a:t>e Processos à  </a:t>
            </a:r>
            <a:r>
              <a:rPr sz="750" dirty="0">
                <a:latin typeface="Arial"/>
                <a:cs typeface="Arial"/>
              </a:rPr>
              <a:t>empresas </a:t>
            </a:r>
            <a:r>
              <a:rPr sz="750" spc="-4" dirty="0">
                <a:latin typeface="Arial"/>
                <a:cs typeface="Arial"/>
              </a:rPr>
              <a:t>de </a:t>
            </a:r>
            <a:r>
              <a:rPr sz="750" spc="-8" dirty="0">
                <a:latin typeface="Arial"/>
                <a:cs typeface="Arial"/>
              </a:rPr>
              <a:t>pequena, </a:t>
            </a:r>
            <a:r>
              <a:rPr sz="750" spc="-4" dirty="0">
                <a:latin typeface="Arial"/>
                <a:cs typeface="Arial"/>
              </a:rPr>
              <a:t>médio e grande porte</a:t>
            </a:r>
            <a:r>
              <a:rPr sz="750" spc="-64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.</a:t>
            </a:r>
            <a:endParaRPr sz="750" dirty="0">
              <a:latin typeface="Arial"/>
              <a:cs typeface="Arial"/>
            </a:endParaRPr>
          </a:p>
          <a:p>
            <a:pPr marL="215265" marR="3810" indent="-205740">
              <a:spcBef>
                <a:spcPts val="180"/>
              </a:spcBef>
              <a:buClr>
                <a:srgbClr val="EF7E09"/>
              </a:buClr>
              <a:buSzPct val="85000"/>
              <a:buFont typeface="Wingdings"/>
              <a:buChar char=""/>
              <a:tabLst>
                <a:tab pos="214789" algn="l"/>
                <a:tab pos="215265" algn="l"/>
              </a:tabLst>
            </a:pPr>
            <a:r>
              <a:rPr sz="750" spc="-4" dirty="0">
                <a:latin typeface="Arial"/>
                <a:cs typeface="Arial"/>
              </a:rPr>
              <a:t>Professora </a:t>
            </a:r>
            <a:r>
              <a:rPr sz="750" spc="-8" dirty="0">
                <a:latin typeface="Arial"/>
                <a:cs typeface="Arial"/>
              </a:rPr>
              <a:t>da </a:t>
            </a:r>
            <a:r>
              <a:rPr sz="750" spc="-4" dirty="0">
                <a:latin typeface="Arial"/>
                <a:cs typeface="Arial"/>
              </a:rPr>
              <a:t>graduação </a:t>
            </a:r>
            <a:r>
              <a:rPr sz="750" spc="-8" dirty="0">
                <a:latin typeface="Arial"/>
                <a:cs typeface="Arial"/>
              </a:rPr>
              <a:t>da </a:t>
            </a:r>
            <a:r>
              <a:rPr lang="pt-BR" sz="750" spc="-4" dirty="0">
                <a:latin typeface="Arial"/>
                <a:cs typeface="Arial"/>
              </a:rPr>
              <a:t> </a:t>
            </a:r>
            <a:r>
              <a:rPr lang="pt-BR" sz="750" spc="-4" dirty="0" err="1">
                <a:latin typeface="Arial"/>
                <a:cs typeface="Arial"/>
              </a:rPr>
              <a:t>Ít</a:t>
            </a:r>
            <a:r>
              <a:rPr sz="750" spc="-4" dirty="0" err="1">
                <a:latin typeface="Arial"/>
                <a:cs typeface="Arial"/>
              </a:rPr>
              <a:t>alo</a:t>
            </a:r>
            <a:r>
              <a:rPr sz="750" spc="-4" dirty="0">
                <a:latin typeface="Arial"/>
                <a:cs typeface="Arial"/>
              </a:rPr>
              <a:t> </a:t>
            </a:r>
            <a:r>
              <a:rPr lang="pt-BR" sz="750" spc="-4" dirty="0">
                <a:latin typeface="Arial"/>
                <a:cs typeface="Arial"/>
              </a:rPr>
              <a:t> e na FIAP  nos cursos de ADS e GTI </a:t>
            </a:r>
            <a:r>
              <a:rPr sz="750" spc="-4" dirty="0">
                <a:latin typeface="Arial"/>
                <a:cs typeface="Arial"/>
              </a:rPr>
              <a:t>e de pós-graduação </a:t>
            </a:r>
            <a:r>
              <a:rPr sz="750" spc="-8" dirty="0">
                <a:latin typeface="Arial"/>
                <a:cs typeface="Arial"/>
              </a:rPr>
              <a:t>de  Mobile</a:t>
            </a:r>
            <a:r>
              <a:rPr lang="pt-BR" sz="750" spc="-8" dirty="0">
                <a:latin typeface="Arial"/>
                <a:cs typeface="Arial"/>
              </a:rPr>
              <a:t> Marketing e UX (User Experience) no Senac/SC, UVV/ES, Impacta.</a:t>
            </a:r>
            <a:endParaRPr sz="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70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04D9FB-0AEA-4CA4-B3EC-96A36C234D82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pt-BR" dirty="0"/>
              <a:t>ID da foto:1000931568</a:t>
            </a:r>
          </a:p>
          <a:p>
            <a:r>
              <a:rPr lang="pt-BR" dirty="0"/>
              <a:t>ID da foto:1020435550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90360-45EB-4C1F-8474-B56EF4D38566}"/>
              </a:ext>
            </a:extLst>
          </p:cNvPr>
          <p:cNvSpPr txBox="1">
            <a:spLocks/>
          </p:cNvSpPr>
          <p:nvPr/>
        </p:nvSpPr>
        <p:spPr>
          <a:xfrm>
            <a:off x="4849469" y="2135452"/>
            <a:ext cx="3770485" cy="2512427"/>
          </a:xfrm>
          <a:prstGeom prst="rect">
            <a:avLst/>
          </a:prstGeom>
        </p:spPr>
        <p:txBody>
          <a:bodyPr lIns="0" tIns="202480" rIns="0" bIns="202480" anchor="ctr">
            <a:noAutofit/>
          </a:bodyPr>
          <a:lstStyle>
            <a:lvl1pPr marL="571500" marR="0" indent="-571500" algn="l" defTabSz="121917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753E5F"/>
              </a:buClr>
              <a:buSzPct val="10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 sz="3600" kern="1200">
                <a:solidFill>
                  <a:srgbClr val="484A5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2025" i="1" dirty="0">
                <a:solidFill>
                  <a:srgbClr val="3F3F3F"/>
                </a:solidFill>
              </a:rPr>
              <a:t>Design </a:t>
            </a:r>
            <a:r>
              <a:rPr lang="pt-BR" sz="2025" i="1" dirty="0" err="1">
                <a:solidFill>
                  <a:srgbClr val="3F3F3F"/>
                </a:solidFill>
              </a:rPr>
              <a:t>thinking</a:t>
            </a:r>
            <a:r>
              <a:rPr lang="pt-BR" sz="2025" i="1" dirty="0">
                <a:solidFill>
                  <a:srgbClr val="3F3F3F"/>
                </a:solidFill>
              </a:rPr>
              <a:t> </a:t>
            </a:r>
            <a:r>
              <a:rPr lang="pt-BR" sz="2025" dirty="0">
                <a:solidFill>
                  <a:srgbClr val="3F3F3F"/>
                </a:solidFill>
              </a:rPr>
              <a:t>é </a:t>
            </a:r>
            <a:r>
              <a:rPr lang="pt-BR" sz="2025" dirty="0">
                <a:solidFill>
                  <a:schemeClr val="accent2"/>
                </a:solidFill>
              </a:rPr>
              <a:t>centrado</a:t>
            </a:r>
            <a:r>
              <a:rPr lang="pt-BR" sz="2025" dirty="0">
                <a:solidFill>
                  <a:srgbClr val="3F3F3F"/>
                </a:solidFill>
              </a:rPr>
              <a:t> no usuário</a:t>
            </a:r>
          </a:p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2025" dirty="0">
                <a:solidFill>
                  <a:srgbClr val="3F3F3F"/>
                </a:solidFill>
              </a:rPr>
              <a:t>Experiências </a:t>
            </a:r>
            <a:r>
              <a:rPr lang="pt-BR" sz="2025" dirty="0">
                <a:solidFill>
                  <a:schemeClr val="accent2"/>
                </a:solidFill>
              </a:rPr>
              <a:t>extraordinárias</a:t>
            </a:r>
          </a:p>
          <a:p>
            <a:pPr defTabSz="150885">
              <a:spcBef>
                <a:spcPts val="731"/>
              </a:spcBef>
              <a:spcAft>
                <a:spcPts val="731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300877" algn="l"/>
              </a:tabLst>
            </a:pPr>
            <a:r>
              <a:rPr lang="pt-BR" sz="2025" dirty="0">
                <a:solidFill>
                  <a:schemeClr val="accent2"/>
                </a:solidFill>
              </a:rPr>
              <a:t>Inovação</a:t>
            </a:r>
            <a:r>
              <a:rPr lang="pt-BR" sz="2025" dirty="0">
                <a:solidFill>
                  <a:srgbClr val="3F3F3F"/>
                </a:solidFill>
              </a:rPr>
              <a:t> é essencial ao processo</a:t>
            </a:r>
            <a:endParaRPr lang="pt-BR" sz="1350" dirty="0">
              <a:solidFill>
                <a:schemeClr val="tx2"/>
              </a:solidFill>
            </a:endParaRPr>
          </a:p>
        </p:txBody>
      </p:sp>
      <p:pic>
        <p:nvPicPr>
          <p:cNvPr id="1028" name="Picture 4" descr="Fábrica de iluminação antiga General Electric. Problemas financeiros forçaram GE a procurar compradores para várias divisões, incluindo iluminação e cuidados de saúde IV - Foto de stock de General Electric royalty-free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8117" y="2100191"/>
            <a:ext cx="3897788" cy="130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nfermeira, olhando a garota durante o exame de tomografia - Foto de stock de Criança royalty-fre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117" y="3671285"/>
            <a:ext cx="3897788" cy="131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50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0480-7677-464D-BE99-87829A7054DE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16118" y="1645949"/>
            <a:ext cx="7303718" cy="755163"/>
          </a:xfrm>
          <a:prstGeom prst="rect">
            <a:avLst/>
          </a:prstGeom>
        </p:spPr>
        <p:txBody>
          <a:bodyPr wrap="square" lIns="0" tIns="202480" rIns="0" bIns="202480" anchor="t" anchorCtr="0">
            <a:spAutoFit/>
          </a:bodyPr>
          <a:lstStyle/>
          <a:p>
            <a:r>
              <a:rPr lang="pt-BR" sz="2250" dirty="0">
                <a:solidFill>
                  <a:srgbClr val="4D4D4D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E o que o </a:t>
            </a:r>
            <a:r>
              <a:rPr lang="pt-BR" sz="2250" dirty="0">
                <a:solidFill>
                  <a:schemeClr val="accent2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design</a:t>
            </a:r>
            <a:r>
              <a:rPr lang="pt-BR" sz="2250" b="1" dirty="0">
                <a:solidFill>
                  <a:schemeClr val="accent2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 </a:t>
            </a:r>
            <a:r>
              <a:rPr lang="pt-BR" sz="2250" dirty="0">
                <a:solidFill>
                  <a:srgbClr val="4D4D4D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tem a ver comigo?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6118" y="2878328"/>
            <a:ext cx="7303718" cy="1447661"/>
          </a:xfrm>
          <a:prstGeom prst="rect">
            <a:avLst/>
          </a:prstGeom>
        </p:spPr>
        <p:txBody>
          <a:bodyPr wrap="square" lIns="0" tIns="202480" rIns="0" bIns="202480" anchor="t" anchorCtr="0">
            <a:spAutoFit/>
          </a:bodyPr>
          <a:lstStyle/>
          <a:p>
            <a:r>
              <a:rPr lang="pt-BR" sz="2250" dirty="0">
                <a:solidFill>
                  <a:srgbClr val="4D4D4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 </a:t>
            </a:r>
            <a:r>
              <a:rPr lang="pt-BR" sz="2250" b="1" dirty="0">
                <a:solidFill>
                  <a:srgbClr val="4D4D4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design</a:t>
            </a:r>
            <a:r>
              <a:rPr lang="pt-BR" sz="2250" dirty="0">
                <a:solidFill>
                  <a:srgbClr val="4D4D4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na sua essência transforma problemas em experiências, porque se baseia em </a:t>
            </a:r>
            <a:r>
              <a:rPr lang="pt-BR" sz="2250" b="1" dirty="0">
                <a:solidFill>
                  <a:srgbClr val="4D4D4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três pilares</a:t>
            </a:r>
            <a:r>
              <a:rPr lang="pt-BR" sz="2250" dirty="0">
                <a:solidFill>
                  <a:srgbClr val="4D4D4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r>
              <a:rPr lang="pt-BR" sz="2250" dirty="0">
                <a:solidFill>
                  <a:schemeClr val="accent2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forma</a:t>
            </a:r>
            <a:r>
              <a:rPr lang="pt-BR" sz="2250" dirty="0">
                <a:solidFill>
                  <a:srgbClr val="4D4D4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pt-BR" sz="2250" dirty="0">
                <a:solidFill>
                  <a:schemeClr val="accent2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função</a:t>
            </a:r>
            <a:r>
              <a:rPr lang="pt-BR" sz="2250" dirty="0">
                <a:solidFill>
                  <a:srgbClr val="4D4D4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 </a:t>
            </a:r>
            <a:r>
              <a:rPr lang="pt-BR" sz="2250" dirty="0">
                <a:solidFill>
                  <a:schemeClr val="accent2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usuário</a:t>
            </a:r>
            <a:r>
              <a:rPr lang="pt-BR" sz="2250" dirty="0">
                <a:solidFill>
                  <a:srgbClr val="4D4D4D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30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6123</TotalTime>
  <Words>753</Words>
  <Application>Microsoft Macintosh PowerPoint</Application>
  <PresentationFormat>Apresentação na tela (4:3)</PresentationFormat>
  <Paragraphs>35</Paragraphs>
  <Slides>7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7</vt:i4>
      </vt:variant>
    </vt:vector>
  </HeadingPairs>
  <TitlesOfParts>
    <vt:vector size="19" baseType="lpstr">
      <vt:lpstr>Arial</vt:lpstr>
      <vt:lpstr>Calibri</vt:lpstr>
      <vt:lpstr>Georgia</vt:lpstr>
      <vt:lpstr>Gotham HTF Light</vt:lpstr>
      <vt:lpstr>Roboto</vt:lpstr>
      <vt:lpstr>Roboto Condensed</vt:lpstr>
      <vt:lpstr>Roboto Light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Apresentação:</vt:lpstr>
      <vt:lpstr>Apresentação: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Gabriela Salomão</cp:lastModifiedBy>
  <cp:revision>270</cp:revision>
  <dcterms:created xsi:type="dcterms:W3CDTF">2015-01-30T10:46:50Z</dcterms:created>
  <dcterms:modified xsi:type="dcterms:W3CDTF">2020-02-21T23:55:57Z</dcterms:modified>
</cp:coreProperties>
</file>