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42"/>
  </p:notesMasterIdLst>
  <p:sldIdLst>
    <p:sldId id="278" r:id="rId3"/>
    <p:sldId id="258" r:id="rId4"/>
    <p:sldId id="281" r:id="rId5"/>
    <p:sldId id="264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276" r:id="rId40"/>
    <p:sldId id="277" r:id="rId41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C5C"/>
    <a:srgbClr val="FF417F"/>
    <a:srgbClr val="FF598F"/>
    <a:srgbClr val="FF73A0"/>
    <a:srgbClr val="FF8AB0"/>
    <a:srgbClr val="FFA2BF"/>
    <a:srgbClr val="FFB9CF"/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 snapToObjects="1">
      <p:cViewPr varScale="1">
        <p:scale>
          <a:sx n="146" d="100"/>
          <a:sy n="146" d="100"/>
        </p:scale>
        <p:origin x="516" y="120"/>
      </p:cViewPr>
      <p:guideLst>
        <p:guide pos="2880"/>
        <p:guide orient="horz" pos="2869"/>
        <p:guide orient="horz" pos="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1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2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16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8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57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2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00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0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0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1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6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2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6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1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4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73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3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8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8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56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7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02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4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2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828D-4EAE-482D-B89B-2085EB25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1F7FC-C9FF-42EC-86AB-82F2CA512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09079-3F9B-40B3-936E-8BDB4335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14D4E-69B2-4A16-B78C-9E200371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D704D-7E44-4FFE-A332-21D90099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9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E24C0-7F95-45D7-B355-CDFA73B8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FED99-C212-4337-8EDB-0FF38A9B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E710F-8B6D-4C68-92A7-516415E6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B803D-CC9A-46D4-922A-A28978C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FAD8-A991-4B9F-8C62-AA72CB3D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47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A4AB-BFC3-4657-8697-27C00D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4FD7ED-2800-4F0B-8CB3-850F81A4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A77F-2E2E-436A-A429-DC7E002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28FA6-38D3-478A-917D-DC65091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C5E8E-81D0-4642-949C-2C3DC2BA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72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3AD2-9993-4A79-A66D-4CFF978A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0145E-C450-4FC2-9891-83B4EDDA0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751463-ECFA-40B3-9764-60BCD61C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70B0D-5E3F-46E1-8D1C-5B7137BE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3AB05-FE4B-4C04-904F-CD483F44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CD0AC-F762-4EB9-B2FA-9CBA3E7A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FAAC-7493-4E3F-BA64-68A9943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BF49BD-8DB3-4DF0-B72F-D87F7F75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69E88F-0124-4681-A5C7-B2360671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984AA8-3E4A-4A6E-9AB7-2DD4C630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9D375D-D880-410A-97DF-402A5D99B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86500-DC9B-468D-BAB8-EB1664C3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B63930-DEC9-41E7-97C3-96C6E7D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1BD4E6-7A8B-4CEB-A565-B4019FBD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9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1F0-EDA5-47DB-B56E-4C4A3CB5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4C7B34-5145-4393-A603-CB410851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15348-95EE-4B71-BB5B-88ECA6A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9CDF3-3921-4E91-A862-D70D05D1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43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C03A15-3C74-45DE-84B5-2D33129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7D7960-7D8F-48D4-87F8-D78EFE54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C37739-7EE3-4CE5-A91B-93B44786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56D4-6BA6-41F5-80CA-5F5019C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BBF73-E529-46B1-82C4-FDDD3CB4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CB0C2D-7C05-417C-91B6-3148CCDD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F9FF4-C9FE-49D4-953F-B95C9568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4E424-CDC7-4D86-A639-1BDD5F79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805D9-0A9A-4A87-A06B-49F01D7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12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F186A-8529-4BC9-9F70-C80DD493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093AE-8C25-4FAC-8DE9-E662E66DC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65D921-A9E0-464A-B9DE-5930B19DD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306BC-E950-4783-A10B-0EA3387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6284F-2F6B-40C1-84B9-ACA25C3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10997-CAE1-463B-915D-77C873A0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7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FDC9-4562-488C-B88A-54F8A0F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3402B-9D21-4D43-BC46-E8E66DDC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26E7A-A9C8-4F6E-BF24-FCA2558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D85FE-79BA-407D-940D-F517C94F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3F828-092B-40CD-82B3-A38AF3A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04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AB9DB8-7FEC-4511-A25D-CBE4DDC71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1A027E-D35E-4865-9B73-E6824034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228CA-DEFD-477F-8730-2461B8EE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95BB5-FB17-4618-A8F2-1277E16D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BD16D-5956-41FB-9CAA-0F486450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4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3F6F705-F7BD-4FF1-86C6-D95A9A71B0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0D4D23D-465C-4F13-9A4E-B539B18B3203}"/>
              </a:ext>
            </a:extLst>
          </p:cNvPr>
          <p:cNvSpPr/>
          <p:nvPr userDrawn="1"/>
        </p:nvSpPr>
        <p:spPr>
          <a:xfrm>
            <a:off x="1031132" y="1368357"/>
            <a:ext cx="188068" cy="188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K49T77VQOQ&amp;feature=youtube_gdata_play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ANALOGIA COM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INFORMÁTICA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FFABE78-4F0E-46EB-920D-72370C1DA465}"/>
              </a:ext>
            </a:extLst>
          </p:cNvPr>
          <p:cNvSpPr txBox="1">
            <a:spLocks/>
          </p:cNvSpPr>
          <p:nvPr/>
        </p:nvSpPr>
        <p:spPr>
          <a:xfrm>
            <a:off x="936051" y="1135823"/>
            <a:ext cx="2905873" cy="39371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BR" sz="1100" dirty="0">
                <a:solidFill>
                  <a:srgbClr val="ED145B"/>
                </a:solidFill>
                <a:latin typeface="Gotham HTF Medium" pitchFamily="50" charset="0"/>
              </a:rPr>
              <a:t>Sistema de Caixa Eletrônico</a:t>
            </a:r>
          </a:p>
          <a:p>
            <a:pPr marL="177800" indent="-177800" algn="just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Objeto: Cliente</a:t>
            </a:r>
          </a:p>
          <a:p>
            <a:pPr marL="361950" lvl="1" indent="-177800" algn="just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</a:t>
            </a:r>
          </a:p>
          <a:p>
            <a:pPr marL="361950" lvl="1" indent="-177800" algn="just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Endereço</a:t>
            </a:r>
          </a:p>
          <a:p>
            <a:pPr marL="361950" lvl="1" indent="-177800" algn="just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CPF</a:t>
            </a:r>
          </a:p>
          <a:p>
            <a:pPr marL="361950" lvl="1" indent="-177800" algn="just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RG</a:t>
            </a:r>
          </a:p>
          <a:p>
            <a:pPr algn="just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77800" indent="-177800" algn="just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Objeto: Conta Corrente</a:t>
            </a:r>
          </a:p>
          <a:p>
            <a:pPr marL="361950" lvl="1" indent="-198438" algn="just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Agência</a:t>
            </a:r>
          </a:p>
          <a:p>
            <a:pPr marL="361950" lvl="1" indent="-198438" algn="just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Número</a:t>
            </a:r>
          </a:p>
          <a:p>
            <a:pPr marL="361950" lvl="1" indent="-198438" algn="just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Saldo</a:t>
            </a:r>
          </a:p>
          <a:p>
            <a:pPr marL="361950" lvl="1" indent="-198438" algn="just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Cliente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14EE4B0-038E-4BC4-A5D0-E032CB52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74274" y="1133773"/>
            <a:ext cx="5262959" cy="342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ANALOGIA COM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INFORMÁTICA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83D9EE7-0CF5-421B-8870-106CD1C2EBE3}"/>
              </a:ext>
            </a:extLst>
          </p:cNvPr>
          <p:cNvSpPr txBox="1">
            <a:spLocks/>
          </p:cNvSpPr>
          <p:nvPr/>
        </p:nvSpPr>
        <p:spPr>
          <a:xfrm>
            <a:off x="936051" y="1178782"/>
            <a:ext cx="4456706" cy="42281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sz="1100" dirty="0">
                <a:solidFill>
                  <a:srgbClr val="ED145B"/>
                </a:solidFill>
                <a:latin typeface="Gotham HTF Medium" pitchFamily="50" charset="0"/>
              </a:rPr>
              <a:t>Sistema de Vendas pela Internet (e-commerce)</a:t>
            </a:r>
          </a:p>
          <a:p>
            <a:pPr>
              <a:defRPr/>
            </a:pPr>
            <a:endParaRPr lang="pt-BR" sz="7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541338" lvl="1"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Objeto: Produto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Descrição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Valor</a:t>
            </a:r>
          </a:p>
          <a:p>
            <a:pPr lvl="1">
              <a:defRPr/>
            </a:pPr>
            <a:endParaRPr lang="pt-BR" sz="7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541338" lvl="1"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Objeto: Estoque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Produto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Quantidade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Prazo de Validade</a:t>
            </a:r>
          </a:p>
          <a:p>
            <a:pPr lvl="1">
              <a:defRPr/>
            </a:pPr>
            <a:endParaRPr lang="pt-BR" sz="7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541338" lvl="1"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Objeto: Cliente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Cadastro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Senha do Cadastro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Endereço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CPF</a:t>
            </a:r>
          </a:p>
          <a:p>
            <a:pPr marL="803275" lvl="2"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RG</a:t>
            </a:r>
          </a:p>
        </p:txBody>
      </p:sp>
      <p:grpSp>
        <p:nvGrpSpPr>
          <p:cNvPr id="8" name="Grupo 27">
            <a:extLst>
              <a:ext uri="{FF2B5EF4-FFF2-40B4-BE49-F238E27FC236}">
                <a16:creationId xmlns:a16="http://schemas.microsoft.com/office/drawing/2014/main" id="{E28F7C87-C68D-4D5B-AA5C-B82C96761213}"/>
              </a:ext>
            </a:extLst>
          </p:cNvPr>
          <p:cNvGrpSpPr/>
          <p:nvPr/>
        </p:nvGrpSpPr>
        <p:grpSpPr>
          <a:xfrm>
            <a:off x="2727930" y="1651379"/>
            <a:ext cx="752168" cy="1120499"/>
            <a:chOff x="2432002" y="2271252"/>
            <a:chExt cx="752168" cy="1240345"/>
          </a:xfrm>
          <a:effectLst/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2F4AB6C-7A0F-4467-A5BE-D4BFBA36D244}"/>
                </a:ext>
              </a:extLst>
            </p:cNvPr>
            <p:cNvCxnSpPr/>
            <p:nvPr/>
          </p:nvCxnSpPr>
          <p:spPr>
            <a:xfrm>
              <a:off x="2650593" y="2271252"/>
              <a:ext cx="530942" cy="0"/>
            </a:xfrm>
            <a:prstGeom prst="line">
              <a:avLst/>
            </a:prstGeom>
            <a:ln>
              <a:solidFill>
                <a:srgbClr val="ED145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AA5F99B-C992-45F5-9300-FE5D8DF80345}"/>
                </a:ext>
              </a:extLst>
            </p:cNvPr>
            <p:cNvCxnSpPr/>
            <p:nvPr/>
          </p:nvCxnSpPr>
          <p:spPr>
            <a:xfrm>
              <a:off x="3170903" y="2271252"/>
              <a:ext cx="0" cy="1238864"/>
            </a:xfrm>
            <a:prstGeom prst="line">
              <a:avLst/>
            </a:prstGeom>
            <a:ln>
              <a:solidFill>
                <a:srgbClr val="ED145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26">
              <a:extLst>
                <a:ext uri="{FF2B5EF4-FFF2-40B4-BE49-F238E27FC236}">
                  <a16:creationId xmlns:a16="http://schemas.microsoft.com/office/drawing/2014/main" id="{7D6D7F00-9814-4848-ADE5-3612895E9CD7}"/>
                </a:ext>
              </a:extLst>
            </p:cNvPr>
            <p:cNvCxnSpPr/>
            <p:nvPr/>
          </p:nvCxnSpPr>
          <p:spPr>
            <a:xfrm flipH="1">
              <a:off x="2432002" y="3511597"/>
              <a:ext cx="752168" cy="0"/>
            </a:xfrm>
            <a:prstGeom prst="straightConnector1">
              <a:avLst/>
            </a:prstGeom>
            <a:ln>
              <a:solidFill>
                <a:srgbClr val="ED145B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76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 QUE É</a:t>
            </a:r>
            <a:r>
              <a:rPr lang="pt-BR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UMA CLASSE?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608D1552-0048-4C5B-98D2-CFCE498C811D}"/>
              </a:ext>
            </a:extLst>
          </p:cNvPr>
          <p:cNvSpPr txBox="1">
            <a:spLocks/>
          </p:cNvSpPr>
          <p:nvPr/>
        </p:nvSpPr>
        <p:spPr>
          <a:xfrm>
            <a:off x="936052" y="1514901"/>
            <a:ext cx="4331984" cy="2642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Font typeface="Arial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abstrações são representadas pelas classes.</a:t>
            </a: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Font typeface="Arial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classe deve conter apenas os elementos necessários para resolver um aspecto bem definido do sistema.</a:t>
            </a: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Font typeface="Arial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</a:t>
            </a: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classe é uma descrição 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nomeada para um grupo de entidades (chamadas </a:t>
            </a: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de objetos 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ou instâncias de classe) </a:t>
            </a: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que têm as mesmas características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11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CD28201-6D58-4712-9564-DD3067E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52071" y="1310395"/>
            <a:ext cx="3984951" cy="25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33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 QUE É</a:t>
            </a:r>
            <a:r>
              <a:rPr lang="pt-BR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UMA CLASSE?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608D1552-0048-4C5B-98D2-CFCE498C811D}"/>
              </a:ext>
            </a:extLst>
          </p:cNvPr>
          <p:cNvSpPr txBox="1">
            <a:spLocks/>
          </p:cNvSpPr>
          <p:nvPr/>
        </p:nvSpPr>
        <p:spPr>
          <a:xfrm>
            <a:off x="936052" y="1170614"/>
            <a:ext cx="3943023" cy="34218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Essas características são os atributos (propriedades, campos de dados) e as operações (comportamentos, métodos, funções) que podem ser executadas nesses objetos.</a:t>
            </a: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 outros termos, uma classe descreve os serviços providos por seus objetos e quais informações eles  podem armazenar.</a:t>
            </a: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 programação orientada a objetos </a:t>
            </a: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a classe é a unidade básica de programação.</a:t>
            </a: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Todos os </a:t>
            </a: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programas são escritos como um conjunto de classes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e todos os códigos que você escrever devem fazer parte de uma classe.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B48B78-E656-4D99-8B80-EE91A9DC5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21526" y="1014843"/>
            <a:ext cx="5122474" cy="33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 QUE É</a:t>
            </a:r>
            <a:r>
              <a:rPr lang="pt-BR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UMA CLASSE?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9CF5358-6BF9-4558-A11F-86568FA8FD4C}"/>
              </a:ext>
            </a:extLst>
          </p:cNvPr>
          <p:cNvSpPr txBox="1">
            <a:spLocks/>
          </p:cNvSpPr>
          <p:nvPr/>
        </p:nvSpPr>
        <p:spPr>
          <a:xfrm>
            <a:off x="900601" y="1180553"/>
            <a:ext cx="7342798" cy="18216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 fontAlgn="t">
              <a:lnSpc>
                <a:spcPct val="150000"/>
              </a:lnSpc>
              <a:buClr>
                <a:srgbClr val="ED145B"/>
              </a:buClr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a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descrição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um conjunto de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objetos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compartilham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mesmos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100" i="1" dirty="0" err="1">
                <a:solidFill>
                  <a:srgbClr val="ED145B"/>
                </a:solidFill>
                <a:latin typeface="Gotham HTF Medium" pitchFamily="50" charset="0"/>
              </a:rPr>
              <a:t>atributos</a:t>
            </a:r>
            <a:r>
              <a:rPr lang="en-US" sz="1100" dirty="0">
                <a:solidFill>
                  <a:srgbClr val="ED145B"/>
                </a:solidFill>
                <a:latin typeface="Gotham HTF Medium" pitchFamily="50" charset="0"/>
              </a:rPr>
              <a:t>, </a:t>
            </a:r>
            <a:r>
              <a:rPr lang="en-US" sz="1100" i="1" dirty="0" err="1">
                <a:solidFill>
                  <a:srgbClr val="ED145B"/>
                </a:solidFill>
                <a:latin typeface="Gotham HTF Medium" pitchFamily="50" charset="0"/>
              </a:rPr>
              <a:t>operações</a:t>
            </a:r>
            <a:r>
              <a:rPr lang="en-US" sz="1100" dirty="0">
                <a:solidFill>
                  <a:srgbClr val="ED145B"/>
                </a:solidFill>
                <a:latin typeface="Gotham HTF Medium" pitchFamily="50" charset="0"/>
              </a:rPr>
              <a:t>, </a:t>
            </a:r>
            <a:r>
              <a:rPr lang="en-US" sz="1100" i="1" dirty="0" err="1">
                <a:solidFill>
                  <a:srgbClr val="ED145B"/>
                </a:solidFill>
                <a:latin typeface="Gotham HTF Medium" pitchFamily="50" charset="0"/>
              </a:rPr>
              <a:t>relações</a:t>
            </a:r>
            <a:r>
              <a:rPr lang="en-US" sz="1100" dirty="0">
                <a:solidFill>
                  <a:srgbClr val="ED145B"/>
                </a:solidFill>
                <a:latin typeface="Gotham HTF Medium" pitchFamily="50" charset="0"/>
              </a:rPr>
              <a:t>,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en-US" sz="1100" i="1" dirty="0" err="1">
                <a:solidFill>
                  <a:srgbClr val="ED145B"/>
                </a:solidFill>
                <a:latin typeface="Gotham HTF Medium" pitchFamily="50" charset="0"/>
              </a:rPr>
              <a:t>semânticas</a:t>
            </a: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0850" lvl="1" indent="-184150" algn="just">
              <a:lnSpc>
                <a:spcPct val="15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1100" b="1" i="1" dirty="0">
                <a:solidFill>
                  <a:srgbClr val="ED145B"/>
                </a:solidFill>
                <a:latin typeface="Gotham HTF Light" pitchFamily="50" charset="0"/>
              </a:rPr>
              <a:t>Um </a:t>
            </a:r>
            <a:r>
              <a:rPr lang="en-US" sz="1100" b="1" i="1" dirty="0" err="1">
                <a:solidFill>
                  <a:srgbClr val="ED145B"/>
                </a:solidFill>
                <a:latin typeface="Gotham HTF Light" pitchFamily="50" charset="0"/>
              </a:rPr>
              <a:t>objeto</a:t>
            </a:r>
            <a:r>
              <a:rPr lang="en-US" sz="1100" b="1" i="1" dirty="0">
                <a:solidFill>
                  <a:srgbClr val="ED145B"/>
                </a:solidFill>
                <a:latin typeface="Gotham HTF Light" pitchFamily="50" charset="0"/>
              </a:rPr>
              <a:t> é </a:t>
            </a:r>
            <a:r>
              <a:rPr lang="en-US" sz="1100" b="1" i="1" dirty="0" err="1">
                <a:solidFill>
                  <a:srgbClr val="ED145B"/>
                </a:solidFill>
                <a:latin typeface="Gotham HTF Light" pitchFamily="50" charset="0"/>
              </a:rPr>
              <a:t>uma</a:t>
            </a:r>
            <a:r>
              <a:rPr lang="en-US" sz="1100" b="1" i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en-US" sz="1100" b="1" i="1" dirty="0" err="1">
                <a:solidFill>
                  <a:srgbClr val="ED145B"/>
                </a:solidFill>
                <a:latin typeface="Gotham HTF Light" pitchFamily="50" charset="0"/>
              </a:rPr>
              <a:t>instância</a:t>
            </a:r>
            <a:r>
              <a:rPr lang="en-US" sz="1100" b="1" i="1" dirty="0">
                <a:solidFill>
                  <a:srgbClr val="ED145B"/>
                </a:solidFill>
                <a:latin typeface="Gotham HTF Light" pitchFamily="50" charset="0"/>
              </a:rPr>
              <a:t> de </a:t>
            </a:r>
            <a:r>
              <a:rPr lang="en-US" sz="1100" b="1" i="1" dirty="0" err="1">
                <a:solidFill>
                  <a:srgbClr val="ED145B"/>
                </a:solidFill>
                <a:latin typeface="Gotham HTF Light" pitchFamily="50" charset="0"/>
              </a:rPr>
              <a:t>uma</a:t>
            </a:r>
            <a:r>
              <a:rPr lang="en-US" sz="1100" b="1" i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en-US" sz="1100" b="1" i="1" dirty="0" err="1">
                <a:solidFill>
                  <a:srgbClr val="ED145B"/>
                </a:solidFill>
                <a:latin typeface="Gotham HTF Light" pitchFamily="50" charset="0"/>
              </a:rPr>
              <a:t>classe</a:t>
            </a: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  <a:endParaRPr lang="en-US" sz="1100" i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66700" indent="-266700" algn="just">
              <a:lnSpc>
                <a:spcPct val="150000"/>
              </a:lnSpc>
              <a:buClr>
                <a:srgbClr val="ED145B"/>
              </a:buClr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abstração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vez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que:</a:t>
            </a:r>
          </a:p>
          <a:p>
            <a:pPr marL="450850" lvl="1" indent="-184150" algn="just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Enfatiza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características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relevantes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</a:t>
            </a:r>
          </a:p>
          <a:p>
            <a:pPr lvl="1" algn="just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Suprime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outras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características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11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2E2DF211-BD85-42BC-BC99-722F316581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382" y="3284893"/>
            <a:ext cx="1894027" cy="1273816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9" name="Imagem 1">
            <a:extLst>
              <a:ext uri="{FF2B5EF4-FFF2-40B4-BE49-F238E27FC236}">
                <a16:creationId xmlns:a16="http://schemas.microsoft.com/office/drawing/2014/main" id="{B1363FEB-A64D-430C-B2AF-6BD140A270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7936" y="3277942"/>
            <a:ext cx="1705578" cy="1279781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</p:pic>
      <p:pic>
        <p:nvPicPr>
          <p:cNvPr id="10" name="Imagem 2">
            <a:extLst>
              <a:ext uri="{FF2B5EF4-FFF2-40B4-BE49-F238E27FC236}">
                <a16:creationId xmlns:a16="http://schemas.microsoft.com/office/drawing/2014/main" id="{B392A50D-7274-450D-B45B-E33486CB4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4143" y="3279718"/>
            <a:ext cx="1725855" cy="129051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</p:pic>
      <p:cxnSp>
        <p:nvCxnSpPr>
          <p:cNvPr id="12" name="Conector de seta reta 17">
            <a:extLst>
              <a:ext uri="{FF2B5EF4-FFF2-40B4-BE49-F238E27FC236}">
                <a16:creationId xmlns:a16="http://schemas.microsoft.com/office/drawing/2014/main" id="{82A9CABA-1298-4BB4-B729-5C763B311B40}"/>
              </a:ext>
            </a:extLst>
          </p:cNvPr>
          <p:cNvCxnSpPr/>
          <p:nvPr/>
        </p:nvCxnSpPr>
        <p:spPr bwMode="auto">
          <a:xfrm>
            <a:off x="3161902" y="3924976"/>
            <a:ext cx="360362" cy="0"/>
          </a:xfrm>
          <a:prstGeom prst="straightConnector1">
            <a:avLst/>
          </a:prstGeom>
          <a:ln>
            <a:solidFill>
              <a:srgbClr val="ED145B"/>
            </a:solidFill>
            <a:headEnd type="none" w="med" len="med"/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8">
            <a:extLst>
              <a:ext uri="{FF2B5EF4-FFF2-40B4-BE49-F238E27FC236}">
                <a16:creationId xmlns:a16="http://schemas.microsoft.com/office/drawing/2014/main" id="{3D8BA87D-24FB-4691-BE59-1FAD40172DC2}"/>
              </a:ext>
            </a:extLst>
          </p:cNvPr>
          <p:cNvCxnSpPr/>
          <p:nvPr/>
        </p:nvCxnSpPr>
        <p:spPr bwMode="auto">
          <a:xfrm>
            <a:off x="5550299" y="3953551"/>
            <a:ext cx="360362" cy="0"/>
          </a:xfrm>
          <a:prstGeom prst="straightConnector1">
            <a:avLst/>
          </a:prstGeom>
          <a:ln>
            <a:solidFill>
              <a:srgbClr val="ED145B"/>
            </a:solidFill>
            <a:headEnd type="none" w="med" len="med"/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 Box 27">
            <a:extLst>
              <a:ext uri="{FF2B5EF4-FFF2-40B4-BE49-F238E27FC236}">
                <a16:creationId xmlns:a16="http://schemas.microsoft.com/office/drawing/2014/main" id="{6B33D6A0-DA77-453F-8C26-50F6E5388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20" y="4569544"/>
            <a:ext cx="2520950" cy="27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defRPr/>
            </a:pP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FE63E7EA-B811-423C-A1AC-248218DCA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4591769"/>
            <a:ext cx="2270125" cy="27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defRPr/>
            </a:pP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Instanciação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6" name="Text Box 27">
            <a:extLst>
              <a:ext uri="{FF2B5EF4-FFF2-40B4-BE49-F238E27FC236}">
                <a16:creationId xmlns:a16="http://schemas.microsoft.com/office/drawing/2014/main" id="{C8B01CF5-9067-4866-901C-FB7509EFA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514" y="4599707"/>
            <a:ext cx="2297112" cy="27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defRPr/>
            </a:pP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Objeto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EXEMPLO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 CLASSE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DAEC06A-69ED-4418-BFA0-14F77B823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90" y="4038363"/>
            <a:ext cx="662041" cy="55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100" dirty="0" err="1">
                <a:solidFill>
                  <a:srgbClr val="ED145B"/>
                </a:solidFill>
                <a:latin typeface="Gotham HTF Medium" pitchFamily="50" charset="0"/>
              </a:rPr>
              <a:t>Classe</a:t>
            </a:r>
            <a:endParaRPr lang="en-US" sz="1100" dirty="0">
              <a:solidFill>
                <a:srgbClr val="ED145B"/>
              </a:solidFill>
              <a:latin typeface="Gotham HTF Medium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Curso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D80922B9-3E91-4A5C-BAFB-5C35CA71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52" y="1749852"/>
            <a:ext cx="1303242" cy="176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100" dirty="0" err="1">
                <a:solidFill>
                  <a:srgbClr val="ED145B"/>
                </a:solidFill>
                <a:latin typeface="Gotham HTF Medium" pitchFamily="50" charset="0"/>
              </a:rPr>
              <a:t>Propriedades</a:t>
            </a:r>
            <a:endParaRPr lang="en-US" sz="1100" dirty="0">
              <a:solidFill>
                <a:srgbClr val="ED145B"/>
              </a:solidFill>
              <a:latin typeface="Gotham HTF Medium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</a:t>
            </a:r>
          </a:p>
          <a:p>
            <a:pPr>
              <a:lnSpc>
                <a:spcPct val="150000"/>
              </a:lnSpc>
              <a:defRPr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Local</a:t>
            </a:r>
          </a:p>
          <a:p>
            <a:pPr>
              <a:lnSpc>
                <a:spcPct val="150000"/>
              </a:lnSpc>
              <a:defRPr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Dias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oferecidos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Carga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horária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Hora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Início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Hora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Término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E0CA862-824F-47C3-8741-C4B5537EF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876" y="1992225"/>
            <a:ext cx="1635063" cy="128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100" dirty="0" err="1">
                <a:solidFill>
                  <a:srgbClr val="ED145B"/>
                </a:solidFill>
                <a:latin typeface="Gotham HTF Medium" pitchFamily="50" charset="0"/>
              </a:rPr>
              <a:t>Comportamento</a:t>
            </a:r>
            <a:endParaRPr lang="en-US" sz="1100" dirty="0">
              <a:solidFill>
                <a:srgbClr val="ED145B"/>
              </a:solidFill>
              <a:latin typeface="Gotham HTF Medium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Adicionar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aluno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Excluir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aluno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Obter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lista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alunos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Verificar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se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está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cheia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0" name="Imagem 5">
            <a:extLst>
              <a:ext uri="{FF2B5EF4-FFF2-40B4-BE49-F238E27FC236}">
                <a16:creationId xmlns:a16="http://schemas.microsoft.com/office/drawing/2014/main" id="{F01A01F7-6219-4925-82A0-1B5111275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0" r="15760"/>
          <a:stretch/>
        </p:blipFill>
        <p:spPr bwMode="auto">
          <a:xfrm>
            <a:off x="2608799" y="1410789"/>
            <a:ext cx="3926400" cy="2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REPRESENTAÇÃO GRÁFICA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UMA CLASSE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378C284-8F4D-4928-ADBC-2C85FD986732}"/>
              </a:ext>
            </a:extLst>
          </p:cNvPr>
          <p:cNvSpPr txBox="1">
            <a:spLocks/>
          </p:cNvSpPr>
          <p:nvPr/>
        </p:nvSpPr>
        <p:spPr>
          <a:xfrm>
            <a:off x="936051" y="1238825"/>
            <a:ext cx="7308297" cy="14172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D145B"/>
              </a:buClr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representar graficamente uma classe por meio de um diagrama de classes (UML). Esse diagrama é uma representação da estrutura e relações das classes que servem de modelo para objetos.</a:t>
            </a:r>
          </a:p>
          <a:p>
            <a:pPr>
              <a:lnSpc>
                <a:spcPct val="150000"/>
              </a:lnSpc>
              <a:buClr>
                <a:srgbClr val="ED145B"/>
              </a:buClr>
            </a:pPr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Clr>
                <a:srgbClr val="ED145B"/>
              </a:buClr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representada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por um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retângulo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três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compartimentos</a:t>
            </a:r>
            <a:endParaRPr lang="pt-BR" sz="12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FAA9EA8-0278-4676-BFB2-B6465018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519" y="2756324"/>
            <a:ext cx="2283385" cy="202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Conector de seta reta 15">
            <a:extLst>
              <a:ext uri="{FF2B5EF4-FFF2-40B4-BE49-F238E27FC236}">
                <a16:creationId xmlns:a16="http://schemas.microsoft.com/office/drawing/2014/main" id="{76D18082-4860-4EB2-89EA-94920AF9785A}"/>
              </a:ext>
            </a:extLst>
          </p:cNvPr>
          <p:cNvCxnSpPr/>
          <p:nvPr/>
        </p:nvCxnSpPr>
        <p:spPr bwMode="auto">
          <a:xfrm>
            <a:off x="3240705" y="2952496"/>
            <a:ext cx="1655762" cy="0"/>
          </a:xfrm>
          <a:prstGeom prst="straightConnector1">
            <a:avLst/>
          </a:prstGeom>
          <a:ln w="12700">
            <a:solidFill>
              <a:srgbClr val="ED145B"/>
            </a:solidFill>
            <a:headEnd type="oval" w="med" len="med"/>
            <a:tailEnd type="triangle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ector de seta reta 17">
            <a:extLst>
              <a:ext uri="{FF2B5EF4-FFF2-40B4-BE49-F238E27FC236}">
                <a16:creationId xmlns:a16="http://schemas.microsoft.com/office/drawing/2014/main" id="{9014539C-36EE-48CA-A94E-41F8A78DD031}"/>
              </a:ext>
            </a:extLst>
          </p:cNvPr>
          <p:cNvCxnSpPr/>
          <p:nvPr/>
        </p:nvCxnSpPr>
        <p:spPr bwMode="auto">
          <a:xfrm>
            <a:off x="3240705" y="3472068"/>
            <a:ext cx="1655762" cy="0"/>
          </a:xfrm>
          <a:prstGeom prst="straightConnector1">
            <a:avLst/>
          </a:prstGeom>
          <a:ln w="12700">
            <a:solidFill>
              <a:srgbClr val="ED145B"/>
            </a:solidFill>
            <a:headEnd type="oval" w="med" len="med"/>
            <a:tailEnd type="triangle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de seta reta 18">
            <a:extLst>
              <a:ext uri="{FF2B5EF4-FFF2-40B4-BE49-F238E27FC236}">
                <a16:creationId xmlns:a16="http://schemas.microsoft.com/office/drawing/2014/main" id="{E4136753-48F0-469B-BA2A-87AAD4207CA6}"/>
              </a:ext>
            </a:extLst>
          </p:cNvPr>
          <p:cNvCxnSpPr/>
          <p:nvPr/>
        </p:nvCxnSpPr>
        <p:spPr bwMode="auto">
          <a:xfrm>
            <a:off x="3240705" y="4327687"/>
            <a:ext cx="1655762" cy="0"/>
          </a:xfrm>
          <a:prstGeom prst="straightConnector1">
            <a:avLst/>
          </a:prstGeom>
          <a:ln w="12700">
            <a:solidFill>
              <a:srgbClr val="ED145B"/>
            </a:solidFill>
            <a:headEnd type="oval" w="med" len="med"/>
            <a:tailEnd type="triangle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tângulo de cantos arredondados 19">
            <a:extLst>
              <a:ext uri="{FF2B5EF4-FFF2-40B4-BE49-F238E27FC236}">
                <a16:creationId xmlns:a16="http://schemas.microsoft.com/office/drawing/2014/main" id="{5CD26824-79F1-468E-B0F5-601874E35268}"/>
              </a:ext>
            </a:extLst>
          </p:cNvPr>
          <p:cNvSpPr/>
          <p:nvPr/>
        </p:nvSpPr>
        <p:spPr bwMode="auto">
          <a:xfrm>
            <a:off x="5086170" y="2757081"/>
            <a:ext cx="1448486" cy="3908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ED145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 da classe</a:t>
            </a:r>
          </a:p>
        </p:txBody>
      </p:sp>
      <p:sp>
        <p:nvSpPr>
          <p:cNvPr id="15" name="Retângulo de cantos arredondados 20">
            <a:extLst>
              <a:ext uri="{FF2B5EF4-FFF2-40B4-BE49-F238E27FC236}">
                <a16:creationId xmlns:a16="http://schemas.microsoft.com/office/drawing/2014/main" id="{265F958E-E13E-4875-982A-6350CA9B4155}"/>
              </a:ext>
            </a:extLst>
          </p:cNvPr>
          <p:cNvSpPr/>
          <p:nvPr/>
        </p:nvSpPr>
        <p:spPr bwMode="auto">
          <a:xfrm>
            <a:off x="5086171" y="3276653"/>
            <a:ext cx="1448486" cy="3908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ED145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Atributos</a:t>
            </a:r>
          </a:p>
        </p:txBody>
      </p:sp>
      <p:sp>
        <p:nvSpPr>
          <p:cNvPr id="16" name="Retângulo de cantos arredondados 21">
            <a:extLst>
              <a:ext uri="{FF2B5EF4-FFF2-40B4-BE49-F238E27FC236}">
                <a16:creationId xmlns:a16="http://schemas.microsoft.com/office/drawing/2014/main" id="{771ECF49-20FD-4327-B0F1-E669E7C506D3}"/>
              </a:ext>
            </a:extLst>
          </p:cNvPr>
          <p:cNvSpPr/>
          <p:nvPr/>
        </p:nvSpPr>
        <p:spPr bwMode="auto">
          <a:xfrm>
            <a:off x="5086171" y="4165457"/>
            <a:ext cx="1448485" cy="3908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ED145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Operações</a:t>
            </a:r>
          </a:p>
        </p:txBody>
      </p:sp>
    </p:spTree>
    <p:extLst>
      <p:ext uri="{BB962C8B-B14F-4D97-AF65-F5344CB8AC3E}">
        <p14:creationId xmlns:p14="http://schemas.microsoft.com/office/powerpoint/2010/main" val="393699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 QUE É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UM ATRIBUTO?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1B7C7AD1-9ADD-4A1B-AB1E-A397660DDC04}"/>
              </a:ext>
            </a:extLst>
          </p:cNvPr>
          <p:cNvSpPr txBox="1">
            <a:spLocks/>
          </p:cNvSpPr>
          <p:nvPr/>
        </p:nvSpPr>
        <p:spPr>
          <a:xfrm>
            <a:off x="936052" y="1239896"/>
            <a:ext cx="7870370" cy="10313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D145B"/>
              </a:buClr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atributo é o nome que se dá à propriedade de uma classe</a:t>
            </a:r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pt-BR" sz="5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Clr>
                <a:srgbClr val="ED145B"/>
              </a:buClr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atributo descreve o tipo de valores que a propriedade possui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classe pode ter qualquer número de atributos ou nenhum atributo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sz="12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4F11EE0-C29D-44A6-A15E-4E99C056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647" y="2445891"/>
            <a:ext cx="2450076" cy="223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Conector de seta reta 17">
            <a:extLst>
              <a:ext uri="{FF2B5EF4-FFF2-40B4-BE49-F238E27FC236}">
                <a16:creationId xmlns:a16="http://schemas.microsoft.com/office/drawing/2014/main" id="{471DB277-9407-474D-BF02-194BCE164169}"/>
              </a:ext>
            </a:extLst>
          </p:cNvPr>
          <p:cNvCxnSpPr/>
          <p:nvPr/>
        </p:nvCxnSpPr>
        <p:spPr bwMode="auto">
          <a:xfrm>
            <a:off x="3314446" y="3371036"/>
            <a:ext cx="1655762" cy="0"/>
          </a:xfrm>
          <a:prstGeom prst="straightConnector1">
            <a:avLst/>
          </a:prstGeom>
          <a:ln w="12700">
            <a:solidFill>
              <a:srgbClr val="ED145B"/>
            </a:solidFill>
            <a:headEnd type="oval" w="med" len="med"/>
            <a:tailEnd type="triangle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tângulo de cantos arredondados 20">
            <a:extLst>
              <a:ext uri="{FF2B5EF4-FFF2-40B4-BE49-F238E27FC236}">
                <a16:creationId xmlns:a16="http://schemas.microsoft.com/office/drawing/2014/main" id="{93D72C1B-C2A7-4E7C-BC33-E12EC9E95C57}"/>
              </a:ext>
            </a:extLst>
          </p:cNvPr>
          <p:cNvSpPr/>
          <p:nvPr/>
        </p:nvSpPr>
        <p:spPr bwMode="auto">
          <a:xfrm>
            <a:off x="5068453" y="3175622"/>
            <a:ext cx="1448486" cy="3908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ED145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40823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 QUE É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UMA OPERAÇÃO?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1B7C7AD1-9ADD-4A1B-AB1E-A397660DDC04}"/>
              </a:ext>
            </a:extLst>
          </p:cNvPr>
          <p:cNvSpPr txBox="1">
            <a:spLocks/>
          </p:cNvSpPr>
          <p:nvPr/>
        </p:nvSpPr>
        <p:spPr>
          <a:xfrm>
            <a:off x="936052" y="1239896"/>
            <a:ext cx="7507400" cy="14295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D145B"/>
              </a:buClr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serviço que pode ser solicitado a partir de um objeto para efeito de comportamento. Uma operação tem uma assinatura, que pode restringir os parâmetros reais que são possíveis.</a:t>
            </a:r>
          </a:p>
          <a:p>
            <a:pPr>
              <a:lnSpc>
                <a:spcPct val="150000"/>
              </a:lnSpc>
              <a:buClr>
                <a:srgbClr val="ED145B"/>
              </a:buClr>
            </a:pPr>
            <a:endParaRPr lang="pt-BR" sz="5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Clr>
                <a:srgbClr val="ED145B"/>
              </a:buClr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classe pode ter qualquer número de operações ou nenhuma operação.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FA380CD-80B1-4D0C-9623-101832BF2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779" y="2602128"/>
            <a:ext cx="3224255" cy="208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de cantos arredondados 21">
            <a:extLst>
              <a:ext uri="{FF2B5EF4-FFF2-40B4-BE49-F238E27FC236}">
                <a16:creationId xmlns:a16="http://schemas.microsoft.com/office/drawing/2014/main" id="{8E27B799-0246-4AD9-826D-02A32B0EDD22}"/>
              </a:ext>
            </a:extLst>
          </p:cNvPr>
          <p:cNvSpPr/>
          <p:nvPr/>
        </p:nvSpPr>
        <p:spPr bwMode="auto">
          <a:xfrm>
            <a:off x="5888598" y="3677064"/>
            <a:ext cx="1448485" cy="3908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ED145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Operações</a:t>
            </a:r>
          </a:p>
        </p:txBody>
      </p:sp>
      <p:cxnSp>
        <p:nvCxnSpPr>
          <p:cNvPr id="21" name="Conector de seta reta 17">
            <a:extLst>
              <a:ext uri="{FF2B5EF4-FFF2-40B4-BE49-F238E27FC236}">
                <a16:creationId xmlns:a16="http://schemas.microsoft.com/office/drawing/2014/main" id="{471DB277-9407-474D-BF02-194BCE164169}"/>
              </a:ext>
            </a:extLst>
          </p:cNvPr>
          <p:cNvCxnSpPr/>
          <p:nvPr/>
        </p:nvCxnSpPr>
        <p:spPr bwMode="auto">
          <a:xfrm>
            <a:off x="4112828" y="3872479"/>
            <a:ext cx="1655762" cy="0"/>
          </a:xfrm>
          <a:prstGeom prst="straightConnector1">
            <a:avLst/>
          </a:prstGeom>
          <a:ln w="12700">
            <a:solidFill>
              <a:srgbClr val="ED145B"/>
            </a:solidFill>
            <a:headEnd type="oval" w="med" len="med"/>
            <a:tailEnd type="triangle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1B7C7AD1-9ADD-4A1B-AB1E-A397660DDC04}"/>
              </a:ext>
            </a:extLst>
          </p:cNvPr>
          <p:cNvSpPr txBox="1">
            <a:spLocks/>
          </p:cNvSpPr>
          <p:nvPr/>
        </p:nvSpPr>
        <p:spPr>
          <a:xfrm>
            <a:off x="936052" y="1239896"/>
            <a:ext cx="7870370" cy="39083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rgbClr val="ED145B"/>
              </a:buClr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classe Pessoa possui os seguintes atributos e operações:</a:t>
            </a:r>
          </a:p>
          <a:p>
            <a:pPr lvl="1" algn="just">
              <a:lnSpc>
                <a:spcPct val="150000"/>
              </a:lnSpc>
              <a:buClr>
                <a:srgbClr val="ED145B"/>
              </a:buClr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627063" lvl="1" algn="just">
              <a:lnSpc>
                <a:spcPct val="150000"/>
              </a:lnSpc>
              <a:buClr>
                <a:srgbClr val="ED145B"/>
              </a:buClr>
              <a:buFont typeface="Courier New" panose="02070309020205020404" pitchFamily="49" charset="0"/>
              <a:buChar char="o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Atributos:</a:t>
            </a:r>
          </a:p>
          <a:p>
            <a:pPr marL="900113" lvl="1" algn="just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</a:t>
            </a:r>
          </a:p>
          <a:p>
            <a:pPr marL="900113" lvl="1" algn="just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sexo</a:t>
            </a:r>
          </a:p>
          <a:p>
            <a:pPr marL="900113" lvl="1" algn="just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idade</a:t>
            </a:r>
          </a:p>
          <a:p>
            <a:pPr marL="900113" lvl="1" algn="just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casa</a:t>
            </a:r>
          </a:p>
          <a:p>
            <a:pPr marL="900113" lvl="1" algn="just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carro</a:t>
            </a:r>
          </a:p>
          <a:p>
            <a:pPr marL="627063" lvl="1" algn="just">
              <a:lnSpc>
                <a:spcPct val="150000"/>
              </a:lnSpc>
              <a:buClr>
                <a:srgbClr val="ED145B"/>
              </a:buClr>
              <a:buFont typeface="Courier New" panose="02070309020205020404" pitchFamily="49" charset="0"/>
              <a:buChar char="o"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627063" lvl="1" algn="just">
              <a:lnSpc>
                <a:spcPct val="150000"/>
              </a:lnSpc>
              <a:buClr>
                <a:srgbClr val="ED145B"/>
              </a:buClr>
              <a:buFont typeface="Courier New" panose="02070309020205020404" pitchFamily="49" charset="0"/>
              <a:buChar char="o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Operações:</a:t>
            </a:r>
          </a:p>
          <a:p>
            <a:pPr marL="900113" lvl="1" indent="-273050" algn="just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§"/>
            </a:pP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exibirDadosPessoais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900113" lvl="1" indent="-273050" algn="just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§"/>
            </a:pP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exibirPatrimonio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8E35F8A-3140-46E0-88EF-851E0097F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4217" y="1791545"/>
            <a:ext cx="3090318" cy="286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RELAÇÃO ENTRE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CLASSES E OBJETOS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CCAA7DE-6EEC-41B6-B9EC-BCAC564D7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50529" y="2192778"/>
            <a:ext cx="2132014" cy="25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60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DOMAIN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DRIVEN DESIGN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RELAÇÃO ENTRE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CLASSES E OBJETOS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1D9C0B-5547-4CFE-9010-70D80B6F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33252" y="1170684"/>
            <a:ext cx="991626" cy="116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9A177DD-2C5D-47F5-8295-0304F2A8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460277" y="1175055"/>
            <a:ext cx="991626" cy="116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5B079E-3119-493E-82F7-E0F35358C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773230" y="1175055"/>
            <a:ext cx="1004476" cy="117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upo 18">
            <a:extLst>
              <a:ext uri="{FF2B5EF4-FFF2-40B4-BE49-F238E27FC236}">
                <a16:creationId xmlns:a16="http://schemas.microsoft.com/office/drawing/2014/main" id="{455F18D6-4169-4129-BFE4-6670BBBAB1A4}"/>
              </a:ext>
            </a:extLst>
          </p:cNvPr>
          <p:cNvGrpSpPr/>
          <p:nvPr/>
        </p:nvGrpSpPr>
        <p:grpSpPr>
          <a:xfrm>
            <a:off x="936052" y="1462855"/>
            <a:ext cx="1711427" cy="2833724"/>
            <a:chOff x="323850" y="1285875"/>
            <a:chExt cx="1711427" cy="2833724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5F18287-BEC7-443D-8598-26DF847368F2}"/>
                </a:ext>
              </a:extLst>
            </p:cNvPr>
            <p:cNvSpPr txBox="1"/>
            <p:nvPr/>
          </p:nvSpPr>
          <p:spPr>
            <a:xfrm>
              <a:off x="323850" y="1285875"/>
              <a:ext cx="1711427" cy="2833724"/>
            </a:xfrm>
            <a:prstGeom prst="rect">
              <a:avLst/>
            </a:prstGeom>
            <a:grpFill/>
            <a:ln>
              <a:solidFill>
                <a:srgbClr val="ED145B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pt-BR" sz="1200" b="1" dirty="0">
                  <a:solidFill>
                    <a:srgbClr val="ED145B"/>
                  </a:solidFill>
                </a:rPr>
                <a:t>Objeto #1</a:t>
              </a:r>
            </a:p>
            <a:p>
              <a:pPr>
                <a:lnSpc>
                  <a:spcPct val="150000"/>
                </a:lnSpc>
                <a:defRPr/>
              </a:pPr>
              <a:endParaRPr lang="pt-BR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nome = “Pedro”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idade = 52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sexo = “Masculino”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casa =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carro  =</a:t>
              </a:r>
            </a:p>
            <a:p>
              <a:pPr>
                <a:lnSpc>
                  <a:spcPct val="150000"/>
                </a:lnSpc>
                <a:defRPr/>
              </a:pPr>
              <a:endParaRPr lang="pt-B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 err="1">
                  <a:solidFill>
                    <a:schemeClr val="tx1"/>
                  </a:solidFill>
                </a:rPr>
                <a:t>exibirDadosPessoais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 err="1">
                  <a:solidFill>
                    <a:schemeClr val="tx1"/>
                  </a:solidFill>
                </a:rPr>
                <a:t>exibirPatrimonio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2E117E1F-6453-4F95-A721-B1A0DB71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7515" y="2678497"/>
              <a:ext cx="238125" cy="29152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89CC574-E24A-4576-9DEF-88EAF646E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90758" y="2942049"/>
              <a:ext cx="473626" cy="437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EDAFAC9-A924-43E7-BA51-302A6ECEA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3850" y="1706450"/>
              <a:ext cx="1711427" cy="0"/>
            </a:xfrm>
            <a:prstGeom prst="line">
              <a:avLst/>
            </a:prstGeom>
            <a:grpFill/>
            <a:ln>
              <a:solidFill>
                <a:srgbClr val="ED145B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1F633B2D-0688-4F74-B2B9-9AD487024F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3850" y="3429000"/>
              <a:ext cx="1711427" cy="0"/>
            </a:xfrm>
            <a:prstGeom prst="line">
              <a:avLst/>
            </a:prstGeom>
            <a:grpFill/>
            <a:ln>
              <a:solidFill>
                <a:srgbClr val="ED145B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26">
            <a:extLst>
              <a:ext uri="{FF2B5EF4-FFF2-40B4-BE49-F238E27FC236}">
                <a16:creationId xmlns:a16="http://schemas.microsoft.com/office/drawing/2014/main" id="{A69223A9-FE08-44EC-943A-764E9F7754C4}"/>
              </a:ext>
            </a:extLst>
          </p:cNvPr>
          <p:cNvGrpSpPr/>
          <p:nvPr/>
        </p:nvGrpSpPr>
        <p:grpSpPr>
          <a:xfrm>
            <a:off x="3597522" y="1462855"/>
            <a:ext cx="1711427" cy="2833724"/>
            <a:chOff x="3390900" y="1285875"/>
            <a:chExt cx="1679339" cy="2833724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B275B0F-6008-4FA9-9068-BA7D4DB1DF48}"/>
                </a:ext>
              </a:extLst>
            </p:cNvPr>
            <p:cNvSpPr txBox="1"/>
            <p:nvPr/>
          </p:nvSpPr>
          <p:spPr>
            <a:xfrm>
              <a:off x="3390900" y="1285875"/>
              <a:ext cx="1679339" cy="2833724"/>
            </a:xfrm>
            <a:prstGeom prst="rect">
              <a:avLst/>
            </a:prstGeom>
            <a:grpFill/>
            <a:ln>
              <a:solidFill>
                <a:srgbClr val="ED145B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pt-BR" sz="1200" b="1" dirty="0">
                  <a:solidFill>
                    <a:srgbClr val="ED145B"/>
                  </a:solidFill>
                </a:rPr>
                <a:t>Objeto #2</a:t>
              </a:r>
            </a:p>
            <a:p>
              <a:pPr>
                <a:lnSpc>
                  <a:spcPct val="150000"/>
                </a:lnSpc>
                <a:defRPr/>
              </a:pPr>
              <a:endParaRPr lang="pt-BR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nome = “</a:t>
              </a:r>
              <a:r>
                <a:rPr lang="pt-BR" sz="1200" dirty="0" err="1">
                  <a:solidFill>
                    <a:schemeClr val="tx1"/>
                  </a:solidFill>
                </a:rPr>
                <a:t>Julio</a:t>
              </a:r>
              <a:r>
                <a:rPr lang="pt-BR" sz="1200" dirty="0">
                  <a:solidFill>
                    <a:schemeClr val="tx1"/>
                  </a:solidFill>
                </a:rPr>
                <a:t>”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idade = 25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sexo = “Masculino”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casa =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carro  =</a:t>
              </a:r>
            </a:p>
            <a:p>
              <a:pPr>
                <a:lnSpc>
                  <a:spcPct val="150000"/>
                </a:lnSpc>
                <a:defRPr/>
              </a:pPr>
              <a:endParaRPr lang="pt-B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 err="1">
                  <a:solidFill>
                    <a:schemeClr val="tx1"/>
                  </a:solidFill>
                </a:rPr>
                <a:t>exibirDadosPessoais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 err="1">
                  <a:solidFill>
                    <a:schemeClr val="tx1"/>
                  </a:solidFill>
                </a:rPr>
                <a:t>exibirPatrimonio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3741CE3-4C29-4007-8FD3-4B20EAD28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060481" y="2946875"/>
              <a:ext cx="360795" cy="3607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5EAE6EB1-EB17-4167-AE99-DB3E7FFEC3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90900" y="1706450"/>
              <a:ext cx="1679339" cy="0"/>
            </a:xfrm>
            <a:prstGeom prst="line">
              <a:avLst/>
            </a:prstGeom>
            <a:grpFill/>
            <a:ln>
              <a:solidFill>
                <a:srgbClr val="ED145B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B5CD5EA-4789-4CA7-A0EB-BB3830326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94702" y="3429000"/>
              <a:ext cx="1675537" cy="0"/>
            </a:xfrm>
            <a:prstGeom prst="line">
              <a:avLst/>
            </a:prstGeom>
            <a:grpFill/>
            <a:ln>
              <a:solidFill>
                <a:srgbClr val="ED145B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31">
            <a:extLst>
              <a:ext uri="{FF2B5EF4-FFF2-40B4-BE49-F238E27FC236}">
                <a16:creationId xmlns:a16="http://schemas.microsoft.com/office/drawing/2014/main" id="{3D590071-3645-4C21-902F-833ABB992DBA}"/>
              </a:ext>
            </a:extLst>
          </p:cNvPr>
          <p:cNvGrpSpPr/>
          <p:nvPr/>
        </p:nvGrpSpPr>
        <p:grpSpPr>
          <a:xfrm>
            <a:off x="6246574" y="1445393"/>
            <a:ext cx="1713085" cy="2833724"/>
            <a:chOff x="6306368" y="1268413"/>
            <a:chExt cx="1713085" cy="2833724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C94C72D-E10F-4EF7-91BB-43DAC8BBF78B}"/>
                </a:ext>
              </a:extLst>
            </p:cNvPr>
            <p:cNvSpPr txBox="1"/>
            <p:nvPr/>
          </p:nvSpPr>
          <p:spPr>
            <a:xfrm>
              <a:off x="6311900" y="1268413"/>
              <a:ext cx="1707553" cy="2833724"/>
            </a:xfrm>
            <a:prstGeom prst="rect">
              <a:avLst/>
            </a:prstGeom>
            <a:grpFill/>
            <a:ln>
              <a:solidFill>
                <a:srgbClr val="ED145B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pt-BR" sz="1200" b="1" dirty="0">
                  <a:solidFill>
                    <a:srgbClr val="ED145B"/>
                  </a:solidFill>
                </a:rPr>
                <a:t>Objeto #3</a:t>
              </a:r>
            </a:p>
            <a:p>
              <a:pPr>
                <a:lnSpc>
                  <a:spcPct val="150000"/>
                </a:lnSpc>
                <a:defRPr/>
              </a:pPr>
              <a:endParaRPr lang="pt-BR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nome = “Telma”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idade = 17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sexo = “Feminino”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casa =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carro  = </a:t>
              </a:r>
            </a:p>
            <a:p>
              <a:pPr>
                <a:lnSpc>
                  <a:spcPct val="150000"/>
                </a:lnSpc>
                <a:defRPr/>
              </a:pPr>
              <a:endParaRPr lang="pt-B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 err="1">
                  <a:solidFill>
                    <a:schemeClr val="tx1"/>
                  </a:solidFill>
                </a:rPr>
                <a:t>exibirDadosPessoais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pt-BR" sz="1200" dirty="0" err="1">
                  <a:solidFill>
                    <a:schemeClr val="tx1"/>
                  </a:solidFill>
                </a:rPr>
                <a:t>exibirPatrimonio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3616784A-7486-40B8-8195-3C51043738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11900" y="1709460"/>
              <a:ext cx="1707553" cy="0"/>
            </a:xfrm>
            <a:prstGeom prst="line">
              <a:avLst/>
            </a:prstGeom>
            <a:grpFill/>
            <a:ln>
              <a:solidFill>
                <a:srgbClr val="ED145B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B91182E-80A9-4E9B-8C5D-22F5536E1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06368" y="3429000"/>
              <a:ext cx="1713085" cy="0"/>
            </a:xfrm>
            <a:prstGeom prst="line">
              <a:avLst/>
            </a:prstGeom>
            <a:grpFill/>
            <a:ln>
              <a:solidFill>
                <a:srgbClr val="ED145B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0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RELAÇÃO ENTRE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CLASSES E OBJETOS</a:t>
            </a:r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EFA3DC0D-4E45-481C-AC2B-DEB3FA027E5A}"/>
              </a:ext>
            </a:extLst>
          </p:cNvPr>
          <p:cNvSpPr txBox="1">
            <a:spLocks/>
          </p:cNvSpPr>
          <p:nvPr/>
        </p:nvSpPr>
        <p:spPr>
          <a:xfrm>
            <a:off x="936052" y="1227465"/>
            <a:ext cx="5781368" cy="1496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D145B"/>
              </a:buClr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definição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abstrata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um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objeto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endParaRPr lang="en-US" sz="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Ela define a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estrutura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comportamento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cada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objeto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endParaRPr lang="en-US" sz="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Ela serve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modelo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a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criação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objetos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Clr>
                <a:srgbClr val="ED145B"/>
              </a:buClr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Classes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não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são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coleções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objetos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DC8D59AE-623E-4A6D-8388-C131A9762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9152" y="3591321"/>
            <a:ext cx="1295400" cy="0"/>
          </a:xfrm>
          <a:prstGeom prst="line">
            <a:avLst/>
          </a:prstGeom>
          <a:ln w="127000">
            <a:solidFill>
              <a:srgbClr val="ED145B"/>
            </a:solidFill>
            <a:headEnd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>
              <a:solidFill>
                <a:schemeClr val="bg2"/>
              </a:solidFill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5BB26E60-D6D5-4EB7-BD4F-953095EBC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5023" y="2433484"/>
            <a:ext cx="2401097" cy="222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2240BE5-DDAF-4B94-821D-37C75ADB0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687434" y="2966579"/>
            <a:ext cx="991626" cy="116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889BA19-1A3D-49BA-909A-88BCD93DD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894861" y="3431223"/>
            <a:ext cx="991626" cy="116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B569BAB-EFAE-437D-8FA0-088930B17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503718" y="3400507"/>
            <a:ext cx="1004476" cy="117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67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RELAÇÃO ENTRE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CLASSES E OBJETOS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0CF970C0-4E43-4B33-BCBE-ABEA507B8D97}"/>
              </a:ext>
            </a:extLst>
          </p:cNvPr>
          <p:cNvSpPr txBox="1">
            <a:spLocks/>
          </p:cNvSpPr>
          <p:nvPr/>
        </p:nvSpPr>
        <p:spPr>
          <a:xfrm>
            <a:off x="936052" y="1165762"/>
            <a:ext cx="2839535" cy="3693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dirty="0" err="1">
                <a:solidFill>
                  <a:srgbClr val="ED145B"/>
                </a:solidFill>
                <a:latin typeface="Gotham HTF Light" pitchFamily="50" charset="0"/>
              </a:rPr>
              <a:t>Atributos</a:t>
            </a:r>
            <a:r>
              <a:rPr lang="en-US" sz="1200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en-US" sz="1200" b="1" dirty="0" err="1">
                <a:solidFill>
                  <a:srgbClr val="ED145B"/>
                </a:solidFill>
                <a:latin typeface="Gotham HTF Light" pitchFamily="50" charset="0"/>
              </a:rPr>
              <a:t>em</a:t>
            </a:r>
            <a:r>
              <a:rPr lang="en-US" sz="1200" b="1" dirty="0">
                <a:solidFill>
                  <a:srgbClr val="ED145B"/>
                </a:solidFill>
                <a:latin typeface="Gotham HTF Light" pitchFamily="50" charset="0"/>
              </a:rPr>
              <a:t> classes e </a:t>
            </a:r>
            <a:r>
              <a:rPr lang="en-US" sz="1200" b="1" dirty="0" err="1">
                <a:solidFill>
                  <a:srgbClr val="ED145B"/>
                </a:solidFill>
                <a:latin typeface="Gotham HTF Light" pitchFamily="50" charset="0"/>
              </a:rPr>
              <a:t>objetos</a:t>
            </a:r>
            <a:endParaRPr lang="en-US" sz="100" b="1" dirty="0">
              <a:solidFill>
                <a:srgbClr val="ED145B"/>
              </a:solidFill>
              <a:latin typeface="Gotham HTF Light" pitchFamily="50" charset="0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59DDC850-C43A-4948-A42F-5944CFA8F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003" y="2574328"/>
            <a:ext cx="2284163" cy="180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3F2D1E88-9EE1-480F-B3BF-E4CB69BE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575" y="1628916"/>
            <a:ext cx="723018" cy="29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pPr>
              <a:defRPr/>
            </a:pP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F869B8D1-0591-44BD-9023-DBA6FE7F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652" y="2861333"/>
            <a:ext cx="840871" cy="29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pPr>
              <a:defRPr/>
            </a:pP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Objetos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B51DE1DD-B662-43B5-8B97-5433E46037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5204" y="3197055"/>
            <a:ext cx="716629" cy="731838"/>
          </a:xfrm>
          <a:prstGeom prst="line">
            <a:avLst/>
          </a:prstGeom>
          <a:ln w="76200">
            <a:solidFill>
              <a:srgbClr val="ED145B"/>
            </a:solidFill>
            <a:headEnd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 sz="1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B755E25D-478C-40C8-81C2-A207E9907E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95204" y="2147714"/>
            <a:ext cx="716629" cy="731840"/>
          </a:xfrm>
          <a:prstGeom prst="line">
            <a:avLst/>
          </a:prstGeom>
          <a:ln w="76200">
            <a:solidFill>
              <a:srgbClr val="ED145B"/>
            </a:solidFill>
            <a:headEnd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 sz="1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2E870029-97E0-46DA-B752-DA6D1BF4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9864" y="1466030"/>
            <a:ext cx="2785341" cy="320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A90C156F-4B61-47D5-8038-DD3B6103E4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5084" y="1957608"/>
            <a:ext cx="1587" cy="668338"/>
          </a:xfrm>
          <a:prstGeom prst="line">
            <a:avLst/>
          </a:prstGeom>
          <a:ln w="76200">
            <a:solidFill>
              <a:srgbClr val="ED145B"/>
            </a:solidFill>
            <a:headEnd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0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DEFINIÇÃO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ORIENTAÇÃO A OBJETOS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1B7C7AD1-9ADD-4A1B-AB1E-A397660DDC04}"/>
              </a:ext>
            </a:extLst>
          </p:cNvPr>
          <p:cNvSpPr txBox="1">
            <a:spLocks/>
          </p:cNvSpPr>
          <p:nvPr/>
        </p:nvSpPr>
        <p:spPr>
          <a:xfrm>
            <a:off x="936052" y="1394754"/>
            <a:ext cx="7131316" cy="17245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conjunto de princípios (abstração, encapsulamento, polimorfismo) guiando a construção do software, em conjunto com linguagens, bancos de dados e outras ferramentas que suportam esses princípios.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Object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Technology -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Manager’s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Guide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Taylor, 1997.)</a:t>
            </a:r>
          </a:p>
        </p:txBody>
      </p:sp>
    </p:spTree>
    <p:extLst>
      <p:ext uri="{BB962C8B-B14F-4D97-AF65-F5344CB8AC3E}">
        <p14:creationId xmlns:p14="http://schemas.microsoft.com/office/powerpoint/2010/main" val="18633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HISTÓRIA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ORIENTAÇÃO A OBJETOS</a:t>
            </a:r>
          </a:p>
        </p:txBody>
      </p:sp>
      <p:sp>
        <p:nvSpPr>
          <p:cNvPr id="5" name="Seta entalhada para a direita 12">
            <a:extLst>
              <a:ext uri="{FF2B5EF4-FFF2-40B4-BE49-F238E27FC236}">
                <a16:creationId xmlns:a16="http://schemas.microsoft.com/office/drawing/2014/main" id="{597676C7-CEB9-4021-A9C4-27C689AE31F4}"/>
              </a:ext>
            </a:extLst>
          </p:cNvPr>
          <p:cNvSpPr/>
          <p:nvPr/>
        </p:nvSpPr>
        <p:spPr>
          <a:xfrm>
            <a:off x="701176" y="1981186"/>
            <a:ext cx="7776864" cy="1891684"/>
          </a:xfrm>
          <a:prstGeom prst="notchedRightArrow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upo 15">
            <a:extLst>
              <a:ext uri="{FF2B5EF4-FFF2-40B4-BE49-F238E27FC236}">
                <a16:creationId xmlns:a16="http://schemas.microsoft.com/office/drawing/2014/main" id="{07B94A8D-7BD4-47D7-8EC1-E96E2C1F3398}"/>
              </a:ext>
            </a:extLst>
          </p:cNvPr>
          <p:cNvGrpSpPr/>
          <p:nvPr/>
        </p:nvGrpSpPr>
        <p:grpSpPr>
          <a:xfrm>
            <a:off x="1230797" y="1889634"/>
            <a:ext cx="1200418" cy="593826"/>
            <a:chOff x="108012" y="0"/>
            <a:chExt cx="1200418" cy="1872208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191ED1C-422F-40CB-81AF-61CC7FCF8637}"/>
                </a:ext>
              </a:extLst>
            </p:cNvPr>
            <p:cNvSpPr/>
            <p:nvPr/>
          </p:nvSpPr>
          <p:spPr>
            <a:xfrm>
              <a:off x="108012" y="0"/>
              <a:ext cx="1200418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88EFF19-9348-4882-A014-781157DAF2D5}"/>
                </a:ext>
              </a:extLst>
            </p:cNvPr>
            <p:cNvSpPr/>
            <p:nvPr/>
          </p:nvSpPr>
          <p:spPr>
            <a:xfrm>
              <a:off x="108012" y="0"/>
              <a:ext cx="1200418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  <a:t>1966</a:t>
              </a:r>
              <a:b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</a:br>
              <a: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  <a:t>Simula 67</a:t>
              </a:r>
            </a:p>
          </p:txBody>
        </p:sp>
      </p:grpSp>
      <p:sp>
        <p:nvSpPr>
          <p:cNvPr id="9" name="Elipse 8">
            <a:extLst>
              <a:ext uri="{FF2B5EF4-FFF2-40B4-BE49-F238E27FC236}">
                <a16:creationId xmlns:a16="http://schemas.microsoft.com/office/drawing/2014/main" id="{FBC63C95-BF94-441E-A86D-51DBD6388D96}"/>
              </a:ext>
            </a:extLst>
          </p:cNvPr>
          <p:cNvSpPr/>
          <p:nvPr/>
        </p:nvSpPr>
        <p:spPr>
          <a:xfrm>
            <a:off x="1596978" y="2694805"/>
            <a:ext cx="468052" cy="472921"/>
          </a:xfrm>
          <a:prstGeom prst="ellipse">
            <a:avLst/>
          </a:prstGeom>
          <a:solidFill>
            <a:srgbClr val="FFB9C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grpSp>
        <p:nvGrpSpPr>
          <p:cNvPr id="10" name="Grupo 18">
            <a:extLst>
              <a:ext uri="{FF2B5EF4-FFF2-40B4-BE49-F238E27FC236}">
                <a16:creationId xmlns:a16="http://schemas.microsoft.com/office/drawing/2014/main" id="{757BB90E-886F-4AD1-A8C5-95B4CE66B2F2}"/>
              </a:ext>
            </a:extLst>
          </p:cNvPr>
          <p:cNvGrpSpPr/>
          <p:nvPr/>
        </p:nvGrpSpPr>
        <p:grpSpPr>
          <a:xfrm>
            <a:off x="2118176" y="3395546"/>
            <a:ext cx="1073972" cy="593826"/>
            <a:chOff x="1141209" y="2808312"/>
            <a:chExt cx="1073972" cy="1872208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F0F1EC2-988D-4185-9D46-EB32718C4369}"/>
                </a:ext>
              </a:extLst>
            </p:cNvPr>
            <p:cNvSpPr/>
            <p:nvPr/>
          </p:nvSpPr>
          <p:spPr>
            <a:xfrm>
              <a:off x="1249888" y="2808312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20CCEF8-FCDB-43DB-9B11-21B0DF1102D2}"/>
                </a:ext>
              </a:extLst>
            </p:cNvPr>
            <p:cNvSpPr/>
            <p:nvPr/>
          </p:nvSpPr>
          <p:spPr>
            <a:xfrm>
              <a:off x="1141209" y="2808312"/>
              <a:ext cx="1073972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  <a:t>1972 </a:t>
              </a:r>
              <a:r>
                <a:rPr lang="pt-BR" sz="1200" b="1" kern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  <a:t>Smalltalk</a:t>
              </a:r>
              <a:endParaRPr lang="pt-BR" sz="1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endParaRP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642ADA8C-5389-4530-86BF-9D074ACB0592}"/>
              </a:ext>
            </a:extLst>
          </p:cNvPr>
          <p:cNvSpPr/>
          <p:nvPr/>
        </p:nvSpPr>
        <p:spPr>
          <a:xfrm>
            <a:off x="2452492" y="2694805"/>
            <a:ext cx="468052" cy="472921"/>
          </a:xfrm>
          <a:prstGeom prst="ellipse">
            <a:avLst/>
          </a:prstGeom>
          <a:solidFill>
            <a:srgbClr val="FFA2B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o 20">
            <a:extLst>
              <a:ext uri="{FF2B5EF4-FFF2-40B4-BE49-F238E27FC236}">
                <a16:creationId xmlns:a16="http://schemas.microsoft.com/office/drawing/2014/main" id="{1D3C0475-AB8C-4162-A04F-4B5210EDE768}"/>
              </a:ext>
            </a:extLst>
          </p:cNvPr>
          <p:cNvGrpSpPr/>
          <p:nvPr/>
        </p:nvGrpSpPr>
        <p:grpSpPr>
          <a:xfrm>
            <a:off x="3057526" y="1889634"/>
            <a:ext cx="919325" cy="593826"/>
            <a:chOff x="2215180" y="0"/>
            <a:chExt cx="919325" cy="1872208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0EE55CE-CE19-4CFA-8FAF-433D7AD0D6D0}"/>
                </a:ext>
              </a:extLst>
            </p:cNvPr>
            <p:cNvSpPr/>
            <p:nvPr/>
          </p:nvSpPr>
          <p:spPr>
            <a:xfrm>
              <a:off x="2215180" y="0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581DEDA-B9C7-411B-A6F1-B27C3895E310}"/>
                </a:ext>
              </a:extLst>
            </p:cNvPr>
            <p:cNvSpPr/>
            <p:nvPr/>
          </p:nvSpPr>
          <p:spPr>
            <a:xfrm>
              <a:off x="2215180" y="0"/>
              <a:ext cx="919325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  <a:t>1983</a:t>
              </a:r>
              <a:b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</a:br>
              <a: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  <a:t>C++</a:t>
              </a:r>
            </a:p>
          </p:txBody>
        </p: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7A128FF3-078E-4754-B8C2-F61751F2AD5C}"/>
              </a:ext>
            </a:extLst>
          </p:cNvPr>
          <p:cNvSpPr/>
          <p:nvPr/>
        </p:nvSpPr>
        <p:spPr>
          <a:xfrm>
            <a:off x="3283163" y="2694805"/>
            <a:ext cx="468052" cy="472921"/>
          </a:xfrm>
          <a:prstGeom prst="ellipse">
            <a:avLst/>
          </a:prstGeom>
          <a:solidFill>
            <a:srgbClr val="FF8AB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upo 22">
            <a:extLst>
              <a:ext uri="{FF2B5EF4-FFF2-40B4-BE49-F238E27FC236}">
                <a16:creationId xmlns:a16="http://schemas.microsoft.com/office/drawing/2014/main" id="{52D8BF8C-5326-4E87-8FEB-9E43335E12A5}"/>
              </a:ext>
            </a:extLst>
          </p:cNvPr>
          <p:cNvGrpSpPr/>
          <p:nvPr/>
        </p:nvGrpSpPr>
        <p:grpSpPr>
          <a:xfrm>
            <a:off x="3908529" y="3395546"/>
            <a:ext cx="919325" cy="593826"/>
            <a:chOff x="3180472" y="2808312"/>
            <a:chExt cx="919325" cy="187220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1B61362-4EF2-4F8A-8FAB-A52CD8455BDA}"/>
                </a:ext>
              </a:extLst>
            </p:cNvPr>
            <p:cNvSpPr/>
            <p:nvPr/>
          </p:nvSpPr>
          <p:spPr>
            <a:xfrm>
              <a:off x="3180472" y="2808312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3AC3F8C-756D-44C3-93AD-579793CEBCE2}"/>
                </a:ext>
              </a:extLst>
            </p:cNvPr>
            <p:cNvSpPr/>
            <p:nvPr/>
          </p:nvSpPr>
          <p:spPr>
            <a:xfrm>
              <a:off x="3286372" y="2808312"/>
              <a:ext cx="730045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  <a:t>1995 Java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3A545D5D-A10B-4AC2-A418-92F6F0B3B3D9}"/>
              </a:ext>
            </a:extLst>
          </p:cNvPr>
          <p:cNvSpPr/>
          <p:nvPr/>
        </p:nvSpPr>
        <p:spPr>
          <a:xfrm>
            <a:off x="4134166" y="2694805"/>
            <a:ext cx="468052" cy="472921"/>
          </a:xfrm>
          <a:prstGeom prst="ellipse">
            <a:avLst/>
          </a:prstGeom>
          <a:solidFill>
            <a:srgbClr val="FF73A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4" name="Grupo 24">
            <a:extLst>
              <a:ext uri="{FF2B5EF4-FFF2-40B4-BE49-F238E27FC236}">
                <a16:creationId xmlns:a16="http://schemas.microsoft.com/office/drawing/2014/main" id="{685DF97C-DB20-4D2C-AACD-7D61D694D49F}"/>
              </a:ext>
            </a:extLst>
          </p:cNvPr>
          <p:cNvGrpSpPr/>
          <p:nvPr/>
        </p:nvGrpSpPr>
        <p:grpSpPr>
          <a:xfrm>
            <a:off x="4759532" y="1889634"/>
            <a:ext cx="919325" cy="593826"/>
            <a:chOff x="4145764" y="0"/>
            <a:chExt cx="919325" cy="1872208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46D6D90-860A-4C5F-800B-5F4A8A603E65}"/>
                </a:ext>
              </a:extLst>
            </p:cNvPr>
            <p:cNvSpPr/>
            <p:nvPr/>
          </p:nvSpPr>
          <p:spPr>
            <a:xfrm>
              <a:off x="4145764" y="0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1DE33EB-A6D9-4AEC-B584-7CBAA259AA94}"/>
                </a:ext>
              </a:extLst>
            </p:cNvPr>
            <p:cNvSpPr/>
            <p:nvPr/>
          </p:nvSpPr>
          <p:spPr>
            <a:xfrm>
              <a:off x="4302158" y="0"/>
              <a:ext cx="606538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  <a:t>1997 UML</a:t>
              </a:r>
            </a:p>
          </p:txBody>
        </p:sp>
      </p:grpSp>
      <p:sp>
        <p:nvSpPr>
          <p:cNvPr id="27" name="Elipse 26">
            <a:extLst>
              <a:ext uri="{FF2B5EF4-FFF2-40B4-BE49-F238E27FC236}">
                <a16:creationId xmlns:a16="http://schemas.microsoft.com/office/drawing/2014/main" id="{27C778FD-EDEB-4CE3-93B0-213DDB3C1AC2}"/>
              </a:ext>
            </a:extLst>
          </p:cNvPr>
          <p:cNvSpPr/>
          <p:nvPr/>
        </p:nvSpPr>
        <p:spPr>
          <a:xfrm>
            <a:off x="4985169" y="2694805"/>
            <a:ext cx="468052" cy="472921"/>
          </a:xfrm>
          <a:prstGeom prst="ellipse">
            <a:avLst/>
          </a:prstGeom>
          <a:solidFill>
            <a:srgbClr val="FF598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8" name="Grupo 26">
            <a:extLst>
              <a:ext uri="{FF2B5EF4-FFF2-40B4-BE49-F238E27FC236}">
                <a16:creationId xmlns:a16="http://schemas.microsoft.com/office/drawing/2014/main" id="{C23E7344-6864-4FAC-B764-D7CF58FE1B4A}"/>
              </a:ext>
            </a:extLst>
          </p:cNvPr>
          <p:cNvGrpSpPr/>
          <p:nvPr/>
        </p:nvGrpSpPr>
        <p:grpSpPr>
          <a:xfrm>
            <a:off x="5604219" y="3395546"/>
            <a:ext cx="919325" cy="593826"/>
            <a:chOff x="5111056" y="2808312"/>
            <a:chExt cx="919325" cy="1872208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FED1913-5A15-40E5-8082-AA6AF67A6F74}"/>
                </a:ext>
              </a:extLst>
            </p:cNvPr>
            <p:cNvSpPr/>
            <p:nvPr/>
          </p:nvSpPr>
          <p:spPr>
            <a:xfrm>
              <a:off x="5111056" y="2808312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478B36D-235D-4003-B968-6105475B1398}"/>
                </a:ext>
              </a:extLst>
            </p:cNvPr>
            <p:cNvSpPr/>
            <p:nvPr/>
          </p:nvSpPr>
          <p:spPr>
            <a:xfrm>
              <a:off x="5111056" y="2808312"/>
              <a:ext cx="919325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  <a:t>2000</a:t>
              </a:r>
              <a:b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</a:br>
              <a: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  <a:t>C#</a:t>
              </a:r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5B0A2538-DA1C-4968-880E-3CB1EA88C1F7}"/>
              </a:ext>
            </a:extLst>
          </p:cNvPr>
          <p:cNvSpPr/>
          <p:nvPr/>
        </p:nvSpPr>
        <p:spPr>
          <a:xfrm>
            <a:off x="5829855" y="2694805"/>
            <a:ext cx="468052" cy="472921"/>
          </a:xfrm>
          <a:prstGeom prst="ellipse">
            <a:avLst/>
          </a:prstGeom>
          <a:solidFill>
            <a:srgbClr val="FF417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3" name="Grupo 28">
            <a:extLst>
              <a:ext uri="{FF2B5EF4-FFF2-40B4-BE49-F238E27FC236}">
                <a16:creationId xmlns:a16="http://schemas.microsoft.com/office/drawing/2014/main" id="{ACB58C24-C122-4F31-A54F-BCABD4EF31D8}"/>
              </a:ext>
            </a:extLst>
          </p:cNvPr>
          <p:cNvGrpSpPr/>
          <p:nvPr/>
        </p:nvGrpSpPr>
        <p:grpSpPr>
          <a:xfrm>
            <a:off x="6468648" y="1889634"/>
            <a:ext cx="919325" cy="593826"/>
            <a:chOff x="6076348" y="0"/>
            <a:chExt cx="919325" cy="1872208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88BE13D-D4FF-4B1C-AA42-DEC66816665F}"/>
                </a:ext>
              </a:extLst>
            </p:cNvPr>
            <p:cNvSpPr/>
            <p:nvPr/>
          </p:nvSpPr>
          <p:spPr>
            <a:xfrm>
              <a:off x="6076348" y="0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3AD5363-8017-47B0-A922-306337BAEA36}"/>
                </a:ext>
              </a:extLst>
            </p:cNvPr>
            <p:cNvSpPr/>
            <p:nvPr/>
          </p:nvSpPr>
          <p:spPr>
            <a:xfrm>
              <a:off x="6076348" y="0"/>
              <a:ext cx="919325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rPr>
                <a:t>2005 UML2</a:t>
              </a:r>
            </a:p>
          </p:txBody>
        </p:sp>
      </p:grpSp>
      <p:sp>
        <p:nvSpPr>
          <p:cNvPr id="36" name="Elipse 35">
            <a:extLst>
              <a:ext uri="{FF2B5EF4-FFF2-40B4-BE49-F238E27FC236}">
                <a16:creationId xmlns:a16="http://schemas.microsoft.com/office/drawing/2014/main" id="{9B828416-7C2B-4064-870B-EBDE23EFAFB7}"/>
              </a:ext>
            </a:extLst>
          </p:cNvPr>
          <p:cNvSpPr/>
          <p:nvPr/>
        </p:nvSpPr>
        <p:spPr>
          <a:xfrm>
            <a:off x="6694285" y="2694805"/>
            <a:ext cx="468052" cy="472921"/>
          </a:xfrm>
          <a:prstGeom prst="ellipse">
            <a:avLst/>
          </a:prstGeom>
          <a:solidFill>
            <a:srgbClr val="FF0C5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86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 QUE É UM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MODELO VISUAL?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E0BB675-48D1-4024-BBF8-EE1D794AE9A9}"/>
              </a:ext>
            </a:extLst>
          </p:cNvPr>
          <p:cNvSpPr txBox="1">
            <a:spLocks/>
          </p:cNvSpPr>
          <p:nvPr/>
        </p:nvSpPr>
        <p:spPr>
          <a:xfrm>
            <a:off x="936052" y="1442824"/>
            <a:ext cx="7374828" cy="3693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modelo é uma simplificação da realidade.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7CAD9126-A380-4529-BF7A-7C8E5AB7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26" y="2181347"/>
            <a:ext cx="3029346" cy="201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a direita 14">
            <a:extLst>
              <a:ext uri="{FF2B5EF4-FFF2-40B4-BE49-F238E27FC236}">
                <a16:creationId xmlns:a16="http://schemas.microsoft.com/office/drawing/2014/main" id="{30DDF58E-C649-4C21-834B-F001D9BDA2B0}"/>
              </a:ext>
            </a:extLst>
          </p:cNvPr>
          <p:cNvSpPr/>
          <p:nvPr/>
        </p:nvSpPr>
        <p:spPr bwMode="auto">
          <a:xfrm>
            <a:off x="4193830" y="2851509"/>
            <a:ext cx="678466" cy="5258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145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Square721 BT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4E1958-3851-4A08-870C-50DF95D9917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16" y="2115400"/>
            <a:ext cx="3029346" cy="20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PERGUNTA...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930E227-2165-4ACC-A15F-F8EF45D2848B}"/>
              </a:ext>
            </a:extLst>
          </p:cNvPr>
          <p:cNvSpPr txBox="1">
            <a:spLocks/>
          </p:cNvSpPr>
          <p:nvPr/>
        </p:nvSpPr>
        <p:spPr>
          <a:xfrm>
            <a:off x="936052" y="1393723"/>
            <a:ext cx="7219806" cy="2890683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construir um prédio sem a maquete, as plantas, a estruturação total de elétrica, gás e hidráulica?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Sim é possível 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heheh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), mas </a:t>
            </a:r>
            <a:r>
              <a:rPr lang="pt-BR" sz="8000" b="1" dirty="0">
                <a:solidFill>
                  <a:srgbClr val="ED145B"/>
                </a:solidFill>
                <a:latin typeface="Gotham HTF Medium" pitchFamily="50" charset="0"/>
              </a:rPr>
              <a:t>NÃO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faça isso!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>
            <a:extLst>
              <a:ext uri="{FF2B5EF4-FFF2-40B4-BE49-F238E27FC236}">
                <a16:creationId xmlns:a16="http://schemas.microsoft.com/office/drawing/2014/main" id="{30DD8C83-8743-4A55-89CE-255081E3E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82"/>
          <a:stretch/>
        </p:blipFill>
        <p:spPr bwMode="auto">
          <a:xfrm>
            <a:off x="4572000" y="0"/>
            <a:ext cx="4572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id="{F9CC9733-3700-4D57-A3D6-70AB5667A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81"/>
          <a:stretch/>
        </p:blipFill>
        <p:spPr bwMode="auto">
          <a:xfrm>
            <a:off x="0" y="0"/>
            <a:ext cx="4572000" cy="514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0F5FACE-63B1-4A3B-81C5-62DB4327962A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21A968-9402-4DC2-B384-F32F335E803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SENÃO….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89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F9CC9733-3700-4D57-A3D6-70AB5667A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9"/>
          <a:stretch/>
        </p:blipFill>
        <p:spPr bwMode="auto">
          <a:xfrm>
            <a:off x="0" y="0"/>
            <a:ext cx="4571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2">
            <a:extLst>
              <a:ext uri="{FF2B5EF4-FFF2-40B4-BE49-F238E27FC236}">
                <a16:creationId xmlns:a16="http://schemas.microsoft.com/office/drawing/2014/main" id="{30DD8C83-8743-4A55-89CE-255081E3E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17"/>
          <a:stretch/>
        </p:blipFill>
        <p:spPr bwMode="auto">
          <a:xfrm>
            <a:off x="4571999" y="-1"/>
            <a:ext cx="4571999" cy="514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0F5FACE-63B1-4A3B-81C5-62DB4327962A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21A968-9402-4DC2-B384-F32F335E803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SENÃO….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3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F9CC9733-3700-4D57-A3D6-70AB5667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" y="-8297"/>
            <a:ext cx="9167216" cy="515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0F5FACE-63B1-4A3B-81C5-62DB4327962A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21A968-9402-4DC2-B384-F32F335E803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SENÃO….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3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ORIENTAÇÃO 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A OBJETOS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F9CC9733-3700-4D57-A3D6-70AB5667A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95"/>
          <a:stretch/>
        </p:blipFill>
        <p:spPr bwMode="auto">
          <a:xfrm>
            <a:off x="4571999" y="-4"/>
            <a:ext cx="4571999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2">
            <a:extLst>
              <a:ext uri="{FF2B5EF4-FFF2-40B4-BE49-F238E27FC236}">
                <a16:creationId xmlns:a16="http://schemas.microsoft.com/office/drawing/2014/main" id="{30DD8C83-8743-4A55-89CE-255081E3E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0" b="8417"/>
          <a:stretch/>
        </p:blipFill>
        <p:spPr bwMode="auto">
          <a:xfrm>
            <a:off x="3" y="-4"/>
            <a:ext cx="4571998" cy="514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0F5FACE-63B1-4A3B-81C5-62DB4327962A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21A968-9402-4DC2-B384-F32F335E803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SENÃO….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4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>
            <a:extLst>
              <a:ext uri="{FF2B5EF4-FFF2-40B4-BE49-F238E27FC236}">
                <a16:creationId xmlns:a16="http://schemas.microsoft.com/office/drawing/2014/main" id="{30DD8C83-8743-4A55-89CE-255081E3E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38"/>
          <a:stretch/>
        </p:blipFill>
        <p:spPr bwMode="auto">
          <a:xfrm>
            <a:off x="0" y="-4768"/>
            <a:ext cx="4571999" cy="515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id="{F9CC9733-3700-4D57-A3D6-70AB5667A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507"/>
          <a:stretch/>
        </p:blipFill>
        <p:spPr bwMode="auto">
          <a:xfrm>
            <a:off x="4571999" y="-2386"/>
            <a:ext cx="4571999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0F5FACE-63B1-4A3B-81C5-62DB4327962A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21A968-9402-4DC2-B384-F32F335E803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SENÃO….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00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C94370E9-C9A6-49C3-9E61-B394355DF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46B06D-5393-47B8-AFCA-1D1CA534B583}"/>
              </a:ext>
            </a:extLst>
          </p:cNvPr>
          <p:cNvSpPr txBox="1">
            <a:spLocks/>
          </p:cNvSpPr>
          <p:nvPr/>
        </p:nvSpPr>
        <p:spPr>
          <a:xfrm>
            <a:off x="936052" y="1194619"/>
            <a:ext cx="7197683" cy="33599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lnSpc>
                <a:spcPct val="150000"/>
              </a:lnSpc>
              <a:buClr>
                <a:srgbClr val="ED145B"/>
              </a:buClr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Modelagem atinge quatro objetivos:</a:t>
            </a:r>
          </a:p>
          <a:p>
            <a:pPr marL="449263" lvl="2" indent="-171450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Ajuda a visualizar um sistema como deseja que ele seja; </a:t>
            </a:r>
          </a:p>
          <a:p>
            <a:pPr marL="449263" lvl="2" indent="-171450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Permite especificar a estrutura ou o comportamento de um sistema;</a:t>
            </a:r>
          </a:p>
          <a:p>
            <a:pPr marL="449263" lvl="2" indent="-171450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Disponibiliza um modelo que orienta na construção de um sistema;</a:t>
            </a:r>
          </a:p>
          <a:p>
            <a:pPr marL="449263" lvl="2" indent="-171450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Documenta as decisões realizadas.</a:t>
            </a:r>
          </a:p>
          <a:p>
            <a:pPr marL="265113" indent="-265113">
              <a:lnSpc>
                <a:spcPct val="150000"/>
              </a:lnSpc>
              <a:buClr>
                <a:srgbClr val="ED145B"/>
              </a:buClr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Os modelos de sistemas são construídos porque não é possível compreender o sistema em sua totalidade.</a:t>
            </a:r>
          </a:p>
          <a:p>
            <a:pPr marL="265113" indent="-265113">
              <a:lnSpc>
                <a:spcPct val="150000"/>
              </a:lnSpc>
              <a:buClr>
                <a:srgbClr val="ED145B"/>
              </a:buClr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Os modelos são construídos para melhor entendimento do sistema que está sendo desenvolvido.</a:t>
            </a:r>
          </a:p>
          <a:p>
            <a:pPr marL="265113" indent="-265113">
              <a:lnSpc>
                <a:spcPct val="150000"/>
              </a:lnSpc>
              <a:buClr>
                <a:srgbClr val="ED145B"/>
              </a:buClr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Analogia: </a:t>
            </a:r>
          </a:p>
          <a:p>
            <a:pPr marL="449263" lvl="1" indent="-171450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construir um prédio sem a maquete, as plantas, a estruturação total de elétrica, gás e hidráulica?</a:t>
            </a:r>
          </a:p>
          <a:p>
            <a:pPr marL="449263" lvl="1" indent="-171450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viajar sem nenhum mapa do local ao qual irá?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42FC8EC4-7E5C-4FB7-9F19-A6863F7E3E0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POR QUE PRECISAMOS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 UM MODELO VISUAL?</a:t>
            </a:r>
          </a:p>
        </p:txBody>
      </p:sp>
    </p:spTree>
    <p:extLst>
      <p:ext uri="{BB962C8B-B14F-4D97-AF65-F5344CB8AC3E}">
        <p14:creationId xmlns:p14="http://schemas.microsoft.com/office/powerpoint/2010/main" val="384440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C94370E9-C9A6-49C3-9E61-B394355DF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42FC8EC4-7E5C-4FB7-9F19-A6863F7E3E0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 IMPORTÂNCIA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DA MODELAGEM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4FF4517-91E5-4EEE-98BC-247DAD99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322" y="4203356"/>
            <a:ext cx="1404615" cy="29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Avião de papel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6B0BA17-5A43-4993-BEAC-BAE88D4E1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314" y="4203356"/>
            <a:ext cx="1156279" cy="29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Avião a jato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955639EE-AFE7-44E3-9850-529959B53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7296" y="2018839"/>
            <a:ext cx="5867400" cy="0"/>
          </a:xfrm>
          <a:prstGeom prst="line">
            <a:avLst/>
          </a:prstGeom>
          <a:ln w="76200">
            <a:solidFill>
              <a:srgbClr val="ED145B"/>
            </a:solidFill>
            <a:headEnd type="triangle" w="lg" len="lg"/>
            <a:tailEnd type="triangle" w="lg" len="lg"/>
          </a:ln>
          <a:effectLst/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endParaRPr lang="pt-BR" sz="1200" b="1" dirty="0">
              <a:latin typeface="Gotham HTF Light" pitchFamily="50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AC82A8C5-941F-4D87-8EDB-F42C78D6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687" y="1428197"/>
            <a:ext cx="1595886" cy="29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Menos Importante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03225A52-A3AF-4CEC-895B-CCA59E51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258" y="1428197"/>
            <a:ext cx="1440394" cy="29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Mais Importante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50C2818D-A0F4-4FB9-BA0A-3D10B86C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52" y="2815601"/>
            <a:ext cx="2141157" cy="90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1725E9BF-8DCD-45AD-9E45-85E059E10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01" y="2543825"/>
            <a:ext cx="2175507" cy="162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10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C94370E9-C9A6-49C3-9E61-B394355DF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42FC8EC4-7E5C-4FB7-9F19-A6863F7E3E0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DESCANSO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50EE7C-C352-4952-9F9C-E104320B7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77" y="1008760"/>
            <a:ext cx="7359446" cy="35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C94370E9-C9A6-49C3-9E61-B394355DF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46B06D-5393-47B8-AFCA-1D1CA534B583}"/>
              </a:ext>
            </a:extLst>
          </p:cNvPr>
          <p:cNvSpPr txBox="1">
            <a:spLocks/>
          </p:cNvSpPr>
          <p:nvPr/>
        </p:nvSpPr>
        <p:spPr>
          <a:xfrm>
            <a:off x="936052" y="1194619"/>
            <a:ext cx="7197683" cy="33599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lnSpc>
                <a:spcPct val="150000"/>
              </a:lnSpc>
              <a:buClr>
                <a:srgbClr val="ED145B"/>
              </a:buClr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Represente graficamente as classes de forma que elas abstraiam:</a:t>
            </a:r>
          </a:p>
          <a:p>
            <a:pPr marL="449263" lvl="2" indent="-171450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candidato - no contexto de uma agência de empregos.</a:t>
            </a:r>
          </a:p>
          <a:p>
            <a:pPr marL="449263" lvl="2" indent="-171450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médico - no contexto de um hospital.</a:t>
            </a:r>
          </a:p>
          <a:p>
            <a:pPr marL="449263" lvl="2" indent="-171450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piloto - no contexto de uma corrida de Fórmula 1.</a:t>
            </a:r>
          </a:p>
          <a:p>
            <a:pPr marL="449263" lvl="2" indent="-171450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65113" indent="-265113">
              <a:lnSpc>
                <a:spcPct val="150000"/>
              </a:lnSpc>
              <a:buClr>
                <a:srgbClr val="ED145B"/>
              </a:buClr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Apresente de forma gráfica uma instância (objeto) de cada classe definida anteriormente.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42FC8EC4-7E5C-4FB7-9F19-A6863F7E3E0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DESCANSO 1</a:t>
            </a:r>
          </a:p>
        </p:txBody>
      </p:sp>
    </p:spTree>
    <p:extLst>
      <p:ext uri="{BB962C8B-B14F-4D97-AF65-F5344CB8AC3E}">
        <p14:creationId xmlns:p14="http://schemas.microsoft.com/office/powerpoint/2010/main" val="29293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00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C94370E9-C9A6-49C3-9E61-B394355DF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260783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Java 2 Aprenda em 21 dias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Rogers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Cadenhead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Laura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Lemay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- Editora Campus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06287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C2E6798E-8F3C-423C-B058-C263575F0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20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Prof.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3804366" y="2532886"/>
            <a:ext cx="19801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humberto@fiap.com.br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1638198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645" y="2580336"/>
            <a:ext cx="268759" cy="1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572094" y="1229540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Identificar o que é Orientação a Objetos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C978080-7B2F-41B8-A3C4-F52CE4A4ABD7}"/>
              </a:ext>
            </a:extLst>
          </p:cNvPr>
          <p:cNvSpPr/>
          <p:nvPr/>
        </p:nvSpPr>
        <p:spPr>
          <a:xfrm>
            <a:off x="1572094" y="1955676"/>
            <a:ext cx="4572000" cy="88319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Introdução à Orientação a Objetos</a:t>
            </a:r>
          </a:p>
          <a:p>
            <a:pPr marL="171450" lvl="0" indent="-171450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 Definição</a:t>
            </a:r>
          </a:p>
          <a:p>
            <a:pPr marL="171450" lvl="0" indent="-171450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 História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C0A5C1-5ED2-4ACE-9476-9AF13C4B0678}"/>
              </a:ext>
            </a:extLst>
          </p:cNvPr>
          <p:cNvSpPr/>
          <p:nvPr/>
        </p:nvSpPr>
        <p:spPr>
          <a:xfrm>
            <a:off x="1572094" y="3018495"/>
            <a:ext cx="585365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A importância da Modelagem Visual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C48DC00-3092-4F5B-B4D7-E5C796D65779}"/>
              </a:ext>
            </a:extLst>
          </p:cNvPr>
          <p:cNvSpPr/>
          <p:nvPr/>
        </p:nvSpPr>
        <p:spPr>
          <a:xfrm>
            <a:off x="1572093" y="3721225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Classes e Atributos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47820" y="1237157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C5CE18B-9158-459D-8442-3D68152A7318}"/>
              </a:ext>
            </a:extLst>
          </p:cNvPr>
          <p:cNvSpPr/>
          <p:nvPr/>
        </p:nvSpPr>
        <p:spPr>
          <a:xfrm>
            <a:off x="1039872" y="1935785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2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56E1D1E-6E55-4DAE-B489-51082504ED80}"/>
              </a:ext>
            </a:extLst>
          </p:cNvPr>
          <p:cNvSpPr/>
          <p:nvPr/>
        </p:nvSpPr>
        <p:spPr>
          <a:xfrm>
            <a:off x="1039872" y="2940016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3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C02E2C3-5DC0-490B-8D25-FF928E4E2107}"/>
              </a:ext>
            </a:extLst>
          </p:cNvPr>
          <p:cNvSpPr/>
          <p:nvPr/>
        </p:nvSpPr>
        <p:spPr>
          <a:xfrm>
            <a:off x="1039872" y="3636030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4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DE5992A-A772-420B-BF6B-7632E9F4527E}"/>
              </a:ext>
            </a:extLst>
          </p:cNvPr>
          <p:cNvSpPr/>
          <p:nvPr/>
        </p:nvSpPr>
        <p:spPr>
          <a:xfrm>
            <a:off x="1572093" y="4416038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Descanso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0FE748B-FDFB-472A-9745-BC0668349F7F}"/>
              </a:ext>
            </a:extLst>
          </p:cNvPr>
          <p:cNvSpPr/>
          <p:nvPr/>
        </p:nvSpPr>
        <p:spPr>
          <a:xfrm>
            <a:off x="1039872" y="4330843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50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5</a:t>
            </a:r>
            <a:endParaRPr kumimoji="0" lang="pt-BR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HTF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 QUE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  <a:cs typeface="Gotham HTF Light"/>
              </a:rPr>
              <a:t>NÃO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É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PROGRAMAÇÃO ORIENTADA A OBJETOS?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33EFB5C-7AE3-4750-9A5E-E48DEB48C681}"/>
              </a:ext>
            </a:extLst>
          </p:cNvPr>
          <p:cNvSpPr/>
          <p:nvPr/>
        </p:nvSpPr>
        <p:spPr>
          <a:xfrm>
            <a:off x="936050" y="2116364"/>
            <a:ext cx="36359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ED145B"/>
                </a:solidFill>
                <a:latin typeface="Gotham HTF Medium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 QUE NÃO</a:t>
            </a:r>
          </a:p>
          <a:p>
            <a:r>
              <a:rPr lang="pt-BR" sz="3200" dirty="0">
                <a:solidFill>
                  <a:srgbClr val="ED145B"/>
                </a:solidFill>
                <a:latin typeface="Gotham HTF Medium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 OO...</a:t>
            </a:r>
            <a:endParaRPr lang="pt-BR" sz="3200" dirty="0">
              <a:solidFill>
                <a:srgbClr val="ED145B"/>
              </a:solidFill>
              <a:latin typeface="Gotham HTF Medium" pitchFamily="50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6D9800B-0190-4CA4-AA12-EF47C7EDA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846320" y="1405304"/>
            <a:ext cx="2491301" cy="32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1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 QUE É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PROGRAMAÇÃO ORIENTADA A OBJETOS?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42A856D8-C5AB-4C13-BDFF-0F0E36CBEB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283" y="1223401"/>
            <a:ext cx="5353435" cy="372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67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 QUE É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PROGRAMAÇÃO ORIENTADA A OBJETOS?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4645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</a:rPr>
              <a:t>Programação</a:t>
            </a:r>
            <a:endParaRPr lang="pt-BR" sz="1400" dirty="0">
              <a:solidFill>
                <a:srgbClr val="ED145B"/>
              </a:solidFill>
              <a:latin typeface="Gotham HTF Medium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 </a:t>
            </a:r>
            <a:r>
              <a:rPr lang="pt-B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linguagem de programação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 é um método padronizado para expressar instruções para um computador.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um conjunto de regras sintáticas (gramatical) e semânticas (significado) usadas para definir um programa de computador.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</a:rPr>
              <a:t>Objeto</a:t>
            </a:r>
            <a:endParaRPr lang="pt-BR" sz="1400" dirty="0">
              <a:solidFill>
                <a:srgbClr val="ED145B"/>
              </a:solidFill>
              <a:latin typeface="Gotham HTF Medium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 objeto representa uma entidade que pode ser física, conceitual ou de software.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</a:rPr>
              <a:t>Programação Orientada a Objetos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um paradigma de </a:t>
            </a:r>
            <a:r>
              <a:rPr lang="pt-B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análise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projeto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 e </a:t>
            </a:r>
            <a:r>
              <a:rPr lang="pt-B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programação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 de sistemas de informação, baseado na composição e interação entre diversas unidades de software chamadas de </a:t>
            </a:r>
            <a:r>
              <a:rPr lang="pt-B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objetos.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37C3329E-BFF3-49C7-A58E-BA7F1274A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39" y="1086224"/>
            <a:ext cx="8051800" cy="255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685800" lvl="1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rgbClr val="ED145B"/>
                </a:solidFill>
                <a:latin typeface="Gotham HTF Medium" pitchFamily="50" charset="0"/>
              </a:rPr>
              <a:t>Cadeira</a:t>
            </a:r>
          </a:p>
          <a:p>
            <a:pPr marL="1143000" lvl="2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Praia</a:t>
            </a:r>
          </a:p>
          <a:p>
            <a:pPr marL="1143000" lvl="2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Escritório</a:t>
            </a:r>
          </a:p>
          <a:p>
            <a:pPr marL="1143000" lvl="2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Rodas</a:t>
            </a:r>
          </a:p>
          <a:p>
            <a:pPr marL="1143000" lvl="2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Banco</a:t>
            </a:r>
          </a:p>
          <a:p>
            <a:pPr marL="1600200" lvl="3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Carro</a:t>
            </a:r>
          </a:p>
          <a:p>
            <a:pPr marL="1600200" lvl="3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Praça</a:t>
            </a:r>
          </a:p>
          <a:p>
            <a:pPr marL="1600200" lvl="3" indent="-228600">
              <a:lnSpc>
                <a:spcPct val="150000"/>
              </a:lnSpc>
              <a:spcBef>
                <a:spcPct val="300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685800" lvl="1" indent="-22860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3887DEF-3973-48A9-80CB-BA5B58C04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39" y="3289121"/>
            <a:ext cx="8051800" cy="212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685800" lvl="1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rgbClr val="ED145B"/>
                </a:solidFill>
                <a:latin typeface="Gotham HTF Medium" pitchFamily="50" charset="0"/>
              </a:rPr>
              <a:t>Bola</a:t>
            </a:r>
          </a:p>
          <a:p>
            <a:pPr marL="1143000" lvl="2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Futebol </a:t>
            </a:r>
          </a:p>
          <a:p>
            <a:pPr marL="1143000" lvl="2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Tênis</a:t>
            </a:r>
          </a:p>
          <a:p>
            <a:pPr marL="1143000" lvl="2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Ping-Pong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143000" lvl="2" indent="-22860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Futebol Americano</a:t>
            </a:r>
          </a:p>
          <a:p>
            <a:pPr marL="685800" lvl="1" indent="-22860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72350D1-A327-4954-9CDF-A1F522465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880" y="1424464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(alumínio, pano, de deitar,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D328A2C-221B-4C70-895D-725836B5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55" y="1736026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(ferro, estofado macio, preta, com braço,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D5F181B-3185-46A7-B950-6290EC61A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723" y="2037135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(ferro, branca, com rodas, automática, manual, etc.)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A1E3B74-F2E1-45AD-8127-DDE95625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332" y="2640079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(couro, preto, regulável,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87FC981-7706-4FEC-B8A8-DC2C26258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454" y="2946522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(tijolo, verde, com encosto, sem encosto,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6F18EDE5-19C3-4237-A015-C32E817CB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557" y="3630757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(couro, redonda, 40cm de diâmetro, branca,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FDC0508-E57B-41BC-87F4-97AED046A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334" y="3933797"/>
            <a:ext cx="5832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(tecido, redonda, 5cm de diâmetro, amarela,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E632700C-DE8E-4E7D-9D56-3C60F965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467" y="4241049"/>
            <a:ext cx="5832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pvc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redonda, 1.5cm de diâmetro, branca,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F233DE-421F-43B6-AC56-CE1DA8F7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405" y="4536869"/>
            <a:ext cx="4824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(couro, oval, 50cm de largura, marrom,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DF48D424-903E-4861-826F-C0C709E85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014" y="3340735"/>
            <a:ext cx="4824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(material, formato, tamanho, cor,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i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2DA7A9F1-6F95-4DF8-B214-1F5E60E0F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07" y="1136068"/>
            <a:ext cx="48244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(material, cor, tem braço?, tem rodas?,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800" i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EXEMPLOS</a:t>
            </a:r>
            <a:r>
              <a:rPr lang="pt-BR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DO COTIDIANO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298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EXEMPLOS</a:t>
            </a:r>
            <a:r>
              <a:rPr lang="pt-BR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DO COTIDIANO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CDABC24-8C8E-4504-9DB9-1AA504335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35" y="1238933"/>
            <a:ext cx="3369281" cy="304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685800" lvl="1" indent="-228600"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</a:rPr>
              <a:t>Bola</a:t>
            </a:r>
          </a:p>
          <a:p>
            <a:pPr marL="1143000" lvl="2" indent="-228600"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143000" lvl="2" indent="-228600"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Futebol</a:t>
            </a:r>
          </a:p>
          <a:p>
            <a:pPr marL="1085850" lvl="2" indent="-171450"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085850" lvl="2" indent="-171450"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143000" lvl="2" indent="-228600"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Tênis</a:t>
            </a:r>
          </a:p>
          <a:p>
            <a:pPr marL="1143000" lvl="2" indent="-228600"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143000" lvl="2" indent="-228600"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143000" lvl="2" indent="-228600"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Ping-Pong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085850" lvl="2" indent="-171450"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085850" lvl="2" indent="-171450"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143000" lvl="2" indent="-228600">
              <a:spcBef>
                <a:spcPct val="30000"/>
              </a:spcBef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Futebol Americano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1E270C2-1989-4F0B-9871-2DF332FB23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3"/>
          <a:stretch/>
        </p:blipFill>
        <p:spPr>
          <a:xfrm>
            <a:off x="2397034" y="1549346"/>
            <a:ext cx="758042" cy="694159"/>
          </a:xfrm>
          <a:prstGeom prst="rect">
            <a:avLst/>
          </a:prstGeom>
        </p:spPr>
      </p:pic>
      <p:sp>
        <p:nvSpPr>
          <p:cNvPr id="20" name="Rectangle 2">
            <a:extLst>
              <a:ext uri="{FF2B5EF4-FFF2-40B4-BE49-F238E27FC236}">
                <a16:creationId xmlns:a16="http://schemas.microsoft.com/office/drawing/2014/main" id="{EA441F40-191F-4D37-8129-EDCEED02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96" y="1238933"/>
            <a:ext cx="4824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(material, </a:t>
            </a:r>
            <a:r>
              <a:rPr lang="pt-B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formato</a:t>
            </a:r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tamanho, cor,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i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9E42800-E215-4F6C-B51B-6F251E2BC93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64" y="3752552"/>
            <a:ext cx="708183" cy="53113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67CBAC8-B9DB-4073-A35A-CAD6BECE37E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91" y="3145535"/>
            <a:ext cx="296404" cy="29640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9D0D6BA-65A2-437E-9555-D810450C4D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/>
          <a:stretch/>
        </p:blipFill>
        <p:spPr>
          <a:xfrm>
            <a:off x="2188029" y="2201030"/>
            <a:ext cx="601564" cy="703728"/>
          </a:xfrm>
          <a:prstGeom prst="rect">
            <a:avLst/>
          </a:prstGeom>
        </p:spPr>
      </p:pic>
      <p:sp>
        <p:nvSpPr>
          <p:cNvPr id="32" name="Texto Explicativo 1 33">
            <a:extLst>
              <a:ext uri="{FF2B5EF4-FFF2-40B4-BE49-F238E27FC236}">
                <a16:creationId xmlns:a16="http://schemas.microsoft.com/office/drawing/2014/main" id="{9776FC3B-3338-44B7-B30A-F916A5ACD975}"/>
              </a:ext>
            </a:extLst>
          </p:cNvPr>
          <p:cNvSpPr/>
          <p:nvPr/>
        </p:nvSpPr>
        <p:spPr bwMode="auto">
          <a:xfrm>
            <a:off x="3625457" y="1599295"/>
            <a:ext cx="1313237" cy="759290"/>
          </a:xfrm>
          <a:prstGeom prst="borderCallout1">
            <a:avLst>
              <a:gd name="adj1" fmla="val 46969"/>
              <a:gd name="adj2" fmla="val -731"/>
              <a:gd name="adj3" fmla="val 45981"/>
              <a:gd name="adj4" fmla="val -42241"/>
            </a:avLst>
          </a:prstGeom>
          <a:solidFill>
            <a:schemeClr val="bg1">
              <a:lumMod val="95000"/>
            </a:schemeClr>
          </a:solidFill>
          <a:ln>
            <a:solidFill>
              <a:srgbClr val="ED145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Material: </a:t>
            </a:r>
            <a:r>
              <a:rPr kumimoji="0" lang="pt-BR" sz="1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couro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Formato: </a:t>
            </a:r>
            <a:r>
              <a:rPr lang="pt-BR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redonda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</a:t>
            </a:r>
            <a:r>
              <a:rPr kumimoji="0" lang="pt-BR" sz="1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amanho: </a:t>
            </a:r>
            <a:r>
              <a:rPr kumimoji="0" lang="pt-BR" sz="1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40cm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Cor: </a:t>
            </a:r>
            <a:r>
              <a:rPr lang="pt-BR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branca</a:t>
            </a:r>
            <a:endParaRPr kumimoji="0" lang="pt-BR" sz="100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tham HTF Light" pitchFamily="50" charset="0"/>
            </a:endParaRPr>
          </a:p>
        </p:txBody>
      </p:sp>
      <p:sp>
        <p:nvSpPr>
          <p:cNvPr id="33" name="Texto Explicativo 1 34">
            <a:extLst>
              <a:ext uri="{FF2B5EF4-FFF2-40B4-BE49-F238E27FC236}">
                <a16:creationId xmlns:a16="http://schemas.microsoft.com/office/drawing/2014/main" id="{52D95334-DCE5-488C-B24E-A2DB9FA00D90}"/>
              </a:ext>
            </a:extLst>
          </p:cNvPr>
          <p:cNvSpPr/>
          <p:nvPr/>
        </p:nvSpPr>
        <p:spPr bwMode="auto">
          <a:xfrm>
            <a:off x="5258680" y="2192428"/>
            <a:ext cx="1320612" cy="759290"/>
          </a:xfrm>
          <a:prstGeom prst="borderCallout1">
            <a:avLst>
              <a:gd name="adj1" fmla="val 46969"/>
              <a:gd name="adj2" fmla="val -731"/>
              <a:gd name="adj3" fmla="val 46197"/>
              <a:gd name="adj4" fmla="val -190094"/>
            </a:avLst>
          </a:prstGeom>
          <a:solidFill>
            <a:schemeClr val="bg1">
              <a:lumMod val="95000"/>
            </a:schemeClr>
          </a:solidFill>
          <a:ln>
            <a:solidFill>
              <a:srgbClr val="ED145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Material: </a:t>
            </a:r>
            <a:r>
              <a:rPr kumimoji="0" lang="pt-BR" sz="1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tecido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Formato: </a:t>
            </a:r>
            <a:r>
              <a:rPr lang="pt-BR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redonda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</a:t>
            </a:r>
            <a:r>
              <a:rPr kumimoji="0" lang="pt-BR" sz="1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amanho: </a:t>
            </a:r>
            <a:r>
              <a:rPr kumimoji="0" lang="pt-BR" sz="1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5cm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Cor: </a:t>
            </a:r>
            <a:r>
              <a:rPr lang="pt-BR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amarela</a:t>
            </a:r>
            <a:endParaRPr kumimoji="0" lang="pt-BR" sz="100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tham HTF Light" pitchFamily="50" charset="0"/>
            </a:endParaRPr>
          </a:p>
        </p:txBody>
      </p:sp>
      <p:sp>
        <p:nvSpPr>
          <p:cNvPr id="34" name="Texto Explicativo 1 35">
            <a:extLst>
              <a:ext uri="{FF2B5EF4-FFF2-40B4-BE49-F238E27FC236}">
                <a16:creationId xmlns:a16="http://schemas.microsoft.com/office/drawing/2014/main" id="{8F03E52F-4D4A-4660-9EE9-C415D8D3BDA4}"/>
              </a:ext>
            </a:extLst>
          </p:cNvPr>
          <p:cNvSpPr/>
          <p:nvPr/>
        </p:nvSpPr>
        <p:spPr bwMode="auto">
          <a:xfrm>
            <a:off x="6837000" y="2950852"/>
            <a:ext cx="1320612" cy="759290"/>
          </a:xfrm>
          <a:prstGeom prst="borderCallout1">
            <a:avLst>
              <a:gd name="adj1" fmla="val 46969"/>
              <a:gd name="adj2" fmla="val -731"/>
              <a:gd name="adj3" fmla="val 45189"/>
              <a:gd name="adj4" fmla="val -284909"/>
            </a:avLst>
          </a:prstGeom>
          <a:solidFill>
            <a:schemeClr val="bg1">
              <a:lumMod val="95000"/>
            </a:schemeClr>
          </a:solidFill>
          <a:ln>
            <a:solidFill>
              <a:srgbClr val="ED145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Material: </a:t>
            </a:r>
            <a:r>
              <a:rPr kumimoji="0" lang="pt-BR" sz="100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pvc</a:t>
            </a:r>
            <a:endParaRPr kumimoji="0" lang="pt-BR" sz="100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tham HTF Light" pitchFamily="50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Formato: </a:t>
            </a:r>
            <a:r>
              <a:rPr lang="pt-BR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redonda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</a:t>
            </a:r>
            <a:r>
              <a:rPr kumimoji="0" lang="pt-BR" sz="1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amanho: </a:t>
            </a:r>
            <a:r>
              <a:rPr kumimoji="0" lang="pt-BR" sz="1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1,5cm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Cor: </a:t>
            </a:r>
            <a:r>
              <a:rPr lang="pt-BR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amarela</a:t>
            </a:r>
            <a:endParaRPr kumimoji="0" lang="pt-BR" sz="100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tham HTF Light" pitchFamily="50" charset="0"/>
            </a:endParaRPr>
          </a:p>
        </p:txBody>
      </p:sp>
      <p:sp>
        <p:nvSpPr>
          <p:cNvPr id="35" name="Texto Explicativo 1 36">
            <a:extLst>
              <a:ext uri="{FF2B5EF4-FFF2-40B4-BE49-F238E27FC236}">
                <a16:creationId xmlns:a16="http://schemas.microsoft.com/office/drawing/2014/main" id="{8B3DD266-77E1-4513-87A5-61B728DC3E9A}"/>
              </a:ext>
            </a:extLst>
          </p:cNvPr>
          <p:cNvSpPr/>
          <p:nvPr/>
        </p:nvSpPr>
        <p:spPr bwMode="auto">
          <a:xfrm>
            <a:off x="5367491" y="3671019"/>
            <a:ext cx="1211801" cy="749230"/>
          </a:xfrm>
          <a:prstGeom prst="borderCallout1">
            <a:avLst>
              <a:gd name="adj1" fmla="val 46969"/>
              <a:gd name="adj2" fmla="val -731"/>
              <a:gd name="adj3" fmla="val 44674"/>
              <a:gd name="adj4" fmla="val -106915"/>
            </a:avLst>
          </a:prstGeom>
          <a:solidFill>
            <a:schemeClr val="bg1">
              <a:lumMod val="95000"/>
            </a:schemeClr>
          </a:solidFill>
          <a:ln>
            <a:solidFill>
              <a:srgbClr val="ED145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Material: </a:t>
            </a:r>
            <a:r>
              <a:rPr kumimoji="0" lang="pt-BR" sz="1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couro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Formato: </a:t>
            </a:r>
            <a:r>
              <a:rPr lang="pt-BR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oval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</a:t>
            </a:r>
            <a:r>
              <a:rPr kumimoji="0" lang="pt-BR" sz="1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amanho: </a:t>
            </a:r>
            <a:r>
              <a:rPr kumimoji="0" lang="pt-BR" sz="1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50cm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Cor: </a:t>
            </a:r>
            <a:r>
              <a:rPr lang="pt-BR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marrom</a:t>
            </a:r>
            <a:endParaRPr kumimoji="0" lang="pt-BR" sz="100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tham HTF Light" pitchFamily="50" charset="0"/>
            </a:endParaRPr>
          </a:p>
        </p:txBody>
      </p:sp>
      <p:sp>
        <p:nvSpPr>
          <p:cNvPr id="36" name="Texto Explicativo 1 37">
            <a:extLst>
              <a:ext uri="{FF2B5EF4-FFF2-40B4-BE49-F238E27FC236}">
                <a16:creationId xmlns:a16="http://schemas.microsoft.com/office/drawing/2014/main" id="{C9027B6B-7C91-4234-AEE9-DDE395F97758}"/>
              </a:ext>
            </a:extLst>
          </p:cNvPr>
          <p:cNvSpPr/>
          <p:nvPr/>
        </p:nvSpPr>
        <p:spPr bwMode="auto">
          <a:xfrm>
            <a:off x="5727123" y="856378"/>
            <a:ext cx="2580853" cy="548218"/>
          </a:xfrm>
          <a:prstGeom prst="borderCallout1">
            <a:avLst>
              <a:gd name="adj1" fmla="val 46969"/>
              <a:gd name="adj2" fmla="val -731"/>
              <a:gd name="adj3" fmla="val 96153"/>
              <a:gd name="adj4" fmla="val -52630"/>
            </a:avLst>
          </a:prstGeom>
          <a:solidFill>
            <a:schemeClr val="bg1">
              <a:lumMod val="95000"/>
            </a:schemeClr>
          </a:solidFill>
          <a:ln>
            <a:solidFill>
              <a:srgbClr val="ED145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Características </a:t>
            </a:r>
            <a:r>
              <a:rPr kumimoji="0" lang="pt-BR" sz="1050" b="1" i="1" u="none" strike="noStrike" cap="none" normalizeH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tham HTF Light" pitchFamily="50" charset="0"/>
              </a:rPr>
              <a:t>ou 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Propriedades</a:t>
            </a:r>
            <a:endParaRPr kumimoji="0" lang="pt-BR" sz="1050" b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0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 fontScale="92500"/>
      </a:bodyPr>
      <a:lstStyle>
        <a:defPPr marL="0" indent="0" algn="l">
          <a:lnSpc>
            <a:spcPct val="150000"/>
          </a:lnSpc>
          <a:spcBef>
            <a:spcPct val="30000"/>
          </a:spcBef>
          <a:buClr>
            <a:schemeClr val="bg2"/>
          </a:buClr>
          <a:buNone/>
          <a:defRPr sz="1100" dirty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1328</Words>
  <Application>Microsoft Office PowerPoint</Application>
  <PresentationFormat>Personalizar</PresentationFormat>
  <Paragraphs>322</Paragraphs>
  <Slides>39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39</vt:i4>
      </vt:variant>
    </vt:vector>
  </HeadingPairs>
  <TitlesOfParts>
    <vt:vector size="55" baseType="lpstr">
      <vt:lpstr>ＭＳ Ｐゴシック</vt:lpstr>
      <vt:lpstr>Arial</vt:lpstr>
      <vt:lpstr>Calibri</vt:lpstr>
      <vt:lpstr>Calibri Light</vt:lpstr>
      <vt:lpstr>Courier New</vt:lpstr>
      <vt:lpstr>Gotham HTF</vt:lpstr>
      <vt:lpstr>Gotham HTF Bold</vt:lpstr>
      <vt:lpstr>Gotham HTF Book</vt:lpstr>
      <vt:lpstr>Gotham HTF Light</vt:lpstr>
      <vt:lpstr>Gotham HTF Medium</vt:lpstr>
      <vt:lpstr>Roboto</vt:lpstr>
      <vt:lpstr>Roboto Light</vt:lpstr>
      <vt:lpstr>Square721 BT</vt:lpstr>
      <vt:lpstr>Wingdings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Jessica Aviles Barbalho</cp:lastModifiedBy>
  <cp:revision>84</cp:revision>
  <dcterms:created xsi:type="dcterms:W3CDTF">2019-02-15T12:16:11Z</dcterms:created>
  <dcterms:modified xsi:type="dcterms:W3CDTF">2020-01-14T13:51:49Z</dcterms:modified>
</cp:coreProperties>
</file>