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89" r:id="rId4"/>
  </p:sldMasterIdLst>
  <p:notesMasterIdLst>
    <p:notesMasterId r:id="rId20"/>
  </p:notesMasterIdLst>
  <p:sldIdLst>
    <p:sldId id="278" r:id="rId5"/>
    <p:sldId id="258" r:id="rId6"/>
    <p:sldId id="281" r:id="rId7"/>
    <p:sldId id="264" r:id="rId8"/>
    <p:sldId id="279" r:id="rId9"/>
    <p:sldId id="282" r:id="rId10"/>
    <p:sldId id="283" r:id="rId11"/>
    <p:sldId id="284" r:id="rId12"/>
    <p:sldId id="285" r:id="rId13"/>
    <p:sldId id="286" r:id="rId14"/>
    <p:sldId id="287" r:id="rId15"/>
    <p:sldId id="317" r:id="rId16"/>
    <p:sldId id="289" r:id="rId17"/>
    <p:sldId id="276" r:id="rId18"/>
    <p:sldId id="29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7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5574B-51A4-4556-B1ED-4FB127BF27D8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18267-9524-40C9-BA37-0095FCFC4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3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964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0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6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3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2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DF8-7311-49D5-B0B9-045FC377FEE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6D9-5E61-4CED-B913-DE96D4187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23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DF8-7311-49D5-B0B9-045FC377FEE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6D9-5E61-4CED-B913-DE96D4187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61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DF8-7311-49D5-B0B9-045FC377FEE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6D9-5E61-4CED-B913-DE96D4187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907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268FF-6646-457F-BFBB-53A230307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2B266-9CD4-40FB-8828-3232BA392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2A5E9-B106-487A-AFDE-9C993C76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CA397D0-FC50-4659-AE0C-52E9FF2EF78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2AC772-4A23-4074-A256-5ED23A86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6F0CB3-A235-42D4-BE38-DC25081E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0BD8A5-C4C0-404A-92C7-536787300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8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C5DC7-8EEB-477C-BDB7-73A70E44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23" y="23538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C1B3D-C538-402A-B52C-65C33651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E4761-2B7E-43CF-8243-682A0CB8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CA397D0-FC50-4659-AE0C-52E9FF2EF78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48705-CAAA-49DF-ACA5-0029D7C2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74EEC7-6023-4C61-882A-8B8C9247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0BD8A5-C4C0-404A-92C7-536787300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53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68362-ADB9-45D9-B542-B2D26458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FCDB16-FEC0-42B1-B7C6-48E9665F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77A028-C471-4B5F-A4F2-3D59770F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CA397D0-FC50-4659-AE0C-52E9FF2EF78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6F2820-C330-4363-A91C-608BF60F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812A8B-153C-4418-8B54-1EFF4333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0BD8A5-C4C0-404A-92C7-536787300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410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0B600-6B08-4DEE-82BE-1AA842E3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23" y="23538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AD269-0D4F-4920-8CE1-B3EF1F774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D4D937-FFBE-41B9-BC4D-ADEB5E2F2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CBB53B-A93C-4817-B92B-A466EFB9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CA397D0-FC50-4659-AE0C-52E9FF2EF78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1A0393-EDAC-4B63-9B1C-2707F19D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8A8CEF-E269-4EDC-ADE8-6F3C4A20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0BD8A5-C4C0-404A-92C7-536787300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27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10CAE-002A-4EBF-AF66-1375593B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91B5AA-DF29-4394-8A34-F1BBBF4D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E4021F-2711-4D37-AB5D-5987FFFB9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4D08F1-2A68-43EE-B1CD-FE98BAE43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BB89B1-1D5F-4D49-90CF-EF4C29B7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E9B5CB-1434-475E-B309-352E7070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CA397D0-FC50-4659-AE0C-52E9FF2EF78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BFE00A-1B9E-4876-ADB0-48175491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530F06-4093-4DF0-9EDB-7F8EADC3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0BD8A5-C4C0-404A-92C7-536787300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08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8CA36-2228-44DA-9F3A-F56B7292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23" y="23538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A6CD1A-CC45-4E8B-AEDA-C8EB23EF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CA397D0-FC50-4659-AE0C-52E9FF2EF78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F73D58-8A55-4191-99F4-D9AF9338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0D8C30-5710-4237-ACA0-80C93010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0BD8A5-C4C0-404A-92C7-536787300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712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87B83E-1DC7-4DF0-9C40-4AD886C1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CA397D0-FC50-4659-AE0C-52E9FF2EF78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45DA7B-44DB-4393-9A81-0BAC7FE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3EA99E-1A37-4F58-9542-7BB41AA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0BD8A5-C4C0-404A-92C7-536787300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344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002EC-8C18-43A6-8041-69FFFF69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298FBD-85B8-4CC9-88A1-6E253F3E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E75891-11F7-4968-BB7D-4671AB8E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81CBFE-5544-43E2-BD9F-7A53DEC6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CA397D0-FC50-4659-AE0C-52E9FF2EF78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78C1CE-AF58-41E4-B706-08324710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0E2480-165A-4FEB-80FD-9D80D8D0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0BD8A5-C4C0-404A-92C7-536787300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61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DF8-7311-49D5-B0B9-045FC377FEE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6D9-5E61-4CED-B913-DE96D4187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062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30EF8-7853-4336-987F-710A21AC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074D4A-F6DC-41B5-81CF-97B77CD8E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7E39C7-425B-4F49-B74F-56E5DA71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BA49B3-39DC-46F5-BEB3-29EEE48B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CA397D0-FC50-4659-AE0C-52E9FF2EF78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2B07F2-76EE-4378-A548-5F48F221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E2CBD-B6D0-422C-9F62-3972A6FC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0BD8A5-C4C0-404A-92C7-536787300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698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B52AE-53B8-482C-8B68-E434C6C4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23" y="23538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0860FE-1182-4789-BB47-82D63FF59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AA171E-45C6-42BD-B1AC-E88296EF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CA397D0-FC50-4659-AE0C-52E9FF2EF78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8F981-678F-4D61-B2E0-0367DD2B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B62F0-5ADD-403A-A285-81BFB2BF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0BD8A5-C4C0-404A-92C7-536787300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586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D70761-D8A1-421E-ABF6-FB2622B7E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CCC96F-1D0C-43D9-B4F6-E5BD522C3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4B7CD-0EFA-4B67-828E-FE3A3000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CA397D0-FC50-4659-AE0C-52E9FF2EF78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74C39-2248-4E6F-BA83-369CC275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A6BEA-72E9-460D-BFE8-61C87CE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0BD8A5-C4C0-404A-92C7-5367873003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33470"/>
            <a:ext cx="7272808" cy="54005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681540"/>
            <a:ext cx="8712968" cy="399644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152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634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76"/>
            <a:ext cx="7323138" cy="416719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292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42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33469"/>
            <a:ext cx="7596336" cy="9181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005576"/>
            <a:ext cx="6192688" cy="30783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74307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04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40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DF8-7311-49D5-B0B9-045FC377FEE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6D9-5E61-4CED-B913-DE96D4187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34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DF8-7311-49D5-B0B9-045FC377FEE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6D9-5E61-4CED-B913-DE96D4187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47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DF8-7311-49D5-B0B9-045FC377FEE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6D9-5E61-4CED-B913-DE96D4187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61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DF8-7311-49D5-B0B9-045FC377FEE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6D9-5E61-4CED-B913-DE96D4187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80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DF8-7311-49D5-B0B9-045FC377FEE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6D9-5E61-4CED-B913-DE96D4187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4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DF8-7311-49D5-B0B9-045FC377FEE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6D9-5E61-4CED-B913-DE96D4187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89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DF8-7311-49D5-B0B9-045FC377FEE6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6D9-5E61-4CED-B913-DE96D4187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63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38927B6-1869-478B-A18A-AD3674476A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9982" y="211291"/>
            <a:ext cx="8724038" cy="472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70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8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34B21E40-C86B-4B76-B29E-E99ACE45FC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982" y="211291"/>
            <a:ext cx="8724038" cy="472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81" y="2213453"/>
            <a:ext cx="2646241" cy="7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416" y="1028373"/>
            <a:ext cx="7058955" cy="3560611"/>
          </a:xfrm>
          <a:prstGeom prst="rect">
            <a:avLst/>
          </a:prstGeom>
          <a:noFill/>
        </p:spPr>
        <p:txBody>
          <a:bodyPr wrap="square" tIns="46757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  <a:cs typeface="Arial" panose="020B0604020202020204" pitchFamily="34" charset="0"/>
              </a:rPr>
              <a:t>3.3) 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Vamos reduzir a classe de teste “Academia”. Crie métodos para:</a:t>
            </a:r>
          </a:p>
          <a:p>
            <a:pPr marL="628650" lvl="1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Entrada de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String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;</a:t>
            </a:r>
          </a:p>
          <a:p>
            <a:pPr marL="628650" lvl="1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Entrada de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float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;</a:t>
            </a:r>
          </a:p>
          <a:p>
            <a:pPr marL="628650" lvl="1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Entrada de int.</a:t>
            </a:r>
            <a:endParaRPr lang="pt-BR" sz="1100" dirty="0">
              <a:solidFill>
                <a:srgbClr val="000000"/>
              </a:solidFill>
              <a:latin typeface="Gotham HTF Light" pitchFamily="50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  <a:cs typeface="Arial" panose="020B0604020202020204" pitchFamily="34" charset="0"/>
              </a:rPr>
              <a:t>3.4) 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Vamos validar alguns dados, ainda por meio de métodos dentro da classe de teste “Academia”:</a:t>
            </a:r>
          </a:p>
          <a:p>
            <a:pPr marL="628650" lvl="1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Não permite que cadastre nomes com apenas um caractere, quando isso ocorrer preencha o atributo com “INVALIDO”.</a:t>
            </a:r>
          </a:p>
          <a:p>
            <a:pPr marL="628650" lvl="1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Não permite que a quantidade de funcionários seja menor que 0.</a:t>
            </a:r>
          </a:p>
          <a:p>
            <a:pPr marL="628650" lvl="1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Não permita que o desconto percentual seja menor que 0 ou maior que 30.</a:t>
            </a:r>
          </a:p>
          <a:p>
            <a:pPr marL="628650" lvl="1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Valide o e-mail para garantir que ele tenha um “@”.</a:t>
            </a:r>
          </a:p>
          <a:p>
            <a:pPr marL="628650" lvl="1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Valide o endereço aceitando endereços que começam apenas com RUA, R, AVENIDA, AV, VIELA, PRAÇA OU PÇ.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9416" y="555259"/>
            <a:ext cx="4345433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145B"/>
                </a:solidFill>
                <a:latin typeface="Gotham HTF" pitchFamily="50" charset="0"/>
                <a:cs typeface="Gotham-Book"/>
              </a:rPr>
              <a:t>DESCANSO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969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416" y="1034448"/>
            <a:ext cx="7412990" cy="2240122"/>
          </a:xfrm>
          <a:prstGeom prst="rect">
            <a:avLst/>
          </a:prstGeom>
          <a:noFill/>
        </p:spPr>
        <p:txBody>
          <a:bodyPr wrap="square" tIns="46757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  <a:cs typeface="Arial" panose="020B0604020202020204" pitchFamily="34" charset="0"/>
              </a:rPr>
              <a:t>3.5) 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Acrescente ao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Beans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 e faça as alterações necessárias:</a:t>
            </a:r>
          </a:p>
          <a:p>
            <a:pPr marL="171450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Classe Endereço;</a:t>
            </a:r>
          </a:p>
          <a:p>
            <a:pPr marL="171450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Classe Telefone;</a:t>
            </a:r>
          </a:p>
          <a:p>
            <a:pPr marL="171450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Funcionário que deve ter cargo, salário e carga horária semanal.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  <a:cs typeface="Arial" panose="020B0604020202020204" pitchFamily="34" charset="0"/>
              </a:rPr>
              <a:t>3.6) 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Monte ou atualize o diagrama de classes.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9416" y="555259"/>
            <a:ext cx="4345433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145B"/>
                </a:solidFill>
                <a:latin typeface="Gotham HTF" pitchFamily="50" charset="0"/>
                <a:cs typeface="Gotham-Book"/>
              </a:rPr>
              <a:t>DESCANSO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52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4229" y="0"/>
            <a:ext cx="9135542" cy="5138742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4230" y="0"/>
            <a:ext cx="9135542" cy="5138743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7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43171" y="4152677"/>
            <a:ext cx="4028830" cy="52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561"/>
            <a:r>
              <a:rPr lang="en-US" sz="2798" dirty="0">
                <a:solidFill>
                  <a:srgbClr val="E8E8E8"/>
                </a:solidFill>
                <a:latin typeface="Gotham HTF" pitchFamily="50" charset="0"/>
                <a:cs typeface="Gotham HTF Light"/>
              </a:rPr>
              <a:t>DÚVIDAS….</a:t>
            </a:r>
          </a:p>
        </p:txBody>
      </p:sp>
    </p:spTree>
    <p:extLst>
      <p:ext uri="{BB962C8B-B14F-4D97-AF65-F5344CB8AC3E}">
        <p14:creationId xmlns:p14="http://schemas.microsoft.com/office/powerpoint/2010/main" val="600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9416" y="476592"/>
            <a:ext cx="4345433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D145B"/>
                </a:solidFill>
                <a:latin typeface="Gotham HTF" pitchFamily="50" charset="0"/>
                <a:cs typeface="Gotham-Bold"/>
              </a:rPr>
              <a:t>REFERÊNCIAS</a:t>
            </a:r>
            <a:endParaRPr lang="en-US" dirty="0">
              <a:solidFill>
                <a:srgbClr val="ED145B"/>
              </a:solidFill>
              <a:latin typeface="Gotham HTF" pitchFamily="50" charset="0"/>
              <a:cs typeface="Gotham-Book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3576CAA5-0D11-4D88-8915-DDBD9AFBDE68}"/>
              </a:ext>
            </a:extLst>
          </p:cNvPr>
          <p:cNvSpPr txBox="1"/>
          <p:nvPr/>
        </p:nvSpPr>
        <p:spPr>
          <a:xfrm>
            <a:off x="939416" y="1125200"/>
            <a:ext cx="6165577" cy="255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Modificador de Acesso</a:t>
            </a:r>
          </a:p>
          <a:p>
            <a:pPr marL="628650" lvl="1" indent="-171450" algn="just">
              <a:lnSpc>
                <a:spcPct val="150000"/>
              </a:lnSpc>
              <a:buClr>
                <a:srgbClr val="ED145B"/>
              </a:buClr>
              <a:buFont typeface="Courier New" panose="02070309020205020404" pitchFamily="49" charset="0"/>
              <a:buChar char="o"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http://docs.oracle.com/javase/tutorial/java/javaOO/accesscontrol.html</a:t>
            </a:r>
          </a:p>
          <a:p>
            <a:pPr marL="628650" lvl="1" indent="-171450" algn="just">
              <a:lnSpc>
                <a:spcPct val="150000"/>
              </a:lnSpc>
              <a:buClr>
                <a:srgbClr val="ED145B"/>
              </a:buClr>
              <a:buFont typeface="Courier New" panose="02070309020205020404" pitchFamily="49" charset="0"/>
              <a:buChar char="o"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http://www.uni-bonn.de/~manfear/javaprotection.php</a:t>
            </a:r>
          </a:p>
          <a:p>
            <a:pPr marL="171450" indent="-171450" algn="just">
              <a:lnSpc>
                <a:spcPct val="150000"/>
              </a:lnSpc>
              <a:buClr>
                <a:srgbClr val="ED145B"/>
              </a:buClr>
              <a:buFont typeface="Courier New" panose="02070309020205020404" pitchFamily="49" charset="0"/>
              <a:buChar char="o"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Herança</a:t>
            </a:r>
          </a:p>
          <a:p>
            <a:pPr marL="628650" lvl="1" indent="-171450" algn="just">
              <a:lnSpc>
                <a:spcPct val="150000"/>
              </a:lnSpc>
              <a:buClr>
                <a:srgbClr val="ED145B"/>
              </a:buClr>
              <a:buFont typeface="Courier New" panose="02070309020205020404" pitchFamily="49" charset="0"/>
              <a:buChar char="o"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http://docs.oracle.com/javase/tutorial/java/IandI/subclasses.html</a:t>
            </a:r>
          </a:p>
          <a:p>
            <a:pPr lvl="1" algn="just">
              <a:lnSpc>
                <a:spcPct val="150000"/>
              </a:lnSpc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Java: Como Programar, 8º Edição</a:t>
            </a:r>
          </a:p>
          <a:p>
            <a:pPr marL="628650" lvl="1" indent="-171450" algn="just">
              <a:lnSpc>
                <a:spcPct val="150000"/>
              </a:lnSpc>
              <a:buClr>
                <a:srgbClr val="ED145B"/>
              </a:buClr>
              <a:buFont typeface="Courier New" panose="02070309020205020404" pitchFamily="49" charset="0"/>
              <a:buChar char="o"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Capítulo 9 – Programação Orientada a Objetos: Herança</a:t>
            </a:r>
          </a:p>
        </p:txBody>
      </p:sp>
    </p:spTree>
    <p:extLst>
      <p:ext uri="{BB962C8B-B14F-4D97-AF65-F5344CB8AC3E}">
        <p14:creationId xmlns:p14="http://schemas.microsoft.com/office/powerpoint/2010/main" val="298001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96" y="3562261"/>
            <a:ext cx="815208" cy="219292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30814" y="3992328"/>
            <a:ext cx="4682374" cy="55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</a:t>
            </a:r>
            <a:r>
              <a:rPr kumimoji="1"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-Bold"/>
              </a:rPr>
              <a:t>Humberto Delgado De Sousa </a:t>
            </a:r>
          </a:p>
          <a:p>
            <a:pPr algn="ctr">
              <a:lnSpc>
                <a:spcPct val="150000"/>
              </a:lnSpc>
            </a:pP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6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6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59541" y="1941392"/>
            <a:ext cx="4816924" cy="6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97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81" y="2213453"/>
            <a:ext cx="2646241" cy="7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6" y="739009"/>
            <a:ext cx="2044892" cy="2397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6028" y="1987517"/>
            <a:ext cx="5951945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3497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/>
                <a:cs typeface="Gotham HTF Light"/>
              </a:rPr>
              <a:t>DOMAIN</a:t>
            </a:r>
            <a:endParaRPr lang="en-US" sz="3497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 defTabSz="685800"/>
            <a:r>
              <a:rPr lang="en-US" sz="3497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DRIVEN DESIGN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6522" y="2190750"/>
            <a:ext cx="2015488" cy="23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6" y="739009"/>
            <a:ext cx="2044892" cy="2397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6028" y="2256572"/>
            <a:ext cx="595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-Bold"/>
              </a:rPr>
              <a:t>MEGA</a:t>
            </a:r>
            <a:r>
              <a:rPr lang="en-US" sz="3600" dirty="0">
                <a:solidFill>
                  <a:srgbClr val="ED145B"/>
                </a:solidFill>
                <a:latin typeface="Gotham HTF" pitchFamily="50" charset="0"/>
                <a:cs typeface="Gotham-Bold"/>
              </a:rPr>
              <a:t> DESCANSO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6E6704-DC54-4E9F-82A9-64A5D86289FC}"/>
              </a:ext>
            </a:extLst>
          </p:cNvPr>
          <p:cNvSpPr txBox="1">
            <a:spLocks/>
          </p:cNvSpPr>
          <p:nvPr/>
        </p:nvSpPr>
        <p:spPr>
          <a:xfrm>
            <a:off x="942351" y="642897"/>
            <a:ext cx="1307354" cy="333473"/>
          </a:xfrm>
          <a:prstGeom prst="rect">
            <a:avLst/>
          </a:prstGeom>
        </p:spPr>
        <p:txBody>
          <a:bodyPr anchor="b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166">
              <a:defRPr/>
            </a:pPr>
            <a:r>
              <a:rPr lang="pt-BR" sz="1998" b="1" dirty="0">
                <a:solidFill>
                  <a:srgbClr val="ED145B"/>
                </a:solidFill>
                <a:latin typeface="Gotham HTF" pitchFamily="50" charset="0"/>
              </a:rPr>
              <a:t>AULA 11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6522" y="2190750"/>
            <a:ext cx="2015488" cy="23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9417" y="555260"/>
            <a:ext cx="382211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99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sz="1799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C3C633A6-BFAC-4C34-994B-36B8E326738F}"/>
              </a:ext>
            </a:extLst>
          </p:cNvPr>
          <p:cNvSpPr txBox="1">
            <a:spLocks/>
          </p:cNvSpPr>
          <p:nvPr/>
        </p:nvSpPr>
        <p:spPr>
          <a:xfrm>
            <a:off x="1552523" y="1411975"/>
            <a:ext cx="1533763" cy="306033"/>
          </a:xfrm>
          <a:prstGeom prst="rect">
            <a:avLst/>
          </a:prstGeom>
        </p:spPr>
        <p:txBody>
          <a:bodyPr/>
          <a:lstStyle>
            <a:lvl1pPr marL="257159" indent="-257159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57175" indent="-214299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57192" indent="-171439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200071" indent="-171439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542947" indent="-171439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885824" indent="-171439" algn="l" defTabSz="6857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02" indent="-171439" algn="l" defTabSz="6857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79" indent="-171439" algn="l" defTabSz="6857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57" indent="-171439" algn="l" defTabSz="6857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</a:pP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Mega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Descanso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0540FB4-5427-4809-A931-5B6CF9B9EA97}"/>
              </a:ext>
            </a:extLst>
          </p:cNvPr>
          <p:cNvSpPr/>
          <p:nvPr/>
        </p:nvSpPr>
        <p:spPr>
          <a:xfrm>
            <a:off x="939417" y="1394415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2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416" y="1028371"/>
            <a:ext cx="7412990" cy="572807"/>
          </a:xfrm>
          <a:prstGeom prst="rect">
            <a:avLst/>
          </a:prstGeom>
          <a:noFill/>
        </p:spPr>
        <p:txBody>
          <a:bodyPr wrap="square" tIns="46757" rtlCol="0">
            <a:spAutoFit/>
          </a:bodyPr>
          <a:lstStyle/>
          <a:p>
            <a:pPr>
              <a:lnSpc>
                <a:spcPct val="150000"/>
              </a:lnSpc>
              <a:spcAft>
                <a:spcPts val="1199"/>
              </a:spcAft>
              <a:buClr>
                <a:srgbClr val="ED145B"/>
              </a:buClr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  <a:cs typeface="Courier New" pitchFamily="49" charset="0"/>
              </a:rPr>
              <a:t>3) 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Você recebeu o modelo lógico abaixo e precisa elaborar o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beans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para este projeto. Utilize o conceito de herança para reaproveitar o código ao máximo</a:t>
            </a:r>
            <a:endParaRPr lang="pt-BR" sz="10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9416" y="589380"/>
            <a:ext cx="434543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-Book"/>
              </a:rPr>
              <a:t>MEGA </a:t>
            </a:r>
            <a:r>
              <a:rPr lang="en-US" dirty="0">
                <a:solidFill>
                  <a:srgbClr val="ED145B"/>
                </a:solidFill>
                <a:latin typeface="Gotham HTF" pitchFamily="50" charset="0"/>
                <a:cs typeface="Gotham-Book"/>
              </a:rPr>
              <a:t>DESCANSO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56DB53-BDDC-4C63-AEEA-58333BA7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6" y="1698537"/>
            <a:ext cx="7010400" cy="30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4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417" y="1028460"/>
            <a:ext cx="7412990" cy="310491"/>
          </a:xfrm>
          <a:prstGeom prst="rect">
            <a:avLst/>
          </a:prstGeom>
          <a:noFill/>
        </p:spPr>
        <p:txBody>
          <a:bodyPr wrap="square" tIns="46757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Se estiver com dificuldade, monte primeiro o “diagrama de classes”.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9416" y="555259"/>
            <a:ext cx="4345433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145B"/>
                </a:solidFill>
                <a:latin typeface="Gotham HTF" pitchFamily="50" charset="0"/>
                <a:cs typeface="Gotham-Book"/>
              </a:rPr>
              <a:t>DESCANSO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DEAC75-2036-4FAE-B935-11F7F703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8" y="1490348"/>
            <a:ext cx="2369178" cy="79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8C94007-D66B-4D40-8C12-C8399E584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51" y="1500114"/>
            <a:ext cx="2369178" cy="78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EE59A7B0-7E20-4184-BC4B-538CF2D8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676" y="2336965"/>
            <a:ext cx="2594471" cy="5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4CAB491A-D562-4BA2-91FE-9F0F215CA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8" y="3261523"/>
            <a:ext cx="3215185" cy="62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0CA7D16D-AA63-44D0-A54D-0AD851690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245" y="3261523"/>
            <a:ext cx="2609338" cy="5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FEF1BF5-B005-4E12-87F7-E711695F6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8" y="4347712"/>
            <a:ext cx="3173074" cy="51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9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417" y="1028460"/>
            <a:ext cx="7412990" cy="310491"/>
          </a:xfrm>
          <a:prstGeom prst="rect">
            <a:avLst/>
          </a:prstGeom>
          <a:noFill/>
        </p:spPr>
        <p:txBody>
          <a:bodyPr wrap="square" tIns="46757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Defina uma ordem lógica para a criação das outras classes.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9416" y="555259"/>
            <a:ext cx="4345433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145B"/>
                </a:solidFill>
                <a:latin typeface="Gotham HTF" pitchFamily="50" charset="0"/>
                <a:cs typeface="Gotham-Book"/>
              </a:rPr>
              <a:t>DESCANSO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6160FCC-4BF5-4086-9F9D-3F29B486A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87" y="1477793"/>
            <a:ext cx="1740867" cy="78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6441504-8CD6-42DC-8B1A-CC4E708A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49" y="1496264"/>
            <a:ext cx="2081088" cy="60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0FACA8A5-17AC-4A3B-8605-E3523426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133" y="2270373"/>
            <a:ext cx="1837558" cy="49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4A156E7-4332-4182-BEFA-E227BCC08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87" y="2326809"/>
            <a:ext cx="2199116" cy="8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E40995B3-BEEF-4EF2-8724-C1BE362E5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20" y="2967301"/>
            <a:ext cx="1776757" cy="102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4DC37C4E-3B96-450F-8C3F-593CA0FB4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87" y="3251005"/>
            <a:ext cx="2145193" cy="5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416" y="1034850"/>
            <a:ext cx="7412990" cy="3052780"/>
          </a:xfrm>
          <a:prstGeom prst="rect">
            <a:avLst/>
          </a:prstGeom>
          <a:noFill/>
        </p:spPr>
        <p:txBody>
          <a:bodyPr wrap="square" tIns="46757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  <a:cs typeface="Arial" panose="020B0604020202020204" pitchFamily="34" charset="0"/>
              </a:rPr>
              <a:t>3.1) 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Crie uma classe no pacote Teste, chamada Academia, e que atenda às seguintes necessidades:</a:t>
            </a:r>
          </a:p>
          <a:p>
            <a:pPr marL="171450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Ao executar, deverá </a:t>
            </a:r>
          </a:p>
          <a:p>
            <a:pPr marL="628650" lvl="1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Instanciar e Preencher um objeto Sala;</a:t>
            </a:r>
          </a:p>
          <a:p>
            <a:pPr marL="628650" lvl="1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Instanciar e Preencher um objeto Modalidade;</a:t>
            </a:r>
          </a:p>
          <a:p>
            <a:pPr marL="628650" lvl="1" indent="-171450" algn="just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Courier New" panose="02070309020205020404" pitchFamily="49" charset="0"/>
              <a:buChar char="o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perguntar se o usuário final irá cadastrar um Aluno, Médico ou Professor. Se o usuário final digitar “A”, você deverá instanciar um objeto Aluno e solicitar os dados complementares (lembrando que o aluno pode ou não ter exame médico associado); se digitar “P”, você deverá instanciar um professor e solicitar os dados complementares (lembrando que o professor pode ou não estar apto a modalidades) e, por fim; com qualquer outra letra, você irá instanciar e solicitar os dados para o cadastro do médico (lembrando que ele poderá ou não estar associado a um exame médico).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9416" y="555259"/>
            <a:ext cx="4345433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145B"/>
                </a:solidFill>
                <a:latin typeface="Gotham HTF" pitchFamily="50" charset="0"/>
                <a:cs typeface="Gotham-Book"/>
              </a:rPr>
              <a:t>DESCANSO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858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416" y="1044958"/>
            <a:ext cx="7412990" cy="3891728"/>
          </a:xfrm>
          <a:prstGeom prst="rect">
            <a:avLst/>
          </a:prstGeom>
          <a:noFill/>
        </p:spPr>
        <p:txBody>
          <a:bodyPr wrap="square" tIns="46757" rtlCol="0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1000" dirty="0">
                <a:solidFill>
                  <a:srgbClr val="ED145B"/>
                </a:solidFill>
                <a:latin typeface="Gotham HTF Light" pitchFamily="50" charset="0"/>
                <a:cs typeface="Arial" panose="020B0604020202020204" pitchFamily="34" charset="0"/>
              </a:rPr>
              <a:t>3.2)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Nos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Beans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, vamos acrescentar alguns métodos:</a:t>
            </a:r>
          </a:p>
          <a:p>
            <a:pPr marL="171450" indent="-17145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Na classe Pessoa,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PFisica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,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PJuridica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,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PFisicaAcademia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, Aluno e Médico crie um método  para exibir todos os seus respectivos atributos, inclusive os herdados.</a:t>
            </a:r>
          </a:p>
          <a:p>
            <a:pPr marL="171450" indent="-17145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Na classe Pessoa, crie um método em que irá somente o primeiro nome da pessoa (utilize os métodos de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String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).</a:t>
            </a:r>
          </a:p>
          <a:p>
            <a:pPr marL="171450" indent="-17145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Na classe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PFisica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 crie um método que deverá retornar quantos caracteres existem no atributo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cpf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Faça com que todos os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setter´s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 para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String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 armazene os dados com letras maiúsculas, exceção ao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email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 e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url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 que deverá armazenar em letras minúsculas.</a:t>
            </a:r>
          </a:p>
          <a:p>
            <a:pPr marL="171450" indent="-17145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Crie um método na classe Pessoa que retorne apenas a primeira metade do atributo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endereco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Altere o método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setSexo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 para que ele receba o dado Char e se ele for igual a “M” deverá armazená-lo no atributo, caso seja qualquer outro char deverá armazenar no atributo o char “F”. </a:t>
            </a:r>
          </a:p>
          <a:p>
            <a:pPr marL="171450" indent="-17145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Na classe Aluno, crie um método chamado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calcularMensalidade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. Ele deverá receber um valor e retornar um novo valor caso o aluno pertença a uma instituição que possui desconto; caso contrário, retorna o mesmo valor que entrou no método.</a:t>
            </a:r>
          </a:p>
          <a:p>
            <a:pPr marL="171450" indent="-171450">
              <a:lnSpc>
                <a:spcPct val="150000"/>
              </a:lnSpc>
              <a:spcBef>
                <a:spcPct val="30000"/>
              </a:spcBef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Arial" panose="020B0604020202020204" pitchFamily="34" charset="0"/>
              </a:rPr>
              <a:t>Crie uma classe de Teste isolada para testar esses métodos.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9416" y="555259"/>
            <a:ext cx="4345433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145B"/>
                </a:solidFill>
                <a:latin typeface="Gotham HTF" pitchFamily="50" charset="0"/>
                <a:cs typeface="Gotham-Book"/>
              </a:rPr>
              <a:t>DESCANSO</a:t>
            </a:r>
            <a:endParaRPr lang="pt-BR" sz="17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98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725</Words>
  <Application>Microsoft Office PowerPoint</Application>
  <PresentationFormat>Apresentação na tela (16:9)</PresentationFormat>
  <Paragraphs>75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Courier New</vt:lpstr>
      <vt:lpstr>Gotham HTF</vt:lpstr>
      <vt:lpstr>Gotham HTF Bold</vt:lpstr>
      <vt:lpstr>Gotham HTF Light</vt:lpstr>
      <vt:lpstr>Gotham HTF Medium</vt:lpstr>
      <vt:lpstr>Gotham-Bold</vt:lpstr>
      <vt:lpstr>Gotham-Book</vt:lpstr>
      <vt:lpstr>Roboto</vt:lpstr>
      <vt:lpstr>Roboto Light</vt:lpstr>
      <vt:lpstr>Tema do Office</vt:lpstr>
      <vt:lpstr>Personalizar design</vt:lpstr>
      <vt:lpstr>Default Theme</vt:lpstr>
      <vt:lpstr>1_Personalizar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Morais Martins</dc:creator>
  <cp:lastModifiedBy>Jessica Aviles Barbalho</cp:lastModifiedBy>
  <cp:revision>17</cp:revision>
  <dcterms:created xsi:type="dcterms:W3CDTF">2020-01-21T15:59:27Z</dcterms:created>
  <dcterms:modified xsi:type="dcterms:W3CDTF">2020-01-22T14:17:57Z</dcterms:modified>
</cp:coreProperties>
</file>