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9" r:id="rId4"/>
    <p:sldMasterId id="2147483739" r:id="rId5"/>
  </p:sldMasterIdLst>
  <p:notesMasterIdLst>
    <p:notesMasterId r:id="rId35"/>
  </p:notesMasterIdLst>
  <p:sldIdLst>
    <p:sldId id="378" r:id="rId6"/>
    <p:sldId id="379" r:id="rId7"/>
    <p:sldId id="386" r:id="rId8"/>
    <p:sldId id="388" r:id="rId9"/>
    <p:sldId id="389" r:id="rId10"/>
    <p:sldId id="390" r:id="rId11"/>
    <p:sldId id="391" r:id="rId12"/>
    <p:sldId id="392" r:id="rId13"/>
    <p:sldId id="417" r:id="rId14"/>
    <p:sldId id="393" r:id="rId15"/>
    <p:sldId id="394" r:id="rId16"/>
    <p:sldId id="395" r:id="rId17"/>
    <p:sldId id="396" r:id="rId18"/>
    <p:sldId id="397" r:id="rId19"/>
    <p:sldId id="409" r:id="rId20"/>
    <p:sldId id="410" r:id="rId21"/>
    <p:sldId id="411" r:id="rId22"/>
    <p:sldId id="418" r:id="rId23"/>
    <p:sldId id="419" r:id="rId24"/>
    <p:sldId id="408" r:id="rId25"/>
    <p:sldId id="398" r:id="rId26"/>
    <p:sldId id="403" r:id="rId27"/>
    <p:sldId id="404" r:id="rId28"/>
    <p:sldId id="405" r:id="rId29"/>
    <p:sldId id="406" r:id="rId30"/>
    <p:sldId id="407" r:id="rId31"/>
    <p:sldId id="375" r:id="rId32"/>
    <p:sldId id="376" r:id="rId33"/>
    <p:sldId id="414" r:id="rId3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265D"/>
    <a:srgbClr val="EBAFB5"/>
    <a:srgbClr val="F4D3D6"/>
    <a:srgbClr val="F9E8EA"/>
    <a:srgbClr val="020000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69" autoAdjust="0"/>
  </p:normalViewPr>
  <p:slideViewPr>
    <p:cSldViewPr snapToGrid="0" snapToObjects="1">
      <p:cViewPr varScale="1">
        <p:scale>
          <a:sx n="74" d="100"/>
          <a:sy n="74" d="100"/>
        </p:scale>
        <p:origin x="16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Compilar significa</a:t>
            </a:r>
            <a:r>
              <a:rPr lang="pt-BR" baseline="0" dirty="0"/>
              <a:t> converter um código fonte em uma linguagem de máquina ou para um nível próximo a isto.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73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Portabilidade é uma</a:t>
            </a:r>
            <a:r>
              <a:rPr lang="pt-BR" baseline="0" dirty="0"/>
              <a:t> das grandes vantagens do Java, para os programas que são desenvolvidos não importa a plataforma; o que importa é que a máquina onde o sistema será executado o sistema tenha uma JVM (Java Virtual </a:t>
            </a:r>
            <a:r>
              <a:rPr lang="pt-BR" baseline="0" dirty="0" err="1"/>
              <a:t>Machine</a:t>
            </a:r>
            <a:r>
              <a:rPr lang="pt-BR" baseline="0" dirty="0"/>
              <a:t>) que irá se encarregar da execução do </a:t>
            </a:r>
            <a:r>
              <a:rPr lang="pt-BR" baseline="0" dirty="0" err="1"/>
              <a:t>bytecode</a:t>
            </a:r>
            <a:r>
              <a:rPr lang="pt-BR" baseline="0" dirty="0"/>
              <a:t>.</a:t>
            </a:r>
          </a:p>
          <a:p>
            <a:r>
              <a:rPr lang="pt-BR" baseline="0" dirty="0"/>
              <a:t>A outra grande vantagem do Java é a característica de </a:t>
            </a:r>
            <a:r>
              <a:rPr lang="pt-BR" baseline="0" dirty="0" err="1"/>
              <a:t>Multithreading</a:t>
            </a:r>
            <a:r>
              <a:rPr lang="pt-BR" baseline="0" dirty="0"/>
              <a:t>, que permite executar eventos simultaneamente dentro de uma mesma aplicação.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17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uma sequência lógica</a:t>
            </a:r>
            <a:r>
              <a:rPr lang="pt-BR" baseline="0" dirty="0"/>
              <a:t> podemos dizer que:</a:t>
            </a:r>
          </a:p>
          <a:p>
            <a:pPr marL="171450" indent="-171450">
              <a:buFontTx/>
              <a:buChar char="-"/>
            </a:pPr>
            <a:r>
              <a:rPr lang="pt-BR" baseline="0" dirty="0"/>
              <a:t>O programador desenvolve o código fonte;</a:t>
            </a:r>
          </a:p>
          <a:p>
            <a:pPr marL="171450" indent="-171450">
              <a:buFontTx/>
              <a:buChar char="-"/>
            </a:pPr>
            <a:r>
              <a:rPr lang="pt-BR" baseline="0" dirty="0"/>
              <a:t>Há a compilação (conversão do código fonte para o </a:t>
            </a:r>
            <a:r>
              <a:rPr lang="pt-BR" baseline="0" dirty="0" err="1"/>
              <a:t>ByteCode</a:t>
            </a:r>
            <a:r>
              <a:rPr lang="pt-BR" baseline="0" dirty="0"/>
              <a:t> que é a linguagem reconhecida pela JVM), onde é gerado o arquivo “.</a:t>
            </a:r>
            <a:r>
              <a:rPr lang="pt-BR" baseline="0" dirty="0" err="1"/>
              <a:t>class</a:t>
            </a:r>
            <a:r>
              <a:rPr lang="pt-BR" baseline="0" dirty="0"/>
              <a:t>”, caso todo o código esteja correto. </a:t>
            </a:r>
          </a:p>
          <a:p>
            <a:pPr marL="171450" indent="-171450">
              <a:buFontTx/>
              <a:buChar char="-"/>
            </a:pPr>
            <a:r>
              <a:rPr lang="pt-BR" baseline="0" dirty="0"/>
              <a:t>A partir daí ocorre o processo de interpretação da JVM sobre o </a:t>
            </a:r>
            <a:r>
              <a:rPr lang="pt-BR" baseline="0" dirty="0" err="1"/>
              <a:t>Bytecode</a:t>
            </a:r>
            <a:r>
              <a:rPr lang="pt-BR" baseline="0" dirty="0"/>
              <a:t> que representa a aplicação, a JVM será a camada responsável por ler o </a:t>
            </a:r>
            <a:r>
              <a:rPr lang="pt-BR" baseline="0" dirty="0" err="1"/>
              <a:t>bytecode</a:t>
            </a:r>
            <a:r>
              <a:rPr lang="pt-BR" baseline="0" dirty="0"/>
              <a:t> e comunicar-se com o Sistema Operacional.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99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Abra o “Painel de Controle”</a:t>
            </a:r>
            <a:r>
              <a:rPr lang="pt-BR" baseline="0" dirty="0"/>
              <a:t> do seu sistema operacional e localize a opção responsável pelas configurações do “Sistema”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26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As variáveis de ambiente são responsáveis</a:t>
            </a:r>
            <a:r>
              <a:rPr lang="pt-BR" baseline="0" dirty="0"/>
              <a:t> pelo funcionamento do Java dentro do sistema operacional, principalmente para o desenvolvimento das aplicações Java. Pode ser que a sua instalação do JDK não exija qualquer alteração dentro das variáveis, como também pode ocorrer o inverso.</a:t>
            </a:r>
          </a:p>
          <a:p>
            <a:r>
              <a:rPr lang="pt-BR" baseline="0" dirty="0"/>
              <a:t>A variável Path: é responsável por determinar o caminho do diretório “bin”, onde encontramos as ferramentas de compilação e interpretação entre outras. Este diretório bin sempre estará localizado dentro do diretório que você optou por instalar o Java.</a:t>
            </a:r>
          </a:p>
          <a:p>
            <a:r>
              <a:rPr lang="pt-BR" baseline="0" dirty="0"/>
              <a:t>A variável </a:t>
            </a:r>
            <a:r>
              <a:rPr lang="pt-BR" baseline="0" dirty="0" err="1"/>
              <a:t>Java_HOME</a:t>
            </a:r>
            <a:r>
              <a:rPr lang="pt-BR" baseline="0" dirty="0"/>
              <a:t>: deve representar o diretório da instalação do Java, para que caso alguma ferramenta de desenvolvimento precise de algo, ela poderá localizar e consequentemente funcionar perfeitamente, como é o caso das </a:t>
            </a:r>
            <a:r>
              <a:rPr lang="pt-BR" baseline="0" dirty="0" err="1"/>
              <a:t>IDE´s</a:t>
            </a:r>
            <a:r>
              <a:rPr lang="pt-BR" baseline="0" dirty="0"/>
              <a:t>.</a:t>
            </a:r>
          </a:p>
          <a:p>
            <a:r>
              <a:rPr lang="pt-BR" baseline="0" dirty="0"/>
              <a:t>A variável </a:t>
            </a:r>
            <a:r>
              <a:rPr lang="pt-BR" baseline="0" dirty="0" err="1"/>
              <a:t>Classpath</a:t>
            </a:r>
            <a:r>
              <a:rPr lang="pt-BR" baseline="0" dirty="0"/>
              <a:t>: representa um diretório padrão para que sejam localizadas todas as classes que forem desenvolvidas, normalmente aponta para a classe “</a:t>
            </a:r>
            <a:r>
              <a:rPr lang="pt-BR" baseline="0" dirty="0" err="1"/>
              <a:t>lib</a:t>
            </a:r>
            <a:r>
              <a:rPr lang="pt-BR" baseline="0" dirty="0"/>
              <a:t>”, localizada dentro do diretório de instalação padrão do Java.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54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JDK</a:t>
            </a:r>
            <a:r>
              <a:rPr lang="pt-BR" baseline="0" dirty="0"/>
              <a:t> (Java </a:t>
            </a:r>
            <a:r>
              <a:rPr lang="pt-BR" baseline="0" dirty="0" err="1"/>
              <a:t>Development</a:t>
            </a:r>
            <a:r>
              <a:rPr lang="pt-BR" baseline="0" dirty="0"/>
              <a:t> Kit): é o pacote que inclui a JRE e as ferramentas necessárias para o desenvolvimento de aplicações Java.</a:t>
            </a:r>
          </a:p>
          <a:p>
            <a:r>
              <a:rPr lang="pt-BR" baseline="0" dirty="0"/>
              <a:t>JRE (Java </a:t>
            </a:r>
            <a:r>
              <a:rPr lang="pt-BR" baseline="0" dirty="0" err="1"/>
              <a:t>Runtime</a:t>
            </a:r>
            <a:r>
              <a:rPr lang="pt-BR" baseline="0" dirty="0"/>
              <a:t> </a:t>
            </a:r>
            <a:r>
              <a:rPr lang="pt-BR" baseline="0" dirty="0" err="1"/>
              <a:t>Environment</a:t>
            </a:r>
            <a:r>
              <a:rPr lang="pt-BR" baseline="0" dirty="0"/>
              <a:t>: este pacote prepara o sistema para a execução de aplicações Java.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83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7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8" y="44625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064296" y="2751063"/>
            <a:ext cx="4532040" cy="132600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 dirty="0"/>
              <a:t>Nome do curso</a:t>
            </a:r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3275856" y="5487367"/>
            <a:ext cx="5832648" cy="1326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Nome do Professor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2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2651-F9F0-4019-B100-93C85F8E2C26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://www.freejavaguide.com/java_comments.htm" TargetMode="External"/><Relationship Id="rId7" Type="http://schemas.openxmlformats.org/officeDocument/2006/relationships/image" Target="../media/image29.png"/><Relationship Id="rId2" Type="http://schemas.openxmlformats.org/officeDocument/2006/relationships/hyperlink" Target="http://www.freejavaguide.com/corejava1.htm" TargetMode="Externa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8.png"/><Relationship Id="rId5" Type="http://schemas.openxmlformats.org/officeDocument/2006/relationships/hyperlink" Target="http://docs.oracle.com/javase/tutorial/java/concepts/index.html" TargetMode="External"/><Relationship Id="rId4" Type="http://schemas.openxmlformats.org/officeDocument/2006/relationships/hyperlink" Target="http://docs.oracle.com/javase/tutorial" TargetMode="External"/><Relationship Id="rId9" Type="http://schemas.openxmlformats.org/officeDocument/2006/relationships/image" Target="../media/image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Y99vOs86Jc" TargetMode="Externa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78757"/>
            <a:ext cx="9144000" cy="6779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9"/>
          <p:cNvSpPr txBox="1"/>
          <p:nvPr/>
        </p:nvSpPr>
        <p:spPr>
          <a:xfrm>
            <a:off x="1051006" y="2790997"/>
            <a:ext cx="7041988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>
                <a:solidFill>
                  <a:srgbClr val="FFFFFF"/>
                </a:solidFill>
                <a:latin typeface="Gotham-Bold"/>
                <a:cs typeface="Gotham-Bold"/>
              </a:rPr>
              <a:t>3</a:t>
            </a:r>
            <a:r>
              <a:rPr lang="en-US" sz="5400">
                <a:solidFill>
                  <a:srgbClr val="FFFFFF"/>
                </a:solidFill>
                <a:latin typeface="Gotham-Bold"/>
                <a:cs typeface="Gotham-Bold"/>
              </a:rPr>
              <a:t>. </a:t>
            </a:r>
            <a:r>
              <a:rPr lang="en-US" sz="5400" dirty="0" err="1">
                <a:solidFill>
                  <a:srgbClr val="FFFFFF"/>
                </a:solidFill>
                <a:latin typeface="Gotham-Bold"/>
                <a:cs typeface="Gotham-Bold"/>
              </a:rPr>
              <a:t>Linguagem</a:t>
            </a:r>
            <a:r>
              <a:rPr lang="en-US" sz="5400" dirty="0">
                <a:solidFill>
                  <a:srgbClr val="FFFFFF"/>
                </a:solidFill>
                <a:latin typeface="Gotham-Bold"/>
                <a:cs typeface="Gotham-Bold"/>
              </a:rPr>
              <a:t> de </a:t>
            </a:r>
            <a:r>
              <a:rPr lang="en-US" sz="5400" dirty="0" err="1">
                <a:solidFill>
                  <a:srgbClr val="FFFFFF"/>
                </a:solidFill>
                <a:latin typeface="Gotham-Bold"/>
                <a:cs typeface="Gotham-Bold"/>
              </a:rPr>
              <a:t>Programação</a:t>
            </a:r>
            <a:endParaRPr lang="en-US" sz="5400" dirty="0">
              <a:solidFill>
                <a:srgbClr val="FFFFFF"/>
              </a:solidFill>
              <a:latin typeface="Gotham-Bold"/>
              <a:cs typeface="Gotham-Bold"/>
            </a:endParaRPr>
          </a:p>
        </p:txBody>
      </p:sp>
    </p:spTree>
    <p:extLst>
      <p:ext uri="{BB962C8B-B14F-4D97-AF65-F5344CB8AC3E}">
        <p14:creationId xmlns:p14="http://schemas.microsoft.com/office/powerpoint/2010/main" val="268326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ok"/>
                <a:cs typeface="Gotham-Book"/>
              </a:rPr>
              <a:t>CARACTERÍSTICAS JAVA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246248"/>
            <a:ext cx="7908785" cy="4525963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pt-BR" sz="2000" dirty="0"/>
              <a:t>A razão principal para a criação do Java foi a necessidade de uma linguagem independente de plataforma que pudesse ser usada para a criação de software que iriam ser embutidos em </a:t>
            </a:r>
            <a:r>
              <a:rPr lang="pt-BR" sz="2000" dirty="0" err="1"/>
              <a:t>microondas</a:t>
            </a:r>
            <a:r>
              <a:rPr lang="pt-BR" sz="2000" dirty="0"/>
              <a:t> e controles remotos por exemplo.</a:t>
            </a:r>
          </a:p>
          <a:p>
            <a:pPr marL="0" indent="0" algn="just">
              <a:buNone/>
            </a:pPr>
            <a:endParaRPr lang="pt-BR" sz="1400" dirty="0"/>
          </a:p>
        </p:txBody>
      </p:sp>
      <p:sp>
        <p:nvSpPr>
          <p:cNvPr id="2" name="AutoShape 2" descr="Resultado de imagem para botão pe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724518"/>
            <a:ext cx="573722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591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ok"/>
                <a:cs typeface="Gotham-Book"/>
              </a:rPr>
              <a:t>CARACTERÍSTICAS JAVA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246248"/>
            <a:ext cx="7908785" cy="4525963"/>
          </a:xfrm>
        </p:spPr>
        <p:txBody>
          <a:bodyPr>
            <a:noAutofit/>
          </a:bodyPr>
          <a:lstStyle/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Em poucos anos, os projetistas do Java perceberam que a criação de aplicações para Internet estavam tendo problemas de portabilidade</a:t>
            </a: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endParaRPr lang="pt-BR" sz="2000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Assim, o foco da Sun passou a ser a Internet em vez dos aparelhos eletrônicos</a:t>
            </a:r>
          </a:p>
          <a:p>
            <a:pPr marL="0" indent="0" algn="just">
              <a:buNone/>
            </a:pPr>
            <a:endParaRPr lang="pt-BR" sz="1400" dirty="0"/>
          </a:p>
        </p:txBody>
      </p:sp>
      <p:sp>
        <p:nvSpPr>
          <p:cNvPr id="2" name="AutoShape 2" descr="Resultado de imagem para botão pe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30" y="3158104"/>
            <a:ext cx="5097463" cy="298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08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ok"/>
                <a:cs typeface="Gotham-Book"/>
              </a:rPr>
              <a:t>CARACTERÍSTICAS JAVA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246248"/>
            <a:ext cx="7908785" cy="4525963"/>
          </a:xfrm>
        </p:spPr>
        <p:txBody>
          <a:bodyPr>
            <a:noAutofit/>
          </a:bodyPr>
          <a:lstStyle/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O código compilado de um programa Java pode ser executado em diferentes plataformas sem nenhuma alteração</a:t>
            </a: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endParaRPr lang="pt-BR" sz="2000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Isto é possível graças ao </a:t>
            </a:r>
            <a:r>
              <a:rPr lang="pt-BR" sz="2000" dirty="0" err="1">
                <a:solidFill>
                  <a:srgbClr val="000000"/>
                </a:solidFill>
                <a:latin typeface="Calibri" pitchFamily="34" charset="0"/>
              </a:rPr>
              <a:t>bytecode</a:t>
            </a: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 que é gerado durante a compilação do código-fonte</a:t>
            </a:r>
          </a:p>
          <a:p>
            <a:pPr marL="0" indent="0" algn="just">
              <a:buNone/>
            </a:pPr>
            <a:endParaRPr lang="pt-BR" sz="1400" dirty="0"/>
          </a:p>
        </p:txBody>
      </p:sp>
      <p:sp>
        <p:nvSpPr>
          <p:cNvPr id="2" name="AutoShape 2" descr="Resultado de imagem para botão pe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214687"/>
            <a:ext cx="529590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779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ok"/>
                <a:cs typeface="Gotham-Book"/>
              </a:rPr>
              <a:t>BORA CONHECER O BYTECODE…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AutoShape 2" descr="Resultado de imagem para botão pe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5602" name="Picture 2" descr="http://onbiz.com.br/blog/wp-content/uploads/2012/06/publico-alv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432" y="1740872"/>
            <a:ext cx="5861391" cy="426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36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ok"/>
                <a:cs typeface="Gotham-Book"/>
              </a:rPr>
              <a:t>HELLO WORLD…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AutoShape 2" descr="Resultado de imagem para botão pe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Text Placeholder 1"/>
          <p:cNvSpPr>
            <a:spLocks noGrp="1"/>
          </p:cNvSpPr>
          <p:nvPr>
            <p:ph idx="1"/>
          </p:nvPr>
        </p:nvSpPr>
        <p:spPr>
          <a:xfrm>
            <a:off x="457200" y="1246248"/>
            <a:ext cx="7908785" cy="4525963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pt-BR" sz="2000" dirty="0"/>
              <a:t>Vamos construir o primeiro e mais simples programa possível com o Java.</a:t>
            </a:r>
          </a:p>
          <a:p>
            <a:pPr marL="0" indent="0" algn="just">
              <a:buNone/>
              <a:defRPr/>
            </a:pPr>
            <a:r>
              <a:rPr lang="pt-BR" sz="2000" dirty="0"/>
              <a:t>A partir de agora, salvem todos os programas que vocês construírem para estudo futuro.</a:t>
            </a: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endParaRPr lang="pt-BR" sz="2000" dirty="0"/>
          </a:p>
        </p:txBody>
      </p:sp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943" y="2333946"/>
            <a:ext cx="4168627" cy="401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328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ok"/>
                <a:cs typeface="Gotham-Book"/>
              </a:rPr>
              <a:t>ESTRUTURA DO HELLO WORLD…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AutoShape 2" descr="Resultado de imagem para botão pe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Text Placeholder 1"/>
          <p:cNvSpPr>
            <a:spLocks noGrp="1"/>
          </p:cNvSpPr>
          <p:nvPr>
            <p:ph idx="1"/>
          </p:nvPr>
        </p:nvSpPr>
        <p:spPr>
          <a:xfrm>
            <a:off x="737412" y="1246248"/>
            <a:ext cx="7628573" cy="530495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dirty="0">
                <a:latin typeface="Courier New" pitchFamily="49" charset="0"/>
                <a:cs typeface="Courier New" pitchFamily="49" charset="0"/>
              </a:rPr>
              <a:t>Abra o bloco de notas.</a:t>
            </a:r>
          </a:p>
          <a:p>
            <a:pPr>
              <a:defRPr/>
            </a:pPr>
            <a:r>
              <a:rPr lang="pt-BR" sz="2800" dirty="0">
                <a:latin typeface="Courier New" pitchFamily="49" charset="0"/>
                <a:cs typeface="Courier New" pitchFamily="49" charset="0"/>
              </a:rPr>
              <a:t>Salve na sua pasta de arquivos como: </a:t>
            </a:r>
            <a:r>
              <a:rPr lang="pt-BR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HelloWorld.java</a:t>
            </a:r>
          </a:p>
          <a:p>
            <a:pPr>
              <a:defRPr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Dentro do arquivo digite: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23522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ok"/>
                <a:cs typeface="Gotham-Book"/>
              </a:rPr>
              <a:t>ESTRUTURA DO HELLO WORLD…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AutoShape 2" descr="Resultado de imagem para botão pe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Text Placeholder 1"/>
          <p:cNvSpPr>
            <a:spLocks noGrp="1"/>
          </p:cNvSpPr>
          <p:nvPr>
            <p:ph idx="1"/>
          </p:nvPr>
        </p:nvSpPr>
        <p:spPr>
          <a:xfrm>
            <a:off x="737412" y="1246248"/>
            <a:ext cx="7628573" cy="5304955"/>
          </a:xfrm>
        </p:spPr>
        <p:txBody>
          <a:bodyPr>
            <a:noAutofit/>
          </a:bodyPr>
          <a:lstStyle/>
          <a:p>
            <a:pPr>
              <a:buFontTx/>
              <a:buNone/>
              <a:defRPr/>
            </a:pPr>
            <a:r>
              <a:rPr lang="pt-BR" sz="20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//pacote</a:t>
            </a:r>
          </a:p>
          <a:p>
            <a:pPr>
              <a:buFontTx/>
              <a:buNone/>
              <a:defRPr/>
            </a:pPr>
            <a:endParaRPr lang="pt-BR" sz="20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pt-BR" sz="20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//importar pacotes para a </a:t>
            </a:r>
            <a:r>
              <a:rPr lang="pt-BR" sz="20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aplicacao</a:t>
            </a:r>
            <a:endParaRPr lang="pt-BR" sz="20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endParaRPr lang="pt-BR" sz="20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pt-BR" sz="20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pt-BR" sz="20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definicao</a:t>
            </a:r>
            <a:r>
              <a:rPr lang="pt-BR" sz="20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da classe principal</a:t>
            </a:r>
          </a:p>
          <a:p>
            <a:pPr>
              <a:buFontTx/>
              <a:buNone/>
              <a:defRPr/>
            </a:pPr>
            <a:r>
              <a:rPr lang="pt-BR" sz="20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0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0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endParaRPr lang="pt-BR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pt-BR" sz="20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pt-BR" sz="20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definicao</a:t>
            </a:r>
            <a:r>
              <a:rPr lang="pt-BR" sz="20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do </a:t>
            </a:r>
            <a:r>
              <a:rPr lang="pt-BR" sz="20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metodo</a:t>
            </a:r>
            <a:r>
              <a:rPr lang="pt-BR" sz="20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principal	</a:t>
            </a:r>
          </a:p>
          <a:p>
            <a:pPr>
              <a:buFontTx/>
              <a:buNone/>
              <a:defRPr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0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0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0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0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[] ){</a:t>
            </a:r>
          </a:p>
          <a:p>
            <a:pPr>
              <a:buFontTx/>
              <a:buNone/>
              <a:defRPr/>
            </a:pPr>
            <a:endParaRPr lang="pt-BR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		   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20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Hello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World!"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Tx/>
              <a:buNone/>
              <a:defRPr/>
            </a:pPr>
            <a:endParaRPr lang="pt-BR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	   }</a:t>
            </a:r>
          </a:p>
          <a:p>
            <a:pPr>
              <a:buFontTx/>
              <a:buNone/>
              <a:defRPr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7248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ok"/>
                <a:cs typeface="Gotham-Book"/>
              </a:rPr>
              <a:t>COMPILAÇÃO E INTERPRETAÇÃO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AutoShape 2" descr="Resultado de imagem para botão pe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Text Placeholder 1"/>
          <p:cNvSpPr>
            <a:spLocks noGrp="1"/>
          </p:cNvSpPr>
          <p:nvPr>
            <p:ph idx="1"/>
          </p:nvPr>
        </p:nvSpPr>
        <p:spPr>
          <a:xfrm>
            <a:off x="737412" y="1246248"/>
            <a:ext cx="7628573" cy="5304955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400" dirty="0"/>
              <a:t>Compilar o arquivo </a:t>
            </a:r>
            <a:r>
              <a:rPr lang="pt-BR" sz="2400" i="1" dirty="0"/>
              <a:t>HelloWorld.java</a:t>
            </a:r>
            <a:r>
              <a:rPr lang="pt-BR" sz="2400" dirty="0"/>
              <a:t>:</a:t>
            </a:r>
          </a:p>
          <a:p>
            <a:pPr marL="400050" lvl="1" indent="0" algn="just">
              <a:buFontTx/>
              <a:buNone/>
              <a:defRPr/>
            </a:pP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javac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HelloWorld.java</a:t>
            </a:r>
          </a:p>
          <a:p>
            <a:pPr marL="400050" lvl="1" indent="0" algn="just">
              <a:buFontTx/>
              <a:buNone/>
              <a:defRPr/>
            </a:pPr>
            <a:endParaRPr lang="pt-BR" sz="1200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 algn="just">
              <a:buFontTx/>
              <a:buNone/>
              <a:defRPr/>
            </a:pPr>
            <a:endParaRPr lang="pt-BR" sz="1200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 algn="just">
              <a:buFontTx/>
              <a:buNone/>
              <a:defRPr/>
            </a:pPr>
            <a:endParaRPr lang="pt-BR" sz="1200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 algn="just">
              <a:buFontTx/>
              <a:buNone/>
              <a:defRPr/>
            </a:pPr>
            <a:endParaRPr lang="pt-BR" sz="1200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 algn="just">
              <a:buFontTx/>
              <a:buNone/>
              <a:defRPr/>
            </a:pPr>
            <a:endParaRPr lang="pt-BR" sz="1200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 algn="just">
              <a:buFontTx/>
              <a:buNone/>
              <a:defRPr/>
            </a:pPr>
            <a:endParaRPr lang="pt-BR" sz="1200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 algn="just">
              <a:buFontTx/>
              <a:buNone/>
              <a:defRPr/>
            </a:pPr>
            <a:endParaRPr lang="pt-BR" sz="1200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 algn="just">
              <a:buFontTx/>
              <a:buNone/>
              <a:defRPr/>
            </a:pPr>
            <a:endParaRPr lang="pt-BR" sz="1200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 algn="just">
              <a:buFontTx/>
              <a:buNone/>
              <a:defRPr/>
            </a:pPr>
            <a:endParaRPr lang="pt-BR" sz="1200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 algn="just">
              <a:buFontTx/>
              <a:buNone/>
              <a:defRPr/>
            </a:pPr>
            <a:endParaRPr lang="pt-BR" sz="1200" b="1" dirty="0">
              <a:latin typeface="Courier New" pitchFamily="49" charset="0"/>
              <a:cs typeface="Courier New" pitchFamily="49" charset="0"/>
            </a:endParaRPr>
          </a:p>
          <a:p>
            <a:pPr marL="342900" lvl="1" indent="-342900" algn="just">
              <a:buFont typeface="Arial"/>
              <a:buChar char="•"/>
              <a:defRPr/>
            </a:pPr>
            <a:r>
              <a:rPr lang="pt-BR" sz="2400" dirty="0"/>
              <a:t>Interpretar o arquivo </a:t>
            </a:r>
            <a:r>
              <a:rPr lang="pt-BR" sz="2400" dirty="0" err="1"/>
              <a:t>HelloWorld.class</a:t>
            </a:r>
            <a:endParaRPr lang="pt-BR" sz="2400" dirty="0"/>
          </a:p>
          <a:p>
            <a:pPr algn="just">
              <a:lnSpc>
                <a:spcPct val="90000"/>
              </a:lnSpc>
              <a:buClr>
                <a:schemeClr val="bg2"/>
              </a:buClr>
              <a:defRPr/>
            </a:pP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HelloWorld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" name="Imagem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926" y="2157311"/>
            <a:ext cx="4303641" cy="218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Imagem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030" y="4746262"/>
            <a:ext cx="4102920" cy="2078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405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VARIÁVEIS DE AMBIENTE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8" y="1167606"/>
            <a:ext cx="6942138" cy="488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Elipse 14"/>
          <p:cNvSpPr/>
          <p:nvPr/>
        </p:nvSpPr>
        <p:spPr>
          <a:xfrm>
            <a:off x="941388" y="2852738"/>
            <a:ext cx="1728787" cy="431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70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VARIÁVEIS DE AMBIENTE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133600"/>
            <a:ext cx="3008313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013325"/>
            <a:ext cx="2952750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4356100" y="2205038"/>
            <a:ext cx="4032250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dirty="0">
                <a:solidFill>
                  <a:srgbClr val="FF0000"/>
                </a:solidFill>
              </a:rPr>
              <a:t>Variável 1: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dirty="0"/>
              <a:t>Nome: Path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dirty="0"/>
              <a:t>Valor: c:\jdk1.8\bin;%path%;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dirty="0">
                <a:solidFill>
                  <a:srgbClr val="FF0000"/>
                </a:solidFill>
              </a:rPr>
              <a:t>Variável 2: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dirty="0"/>
              <a:t>Nome: JAVA_HOME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dirty="0"/>
              <a:t>Valor: c:\jdk1.8;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dirty="0">
                <a:solidFill>
                  <a:srgbClr val="FF0000"/>
                </a:solidFill>
              </a:rPr>
              <a:t>Variável 3: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dirty="0"/>
              <a:t>Nome: CLASSPATH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dirty="0"/>
              <a:t>Valor: ;</a:t>
            </a: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4356100" y="4941888"/>
            <a:ext cx="424815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800" dirty="0"/>
              <a:t>Teste usando no </a:t>
            </a:r>
            <a:r>
              <a:rPr lang="pt-BR" altLang="pt-BR" sz="1800" dirty="0" err="1"/>
              <a:t>prompt</a:t>
            </a:r>
            <a:r>
              <a:rPr lang="pt-BR" altLang="pt-BR" sz="1800" dirty="0"/>
              <a:t> do DOS o seguinte comando: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800" dirty="0"/>
              <a:t>C:\&gt; </a:t>
            </a:r>
            <a:r>
              <a:rPr lang="pt-BR" altLang="pt-BR" sz="1800" dirty="0">
                <a:solidFill>
                  <a:srgbClr val="003399"/>
                </a:solidFill>
              </a:rPr>
              <a:t>Java -</a:t>
            </a:r>
            <a:r>
              <a:rPr lang="pt-BR" altLang="pt-BR" sz="1800" dirty="0" err="1">
                <a:solidFill>
                  <a:srgbClr val="003399"/>
                </a:solidFill>
              </a:rPr>
              <a:t>version</a:t>
            </a:r>
            <a:endParaRPr lang="pt-BR" altLang="pt-BR" sz="1800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28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AGENDA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endParaRPr lang="pt-BR" dirty="0"/>
          </a:p>
          <a:p>
            <a:r>
              <a:rPr lang="pt-BR" dirty="0"/>
              <a:t>Tipos de linguagem</a:t>
            </a:r>
          </a:p>
          <a:p>
            <a:endParaRPr lang="pt-BR" dirty="0"/>
          </a:p>
          <a:p>
            <a:r>
              <a:rPr lang="pt-BR" dirty="0"/>
              <a:t>Métodos de implementação</a:t>
            </a:r>
          </a:p>
          <a:p>
            <a:endParaRPr lang="pt-BR" dirty="0"/>
          </a:p>
          <a:p>
            <a:r>
              <a:rPr lang="pt-BR" dirty="0"/>
              <a:t>Introdução ao Java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Variáveis de Ambiente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pt-BR" dirty="0" err="1"/>
          </a:p>
        </p:txBody>
      </p:sp>
      <p:pic>
        <p:nvPicPr>
          <p:cNvPr id="1026" name="Picture 2" descr="http://thumbs.dreamstime.com/x/d-business-man-presenting-concept-agenda-white-background-36110030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4731" y="695048"/>
            <a:ext cx="3124285" cy="254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06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ok"/>
                <a:cs typeface="Gotham-Book"/>
              </a:rPr>
              <a:t>RETOMANDO…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AutoShape 2" descr="Resultado de imagem para botão pe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Picture 2" descr="http://www.handersonfrota.com.br/blog/wp-content/uploads/2013/12/byteCodeJVMLinuxWindows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276" y="2558338"/>
            <a:ext cx="2506837" cy="399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"/>
          <p:cNvSpPr>
            <a:spLocks noGrp="1"/>
          </p:cNvSpPr>
          <p:nvPr>
            <p:ph idx="1"/>
          </p:nvPr>
        </p:nvSpPr>
        <p:spPr>
          <a:xfrm>
            <a:off x="457200" y="1246248"/>
            <a:ext cx="7908785" cy="4525963"/>
          </a:xfrm>
        </p:spPr>
        <p:txBody>
          <a:bodyPr>
            <a:noAutofit/>
          </a:bodyPr>
          <a:lstStyle/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r>
              <a:rPr lang="pt-BR" sz="1800" dirty="0">
                <a:solidFill>
                  <a:srgbClr val="000000"/>
                </a:solidFill>
                <a:latin typeface="Calibri" pitchFamily="34" charset="0"/>
              </a:rPr>
              <a:t>É portável através das várias plataformas que tenham a máquina virtual do Java (JVM) disponível.</a:t>
            </a: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endParaRPr lang="pt-BR" sz="1800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r>
              <a:rPr lang="pt-BR" sz="1800" dirty="0">
                <a:solidFill>
                  <a:srgbClr val="000000"/>
                </a:solidFill>
                <a:latin typeface="Calibri" pitchFamily="34" charset="0"/>
              </a:rPr>
              <a:t>Usa sintaxe e conceitos de orientação a objetos similares ao C e C++.</a:t>
            </a: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endParaRPr lang="pt-BR" sz="1800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r>
              <a:rPr lang="pt-BR" sz="1800" dirty="0">
                <a:solidFill>
                  <a:srgbClr val="000000"/>
                </a:solidFill>
                <a:latin typeface="Calibri" pitchFamily="34" charset="0"/>
              </a:rPr>
              <a:t>É robusta.</a:t>
            </a: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endParaRPr lang="pt-BR" sz="1800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r>
              <a:rPr lang="pt-BR" sz="1800" dirty="0">
                <a:solidFill>
                  <a:srgbClr val="000000"/>
                </a:solidFill>
                <a:latin typeface="Calibri" pitchFamily="34" charset="0"/>
              </a:rPr>
              <a:t>Oferece alto desempenho mesmo quando interpretado.</a:t>
            </a: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endParaRPr lang="pt-BR" sz="1800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r>
              <a:rPr lang="pt-BR" sz="1800" dirty="0">
                <a:solidFill>
                  <a:srgbClr val="000000"/>
                </a:solidFill>
                <a:latin typeface="Calibri" pitchFamily="34" charset="0"/>
              </a:rPr>
              <a:t>É independente de arquiteturas.</a:t>
            </a: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01298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ok"/>
                <a:cs typeface="Gotham-Book"/>
              </a:rPr>
              <a:t>CICLO DE VIDA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AutoShape 2" descr="Resultado de imagem para botão pe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Text Placeholder 1"/>
          <p:cNvSpPr>
            <a:spLocks noGrp="1"/>
          </p:cNvSpPr>
          <p:nvPr>
            <p:ph idx="1"/>
          </p:nvPr>
        </p:nvSpPr>
        <p:spPr>
          <a:xfrm>
            <a:off x="457200" y="1246248"/>
            <a:ext cx="7908785" cy="4525963"/>
          </a:xfrm>
        </p:spPr>
        <p:txBody>
          <a:bodyPr>
            <a:noAutofit/>
          </a:bodyPr>
          <a:lstStyle/>
          <a:p>
            <a:pPr marL="0" indent="0" algn="just">
              <a:lnSpc>
                <a:spcPct val="90000"/>
              </a:lnSpc>
              <a:spcBef>
                <a:spcPct val="30000"/>
              </a:spcBef>
              <a:buNone/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Para desenvolver uma aplicação usando o Java, deve-se seguir algumas etapas específicas que constituem o ciclo de vida do desenvolvimento de um programa Java.</a:t>
            </a: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None/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As fases do ciclo de vida são:</a:t>
            </a:r>
          </a:p>
          <a:p>
            <a:pPr lvl="1" algn="just">
              <a:lnSpc>
                <a:spcPct val="90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Criação</a:t>
            </a:r>
          </a:p>
          <a:p>
            <a:pPr lvl="1" algn="just">
              <a:lnSpc>
                <a:spcPct val="90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Compilação</a:t>
            </a:r>
          </a:p>
          <a:p>
            <a:pPr lvl="1" algn="just">
              <a:lnSpc>
                <a:spcPct val="90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Interpretação 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Font typeface="Arial" pitchFamily="34" charset="0"/>
              <a:buChar char="•"/>
            </a:pPr>
            <a:endParaRPr lang="pt-BR" sz="1800" dirty="0"/>
          </a:p>
        </p:txBody>
      </p:sp>
      <p:pic>
        <p:nvPicPr>
          <p:cNvPr id="29700" name="Picture 4" descr="http://3.bp.blogspot.com/-4fpixtVa5ws/URBd2MtZGcI/AAAAAAAAAAU/N2E50AACPFQ/s1600/Ciclo_Vid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123" y="3712138"/>
            <a:ext cx="4282153" cy="274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ok"/>
                <a:cs typeface="Gotham-Book"/>
              </a:rPr>
              <a:t>PLATAFORMA JAVA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AutoShape 2" descr="Resultado de imagem para botão pe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12776"/>
            <a:ext cx="8064896" cy="465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2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ok"/>
                <a:cs typeface="Gotham-Book"/>
              </a:rPr>
              <a:t>JAVA DEVELOPMENT KIT - JDK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AutoShape 2" descr="Resultado de imagem para botão pe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246248"/>
            <a:ext cx="7908785" cy="4525963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000" dirty="0"/>
              <a:t>Várias ferramentas que auxiliam um desenvolvedor de software a implementar e executar os programas Java</a:t>
            </a:r>
          </a:p>
          <a:p>
            <a:pPr marL="0" indent="0" algn="just">
              <a:buFont typeface="Wingdings" pitchFamily="2" charset="2"/>
              <a:buNone/>
              <a:defRPr/>
            </a:pPr>
            <a:endParaRPr lang="pt-BR" sz="2000" dirty="0"/>
          </a:p>
          <a:p>
            <a:pPr algn="just">
              <a:defRPr/>
            </a:pPr>
            <a:r>
              <a:rPr lang="pt-BR" sz="2000" dirty="0"/>
              <a:t>As ferramentas:</a:t>
            </a:r>
          </a:p>
          <a:p>
            <a:pPr lvl="1" algn="just">
              <a:lnSpc>
                <a:spcPct val="100000"/>
              </a:lnSpc>
              <a:defRPr/>
            </a:pPr>
            <a:r>
              <a:rPr lang="pt-BR" sz="1800" b="1" dirty="0"/>
              <a:t>JAVAC</a:t>
            </a:r>
            <a:r>
              <a:rPr lang="pt-BR" sz="1800" dirty="0"/>
              <a:t> (Compilador, converte o código-fonte em </a:t>
            </a:r>
            <a:r>
              <a:rPr lang="pt-BR" sz="1800" dirty="0" err="1"/>
              <a:t>bytecode</a:t>
            </a:r>
            <a:r>
              <a:rPr lang="pt-BR" sz="1800" dirty="0"/>
              <a:t>)</a:t>
            </a:r>
          </a:p>
          <a:p>
            <a:pPr lvl="1" algn="just">
              <a:lnSpc>
                <a:spcPct val="100000"/>
              </a:lnSpc>
              <a:defRPr/>
            </a:pPr>
            <a:r>
              <a:rPr lang="pt-BR" sz="1800" b="1" dirty="0"/>
              <a:t>JAVA</a:t>
            </a:r>
            <a:r>
              <a:rPr lang="pt-BR" sz="1800" dirty="0"/>
              <a:t> (Interpreta o </a:t>
            </a:r>
            <a:r>
              <a:rPr lang="pt-BR" sz="1800" dirty="0" err="1"/>
              <a:t>bytecode</a:t>
            </a:r>
            <a:r>
              <a:rPr lang="pt-BR" sz="1800" dirty="0"/>
              <a:t>)</a:t>
            </a:r>
          </a:p>
          <a:p>
            <a:pPr lvl="1" algn="just">
              <a:lnSpc>
                <a:spcPct val="100000"/>
              </a:lnSpc>
              <a:defRPr/>
            </a:pPr>
            <a:r>
              <a:rPr lang="pt-BR" sz="1800" dirty="0"/>
              <a:t>JDB (Depura um programa Java)</a:t>
            </a:r>
          </a:p>
          <a:p>
            <a:pPr lvl="1" algn="just">
              <a:lnSpc>
                <a:spcPct val="100000"/>
              </a:lnSpc>
              <a:defRPr/>
            </a:pPr>
            <a:r>
              <a:rPr lang="pt-BR" sz="1800" dirty="0"/>
              <a:t>JAVAP (Decompila um arquivo </a:t>
            </a:r>
            <a:r>
              <a:rPr lang="pt-BR" sz="1800" dirty="0" err="1"/>
              <a:t>class</a:t>
            </a:r>
            <a:r>
              <a:rPr lang="pt-BR" sz="1800" dirty="0"/>
              <a:t> do Java)</a:t>
            </a:r>
          </a:p>
          <a:p>
            <a:pPr lvl="1" algn="just">
              <a:lnSpc>
                <a:spcPct val="100000"/>
              </a:lnSpc>
              <a:defRPr/>
            </a:pPr>
            <a:r>
              <a:rPr lang="pt-BR" sz="1800" dirty="0"/>
              <a:t>JAVADOC (Gera informação HTML das classes criadas)</a:t>
            </a:r>
          </a:p>
          <a:p>
            <a:pPr lvl="1" algn="just">
              <a:lnSpc>
                <a:spcPct val="100000"/>
              </a:lnSpc>
              <a:defRPr/>
            </a:pPr>
            <a:r>
              <a:rPr lang="pt-BR" sz="1800" dirty="0"/>
              <a:t>JAVAH (Cria </a:t>
            </a:r>
            <a:r>
              <a:rPr lang="pt-BR" sz="1800" dirty="0" err="1"/>
              <a:t>headers</a:t>
            </a:r>
            <a:r>
              <a:rPr lang="pt-BR" sz="1800" dirty="0"/>
              <a:t> que estendem Java para C)</a:t>
            </a:r>
          </a:p>
          <a:p>
            <a:pPr lvl="1" algn="just">
              <a:lnSpc>
                <a:spcPct val="100000"/>
              </a:lnSpc>
              <a:defRPr/>
            </a:pPr>
            <a:r>
              <a:rPr lang="pt-BR" sz="1800" dirty="0"/>
              <a:t>APPLETVIEWER (Executa </a:t>
            </a:r>
            <a:r>
              <a:rPr lang="pt-BR" sz="1800" dirty="0" err="1"/>
              <a:t>Applets</a:t>
            </a:r>
            <a:r>
              <a:rPr lang="pt-BR" sz="1800" dirty="0"/>
              <a:t>)</a:t>
            </a:r>
          </a:p>
          <a:p>
            <a:pPr lvl="1" algn="just">
              <a:lnSpc>
                <a:spcPct val="100000"/>
              </a:lnSpc>
              <a:defRPr/>
            </a:pPr>
            <a:r>
              <a:rPr lang="pt-BR" sz="1800" dirty="0"/>
              <a:t>JAR (Empacota e compacta os arquivos da aplicação)</a:t>
            </a: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None/>
            </a:pP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68260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ok"/>
                <a:cs typeface="Gotham-Book"/>
              </a:rPr>
              <a:t>INSTALAÇÃO DO JDK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AutoShape 2" descr="Resultado de imagem para botão pe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246248"/>
            <a:ext cx="7908785" cy="45259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dirty="0"/>
              <a:t>Download do JDK</a:t>
            </a:r>
          </a:p>
          <a:p>
            <a:pPr lvl="1">
              <a:defRPr/>
            </a:pPr>
            <a:r>
              <a:rPr lang="pt-BR" sz="1600" dirty="0"/>
              <a:t>http://www.oracle.com/technetwork/java/javase/downloads/index.html</a:t>
            </a:r>
          </a:p>
          <a:p>
            <a:pPr lvl="1">
              <a:defRPr/>
            </a:pPr>
            <a:endParaRPr lang="pt-BR" sz="2400" dirty="0"/>
          </a:p>
          <a:p>
            <a:pPr>
              <a:defRPr/>
            </a:pPr>
            <a:r>
              <a:rPr lang="pt-BR" sz="2800" dirty="0"/>
              <a:t>Instalar JDK</a:t>
            </a:r>
          </a:p>
          <a:p>
            <a:pPr lvl="1">
              <a:defRPr/>
            </a:pPr>
            <a:r>
              <a:rPr lang="pt-BR" sz="2400" dirty="0"/>
              <a:t>Incluir na variável de ambiente Path: 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400" b="1" dirty="0" err="1">
                <a:latin typeface="Courier New" pitchFamily="49" charset="0"/>
                <a:cs typeface="Courier New" pitchFamily="49" charset="0"/>
              </a:rPr>
              <a:t>diretorio_do_java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&gt;\bin</a:t>
            </a:r>
          </a:p>
          <a:p>
            <a:pPr lvl="1">
              <a:defRPr/>
            </a:pPr>
            <a:r>
              <a:rPr lang="pt-BR" sz="2400" dirty="0"/>
              <a:t>Onde 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400" b="1" dirty="0" err="1">
                <a:latin typeface="Courier New" pitchFamily="49" charset="0"/>
                <a:cs typeface="Courier New" pitchFamily="49" charset="0"/>
              </a:rPr>
              <a:t>diretorio_do_java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400" dirty="0"/>
              <a:t> </a:t>
            </a:r>
            <a:r>
              <a:rPr lang="pt-BR" sz="2400" dirty="0"/>
              <a:t>é o diretório de instalação do JDK</a:t>
            </a: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None/>
            </a:pP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86180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ok"/>
                <a:cs typeface="Gotham-Book"/>
              </a:rPr>
              <a:t>JAVA VIRTUAL MACHINE - JVM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AutoShape 2" descr="Resultado de imagem para botão pe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246248"/>
            <a:ext cx="7908785" cy="4525963"/>
          </a:xfrm>
        </p:spPr>
        <p:txBody>
          <a:bodyPr>
            <a:noAutofit/>
          </a:bodyPr>
          <a:lstStyle/>
          <a:p>
            <a:r>
              <a:rPr lang="pt-BR" sz="1800" dirty="0"/>
              <a:t>Segundo a Sun: </a:t>
            </a:r>
            <a:r>
              <a:rPr lang="pt-BR" sz="1800" i="1" dirty="0"/>
              <a:t>“</a:t>
            </a:r>
            <a:r>
              <a:rPr lang="en-US" sz="1800" i="1" dirty="0" err="1"/>
              <a:t>uma</a:t>
            </a:r>
            <a:r>
              <a:rPr lang="en-US" sz="1800" i="1" dirty="0"/>
              <a:t> </a:t>
            </a:r>
            <a:r>
              <a:rPr lang="en-US" sz="1800" i="1" dirty="0" err="1"/>
              <a:t>máquina</a:t>
            </a:r>
            <a:r>
              <a:rPr lang="en-US" sz="1800" i="1" dirty="0"/>
              <a:t> </a:t>
            </a:r>
            <a:r>
              <a:rPr lang="en-US" sz="1800" i="1" dirty="0" err="1"/>
              <a:t>imaginária</a:t>
            </a:r>
            <a:r>
              <a:rPr lang="en-US" sz="1800" i="1" dirty="0"/>
              <a:t> </a:t>
            </a:r>
            <a:r>
              <a:rPr lang="en-US" sz="1800" i="1" dirty="0" err="1"/>
              <a:t>implementada</a:t>
            </a:r>
            <a:r>
              <a:rPr lang="en-US" sz="1800" i="1" dirty="0"/>
              <a:t> via software </a:t>
            </a:r>
            <a:r>
              <a:rPr lang="en-US" sz="1800" i="1" dirty="0" err="1"/>
              <a:t>ou</a:t>
            </a:r>
            <a:r>
              <a:rPr lang="en-US" sz="1800" i="1" dirty="0"/>
              <a:t> hardware </a:t>
            </a:r>
            <a:r>
              <a:rPr lang="en-US" sz="1800" i="1" dirty="0" err="1"/>
              <a:t>que</a:t>
            </a:r>
            <a:r>
              <a:rPr lang="en-US" sz="1800" i="1" dirty="0"/>
              <a:t> </a:t>
            </a:r>
            <a:r>
              <a:rPr lang="en-US" sz="1800" i="1" dirty="0" err="1"/>
              <a:t>executa</a:t>
            </a:r>
            <a:r>
              <a:rPr lang="en-US" sz="1800" i="1" dirty="0"/>
              <a:t> </a:t>
            </a:r>
            <a:r>
              <a:rPr lang="en-US" sz="1800" i="1" dirty="0" err="1"/>
              <a:t>instruções</a:t>
            </a:r>
            <a:r>
              <a:rPr lang="en-US" sz="1800" i="1" dirty="0"/>
              <a:t> </a:t>
            </a:r>
            <a:r>
              <a:rPr lang="en-US" sz="1800" i="1" dirty="0" err="1"/>
              <a:t>vindas</a:t>
            </a:r>
            <a:r>
              <a:rPr lang="en-US" sz="1800" i="1" dirty="0"/>
              <a:t> de </a:t>
            </a:r>
            <a:r>
              <a:rPr lang="en-US" sz="1800" i="1" dirty="0" err="1"/>
              <a:t>bytecodes</a:t>
            </a:r>
            <a:r>
              <a:rPr lang="en-US" sz="1800" i="1" dirty="0"/>
              <a:t>”.</a:t>
            </a:r>
          </a:p>
          <a:p>
            <a:endParaRPr lang="pt-BR" sz="1800" dirty="0"/>
          </a:p>
          <a:p>
            <a:r>
              <a:rPr lang="pt-BR" sz="1800" dirty="0"/>
              <a:t>Porque o código em </a:t>
            </a:r>
            <a:r>
              <a:rPr lang="pt-BR" sz="1800" dirty="0" err="1"/>
              <a:t>java</a:t>
            </a:r>
            <a:r>
              <a:rPr lang="pt-BR" sz="1800" dirty="0"/>
              <a:t> é seguro?</a:t>
            </a:r>
          </a:p>
          <a:p>
            <a:pPr lvl="1">
              <a:lnSpc>
                <a:spcPct val="100000"/>
              </a:lnSpc>
            </a:pPr>
            <a:r>
              <a:rPr lang="pt-BR" sz="1800" dirty="0"/>
              <a:t>Quando um programa é executado, os </a:t>
            </a:r>
            <a:r>
              <a:rPr lang="pt-BR" sz="1800" dirty="0" err="1"/>
              <a:t>bytecodes</a:t>
            </a:r>
            <a:r>
              <a:rPr lang="pt-BR" sz="1800" dirty="0"/>
              <a:t> precisam passar pelos requisitos de segurança da JVM, que pode impedir a sua execução</a:t>
            </a:r>
          </a:p>
          <a:p>
            <a:pPr lvl="1">
              <a:lnSpc>
                <a:spcPct val="100000"/>
              </a:lnSpc>
            </a:pPr>
            <a:r>
              <a:rPr lang="pt-BR" sz="1800" dirty="0"/>
              <a:t>Linguagens como C são executadas pelo SO</a:t>
            </a:r>
          </a:p>
          <a:p>
            <a:pPr lvl="1">
              <a:lnSpc>
                <a:spcPct val="100000"/>
              </a:lnSpc>
            </a:pPr>
            <a:r>
              <a:rPr lang="pt-BR" sz="1800" dirty="0"/>
              <a:t>JVM atua como intermediária entre o programa e o sistema</a:t>
            </a:r>
            <a:endParaRPr lang="en-US" sz="1800" dirty="0"/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None/>
            </a:pPr>
            <a:endParaRPr lang="pt-BR" sz="1800" dirty="0"/>
          </a:p>
          <a:p>
            <a:pPr algn="just">
              <a:lnSpc>
                <a:spcPct val="90000"/>
              </a:lnSpc>
              <a:spcBef>
                <a:spcPct val="30000"/>
              </a:spcBef>
            </a:pPr>
            <a:r>
              <a:rPr lang="pt-BR" sz="1800" dirty="0"/>
              <a:t>Responsável por gerenciar: memória (</a:t>
            </a:r>
            <a:r>
              <a:rPr lang="pt-BR" sz="1800" dirty="0" err="1"/>
              <a:t>garbage</a:t>
            </a:r>
            <a:r>
              <a:rPr lang="pt-BR" sz="1800" dirty="0"/>
              <a:t> </a:t>
            </a:r>
            <a:r>
              <a:rPr lang="pt-BR" sz="1800" dirty="0" err="1"/>
              <a:t>collector</a:t>
            </a:r>
            <a:r>
              <a:rPr lang="pt-BR" sz="1800" dirty="0"/>
              <a:t>), erros, exceções, threads.</a:t>
            </a: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None/>
            </a:pPr>
            <a:endParaRPr lang="pt-BR" sz="1800" dirty="0"/>
          </a:p>
          <a:p>
            <a:pPr algn="just"/>
            <a:r>
              <a:rPr lang="pt-BR" sz="1800" dirty="0"/>
              <a:t>Garante as seguintes características da linguagem Java:</a:t>
            </a:r>
          </a:p>
          <a:p>
            <a:pPr lvl="1" algn="just">
              <a:lnSpc>
                <a:spcPct val="100000"/>
              </a:lnSpc>
            </a:pPr>
            <a:r>
              <a:rPr lang="pt-BR" sz="1800" dirty="0"/>
              <a:t>Portabilidade</a:t>
            </a:r>
          </a:p>
          <a:p>
            <a:pPr lvl="1" algn="just">
              <a:lnSpc>
                <a:spcPct val="100000"/>
              </a:lnSpc>
            </a:pPr>
            <a:r>
              <a:rPr lang="pt-BR" sz="1800" dirty="0"/>
              <a:t>Eficiência (JIT)</a:t>
            </a:r>
          </a:p>
          <a:p>
            <a:pPr lvl="1" algn="just">
              <a:lnSpc>
                <a:spcPct val="100000"/>
              </a:lnSpc>
            </a:pPr>
            <a:r>
              <a:rPr lang="pt-BR" sz="1800" dirty="0"/>
              <a:t>Segurança</a:t>
            </a: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22968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ok"/>
                <a:cs typeface="Gotham-Book"/>
              </a:rPr>
              <a:t>RESUMINDO AS CAMADAS…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AutoShape 2" descr="Resultado de imagem para botão pe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81" y="1388722"/>
            <a:ext cx="7063638" cy="4752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694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800" dirty="0"/>
              <a:t>DÚVIDAS...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236" y="-22122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40768"/>
            <a:ext cx="3533378" cy="47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7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18560" y="1946538"/>
            <a:ext cx="5107564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>
              <a:lnSpc>
                <a:spcPct val="150000"/>
              </a:lnSpc>
            </a:pPr>
            <a:r>
              <a:rPr lang="pt-BR" dirty="0">
                <a:hlinkClick r:id="rId2"/>
              </a:rPr>
              <a:t>http://www.freejavaguide.com/corejava1.htm</a:t>
            </a:r>
            <a:endParaRPr lang="pt-BR" dirty="0"/>
          </a:p>
          <a:p>
            <a:pPr marL="0" lvl="1" algn="just">
              <a:lnSpc>
                <a:spcPct val="150000"/>
              </a:lnSpc>
            </a:pPr>
            <a:endParaRPr lang="pt-BR" dirty="0"/>
          </a:p>
          <a:p>
            <a:pPr marL="0" lvl="1" algn="just">
              <a:lnSpc>
                <a:spcPct val="150000"/>
              </a:lnSpc>
            </a:pPr>
            <a:r>
              <a:rPr lang="pt-BR" dirty="0">
                <a:hlinkClick r:id="rId3"/>
              </a:rPr>
              <a:t>http://www.freejavaguide.com/java_comments.htm</a:t>
            </a:r>
            <a:endParaRPr lang="pt-BR" dirty="0"/>
          </a:p>
          <a:p>
            <a:pPr marL="0" lvl="1" algn="just">
              <a:lnSpc>
                <a:spcPct val="150000"/>
              </a:lnSpc>
            </a:pPr>
            <a:endParaRPr lang="pt-BR" dirty="0"/>
          </a:p>
          <a:p>
            <a:pPr marL="0" lvl="1" algn="just">
              <a:lnSpc>
                <a:spcPct val="150000"/>
              </a:lnSpc>
            </a:pPr>
            <a:r>
              <a:rPr lang="pt-BR" dirty="0">
                <a:hlinkClick r:id="rId4"/>
              </a:rPr>
              <a:t>http://docs.oracle.com/javase/tutorial</a:t>
            </a:r>
            <a:endParaRPr lang="pt-BR" dirty="0"/>
          </a:p>
          <a:p>
            <a:pPr marL="0" lvl="1" algn="just">
              <a:lnSpc>
                <a:spcPct val="150000"/>
              </a:lnSpc>
            </a:pPr>
            <a:endParaRPr lang="pt-BR" dirty="0"/>
          </a:p>
          <a:p>
            <a:pPr marL="0" lvl="1" algn="just">
              <a:lnSpc>
                <a:spcPct val="150000"/>
              </a:lnSpc>
            </a:pPr>
            <a:r>
              <a:rPr lang="pt-BR" dirty="0">
                <a:hlinkClick r:id="rId5"/>
              </a:rPr>
              <a:t>http://docs.oracle.com/javase/tutorial/java/concepts/index.html</a:t>
            </a:r>
            <a:endParaRPr lang="pt-BR" dirty="0"/>
          </a:p>
          <a:p>
            <a:pPr>
              <a:lnSpc>
                <a:spcPct val="90000"/>
              </a:lnSpc>
              <a:buClr>
                <a:srgbClr val="303030"/>
              </a:buClr>
            </a:pPr>
            <a:endParaRPr lang="en-US" sz="1600" dirty="0">
              <a:solidFill>
                <a:srgbClr val="303030"/>
              </a:solidFill>
              <a:latin typeface="Gotham-Book"/>
              <a:cs typeface="Gotham-Book"/>
            </a:endParaRPr>
          </a:p>
          <a:p>
            <a:pPr marL="285750" indent="-285750">
              <a:lnSpc>
                <a:spcPct val="90000"/>
              </a:lnSpc>
              <a:buClr>
                <a:srgbClr val="303030"/>
              </a:buClr>
              <a:buFont typeface="Wingdings" charset="2"/>
              <a:buChar char="§"/>
            </a:pPr>
            <a:endParaRPr lang="en-US" sz="1600" dirty="0">
              <a:solidFill>
                <a:srgbClr val="303030"/>
              </a:solidFill>
              <a:latin typeface="Gotham-Book"/>
              <a:cs typeface="Gotham-Book"/>
            </a:endParaRPr>
          </a:p>
          <a:p>
            <a:pPr marL="285750" indent="-285750">
              <a:lnSpc>
                <a:spcPct val="90000"/>
              </a:lnSpc>
              <a:buClr>
                <a:srgbClr val="303030"/>
              </a:buClr>
              <a:buFont typeface="Wingdings" charset="2"/>
              <a:buChar char="§"/>
            </a:pPr>
            <a:endParaRPr lang="en-US" sz="16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pic>
        <p:nvPicPr>
          <p:cNvPr id="4" name="Picture 3" descr="caomputador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4" y="1421810"/>
            <a:ext cx="3062891" cy="2733630"/>
          </a:xfrm>
          <a:prstGeom prst="rect">
            <a:avLst/>
          </a:prstGeom>
        </p:spPr>
      </p:pic>
      <p:pic>
        <p:nvPicPr>
          <p:cNvPr id="5" name="Picture 4" descr="chicara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6259">
            <a:off x="2055756" y="3444240"/>
            <a:ext cx="1559560" cy="16500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7123" y="697543"/>
            <a:ext cx="6801557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ld"/>
              </a:rPr>
              <a:t>REFERÊNCIAS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vros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7626">
            <a:off x="648591" y="4397170"/>
            <a:ext cx="2064240" cy="170093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6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78757"/>
            <a:ext cx="9144000" cy="6779243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/>
          <p:cNvSpPr/>
          <p:nvPr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1053372" y="3222882"/>
            <a:ext cx="6694934" cy="145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Copyright </a:t>
            </a:r>
            <a:r>
              <a:rPr kumimoji="1" lang="en-US" sz="2000">
                <a:solidFill>
                  <a:schemeClr val="bg1"/>
                </a:solidFill>
                <a:latin typeface="Gotham-Bold"/>
                <a:cs typeface="Gotham-Bold"/>
              </a:rPr>
              <a:t>© 2019  </a:t>
            </a: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Prof. </a:t>
            </a:r>
            <a:r>
              <a:rPr kumimoji="1" lang="en-US" sz="2000" dirty="0" err="1">
                <a:solidFill>
                  <a:schemeClr val="bg1"/>
                </a:solidFill>
                <a:latin typeface="Gotham-Bold"/>
                <a:cs typeface="Gotham-Bold"/>
              </a:rPr>
              <a:t>Humberto</a:t>
            </a: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 Delgado de Sousa</a:t>
            </a:r>
          </a:p>
          <a:p>
            <a:pPr>
              <a:defRPr/>
            </a:pPr>
            <a:endParaRPr kumimoji="1" lang="en-US" sz="1600" dirty="0">
              <a:solidFill>
                <a:schemeClr val="bg1"/>
              </a:solidFill>
              <a:latin typeface="Gotham-Book"/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Todos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direitos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reservados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.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Reprodução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divulgação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total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parcial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deste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documento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é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expressamente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proíbido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sem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o </a:t>
            </a:r>
            <a:r>
              <a:rPr kumimoji="1" lang="pt-BR" sz="1600" dirty="0">
                <a:solidFill>
                  <a:schemeClr val="bg1"/>
                </a:solidFill>
                <a:latin typeface="Gotham-Book"/>
                <a:cs typeface="Gotham-Book"/>
              </a:rPr>
              <a:t>consentimento formal, por escrito,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do Professor (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autor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).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6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TIPOS DE LINGUAGENS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Linguagem de Máquina</a:t>
            </a:r>
          </a:p>
          <a:p>
            <a:pPr lvl="1"/>
            <a:r>
              <a:rPr lang="pt-BR" dirty="0"/>
              <a:t>0010 0100</a:t>
            </a:r>
          </a:p>
          <a:p>
            <a:pPr lvl="1"/>
            <a:r>
              <a:rPr lang="pt-BR" dirty="0"/>
              <a:t>0001 1010</a:t>
            </a:r>
          </a:p>
          <a:p>
            <a:endParaRPr lang="pt-BR" dirty="0"/>
          </a:p>
          <a:p>
            <a:r>
              <a:rPr lang="pt-BR" dirty="0"/>
              <a:t>Linguagem de Baixo Nível</a:t>
            </a:r>
          </a:p>
          <a:p>
            <a:pPr lvl="1"/>
            <a:r>
              <a:rPr lang="pt-BR" dirty="0"/>
              <a:t>LDA 4</a:t>
            </a:r>
          </a:p>
          <a:p>
            <a:pPr lvl="1"/>
            <a:r>
              <a:rPr lang="pt-BR" dirty="0"/>
              <a:t>STA A</a:t>
            </a:r>
          </a:p>
          <a:p>
            <a:endParaRPr lang="pt-BR" dirty="0"/>
          </a:p>
          <a:p>
            <a:r>
              <a:rPr lang="pt-BR" dirty="0"/>
              <a:t>Linguagem de Alto Nível</a:t>
            </a:r>
          </a:p>
          <a:p>
            <a:pPr lvl="1"/>
            <a:r>
              <a:rPr lang="pt-BR" dirty="0"/>
              <a:t>contador = 0;</a:t>
            </a:r>
          </a:p>
          <a:p>
            <a:pPr marL="0" indent="0" algn="just">
              <a:buNone/>
            </a:pPr>
            <a:endParaRPr lang="pt-BR" sz="2000" dirty="0"/>
          </a:p>
        </p:txBody>
      </p:sp>
      <p:sp>
        <p:nvSpPr>
          <p:cNvPr id="2" name="AutoShape 2" descr="Resultado de imagem para botão pe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597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MÉTODOS DE IMPLEMENTAÇÃO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/>
              <a:t>Todo programa escrito em uma LP deve ser traduzido para a linguagem de máquina para ser executado.</a:t>
            </a:r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r>
              <a:rPr lang="pt-BR" sz="1800" dirty="0"/>
              <a:t>Esse programa tradutor recebe como entrada o código fonte e gera o código de máquina</a:t>
            </a:r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r>
              <a:rPr lang="pt-BR" sz="1800" dirty="0"/>
              <a:t>Exemplos:</a:t>
            </a:r>
          </a:p>
          <a:p>
            <a:pPr marL="457200" lvl="1" indent="0" algn="just">
              <a:buNone/>
            </a:pPr>
            <a:r>
              <a:rPr lang="pt-BR" sz="1800" dirty="0"/>
              <a:t>Compilação</a:t>
            </a:r>
          </a:p>
          <a:p>
            <a:pPr marL="457200" lvl="1" indent="0" algn="just">
              <a:buNone/>
            </a:pPr>
            <a:r>
              <a:rPr lang="pt-BR" sz="1800" dirty="0"/>
              <a:t>Interpretação</a:t>
            </a:r>
          </a:p>
          <a:p>
            <a:pPr marL="457200" lvl="1" indent="0" algn="just">
              <a:buNone/>
            </a:pPr>
            <a:r>
              <a:rPr lang="pt-BR" sz="1800" dirty="0"/>
              <a:t>Implementação Híbrida</a:t>
            </a:r>
          </a:p>
          <a:p>
            <a:pPr marL="0" indent="0" algn="just">
              <a:buNone/>
            </a:pPr>
            <a:endParaRPr lang="pt-BR" sz="1200" dirty="0"/>
          </a:p>
        </p:txBody>
      </p:sp>
      <p:sp>
        <p:nvSpPr>
          <p:cNvPr id="2" name="AutoShape 2" descr="Resultado de imagem para botão pe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8434" name="Picture 2" descr="http://www.diegomacedo.com.br/wp-content/uploads/2012/05/traducao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555" y="5098334"/>
            <a:ext cx="6791325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76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COMPILAÇÃO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/>
              <a:t>Um compilador traduz o programa fonte inteiro, produzindo um outro programa equivalente, em linguagem executável (programa objeto)</a:t>
            </a:r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r>
              <a:rPr lang="pt-BR" sz="1800" dirty="0"/>
              <a:t>A vantagem é que o compilador precisa traduzir um comando apenas uma única vez, não importando quantas vezes ele será executado</a:t>
            </a:r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r>
              <a:rPr lang="pt-BR" sz="1800" dirty="0"/>
              <a:t>Exemplo: C</a:t>
            </a:r>
          </a:p>
          <a:p>
            <a:pPr marL="0" indent="0" algn="just">
              <a:buNone/>
            </a:pPr>
            <a:endParaRPr lang="pt-BR" sz="1200" dirty="0"/>
          </a:p>
        </p:txBody>
      </p:sp>
      <p:sp>
        <p:nvSpPr>
          <p:cNvPr id="2" name="AutoShape 2" descr="Resultado de imagem para botão pe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57" y="4141993"/>
            <a:ext cx="5616575" cy="84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27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INTERPRETAÇÃO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246248"/>
            <a:ext cx="7908785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/>
              <a:t>O interpretador “executa” diretamente as instruções do programa fonte, sem traduzir para linguagem de máquina.</a:t>
            </a:r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r>
              <a:rPr lang="pt-BR" sz="1800" dirty="0"/>
              <a:t>Desvantagem: execução mais lenta, devido ao passo de decodificação da instrução de alto nível, que é  mais complexa. </a:t>
            </a:r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r>
              <a:rPr lang="pt-BR" sz="1800" dirty="0"/>
              <a:t>Tem acesso ao programa fonte, para depuração ou mesmo para alterar o código sendo executado.</a:t>
            </a:r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r>
              <a:rPr lang="pt-BR" sz="1800" dirty="0"/>
              <a:t>Exemplo: Basic, Python</a:t>
            </a:r>
          </a:p>
          <a:p>
            <a:pPr marL="0" indent="0" algn="just">
              <a:buNone/>
            </a:pPr>
            <a:endParaRPr lang="pt-BR" sz="1200" dirty="0"/>
          </a:p>
        </p:txBody>
      </p:sp>
      <p:sp>
        <p:nvSpPr>
          <p:cNvPr id="2" name="AutoShape 2" descr="Resultado de imagem para botão pe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145" y="3487738"/>
            <a:ext cx="3816350" cy="310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20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IMPLEMENTAÇÃO HÍBRIDA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246248"/>
            <a:ext cx="7908785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/>
              <a:t>Programas fonte são traduzidos para uma linguagem intermediária que é interpretada.</a:t>
            </a:r>
          </a:p>
          <a:p>
            <a:pPr marL="0" indent="0" algn="just">
              <a:buNone/>
            </a:pPr>
            <a:endParaRPr lang="pt-BR" sz="1600" dirty="0"/>
          </a:p>
          <a:p>
            <a:pPr marL="0" indent="0" algn="just">
              <a:buNone/>
            </a:pPr>
            <a:r>
              <a:rPr lang="pt-BR" sz="1800" dirty="0"/>
              <a:t>Tem maior </a:t>
            </a:r>
            <a:r>
              <a:rPr lang="pt-BR" sz="1800" b="1" dirty="0"/>
              <a:t>portabilidade</a:t>
            </a:r>
            <a:r>
              <a:rPr lang="pt-BR" sz="1800" dirty="0"/>
              <a:t> que uma linguagem compilada</a:t>
            </a:r>
          </a:p>
          <a:p>
            <a:pPr marL="0" indent="0" algn="just">
              <a:buNone/>
            </a:pPr>
            <a:endParaRPr lang="pt-BR" sz="1600" dirty="0"/>
          </a:p>
          <a:p>
            <a:pPr marL="0" indent="0" algn="just">
              <a:buNone/>
            </a:pPr>
            <a:r>
              <a:rPr lang="pt-BR" sz="1800" dirty="0"/>
              <a:t>São mais rápidas que uma linguagem interpretada – instruções intermediárias são projetadas para serem interpretadas facilmente.</a:t>
            </a:r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r>
              <a:rPr lang="pt-BR" sz="1800" dirty="0"/>
              <a:t>Exemplo: Java</a:t>
            </a:r>
          </a:p>
          <a:p>
            <a:pPr marL="0" indent="0" algn="just">
              <a:buNone/>
            </a:pPr>
            <a:endParaRPr lang="pt-BR" sz="1200" dirty="0"/>
          </a:p>
        </p:txBody>
      </p:sp>
      <p:sp>
        <p:nvSpPr>
          <p:cNvPr id="2" name="AutoShape 2" descr="Resultado de imagem para botão pe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482" name="Picture 2" descr="http://www.handersonfrota.com.br/blog/wp-content/uploads/2013/12/byteCodeJVMLinuxWindows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020" y="3089300"/>
            <a:ext cx="2506837" cy="368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6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A PARTIR DE AGORA…..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AutoShape 2" descr="Resultado de imagem para botão pe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4578" name="Picture 2" descr="http://www.mundodoshackers.com.br/wp-content/uploads/Java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626" y="1428396"/>
            <a:ext cx="4504915" cy="451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http://3.bp.blogspot.com/_C6jU0xnQojg/SUaUOJ92LoI/AAAAAAAAAA8/X4OUtCivfBE/s400/aprenda_java_com_o_bop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460" y="1270753"/>
            <a:ext cx="6405080" cy="541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04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UM SUCESSO DE BILHETERIA…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947125" y="3105835"/>
            <a:ext cx="74188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hlinkClick r:id="rId3"/>
              </a:rPr>
              <a:t>Para descontrair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59604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5612</TotalTime>
  <Words>1384</Words>
  <Application>Microsoft Office PowerPoint</Application>
  <PresentationFormat>Apresentação na tela (4:3)</PresentationFormat>
  <Paragraphs>201</Paragraphs>
  <Slides>29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29</vt:i4>
      </vt:variant>
    </vt:vector>
  </HeadingPairs>
  <TitlesOfParts>
    <vt:vector size="40" baseType="lpstr">
      <vt:lpstr>Arial</vt:lpstr>
      <vt:lpstr>Calibri</vt:lpstr>
      <vt:lpstr>Courier New</vt:lpstr>
      <vt:lpstr>Gotham-Bold</vt:lpstr>
      <vt:lpstr>Gotham-Book</vt:lpstr>
      <vt:lpstr>Wingdings</vt:lpstr>
      <vt:lpstr>Default Theme</vt:lpstr>
      <vt:lpstr>1_Personalizar design</vt:lpstr>
      <vt:lpstr>2_Personalizar design</vt:lpstr>
      <vt:lpstr>Black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Humberto Delgado de Sousa</cp:lastModifiedBy>
  <cp:revision>212</cp:revision>
  <dcterms:created xsi:type="dcterms:W3CDTF">2015-01-30T10:46:50Z</dcterms:created>
  <dcterms:modified xsi:type="dcterms:W3CDTF">2019-02-18T10:58:30Z</dcterms:modified>
</cp:coreProperties>
</file>