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1" r:id="rId2"/>
  </p:sldMasterIdLst>
  <p:notesMasterIdLst>
    <p:notesMasterId r:id="rId58"/>
  </p:notesMasterIdLst>
  <p:sldIdLst>
    <p:sldId id="278" r:id="rId3"/>
    <p:sldId id="258" r:id="rId4"/>
    <p:sldId id="281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564" r:id="rId22"/>
    <p:sldId id="565" r:id="rId23"/>
    <p:sldId id="566" r:id="rId24"/>
    <p:sldId id="567" r:id="rId25"/>
    <p:sldId id="568" r:id="rId26"/>
    <p:sldId id="57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9" r:id="rId36"/>
    <p:sldId id="577" r:id="rId37"/>
    <p:sldId id="580" r:id="rId38"/>
    <p:sldId id="581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590" r:id="rId48"/>
    <p:sldId id="591" r:id="rId49"/>
    <p:sldId id="592" r:id="rId50"/>
    <p:sldId id="595" r:id="rId51"/>
    <p:sldId id="596" r:id="rId52"/>
    <p:sldId id="597" r:id="rId53"/>
    <p:sldId id="317" r:id="rId54"/>
    <p:sldId id="594" r:id="rId55"/>
    <p:sldId id="276" r:id="rId56"/>
    <p:sldId id="277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0000C3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976" autoAdjust="0"/>
  </p:normalViewPr>
  <p:slideViewPr>
    <p:cSldViewPr snapToGrid="0" snapToObjects="1">
      <p:cViewPr varScale="1">
        <p:scale>
          <a:sx n="72" d="100"/>
          <a:sy n="72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5410E-824D-4EC2-8697-4AE6BB581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D56640-4893-42B1-9631-0C96B62EE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E6EE37-1ED7-473A-A71C-9F5FDD7B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BA2B-D12A-4581-9EF0-D8CC5F5DC55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C8A540-7618-49C3-BB9F-AE32BACC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170BDC-2516-4539-BA04-5219F0E0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94214-C7FA-4B90-8435-CDAC15238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5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13ED6-389C-4AEA-9451-F535AE2A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4123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BA3F2-6E81-43FE-A46C-80DF226C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EBB72-05F5-4388-A511-B9D7BE3D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A7837-5885-4F03-A9E9-572F0C5F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BA2B-D12A-4581-9EF0-D8CC5F5DC55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2EAB2-E1A9-4AFA-86C8-2A1115A4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60D1EF-608B-4133-89DF-8917F9E4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94214-C7FA-4B90-8435-CDAC15238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239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5BCD4-FC25-403B-A429-F9631AE1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BAD579-515B-42C0-AFDF-18F40D55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47EA5-895E-430F-B074-872A9797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BA2B-D12A-4581-9EF0-D8CC5F5DC55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FBB7F-E7F7-4723-91AE-354DD2D5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6AE9B5-EF2A-400D-89D8-3CF67EB4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94214-C7FA-4B90-8435-CDAC15238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585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EE35-1885-47BF-8E57-894DDAAE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8FBC0-DDAB-4E38-ADC5-55A4C5C52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9DBC6C-7032-42FA-BC0B-73BB0E627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C6841-4653-490B-A1FA-BE00175F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BA2B-D12A-4581-9EF0-D8CC5F5DC55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D4E41-5E82-4874-AE6F-FA5C2094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C10B5-6950-4D6C-B18D-34937698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94214-C7FA-4B90-8435-CDAC15238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3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EBCD6-E45B-44D4-950A-60E626C5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2C31C2-8AE6-49C6-9FE3-5624D410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4ACA4-5ECF-4408-8E6C-D2C2DBA27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4F5D8C-7418-4F6F-BB27-5BD9717E2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AA7CFE-61A8-4BF0-B7F2-DA588BBA9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8028B3-1466-42AA-BC39-510521C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BA2B-D12A-4581-9EF0-D8CC5F5DC55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9EB507-29DC-40BA-A783-45D208DA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FC59EC-C883-4822-B192-7F04EE02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94214-C7FA-4B90-8435-CDAC15238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128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175B3-762B-4BAA-978B-EE9E006F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CDFEEE-107D-4D2B-AFE3-6DF9D7B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BA2B-D12A-4581-9EF0-D8CC5F5DC55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CC85B9-EA6B-4B84-BB51-35689743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5C8D9C-F35E-4B91-83BF-7E9F8B9D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94214-C7FA-4B90-8435-CDAC15238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50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F85C47-3345-43F4-8A7C-A8935A80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BA2B-D12A-4581-9EF0-D8CC5F5DC55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52CA10-90C2-4C5F-8CDD-53606472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4AECC0-57F9-40A6-BF04-8FF268EE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94214-C7FA-4B90-8435-CDAC15238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1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41289-B953-4E56-9C62-37DEEDE4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E61BE-4A69-4E83-B94B-61DA886D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136202-A690-435B-9ED0-3DDA0D205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91ED0D-AFAE-48D7-A273-B73C1C0E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BA2B-D12A-4581-9EF0-D8CC5F5DC55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1F20F-4DB9-4429-97E5-6E87CCC8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136C9-63EF-41BD-8F3D-D6769386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94214-C7FA-4B90-8435-CDAC15238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572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79106-8925-4BCF-B720-714B7210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80711C-7260-4040-B9C9-7E23ABC4F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9FB9B5-4A78-4D89-9AA8-E763321C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7E656A-4BED-440F-A125-E4250402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BA2B-D12A-4581-9EF0-D8CC5F5DC55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E9D5CC-2D1F-40FA-9051-EA25BC0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DC23A0-C916-403A-9B2E-F09C496E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94214-C7FA-4B90-8435-CDAC15238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0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35776-7BBB-4124-A260-9DF6A64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99118B-3D90-47ED-AAA5-399246C92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7CA0E-2F69-4DCC-A573-76831009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BA2B-D12A-4581-9EF0-D8CC5F5DC55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E3FB8-6B59-4A08-9E50-69FF4F8B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B38DF-F82E-4D43-B6F0-6FD0FBF5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94214-C7FA-4B90-8435-CDAC15238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53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4BEA1B-24C5-4145-A4F1-02C5E88C2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10012F-01E5-4D3B-A62F-AE470EC89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5C758-9ECB-4FFB-88F0-C948B07F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BA2B-D12A-4581-9EF0-D8CC5F5DC55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CB5415-C0FD-40E0-A10C-0516688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03108-65EE-4E8D-82B1-CDBFA089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94214-C7FA-4B90-8435-CDAC15238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7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0758AE95-3D6C-4B2B-BE34-8790F326004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9976" y="281721"/>
            <a:ext cx="11632050" cy="62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63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41" y="2951270"/>
            <a:ext cx="3528321" cy="9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IDE – </a:t>
            </a:r>
          </a:p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INTEGRATED DEVELOPMENT ENVIRONMENT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60F12767-72CF-4915-9D6F-BD3F1EAA4804}"/>
              </a:ext>
            </a:extLst>
          </p:cNvPr>
          <p:cNvSpPr txBox="1">
            <a:spLocks/>
          </p:cNvSpPr>
          <p:nvPr/>
        </p:nvSpPr>
        <p:spPr>
          <a:xfrm>
            <a:off x="1252555" y="1796138"/>
            <a:ext cx="7908785" cy="45259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Eclipse é um IDE desenvolvido em Java, seguindo o modelo open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desenvolvimento de software.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projeto Eclipse foi iniciado na IBM que desenvolveu a primeira versão do produto e doou-o como software livre para a comunidade.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Eclipse possui como características marcantes o uso da SWT e não do Swing como biblioteca gráfica, a forte orientação ao desenvolvimento baseado em plug-ins e o amplo suporte ao desenvolvedor com centenas de plug-ins que procuram atender às diferentes necessidades de diferentes programadores.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 o uso de plugins, pode ser usado não só para desenvolver em Java, mas também em C/C++, PHP,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ColdFusion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até mesmo Python.</a:t>
            </a:r>
          </a:p>
          <a:p>
            <a:pPr marL="3175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4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050" name="Picture 2" descr="Resultado de imagem para eclipse logo">
            <a:extLst>
              <a:ext uri="{FF2B5EF4-FFF2-40B4-BE49-F238E27FC236}">
                <a16:creationId xmlns:a16="http://schemas.microsoft.com/office/drawing/2014/main" id="{7DAFA499-8C0D-4F66-8234-465E73C7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340" y="3042534"/>
            <a:ext cx="2499586" cy="58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8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IDE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WORKSPACE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C0CCA6-6109-4031-B751-81F4822AAC4C}"/>
              </a:ext>
            </a:extLst>
          </p:cNvPr>
          <p:cNvSpPr/>
          <p:nvPr/>
        </p:nvSpPr>
        <p:spPr bwMode="auto">
          <a:xfrm>
            <a:off x="2276181" y="1282909"/>
            <a:ext cx="5610180" cy="5446713"/>
          </a:xfrm>
          <a:prstGeom prst="ellipse">
            <a:avLst/>
          </a:prstGeom>
          <a:solidFill>
            <a:srgbClr val="F0265D"/>
          </a:solidFill>
          <a:ln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4FA9573-168D-4A73-A8A3-FEEE9A3AB7A7}"/>
              </a:ext>
            </a:extLst>
          </p:cNvPr>
          <p:cNvSpPr/>
          <p:nvPr/>
        </p:nvSpPr>
        <p:spPr bwMode="auto">
          <a:xfrm>
            <a:off x="2989735" y="2079916"/>
            <a:ext cx="2159000" cy="2160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7F7F06B-02C3-49FF-BBFD-158EAB86571F}"/>
              </a:ext>
            </a:extLst>
          </p:cNvPr>
          <p:cNvSpPr/>
          <p:nvPr/>
        </p:nvSpPr>
        <p:spPr bwMode="auto">
          <a:xfrm>
            <a:off x="4684425" y="3943556"/>
            <a:ext cx="2160587" cy="2160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11EB356-232F-48ED-8CEE-909323473335}"/>
              </a:ext>
            </a:extLst>
          </p:cNvPr>
          <p:cNvSpPr/>
          <p:nvPr/>
        </p:nvSpPr>
        <p:spPr bwMode="auto">
          <a:xfrm>
            <a:off x="4069238" y="2503779"/>
            <a:ext cx="555625" cy="544512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5172C11-AAD1-4220-A20F-DFDB36FDD53C}"/>
              </a:ext>
            </a:extLst>
          </p:cNvPr>
          <p:cNvSpPr/>
          <p:nvPr/>
        </p:nvSpPr>
        <p:spPr bwMode="auto">
          <a:xfrm>
            <a:off x="4350223" y="2583157"/>
            <a:ext cx="95250" cy="96837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D6442E1-088D-4B3C-A6E3-80616ECFBF81}"/>
              </a:ext>
            </a:extLst>
          </p:cNvPr>
          <p:cNvSpPr/>
          <p:nvPr/>
        </p:nvSpPr>
        <p:spPr bwMode="auto">
          <a:xfrm>
            <a:off x="4418485" y="2765716"/>
            <a:ext cx="95250" cy="96838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2EFF436-32CB-4A06-913E-67803EBE72A1}"/>
              </a:ext>
            </a:extLst>
          </p:cNvPr>
          <p:cNvSpPr/>
          <p:nvPr/>
        </p:nvSpPr>
        <p:spPr bwMode="auto">
          <a:xfrm>
            <a:off x="4218460" y="2679991"/>
            <a:ext cx="95250" cy="96838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723D547-CD6E-4BB1-80C9-910B52D7FEE4}"/>
              </a:ext>
            </a:extLst>
          </p:cNvPr>
          <p:cNvSpPr/>
          <p:nvPr/>
        </p:nvSpPr>
        <p:spPr bwMode="auto">
          <a:xfrm>
            <a:off x="4254973" y="2835566"/>
            <a:ext cx="95250" cy="96838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DA5D84F-266E-4AB7-A5DA-E26DFE7F3B23}"/>
              </a:ext>
            </a:extLst>
          </p:cNvPr>
          <p:cNvSpPr/>
          <p:nvPr/>
        </p:nvSpPr>
        <p:spPr bwMode="auto">
          <a:xfrm>
            <a:off x="3421538" y="3008607"/>
            <a:ext cx="555625" cy="542925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5DB533F-BB26-495F-B10E-131F5AB304EE}"/>
              </a:ext>
            </a:extLst>
          </p:cNvPr>
          <p:cNvSpPr/>
          <p:nvPr/>
        </p:nvSpPr>
        <p:spPr bwMode="auto">
          <a:xfrm>
            <a:off x="3726338" y="3183232"/>
            <a:ext cx="93663" cy="96837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CEBBD88-F718-4AC3-ABD2-52EE805787E8}"/>
              </a:ext>
            </a:extLst>
          </p:cNvPr>
          <p:cNvSpPr/>
          <p:nvPr/>
        </p:nvSpPr>
        <p:spPr bwMode="auto">
          <a:xfrm>
            <a:off x="4266088" y="3232444"/>
            <a:ext cx="555625" cy="542925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EBA95E8-5417-4550-9195-93063AA1F9FA}"/>
              </a:ext>
            </a:extLst>
          </p:cNvPr>
          <p:cNvSpPr/>
          <p:nvPr/>
        </p:nvSpPr>
        <p:spPr bwMode="auto">
          <a:xfrm>
            <a:off x="4547073" y="3310232"/>
            <a:ext cx="95250" cy="96837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69C4619-A3B6-4523-B8E6-EE44EBDA6389}"/>
              </a:ext>
            </a:extLst>
          </p:cNvPr>
          <p:cNvSpPr/>
          <p:nvPr/>
        </p:nvSpPr>
        <p:spPr bwMode="auto">
          <a:xfrm>
            <a:off x="4615335" y="3443582"/>
            <a:ext cx="95250" cy="96837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0BC13AE-A222-4BF3-81F5-091C2D872C63}"/>
              </a:ext>
            </a:extLst>
          </p:cNvPr>
          <p:cNvSpPr/>
          <p:nvPr/>
        </p:nvSpPr>
        <p:spPr bwMode="auto">
          <a:xfrm>
            <a:off x="4369273" y="3407066"/>
            <a:ext cx="93662" cy="96838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CFB22B1-4A7E-41B5-8536-9FCA45329A96}"/>
              </a:ext>
            </a:extLst>
          </p:cNvPr>
          <p:cNvSpPr/>
          <p:nvPr/>
        </p:nvSpPr>
        <p:spPr bwMode="auto">
          <a:xfrm>
            <a:off x="4453413" y="3564229"/>
            <a:ext cx="93663" cy="95250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BE8C7F2-40D8-4D96-9BB0-52FF1CC34F4A}"/>
              </a:ext>
            </a:extLst>
          </p:cNvPr>
          <p:cNvSpPr/>
          <p:nvPr/>
        </p:nvSpPr>
        <p:spPr bwMode="auto">
          <a:xfrm>
            <a:off x="4607398" y="3588041"/>
            <a:ext cx="95250" cy="96838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146A019-51D6-4300-A3AD-672606A3DD0B}"/>
              </a:ext>
            </a:extLst>
          </p:cNvPr>
          <p:cNvSpPr/>
          <p:nvPr/>
        </p:nvSpPr>
        <p:spPr bwMode="auto">
          <a:xfrm>
            <a:off x="5332125" y="4321384"/>
            <a:ext cx="555625" cy="542925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69B19DE-1EF9-4B90-8EA0-D7A5FA9A24F1}"/>
              </a:ext>
            </a:extLst>
          </p:cNvPr>
          <p:cNvSpPr/>
          <p:nvPr/>
        </p:nvSpPr>
        <p:spPr bwMode="auto">
          <a:xfrm>
            <a:off x="5578184" y="4399172"/>
            <a:ext cx="95250" cy="96837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17CCD0F-29C6-4451-96F0-135096153218}"/>
              </a:ext>
            </a:extLst>
          </p:cNvPr>
          <p:cNvSpPr/>
          <p:nvPr/>
        </p:nvSpPr>
        <p:spPr bwMode="auto">
          <a:xfrm>
            <a:off x="5435309" y="4605544"/>
            <a:ext cx="95250" cy="95250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7654A14-A961-45F1-B7F7-05AE0C77E929}"/>
              </a:ext>
            </a:extLst>
          </p:cNvPr>
          <p:cNvSpPr/>
          <p:nvPr/>
        </p:nvSpPr>
        <p:spPr bwMode="auto">
          <a:xfrm>
            <a:off x="5651209" y="4653172"/>
            <a:ext cx="95250" cy="96837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E6E799F-0ABA-4304-85F3-89309105E0C6}"/>
              </a:ext>
            </a:extLst>
          </p:cNvPr>
          <p:cNvSpPr/>
          <p:nvPr/>
        </p:nvSpPr>
        <p:spPr bwMode="auto">
          <a:xfrm>
            <a:off x="6052850" y="4750009"/>
            <a:ext cx="555625" cy="542925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4B18B97-2FFA-4641-918F-4C2626DEDD75}"/>
              </a:ext>
            </a:extLst>
          </p:cNvPr>
          <p:cNvSpPr/>
          <p:nvPr/>
        </p:nvSpPr>
        <p:spPr bwMode="auto">
          <a:xfrm>
            <a:off x="6298909" y="4827797"/>
            <a:ext cx="95250" cy="96837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A159CFB-8E08-4533-B049-8DEFED56CC57}"/>
              </a:ext>
            </a:extLst>
          </p:cNvPr>
          <p:cNvSpPr/>
          <p:nvPr/>
        </p:nvSpPr>
        <p:spPr bwMode="auto">
          <a:xfrm>
            <a:off x="6317959" y="5113544"/>
            <a:ext cx="95250" cy="95250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9B8302B-2FEA-4859-B616-B1B810F3ABAD}"/>
              </a:ext>
            </a:extLst>
          </p:cNvPr>
          <p:cNvSpPr/>
          <p:nvPr/>
        </p:nvSpPr>
        <p:spPr bwMode="auto">
          <a:xfrm>
            <a:off x="6173497" y="4969081"/>
            <a:ext cx="95250" cy="96838"/>
          </a:xfrm>
          <a:prstGeom prst="ellipse">
            <a:avLst/>
          </a:prstGeom>
          <a:solidFill>
            <a:srgbClr val="00B0F0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1" name="Texto Explicativo 1 38">
            <a:extLst>
              <a:ext uri="{FF2B5EF4-FFF2-40B4-BE49-F238E27FC236}">
                <a16:creationId xmlns:a16="http://schemas.microsoft.com/office/drawing/2014/main" id="{D7AAAA27-21A2-47AE-A233-B75F9B3FD00F}"/>
              </a:ext>
            </a:extLst>
          </p:cNvPr>
          <p:cNvSpPr/>
          <p:nvPr/>
        </p:nvSpPr>
        <p:spPr bwMode="auto">
          <a:xfrm>
            <a:off x="7492712" y="922544"/>
            <a:ext cx="1439863" cy="360362"/>
          </a:xfrm>
          <a:prstGeom prst="borderCallout1">
            <a:avLst>
              <a:gd name="adj1" fmla="val 46969"/>
              <a:gd name="adj2" fmla="val -731"/>
              <a:gd name="adj3" fmla="val 130289"/>
              <a:gd name="adj4" fmla="val -109109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 err="1">
                <a:solidFill>
                  <a:srgbClr val="F0265D"/>
                </a:solidFill>
                <a:latin typeface="Gotham HTF Light" pitchFamily="50" charset="0"/>
              </a:rPr>
              <a:t>Workspace</a:t>
            </a:r>
            <a:endParaRPr lang="pt-BR" sz="1600" dirty="0">
              <a:solidFill>
                <a:srgbClr val="F0265D"/>
              </a:solidFill>
              <a:latin typeface="Gotham HTF Light" pitchFamily="50" charset="0"/>
            </a:endParaRPr>
          </a:p>
        </p:txBody>
      </p:sp>
      <p:sp>
        <p:nvSpPr>
          <p:cNvPr id="32" name="Texto Explicativo 1 39">
            <a:extLst>
              <a:ext uri="{FF2B5EF4-FFF2-40B4-BE49-F238E27FC236}">
                <a16:creationId xmlns:a16="http://schemas.microsoft.com/office/drawing/2014/main" id="{5D85A2F3-57A9-4F46-818F-85322B7CBF40}"/>
              </a:ext>
            </a:extLst>
          </p:cNvPr>
          <p:cNvSpPr/>
          <p:nvPr/>
        </p:nvSpPr>
        <p:spPr bwMode="auto">
          <a:xfrm>
            <a:off x="7492712" y="1570244"/>
            <a:ext cx="1439863" cy="360362"/>
          </a:xfrm>
          <a:prstGeom prst="borderCallout1">
            <a:avLst>
              <a:gd name="adj1" fmla="val 46969"/>
              <a:gd name="adj2" fmla="val -731"/>
              <a:gd name="adj3" fmla="val 321539"/>
              <a:gd name="adj4" fmla="val -16162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Projeto #1</a:t>
            </a:r>
          </a:p>
        </p:txBody>
      </p:sp>
      <p:sp>
        <p:nvSpPr>
          <p:cNvPr id="33" name="Texto Explicativo 1 40">
            <a:extLst>
              <a:ext uri="{FF2B5EF4-FFF2-40B4-BE49-F238E27FC236}">
                <a16:creationId xmlns:a16="http://schemas.microsoft.com/office/drawing/2014/main" id="{D6D05FD1-59F6-4377-AEF3-EBFAEF1D6D0D}"/>
              </a:ext>
            </a:extLst>
          </p:cNvPr>
          <p:cNvSpPr/>
          <p:nvPr/>
        </p:nvSpPr>
        <p:spPr bwMode="auto">
          <a:xfrm>
            <a:off x="7853072" y="5977144"/>
            <a:ext cx="1439862" cy="360362"/>
          </a:xfrm>
          <a:prstGeom prst="borderCallout1">
            <a:avLst>
              <a:gd name="adj1" fmla="val 46969"/>
              <a:gd name="adj2" fmla="val -731"/>
              <a:gd name="adj3" fmla="val -187175"/>
              <a:gd name="adj4" fmla="val -10230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Pacotes #2</a:t>
            </a:r>
          </a:p>
        </p:txBody>
      </p:sp>
      <p:sp>
        <p:nvSpPr>
          <p:cNvPr id="34" name="Texto Explicativo 1 41">
            <a:extLst>
              <a:ext uri="{FF2B5EF4-FFF2-40B4-BE49-F238E27FC236}">
                <a16:creationId xmlns:a16="http://schemas.microsoft.com/office/drawing/2014/main" id="{6BD998C4-60FC-458C-AEF4-79EAF764E2E5}"/>
              </a:ext>
            </a:extLst>
          </p:cNvPr>
          <p:cNvSpPr/>
          <p:nvPr/>
        </p:nvSpPr>
        <p:spPr bwMode="auto">
          <a:xfrm>
            <a:off x="8213437" y="4521409"/>
            <a:ext cx="1439863" cy="360363"/>
          </a:xfrm>
          <a:prstGeom prst="borderCallout1">
            <a:avLst>
              <a:gd name="adj1" fmla="val 46969"/>
              <a:gd name="adj2" fmla="val -731"/>
              <a:gd name="adj3" fmla="val 133313"/>
              <a:gd name="adj4" fmla="val -13858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Classes #2</a:t>
            </a:r>
          </a:p>
        </p:txBody>
      </p:sp>
      <p:sp>
        <p:nvSpPr>
          <p:cNvPr id="35" name="Texto Explicativo 1 42">
            <a:extLst>
              <a:ext uri="{FF2B5EF4-FFF2-40B4-BE49-F238E27FC236}">
                <a16:creationId xmlns:a16="http://schemas.microsoft.com/office/drawing/2014/main" id="{69680BF6-0FBB-438B-A8A4-2BB0CF220A60}"/>
              </a:ext>
            </a:extLst>
          </p:cNvPr>
          <p:cNvSpPr/>
          <p:nvPr/>
        </p:nvSpPr>
        <p:spPr bwMode="auto">
          <a:xfrm>
            <a:off x="8213437" y="5065919"/>
            <a:ext cx="1439863" cy="360362"/>
          </a:xfrm>
          <a:prstGeom prst="borderCallout1">
            <a:avLst>
              <a:gd name="adj1" fmla="val 46969"/>
              <a:gd name="adj2" fmla="val -731"/>
              <a:gd name="adj3" fmla="val 27491"/>
              <a:gd name="adj4" fmla="val -12951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Classes #3</a:t>
            </a:r>
          </a:p>
        </p:txBody>
      </p:sp>
      <p:sp>
        <p:nvSpPr>
          <p:cNvPr id="36" name="Texto Explicativo 1 43">
            <a:extLst>
              <a:ext uri="{FF2B5EF4-FFF2-40B4-BE49-F238E27FC236}">
                <a16:creationId xmlns:a16="http://schemas.microsoft.com/office/drawing/2014/main" id="{A9103B61-4B54-42A6-9F78-92DBA387E696}"/>
              </a:ext>
            </a:extLst>
          </p:cNvPr>
          <p:cNvSpPr/>
          <p:nvPr/>
        </p:nvSpPr>
        <p:spPr bwMode="auto">
          <a:xfrm>
            <a:off x="8222962" y="3022809"/>
            <a:ext cx="1439863" cy="358775"/>
          </a:xfrm>
          <a:prstGeom prst="borderCallout1">
            <a:avLst>
              <a:gd name="adj1" fmla="val 46969"/>
              <a:gd name="adj2" fmla="val -731"/>
              <a:gd name="adj3" fmla="val 405426"/>
              <a:gd name="adj4" fmla="val -16428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Pacotes #1</a:t>
            </a:r>
          </a:p>
        </p:txBody>
      </p:sp>
      <p:sp>
        <p:nvSpPr>
          <p:cNvPr id="37" name="Texto Explicativo 1 44">
            <a:extLst>
              <a:ext uri="{FF2B5EF4-FFF2-40B4-BE49-F238E27FC236}">
                <a16:creationId xmlns:a16="http://schemas.microsoft.com/office/drawing/2014/main" id="{43C2D6C5-4C83-47CE-BE56-1E40CFCE2C26}"/>
              </a:ext>
            </a:extLst>
          </p:cNvPr>
          <p:cNvSpPr/>
          <p:nvPr/>
        </p:nvSpPr>
        <p:spPr bwMode="auto">
          <a:xfrm>
            <a:off x="7989597" y="2210009"/>
            <a:ext cx="1439862" cy="358775"/>
          </a:xfrm>
          <a:prstGeom prst="borderCallout1">
            <a:avLst>
              <a:gd name="adj1" fmla="val 46969"/>
              <a:gd name="adj2" fmla="val -731"/>
              <a:gd name="adj3" fmla="val 484035"/>
              <a:gd name="adj4" fmla="val -15521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Projeto #2</a:t>
            </a:r>
          </a:p>
        </p:txBody>
      </p:sp>
      <p:sp>
        <p:nvSpPr>
          <p:cNvPr id="38" name="Texto Explicativo 1 45">
            <a:extLst>
              <a:ext uri="{FF2B5EF4-FFF2-40B4-BE49-F238E27FC236}">
                <a16:creationId xmlns:a16="http://schemas.microsoft.com/office/drawing/2014/main" id="{9BC72542-B8B0-4096-90ED-2925E1156FF0}"/>
              </a:ext>
            </a:extLst>
          </p:cNvPr>
          <p:cNvSpPr/>
          <p:nvPr/>
        </p:nvSpPr>
        <p:spPr bwMode="auto">
          <a:xfrm>
            <a:off x="8222962" y="3961019"/>
            <a:ext cx="1439863" cy="360362"/>
          </a:xfrm>
          <a:prstGeom prst="borderCallout1">
            <a:avLst>
              <a:gd name="adj1" fmla="val 46969"/>
              <a:gd name="adj2" fmla="val -731"/>
              <a:gd name="adj3" fmla="val 260299"/>
              <a:gd name="adj4" fmla="val -13102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Classes #1</a:t>
            </a:r>
          </a:p>
        </p:txBody>
      </p:sp>
      <p:pic>
        <p:nvPicPr>
          <p:cNvPr id="3074" name="Picture 2" descr="Resultado de imagem para eclipse logo">
            <a:extLst>
              <a:ext uri="{FF2B5EF4-FFF2-40B4-BE49-F238E27FC236}">
                <a16:creationId xmlns:a16="http://schemas.microsoft.com/office/drawing/2014/main" id="{7906715A-2CA7-487E-80B4-C5CA7D59D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0" y="5825748"/>
            <a:ext cx="2177694" cy="51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5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>
            <a:extLst>
              <a:ext uri="{FF2B5EF4-FFF2-40B4-BE49-F238E27FC236}">
                <a16:creationId xmlns:a16="http://schemas.microsoft.com/office/drawing/2014/main" id="{94765D60-F386-42AC-B301-4B4066061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610" y="878463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78DD7A04-23F3-472E-A02A-A4D207EBB79E}"/>
              </a:ext>
            </a:extLst>
          </p:cNvPr>
          <p:cNvSpPr/>
          <p:nvPr/>
        </p:nvSpPr>
        <p:spPr bwMode="auto">
          <a:xfrm>
            <a:off x="4192697" y="3808991"/>
            <a:ext cx="1587500" cy="828675"/>
          </a:xfrm>
          <a:prstGeom prst="rect">
            <a:avLst/>
          </a:prstGeom>
          <a:noFill/>
          <a:ln>
            <a:solidFill>
              <a:srgbClr val="F0265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bIns="0"/>
          <a:lstStyle/>
          <a:p>
            <a:pPr>
              <a:defRPr/>
            </a:pPr>
            <a:endParaRPr lang="pt-BR" b="1" i="1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9262D48-CDFE-4F84-9FC1-06C5CBF2DAD4}"/>
              </a:ext>
            </a:extLst>
          </p:cNvPr>
          <p:cNvSpPr/>
          <p:nvPr/>
        </p:nvSpPr>
        <p:spPr bwMode="auto">
          <a:xfrm>
            <a:off x="6832710" y="1915100"/>
            <a:ext cx="1223962" cy="323850"/>
          </a:xfrm>
          <a:prstGeom prst="rect">
            <a:avLst/>
          </a:prstGeom>
          <a:noFill/>
          <a:ln>
            <a:solidFill>
              <a:srgbClr val="F0265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bIns="0"/>
          <a:lstStyle/>
          <a:p>
            <a:pPr>
              <a:defRPr/>
            </a:pPr>
            <a:endParaRPr lang="pt-BR" b="1" i="1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CFD33E0-8D32-406C-8576-70568026D5B8}"/>
              </a:ext>
            </a:extLst>
          </p:cNvPr>
          <p:cNvSpPr/>
          <p:nvPr/>
        </p:nvSpPr>
        <p:spPr bwMode="auto">
          <a:xfrm>
            <a:off x="4210163" y="3331153"/>
            <a:ext cx="1570037" cy="161925"/>
          </a:xfrm>
          <a:prstGeom prst="rect">
            <a:avLst/>
          </a:prstGeom>
          <a:noFill/>
          <a:ln>
            <a:solidFill>
              <a:srgbClr val="F0265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bIns="0"/>
          <a:lstStyle/>
          <a:p>
            <a:pPr>
              <a:defRPr/>
            </a:pPr>
            <a:endParaRPr lang="pt-BR" b="1" i="1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C56B0D7-691C-4C42-8CC9-1F9598D6E4D2}"/>
              </a:ext>
            </a:extLst>
          </p:cNvPr>
          <p:cNvSpPr/>
          <p:nvPr/>
        </p:nvSpPr>
        <p:spPr bwMode="auto">
          <a:xfrm>
            <a:off x="4192697" y="3004128"/>
            <a:ext cx="1587500" cy="161925"/>
          </a:xfrm>
          <a:prstGeom prst="rect">
            <a:avLst/>
          </a:prstGeom>
          <a:noFill/>
          <a:ln>
            <a:solidFill>
              <a:srgbClr val="F0265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bIns="0"/>
          <a:lstStyle/>
          <a:p>
            <a:pPr>
              <a:defRPr/>
            </a:pPr>
            <a:endParaRPr lang="pt-BR" b="1" i="1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54" name="Texto Explicativo 1 20">
            <a:extLst>
              <a:ext uri="{FF2B5EF4-FFF2-40B4-BE49-F238E27FC236}">
                <a16:creationId xmlns:a16="http://schemas.microsoft.com/office/drawing/2014/main" id="{C5BBBF27-5AA1-4EBB-AF66-C68D9C72D955}"/>
              </a:ext>
            </a:extLst>
          </p:cNvPr>
          <p:cNvSpPr/>
          <p:nvPr/>
        </p:nvSpPr>
        <p:spPr bwMode="auto">
          <a:xfrm>
            <a:off x="7724885" y="2819978"/>
            <a:ext cx="1439862" cy="360363"/>
          </a:xfrm>
          <a:prstGeom prst="borderCallout1">
            <a:avLst>
              <a:gd name="adj1" fmla="val 46969"/>
              <a:gd name="adj2" fmla="val -731"/>
              <a:gd name="adj3" fmla="val 75867"/>
              <a:gd name="adj4" fmla="val -14942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 err="1">
                <a:solidFill>
                  <a:srgbClr val="F0265D"/>
                </a:solidFill>
                <a:latin typeface="Gotham HTF Light" pitchFamily="50" charset="0"/>
              </a:rPr>
              <a:t>Workspace</a:t>
            </a:r>
            <a:endParaRPr lang="pt-BR" sz="1600" dirty="0">
              <a:solidFill>
                <a:srgbClr val="F0265D"/>
              </a:solidFill>
              <a:latin typeface="Gotham HTF Light" pitchFamily="50" charset="0"/>
            </a:endParaRPr>
          </a:p>
        </p:txBody>
      </p:sp>
      <p:sp>
        <p:nvSpPr>
          <p:cNvPr id="55" name="Texto Explicativo 1 21">
            <a:extLst>
              <a:ext uri="{FF2B5EF4-FFF2-40B4-BE49-F238E27FC236}">
                <a16:creationId xmlns:a16="http://schemas.microsoft.com/office/drawing/2014/main" id="{6D20B83D-1908-4D75-9E2B-F7C6004865D5}"/>
              </a:ext>
            </a:extLst>
          </p:cNvPr>
          <p:cNvSpPr/>
          <p:nvPr/>
        </p:nvSpPr>
        <p:spPr bwMode="auto">
          <a:xfrm>
            <a:off x="7724885" y="3326391"/>
            <a:ext cx="1439862" cy="358775"/>
          </a:xfrm>
          <a:prstGeom prst="borderCallout1">
            <a:avLst>
              <a:gd name="adj1" fmla="val 46969"/>
              <a:gd name="adj2" fmla="val -731"/>
              <a:gd name="adj3" fmla="val 32530"/>
              <a:gd name="adj4" fmla="val -14488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Projeto</a:t>
            </a:r>
          </a:p>
        </p:txBody>
      </p:sp>
      <p:sp>
        <p:nvSpPr>
          <p:cNvPr id="56" name="Texto Explicativo 1 22">
            <a:extLst>
              <a:ext uri="{FF2B5EF4-FFF2-40B4-BE49-F238E27FC236}">
                <a16:creationId xmlns:a16="http://schemas.microsoft.com/office/drawing/2014/main" id="{2F8102EB-7032-4768-936D-46F955B02D31}"/>
              </a:ext>
            </a:extLst>
          </p:cNvPr>
          <p:cNvSpPr/>
          <p:nvPr/>
        </p:nvSpPr>
        <p:spPr bwMode="auto">
          <a:xfrm>
            <a:off x="7724885" y="3808988"/>
            <a:ext cx="1439862" cy="360362"/>
          </a:xfrm>
          <a:prstGeom prst="borderCallout1">
            <a:avLst>
              <a:gd name="adj1" fmla="val 46969"/>
              <a:gd name="adj2" fmla="val -731"/>
              <a:gd name="adj3" fmla="val 104086"/>
              <a:gd name="adj4" fmla="val -14614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Pacotes</a:t>
            </a:r>
          </a:p>
        </p:txBody>
      </p:sp>
      <p:sp>
        <p:nvSpPr>
          <p:cNvPr id="57" name="Texto Explicativo 1 23">
            <a:extLst>
              <a:ext uri="{FF2B5EF4-FFF2-40B4-BE49-F238E27FC236}">
                <a16:creationId xmlns:a16="http://schemas.microsoft.com/office/drawing/2014/main" id="{8A28FACF-9149-4D89-BD2B-F5FC128BF8E5}"/>
              </a:ext>
            </a:extLst>
          </p:cNvPr>
          <p:cNvSpPr/>
          <p:nvPr/>
        </p:nvSpPr>
        <p:spPr bwMode="auto">
          <a:xfrm>
            <a:off x="9550510" y="2010353"/>
            <a:ext cx="1439862" cy="360363"/>
          </a:xfrm>
          <a:prstGeom prst="borderCallout1">
            <a:avLst>
              <a:gd name="adj1" fmla="val 46969"/>
              <a:gd name="adj2" fmla="val -731"/>
              <a:gd name="adj3" fmla="val 45129"/>
              <a:gd name="adj4" fmla="val -10901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Classes</a:t>
            </a:r>
          </a:p>
        </p:txBody>
      </p:sp>
      <p:sp>
        <p:nvSpPr>
          <p:cNvPr id="58" name="TextBox 59">
            <a:extLst>
              <a:ext uri="{FF2B5EF4-FFF2-40B4-BE49-F238E27FC236}">
                <a16:creationId xmlns:a16="http://schemas.microsoft.com/office/drawing/2014/main" id="{7266EBA5-2840-4E1F-8D3A-B3FD69EAE12A}"/>
              </a:ext>
            </a:extLst>
          </p:cNvPr>
          <p:cNvSpPr txBox="1"/>
          <p:nvPr/>
        </p:nvSpPr>
        <p:spPr>
          <a:xfrm>
            <a:off x="364010" y="2125394"/>
            <a:ext cx="325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IDE – WORKSPACE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FÍSICA</a:t>
            </a:r>
          </a:p>
        </p:txBody>
      </p:sp>
    </p:spTree>
    <p:extLst>
      <p:ext uri="{BB962C8B-B14F-4D97-AF65-F5344CB8AC3E}">
        <p14:creationId xmlns:p14="http://schemas.microsoft.com/office/powerpoint/2010/main" val="23214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ECLIPSE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PRIMEIROS PASSOS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E786ED78-FC1C-4F91-A6F0-82D9C3F1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53" y="2836924"/>
            <a:ext cx="6581094" cy="30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19327E5A-1AF1-4C48-97C7-9931BA212867}"/>
              </a:ext>
            </a:extLst>
          </p:cNvPr>
          <p:cNvSpPr txBox="1">
            <a:spLocks/>
          </p:cNvSpPr>
          <p:nvPr/>
        </p:nvSpPr>
        <p:spPr>
          <a:xfrm>
            <a:off x="1252554" y="1381950"/>
            <a:ext cx="7908785" cy="15713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Abrir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o Eclipse e selecionar um local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Espa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ço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Trabalho (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workspace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</a:t>
            </a:r>
          </a:p>
          <a:p>
            <a:pPr marL="3175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ECLIPSE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PRIMEIROS PASSOS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E93FDD6-983F-432F-9EF0-A14CE540CD2B}"/>
              </a:ext>
            </a:extLst>
          </p:cNvPr>
          <p:cNvSpPr txBox="1">
            <a:spLocks/>
          </p:cNvSpPr>
          <p:nvPr/>
        </p:nvSpPr>
        <p:spPr>
          <a:xfrm>
            <a:off x="1252555" y="1516076"/>
            <a:ext cx="7908785" cy="45259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Projeto.</a:t>
            </a:r>
          </a:p>
          <a:p>
            <a:pPr marL="3175" indent="0">
              <a:buFont typeface="Arial" panose="020B0604020202020204" pitchFamily="34" charset="0"/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pt-BR" sz="18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582ECA8-FACD-406E-9378-7780A096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0"/>
          <a:stretch>
            <a:fillRect/>
          </a:stretch>
        </p:blipFill>
        <p:spPr bwMode="auto">
          <a:xfrm>
            <a:off x="2450875" y="2191333"/>
            <a:ext cx="6857898" cy="418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77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ECLIPSE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PRIMEIROS PASSOS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E93FDD6-983F-432F-9EF0-A14CE540CD2B}"/>
              </a:ext>
            </a:extLst>
          </p:cNvPr>
          <p:cNvSpPr txBox="1">
            <a:spLocks/>
          </p:cNvSpPr>
          <p:nvPr/>
        </p:nvSpPr>
        <p:spPr>
          <a:xfrm>
            <a:off x="1252555" y="1516076"/>
            <a:ext cx="7908785" cy="45259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Projeto JSE.</a:t>
            </a:r>
          </a:p>
          <a:p>
            <a:pPr marL="3175" indent="0">
              <a:buFont typeface="Arial" panose="020B0604020202020204" pitchFamily="34" charset="0"/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pt-BR" sz="18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3DF27AFE-31CE-46F7-93D3-DF98CF25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1" y="2154509"/>
            <a:ext cx="4594220" cy="437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ECLIPSE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PRIMEIROS PASSOS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E93FDD6-983F-432F-9EF0-A14CE540CD2B}"/>
              </a:ext>
            </a:extLst>
          </p:cNvPr>
          <p:cNvSpPr txBox="1">
            <a:spLocks/>
          </p:cNvSpPr>
          <p:nvPr/>
        </p:nvSpPr>
        <p:spPr>
          <a:xfrm>
            <a:off x="5480060" y="1671744"/>
            <a:ext cx="5015723" cy="13685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Dar um nome ao Projeto, selecionar a opção </a:t>
            </a:r>
            <a:r>
              <a:rPr lang="en-GB" sz="1400" i="1" dirty="0">
                <a:solidFill>
                  <a:srgbClr val="F0265D"/>
                </a:solidFill>
                <a:latin typeface="Gotham HTF Light" pitchFamily="50" charset="0"/>
              </a:rPr>
              <a:t>Use default JRE</a:t>
            </a:r>
            <a:r>
              <a:rPr lang="en-GB" sz="1400" dirty="0">
                <a:solidFill>
                  <a:srgbClr val="F0265D"/>
                </a:solidFill>
                <a:latin typeface="Gotham HTF Light" pitchFamily="50" charset="0"/>
              </a:rPr>
              <a:t>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clicar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i="1" dirty="0">
                <a:solidFill>
                  <a:srgbClr val="F0265D"/>
                </a:solidFill>
                <a:latin typeface="Gotham HTF Light" pitchFamily="50" charset="0"/>
              </a:rPr>
              <a:t>Finish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20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05A93CC-4C73-4179-A636-ECC159D0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55" y="1671744"/>
            <a:ext cx="3272779" cy="440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7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5899E261-3473-4516-986C-81014878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46" y="493761"/>
            <a:ext cx="7872508" cy="587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2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ECLIPSE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PRIMEIROS PASSOS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E93FDD6-983F-432F-9EF0-A14CE540CD2B}"/>
              </a:ext>
            </a:extLst>
          </p:cNvPr>
          <p:cNvSpPr txBox="1">
            <a:spLocks/>
          </p:cNvSpPr>
          <p:nvPr/>
        </p:nvSpPr>
        <p:spPr>
          <a:xfrm>
            <a:off x="8050921" y="1651195"/>
            <a:ext cx="3385705" cy="16988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Clique com o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botão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direito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sobre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 pasta </a:t>
            </a:r>
            <a:r>
              <a:rPr lang="en-GB" sz="1400" dirty="0">
                <a:solidFill>
                  <a:srgbClr val="F0265D"/>
                </a:solidFill>
                <a:latin typeface="Gotham HTF Light" pitchFamily="50" charset="0"/>
              </a:rPr>
              <a:t>“</a:t>
            </a:r>
            <a:r>
              <a:rPr lang="en-GB" sz="1400" dirty="0" err="1">
                <a:solidFill>
                  <a:srgbClr val="F0265D"/>
                </a:solidFill>
                <a:latin typeface="Gotham HTF Light" pitchFamily="50" charset="0"/>
              </a:rPr>
              <a:t>src</a:t>
            </a:r>
            <a:r>
              <a:rPr lang="en-GB" sz="1400" dirty="0">
                <a:solidFill>
                  <a:srgbClr val="F0265D"/>
                </a:solidFill>
                <a:latin typeface="Gotham HTF Light" pitchFamily="50" charset="0"/>
              </a:rPr>
              <a:t>”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(source) 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adicione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nova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  <a:endParaRPr lang="en-GB" sz="1400" i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400" dirty="0" err="1">
              <a:solidFill>
                <a:srgbClr val="F0265D"/>
              </a:solidFill>
              <a:latin typeface="Gotham HTF Light" pitchFamily="50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35152F8-C74E-4D94-AD53-018AE4C8F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55" y="1651195"/>
            <a:ext cx="6577948" cy="446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ECLIPSE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PRIMEIROS PASSOS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E93FDD6-983F-432F-9EF0-A14CE540CD2B}"/>
              </a:ext>
            </a:extLst>
          </p:cNvPr>
          <p:cNvSpPr txBox="1">
            <a:spLocks/>
          </p:cNvSpPr>
          <p:nvPr/>
        </p:nvSpPr>
        <p:spPr>
          <a:xfrm>
            <a:off x="6096000" y="1550025"/>
            <a:ext cx="3876035" cy="8932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Defina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 o nome da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rgbClr val="F0265D"/>
                </a:solidFill>
                <a:latin typeface="Gotham HTF Light" pitchFamily="50" charset="0"/>
              </a:rPr>
              <a:t>Produto</a:t>
            </a:r>
            <a:r>
              <a:rPr lang="en-GB" sz="1400" b="1" dirty="0">
                <a:latin typeface="Gotham HTF Light" pitchFamily="50" charset="0"/>
              </a:rPr>
              <a:t>.</a:t>
            </a:r>
            <a:endParaRPr lang="en-GB" sz="1400" b="1" i="1" dirty="0"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400" dirty="0">
              <a:solidFill>
                <a:srgbClr val="F0265D"/>
              </a:solidFill>
              <a:latin typeface="Gotham HTF Light" pitchFamily="50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400" dirty="0" err="1">
              <a:solidFill>
                <a:srgbClr val="F0265D"/>
              </a:solidFill>
              <a:latin typeface="Gotham HTF Light" pitchFamily="50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7D438C-BD6C-4E2F-909A-7629964E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66" y="1613212"/>
            <a:ext cx="3876034" cy="45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70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037" y="2650022"/>
            <a:ext cx="7935927" cy="1527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DOMAIN</a:t>
            </a:r>
            <a:endParaRPr lang="en-US" sz="4662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4662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DRIVEN DESIGN</a:t>
            </a:r>
            <a:endParaRPr lang="en-US" sz="466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ECLIPSE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PRIMEIROS PASSOS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E93FDD6-983F-432F-9EF0-A14CE540CD2B}"/>
              </a:ext>
            </a:extLst>
          </p:cNvPr>
          <p:cNvSpPr txBox="1">
            <a:spLocks/>
          </p:cNvSpPr>
          <p:nvPr/>
        </p:nvSpPr>
        <p:spPr>
          <a:xfrm>
            <a:off x="7722183" y="1563517"/>
            <a:ext cx="3876035" cy="8932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Clique com o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botão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direito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sobre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 pasta </a:t>
            </a:r>
            <a:r>
              <a:rPr lang="en-GB" sz="1400" dirty="0">
                <a:solidFill>
                  <a:srgbClr val="F0265D"/>
                </a:solidFill>
                <a:latin typeface="Gotham HTF Light" pitchFamily="50" charset="0"/>
              </a:rPr>
              <a:t>“</a:t>
            </a:r>
            <a:r>
              <a:rPr lang="en-GB" sz="1400" dirty="0" err="1">
                <a:solidFill>
                  <a:srgbClr val="F0265D"/>
                </a:solidFill>
                <a:latin typeface="Gotham HTF Light" pitchFamily="50" charset="0"/>
              </a:rPr>
              <a:t>src</a:t>
            </a:r>
            <a:r>
              <a:rPr lang="en-GB" sz="1400" dirty="0">
                <a:solidFill>
                  <a:srgbClr val="F0265D"/>
                </a:solidFill>
                <a:latin typeface="Gotham HTF Light" pitchFamily="50" charset="0"/>
              </a:rPr>
              <a:t>”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(source) 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adicione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rgbClr val="F0265D"/>
                </a:solidFill>
                <a:latin typeface="Gotham HTF Light" pitchFamily="50" charset="0"/>
              </a:rPr>
              <a:t>outra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  <a:endParaRPr lang="en-GB" sz="1400" i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4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ADD495-16C9-410A-9AC8-462124771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82" y="1563517"/>
            <a:ext cx="6577948" cy="446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4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ECLIPSE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PRIMEIROS PASSOS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E93FDD6-983F-432F-9EF0-A14CE540CD2B}"/>
              </a:ext>
            </a:extLst>
          </p:cNvPr>
          <p:cNvSpPr txBox="1">
            <a:spLocks/>
          </p:cNvSpPr>
          <p:nvPr/>
        </p:nvSpPr>
        <p:spPr>
          <a:xfrm>
            <a:off x="6096000" y="1563277"/>
            <a:ext cx="3876035" cy="8932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Defina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 o nome da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GB" sz="1400" dirty="0" err="1">
                <a:solidFill>
                  <a:srgbClr val="F0265D"/>
                </a:solidFill>
                <a:latin typeface="Gotham HTF Light" pitchFamily="50" charset="0"/>
              </a:rPr>
              <a:t>ExerClass</a:t>
            </a:r>
            <a:r>
              <a:rPr lang="en-GB" sz="1400" dirty="0">
                <a:solidFill>
                  <a:srgbClr val="000000"/>
                </a:solidFill>
                <a:latin typeface="Gotham HTF Light" pitchFamily="50" charset="0"/>
              </a:rPr>
              <a:t>.</a:t>
            </a:r>
            <a:endParaRPr lang="en-GB" sz="1400" b="1" i="1" dirty="0">
              <a:solidFill>
                <a:srgbClr val="FF0000"/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4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039CFAE-1FCA-44BF-A4F9-065FFC5C8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55" y="1563517"/>
            <a:ext cx="3678414" cy="432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0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ECLIPSE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PRIMEIROS PASSOS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E8B98E0-A85B-4538-BFE9-8605808CD57B}"/>
              </a:ext>
            </a:extLst>
          </p:cNvPr>
          <p:cNvSpPr txBox="1">
            <a:spLocks/>
          </p:cNvSpPr>
          <p:nvPr/>
        </p:nvSpPr>
        <p:spPr>
          <a:xfrm>
            <a:off x="1252555" y="1349443"/>
            <a:ext cx="7908785" cy="9957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Deixe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as classes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as imagens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abaixo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  <a:endParaRPr lang="en-GB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48F715E-172D-4778-A5E9-E1147A4D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55" y="2059954"/>
            <a:ext cx="3988371" cy="232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4D6B4761-3B82-476C-8D3B-508C9383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51" y="4380059"/>
            <a:ext cx="59245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6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ECLIPSE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PRIMEIROS PASSOS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E8B98E0-A85B-4538-BFE9-8605808CD57B}"/>
              </a:ext>
            </a:extLst>
          </p:cNvPr>
          <p:cNvSpPr txBox="1">
            <a:spLocks/>
          </p:cNvSpPr>
          <p:nvPr/>
        </p:nvSpPr>
        <p:spPr>
          <a:xfrm>
            <a:off x="7013825" y="1346795"/>
            <a:ext cx="3862783" cy="14758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 classe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Produto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escolha o menu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Source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 opção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Generate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Getter´s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And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 Setter´s.</a:t>
            </a:r>
            <a:endParaRPr lang="pt-BR" sz="1400" b="1" dirty="0">
              <a:solidFill>
                <a:srgbClr val="F0265D"/>
              </a:solidFill>
              <a:latin typeface="Gotham HTF Light" pitchFamily="50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DC35C9-E9ED-4C2B-A6E2-26D6FA34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55" y="1465071"/>
            <a:ext cx="5105093" cy="311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C4DC9ABD-CE25-4892-B33B-A3C1B400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22" y="4180166"/>
            <a:ext cx="50006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2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ECLIPSE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PRIMEIROS PASSOS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E8B98E0-A85B-4538-BFE9-8605808CD57B}"/>
              </a:ext>
            </a:extLst>
          </p:cNvPr>
          <p:cNvSpPr txBox="1">
            <a:spLocks/>
          </p:cNvSpPr>
          <p:nvPr/>
        </p:nvSpPr>
        <p:spPr>
          <a:xfrm>
            <a:off x="1252555" y="1349444"/>
            <a:ext cx="7908785" cy="4616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 classe </a:t>
            </a:r>
            <a:r>
              <a:rPr lang="pt-BR" sz="1800" dirty="0" err="1">
                <a:solidFill>
                  <a:srgbClr val="F0265D"/>
                </a:solidFill>
                <a:latin typeface="Gotham HTF Light" pitchFamily="50" charset="0"/>
              </a:rPr>
              <a:t>ExerClass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monte o código abaixo:</a:t>
            </a: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ED90EB-4401-461B-954C-6410FB67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54" y="1958543"/>
            <a:ext cx="9306177" cy="379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7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58B48C91-EE8C-4F52-8824-240CC8A96764}"/>
              </a:ext>
            </a:extLst>
          </p:cNvPr>
          <p:cNvSpPr txBox="1"/>
          <p:nvPr/>
        </p:nvSpPr>
        <p:spPr>
          <a:xfrm>
            <a:off x="1334445" y="3122442"/>
            <a:ext cx="9523110" cy="61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</a:t>
            </a: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sz="32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</a:p>
        </p:txBody>
      </p:sp>
    </p:spTree>
    <p:extLst>
      <p:ext uri="{BB962C8B-B14F-4D97-AF65-F5344CB8AC3E}">
        <p14:creationId xmlns:p14="http://schemas.microsoft.com/office/powerpoint/2010/main" val="1748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947AF99-CFB1-4B01-A3F4-766DFC69A7D4}"/>
              </a:ext>
            </a:extLst>
          </p:cNvPr>
          <p:cNvSpPr/>
          <p:nvPr/>
        </p:nvSpPr>
        <p:spPr>
          <a:xfrm>
            <a:off x="2987292" y="3403518"/>
            <a:ext cx="5440668" cy="12092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6"/>
            <a:ext cx="8236002" cy="142192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F0265D"/>
                </a:solidFill>
                <a:latin typeface="Gotham HTF Light" pitchFamily="50" charset="0"/>
              </a:rPr>
              <a:t>Descanso 1</a:t>
            </a:r>
          </a:p>
          <a:p>
            <a:pPr marL="288925" indent="-285750">
              <a:lnSpc>
                <a:spcPct val="150000"/>
              </a:lnSpc>
              <a:buClr>
                <a:srgbClr val="F0265D"/>
              </a:buClr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o método “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getBasico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que deverá retornar  o código e a descrição do produto.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800" dirty="0"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07B5E8-4BE2-4BC4-8D58-364464ACD197}"/>
              </a:ext>
            </a:extLst>
          </p:cNvPr>
          <p:cNvSpPr/>
          <p:nvPr/>
        </p:nvSpPr>
        <p:spPr>
          <a:xfrm>
            <a:off x="3954701" y="3546482"/>
            <a:ext cx="4282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 err="1">
                <a:solidFill>
                  <a:srgbClr val="FF0000"/>
                </a:solidFill>
              </a:rPr>
              <a:t>public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String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getBasico</a:t>
            </a:r>
            <a:r>
              <a:rPr lang="pt-BR" sz="2000" b="1" dirty="0">
                <a:solidFill>
                  <a:srgbClr val="FF0000"/>
                </a:solidFill>
              </a:rPr>
              <a:t>(){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      </a:t>
            </a:r>
            <a:r>
              <a:rPr lang="pt-BR" sz="2000" b="1" dirty="0" err="1">
                <a:solidFill>
                  <a:srgbClr val="FF0000"/>
                </a:solidFill>
              </a:rPr>
              <a:t>return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codigo</a:t>
            </a:r>
            <a:r>
              <a:rPr lang="pt-BR" sz="2000" b="1" dirty="0">
                <a:solidFill>
                  <a:srgbClr val="FF0000"/>
                </a:solidFill>
              </a:rPr>
              <a:t>+“-”+</a:t>
            </a:r>
            <a:r>
              <a:rPr lang="pt-BR" sz="2000" b="1" dirty="0" err="1">
                <a:solidFill>
                  <a:srgbClr val="FF0000"/>
                </a:solidFill>
              </a:rPr>
              <a:t>descricao</a:t>
            </a:r>
            <a:r>
              <a:rPr lang="pt-BR" sz="2000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2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6"/>
            <a:ext cx="8236002" cy="12755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lnSpc>
                <a:spcPct val="150000"/>
              </a:lnSpc>
              <a:buClr>
                <a:srgbClr val="F0265D"/>
              </a:buClr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o método criado, na classe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ExerClass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07B5E8-4BE2-4BC4-8D58-364464ACD197}"/>
              </a:ext>
            </a:extLst>
          </p:cNvPr>
          <p:cNvSpPr/>
          <p:nvPr/>
        </p:nvSpPr>
        <p:spPr>
          <a:xfrm>
            <a:off x="1626168" y="2495495"/>
            <a:ext cx="6289230" cy="210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Dentro do método main() digite:</a:t>
            </a:r>
          </a:p>
          <a:p>
            <a:pPr>
              <a:lnSpc>
                <a:spcPct val="15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System.out.println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objProduto.getBasico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());</a:t>
            </a:r>
          </a:p>
          <a:p>
            <a:pPr>
              <a:lnSpc>
                <a:spcPct val="15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Execute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6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494AF05-CE9A-4282-AA69-075DEC99E589}"/>
              </a:ext>
            </a:extLst>
          </p:cNvPr>
          <p:cNvSpPr/>
          <p:nvPr/>
        </p:nvSpPr>
        <p:spPr>
          <a:xfrm>
            <a:off x="3375666" y="3936523"/>
            <a:ext cx="5440668" cy="12092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5"/>
            <a:ext cx="8236002" cy="22826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F0265D"/>
                </a:solidFill>
                <a:latin typeface="Gotham HTF Light" pitchFamily="50" charset="0"/>
              </a:rPr>
              <a:t>Descanso 2</a:t>
            </a:r>
          </a:p>
          <a:p>
            <a:pPr marL="288925" indent="-285750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o método “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getDetalheMarca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que deverá retornar  uma mensagem como: </a:t>
            </a:r>
          </a:p>
          <a:p>
            <a:pPr marL="3175" indent="11113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0265D"/>
                </a:solidFill>
                <a:latin typeface="Gotham HTF Light" pitchFamily="50" charset="0"/>
              </a:rPr>
              <a:t>A marca é: XXXXXX</a:t>
            </a:r>
            <a:r>
              <a:rPr lang="pt-BR" sz="1800" dirty="0">
                <a:solidFill>
                  <a:srgbClr val="F0265D"/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800" dirty="0"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69CC06-AD6E-4170-8A6C-B382A3655A7C}"/>
              </a:ext>
            </a:extLst>
          </p:cNvPr>
          <p:cNvSpPr/>
          <p:nvPr/>
        </p:nvSpPr>
        <p:spPr>
          <a:xfrm>
            <a:off x="4041912" y="4079487"/>
            <a:ext cx="73156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 err="1">
                <a:solidFill>
                  <a:srgbClr val="FF0000"/>
                </a:solidFill>
              </a:rPr>
              <a:t>public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String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getDetalheMarca</a:t>
            </a:r>
            <a:r>
              <a:rPr lang="pt-BR" sz="2000" b="1" dirty="0">
                <a:solidFill>
                  <a:srgbClr val="FF0000"/>
                </a:solidFill>
              </a:rPr>
              <a:t>(){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b="1" dirty="0" err="1">
                <a:solidFill>
                  <a:srgbClr val="FF0000"/>
                </a:solidFill>
              </a:rPr>
              <a:t>return</a:t>
            </a:r>
            <a:r>
              <a:rPr lang="pt-BR" sz="2000" b="1" dirty="0">
                <a:solidFill>
                  <a:srgbClr val="FF0000"/>
                </a:solidFill>
              </a:rPr>
              <a:t> “A marca é: ” + marca;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90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6"/>
            <a:ext cx="8236002" cy="12755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lnSpc>
                <a:spcPct val="150000"/>
              </a:lnSpc>
              <a:buClr>
                <a:srgbClr val="F0265D"/>
              </a:buClr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o método criado, na classe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ExerClass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07B5E8-4BE2-4BC4-8D58-364464ACD197}"/>
              </a:ext>
            </a:extLst>
          </p:cNvPr>
          <p:cNvSpPr/>
          <p:nvPr/>
        </p:nvSpPr>
        <p:spPr>
          <a:xfrm>
            <a:off x="1626167" y="2495495"/>
            <a:ext cx="7411815" cy="2109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Dentro do método main() digite:</a:t>
            </a:r>
          </a:p>
          <a:p>
            <a:pPr>
              <a:lnSpc>
                <a:spcPct val="15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System.out.println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objProduto.getDetalheMarca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());</a:t>
            </a:r>
          </a:p>
          <a:p>
            <a:pPr>
              <a:lnSpc>
                <a:spcPct val="15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Execute.</a:t>
            </a:r>
          </a:p>
        </p:txBody>
      </p:sp>
    </p:spTree>
    <p:extLst>
      <p:ext uri="{BB962C8B-B14F-4D97-AF65-F5344CB8AC3E}">
        <p14:creationId xmlns:p14="http://schemas.microsoft.com/office/powerpoint/2010/main" val="8234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037" y="2665394"/>
            <a:ext cx="7935927" cy="1527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GETTER’S, SETTERS</a:t>
            </a:r>
            <a:r>
              <a:rPr lang="en-US" sz="4662" dirty="0">
                <a:solidFill>
                  <a:srgbClr val="91A3AD"/>
                </a:solidFill>
                <a:latin typeface="Gotham HTF Medium"/>
                <a:cs typeface="Gotham HTF Light"/>
              </a:rPr>
              <a:t> </a:t>
            </a:r>
          </a:p>
          <a:p>
            <a:pPr algn="ctr"/>
            <a:r>
              <a:rPr lang="en-US" sz="4662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E IDE</a:t>
            </a:r>
            <a:endParaRPr lang="en-US" sz="466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6E6704-DC54-4E9F-82A9-64A5D86289FC}"/>
              </a:ext>
            </a:extLst>
          </p:cNvPr>
          <p:cNvSpPr txBox="1">
            <a:spLocks/>
          </p:cNvSpPr>
          <p:nvPr/>
        </p:nvSpPr>
        <p:spPr>
          <a:xfrm>
            <a:off x="1187351" y="922138"/>
            <a:ext cx="1743139" cy="444630"/>
          </a:xfrm>
          <a:prstGeom prst="rect">
            <a:avLst/>
          </a:prstGeom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3554">
              <a:defRPr/>
            </a:pPr>
            <a:r>
              <a:rPr lang="pt-BR" sz="2664" b="1" dirty="0">
                <a:solidFill>
                  <a:srgbClr val="ED145B"/>
                </a:solidFill>
                <a:latin typeface="Gotham HTF" pitchFamily="50" charset="0"/>
              </a:rPr>
              <a:t>AULA 5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494AF05-CE9A-4282-AA69-075DEC99E589}"/>
              </a:ext>
            </a:extLst>
          </p:cNvPr>
          <p:cNvSpPr/>
          <p:nvPr/>
        </p:nvSpPr>
        <p:spPr>
          <a:xfrm>
            <a:off x="3375666" y="3105980"/>
            <a:ext cx="5440668" cy="12092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5"/>
            <a:ext cx="8236002" cy="22826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F0265D"/>
                </a:solidFill>
                <a:latin typeface="Gotham HTF Light" pitchFamily="50" charset="0"/>
              </a:rPr>
              <a:t>Descanso 3</a:t>
            </a:r>
          </a:p>
          <a:p>
            <a:pPr marL="288925" indent="-285750">
              <a:lnSpc>
                <a:spcPct val="150000"/>
              </a:lnSpc>
              <a:buClr>
                <a:srgbClr val="F0265D"/>
              </a:buClr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o método “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getDesconto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que irá exibir o valor do produto com 10% de desconto.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69CC06-AD6E-4170-8A6C-B382A3655A7C}"/>
              </a:ext>
            </a:extLst>
          </p:cNvPr>
          <p:cNvSpPr/>
          <p:nvPr/>
        </p:nvSpPr>
        <p:spPr>
          <a:xfrm>
            <a:off x="4041912" y="3248944"/>
            <a:ext cx="4346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 err="1">
                <a:solidFill>
                  <a:srgbClr val="FF0000"/>
                </a:solidFill>
                <a:latin typeface="Gotham HTF Light" pitchFamily="50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Gotham HTF Light" pitchFamily="50" charset="0"/>
              </a:rPr>
              <a:t>double</a:t>
            </a: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Gotham HTF Light" pitchFamily="50" charset="0"/>
              </a:rPr>
              <a:t>getDesconto</a:t>
            </a: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(){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Gotham HTF Light" pitchFamily="50" charset="0"/>
              </a:rPr>
              <a:t>return</a:t>
            </a: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 valor * 0.9;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0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6"/>
            <a:ext cx="8236002" cy="12755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lnSpc>
                <a:spcPct val="150000"/>
              </a:lnSpc>
              <a:buClr>
                <a:srgbClr val="F0265D"/>
              </a:buClr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o método criado, na classe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ExerClass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07B5E8-4BE2-4BC4-8D58-364464ACD197}"/>
              </a:ext>
            </a:extLst>
          </p:cNvPr>
          <p:cNvSpPr/>
          <p:nvPr/>
        </p:nvSpPr>
        <p:spPr>
          <a:xfrm>
            <a:off x="1626167" y="2495495"/>
            <a:ext cx="7411815" cy="252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Dentro do método main() digite:</a:t>
            </a:r>
          </a:p>
          <a:p>
            <a:pPr>
              <a:lnSpc>
                <a:spcPct val="15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System.out.println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(“Produto com desconto: “ +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objProduto.getDesconto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());</a:t>
            </a:r>
          </a:p>
          <a:p>
            <a:pPr>
              <a:lnSpc>
                <a:spcPct val="15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Execute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15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494AF05-CE9A-4282-AA69-075DEC99E589}"/>
              </a:ext>
            </a:extLst>
          </p:cNvPr>
          <p:cNvSpPr/>
          <p:nvPr/>
        </p:nvSpPr>
        <p:spPr>
          <a:xfrm>
            <a:off x="3375665" y="4315238"/>
            <a:ext cx="6324925" cy="18024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5"/>
            <a:ext cx="8236002" cy="27537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F0265D"/>
                </a:solidFill>
                <a:latin typeface="Gotham HTF Light" pitchFamily="50" charset="0"/>
              </a:rPr>
              <a:t>Descanso 4</a:t>
            </a:r>
          </a:p>
          <a:p>
            <a:pPr marL="288925" indent="-285750">
              <a:lnSpc>
                <a:spcPct val="170000"/>
              </a:lnSpc>
              <a:buClr>
                <a:srgbClr val="F0265D"/>
              </a:buClr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o método “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getValores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que deverá exibir:</a:t>
            </a:r>
            <a:b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</a:b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175" indent="11113">
              <a:lnSpc>
                <a:spcPct val="17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Produto sem parcelar: &lt;&lt;o valor comum&gt;&gt;</a:t>
            </a:r>
          </a:p>
          <a:p>
            <a:pPr marL="3175" indent="11113">
              <a:lnSpc>
                <a:spcPct val="17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Produto parcelado: &lt;&lt;o valor com 10% acréscimo&gt;&gt;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69CC06-AD6E-4170-8A6C-B382A3655A7C}"/>
              </a:ext>
            </a:extLst>
          </p:cNvPr>
          <p:cNvSpPr/>
          <p:nvPr/>
        </p:nvSpPr>
        <p:spPr>
          <a:xfrm>
            <a:off x="3922643" y="4506745"/>
            <a:ext cx="5777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 err="1">
                <a:solidFill>
                  <a:srgbClr val="FF0000"/>
                </a:solidFill>
                <a:latin typeface="Gotham HTF Light" pitchFamily="50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Gotham HTF Light" pitchFamily="50" charset="0"/>
              </a:rPr>
              <a:t>String</a:t>
            </a: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Gotham HTF Light" pitchFamily="50" charset="0"/>
              </a:rPr>
              <a:t>getValores</a:t>
            </a: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(){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Gotham HTF Light" pitchFamily="50" charset="0"/>
              </a:rPr>
              <a:t>return</a:t>
            </a: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 “Produto sem parcelar: ” + 		valor + “Produto parcelado: “ 		+ </a:t>
            </a:r>
            <a:r>
              <a:rPr lang="pt-BR" sz="2000" b="1" dirty="0">
                <a:latin typeface="Gotham HTF Light" pitchFamily="50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valor*1.1</a:t>
            </a:r>
            <a:r>
              <a:rPr lang="pt-BR" sz="2000" b="1" dirty="0">
                <a:latin typeface="Gotham HTF Light" pitchFamily="50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1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6"/>
            <a:ext cx="8236002" cy="12755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lnSpc>
                <a:spcPct val="150000"/>
              </a:lnSpc>
              <a:buClr>
                <a:srgbClr val="F0265D"/>
              </a:buClr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o método criado, na classe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ExerClass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07B5E8-4BE2-4BC4-8D58-364464ACD197}"/>
              </a:ext>
            </a:extLst>
          </p:cNvPr>
          <p:cNvSpPr/>
          <p:nvPr/>
        </p:nvSpPr>
        <p:spPr>
          <a:xfrm>
            <a:off x="1626167" y="2495495"/>
            <a:ext cx="74118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Dentro do método main() digite:</a:t>
            </a:r>
          </a:p>
          <a:p>
            <a:pPr>
              <a:lnSpc>
                <a:spcPct val="9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90000"/>
              </a:lnSpc>
              <a:buNone/>
            </a:pP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System.out.println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objProduto.getValores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());</a:t>
            </a:r>
          </a:p>
          <a:p>
            <a:pPr>
              <a:lnSpc>
                <a:spcPct val="9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Execute.</a:t>
            </a:r>
          </a:p>
        </p:txBody>
      </p:sp>
    </p:spTree>
    <p:extLst>
      <p:ext uri="{BB962C8B-B14F-4D97-AF65-F5344CB8AC3E}">
        <p14:creationId xmlns:p14="http://schemas.microsoft.com/office/powerpoint/2010/main" val="3661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58B48C91-EE8C-4F52-8824-240CC8A96764}"/>
              </a:ext>
            </a:extLst>
          </p:cNvPr>
          <p:cNvSpPr txBox="1"/>
          <p:nvPr/>
        </p:nvSpPr>
        <p:spPr>
          <a:xfrm>
            <a:off x="1334445" y="3122442"/>
            <a:ext cx="9523110" cy="61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</a:t>
            </a: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sz="32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</a:t>
            </a:r>
            <a:r>
              <a:rPr lang="pt-BR" sz="32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ETTER’S</a:t>
            </a:r>
          </a:p>
        </p:txBody>
      </p:sp>
    </p:spTree>
    <p:extLst>
      <p:ext uri="{BB962C8B-B14F-4D97-AF65-F5344CB8AC3E}">
        <p14:creationId xmlns:p14="http://schemas.microsoft.com/office/powerpoint/2010/main" val="8023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494AF05-CE9A-4282-AA69-075DEC99E589}"/>
              </a:ext>
            </a:extLst>
          </p:cNvPr>
          <p:cNvSpPr/>
          <p:nvPr/>
        </p:nvSpPr>
        <p:spPr>
          <a:xfrm>
            <a:off x="2933537" y="3207469"/>
            <a:ext cx="6324925" cy="18024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5"/>
            <a:ext cx="8236002" cy="22826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F0265D"/>
                </a:solidFill>
                <a:latin typeface="Gotham HTF Light" pitchFamily="50" charset="0"/>
              </a:rPr>
              <a:t>Descanso 1</a:t>
            </a:r>
          </a:p>
          <a:p>
            <a:pPr marL="288925" indent="-285750">
              <a:lnSpc>
                <a:spcPct val="150000"/>
              </a:lnSpc>
              <a:buClr>
                <a:srgbClr val="F0265D"/>
              </a:buClr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o método “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setBasico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que permitirá incluir o código e a descrição do produto.</a:t>
            </a: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69CC06-AD6E-4170-8A6C-B382A3655A7C}"/>
              </a:ext>
            </a:extLst>
          </p:cNvPr>
          <p:cNvSpPr/>
          <p:nvPr/>
        </p:nvSpPr>
        <p:spPr>
          <a:xfrm>
            <a:off x="3458816" y="3429000"/>
            <a:ext cx="5565914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void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setBasico</a:t>
            </a: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			(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int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cod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String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desc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){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	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codigo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=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cod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	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descricao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=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desc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6"/>
            <a:ext cx="8236002" cy="12755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lnSpc>
                <a:spcPct val="150000"/>
              </a:lnSpc>
              <a:buClr>
                <a:srgbClr val="F0265D"/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o método criado, na classe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ExerClass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2000" dirty="0" err="1">
              <a:latin typeface="Gotham HTF Light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07B5E8-4BE2-4BC4-8D58-364464ACD197}"/>
              </a:ext>
            </a:extLst>
          </p:cNvPr>
          <p:cNvSpPr/>
          <p:nvPr/>
        </p:nvSpPr>
        <p:spPr>
          <a:xfrm>
            <a:off x="1626167" y="2398944"/>
            <a:ext cx="7411815" cy="371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Dentro do método main() digite:</a:t>
            </a:r>
          </a:p>
          <a:p>
            <a:pPr>
              <a:lnSpc>
                <a:spcPct val="150000"/>
              </a:lnSpc>
              <a:buNone/>
            </a:pPr>
            <a:endParaRPr lang="pt-BR" sz="2000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000" b="1" dirty="0" err="1">
                <a:solidFill>
                  <a:srgbClr val="FF0000"/>
                </a:solidFill>
                <a:latin typeface="Gotham HTF Light" pitchFamily="50" charset="0"/>
              </a:rPr>
              <a:t>objProduto.setBasico</a:t>
            </a:r>
            <a:r>
              <a:rPr lang="pt-BR" sz="2000" b="1" dirty="0">
                <a:solidFill>
                  <a:srgbClr val="FF0000"/>
                </a:solidFill>
                <a:latin typeface="Gotham HTF Light" pitchFamily="50" charset="0"/>
              </a:rPr>
              <a:t>(345, “Churros”);</a:t>
            </a:r>
          </a:p>
          <a:p>
            <a:pPr>
              <a:lnSpc>
                <a:spcPct val="150000"/>
              </a:lnSpc>
              <a:buNone/>
            </a:pPr>
            <a:endParaRPr lang="pt-BR" sz="2000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No lugar de:</a:t>
            </a:r>
          </a:p>
          <a:p>
            <a:pPr>
              <a:lnSpc>
                <a:spcPct val="150000"/>
              </a:lnSpc>
              <a:buNone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objProduto.setCodigo(345);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objProduto.setDescricao(“Churros”);</a:t>
            </a:r>
          </a:p>
        </p:txBody>
      </p:sp>
    </p:spTree>
    <p:extLst>
      <p:ext uri="{BB962C8B-B14F-4D97-AF65-F5344CB8AC3E}">
        <p14:creationId xmlns:p14="http://schemas.microsoft.com/office/powerpoint/2010/main" val="259599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494AF05-CE9A-4282-AA69-075DEC99E589}"/>
              </a:ext>
            </a:extLst>
          </p:cNvPr>
          <p:cNvSpPr/>
          <p:nvPr/>
        </p:nvSpPr>
        <p:spPr>
          <a:xfrm>
            <a:off x="2933537" y="3207469"/>
            <a:ext cx="6324925" cy="18024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5"/>
            <a:ext cx="8236002" cy="22826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F0265D"/>
                </a:solidFill>
                <a:latin typeface="Gotham HTF Light" pitchFamily="50" charset="0"/>
              </a:rPr>
              <a:t>Descanso 2</a:t>
            </a:r>
          </a:p>
          <a:p>
            <a:pPr marL="288925" indent="-285750">
              <a:lnSpc>
                <a:spcPct val="150000"/>
              </a:lnSpc>
              <a:buClr>
                <a:srgbClr val="F0265D"/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o método “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setDesconto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que receberá um valor e irá armazenar com 10% de desconto.</a:t>
            </a: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69CC06-AD6E-4170-8A6C-B382A3655A7C}"/>
              </a:ext>
            </a:extLst>
          </p:cNvPr>
          <p:cNvSpPr/>
          <p:nvPr/>
        </p:nvSpPr>
        <p:spPr>
          <a:xfrm>
            <a:off x="3333833" y="3412435"/>
            <a:ext cx="60297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void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setDesconto</a:t>
            </a: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				(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double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valor){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	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this.valor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= valor * 0.9;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4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6"/>
            <a:ext cx="8236002" cy="7586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lnSpc>
                <a:spcPct val="150000"/>
              </a:lnSpc>
              <a:buClr>
                <a:srgbClr val="F0265D"/>
              </a:buClr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o método criado, na classe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ExerClass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07B5E8-4BE2-4BC4-8D58-364464ACD197}"/>
              </a:ext>
            </a:extLst>
          </p:cNvPr>
          <p:cNvSpPr/>
          <p:nvPr/>
        </p:nvSpPr>
        <p:spPr>
          <a:xfrm>
            <a:off x="1626167" y="2412524"/>
            <a:ext cx="74118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Dentro do método main() digite:</a:t>
            </a:r>
          </a:p>
          <a:p>
            <a:pPr>
              <a:lnSpc>
                <a:spcPct val="15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objProduto.setDesconto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(1000);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System.out.println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objProduto.getValor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3250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494AF05-CE9A-4282-AA69-075DEC99E589}"/>
              </a:ext>
            </a:extLst>
          </p:cNvPr>
          <p:cNvSpPr/>
          <p:nvPr/>
        </p:nvSpPr>
        <p:spPr>
          <a:xfrm>
            <a:off x="2933537" y="3207469"/>
            <a:ext cx="6324925" cy="18024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5"/>
            <a:ext cx="8236002" cy="22826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F0265D"/>
                </a:solidFill>
                <a:latin typeface="Gotham HTF Light" pitchFamily="50" charset="0"/>
              </a:rPr>
              <a:t>Descanso 3</a:t>
            </a:r>
          </a:p>
          <a:p>
            <a:pPr marL="288925" indent="-285750">
              <a:lnSpc>
                <a:spcPct val="150000"/>
              </a:lnSpc>
              <a:buClr>
                <a:srgbClr val="F0265D"/>
              </a:buClr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o método “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setAtualizar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que receberá um valor e a porcentagem que deverá acrescentar para o atributo valor.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69CC06-AD6E-4170-8A6C-B382A3655A7C}"/>
              </a:ext>
            </a:extLst>
          </p:cNvPr>
          <p:cNvSpPr/>
          <p:nvPr/>
        </p:nvSpPr>
        <p:spPr>
          <a:xfrm>
            <a:off x="3207027" y="3439263"/>
            <a:ext cx="58707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void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setAtualizar</a:t>
            </a: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		     (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double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valor,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double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porc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){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	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this.valor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 = valor + valor * (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porc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/100);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3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3B03F371-9830-48BF-9695-229587E239D5}"/>
              </a:ext>
            </a:extLst>
          </p:cNvPr>
          <p:cNvSpPr txBox="1"/>
          <p:nvPr/>
        </p:nvSpPr>
        <p:spPr>
          <a:xfrm>
            <a:off x="1252555" y="740346"/>
            <a:ext cx="509614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sz="23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2FD4C-D6F5-443D-BFC4-0DD204B53103}"/>
              </a:ext>
            </a:extLst>
          </p:cNvPr>
          <p:cNvSpPr txBox="1">
            <a:spLocks/>
          </p:cNvSpPr>
          <p:nvPr/>
        </p:nvSpPr>
        <p:spPr>
          <a:xfrm>
            <a:off x="2099825" y="1674933"/>
            <a:ext cx="6184784" cy="41347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Métodos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Setter´s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08F4E15-12D6-4C71-9963-CCBB5E3EAE56}"/>
              </a:ext>
            </a:extLst>
          </p:cNvPr>
          <p:cNvSpPr/>
          <p:nvPr/>
        </p:nvSpPr>
        <p:spPr>
          <a:xfrm>
            <a:off x="2099825" y="2686756"/>
            <a:ext cx="6090361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Métodos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Getter´s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416909-DFC9-471F-B5CC-D44D21EABEC0}"/>
              </a:ext>
            </a:extLst>
          </p:cNvPr>
          <p:cNvSpPr/>
          <p:nvPr/>
        </p:nvSpPr>
        <p:spPr>
          <a:xfrm>
            <a:off x="2099825" y="3654437"/>
            <a:ext cx="7797656" cy="3384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IDE</a:t>
            </a: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835EBA6-2D90-4F1A-84C3-988A0CAA31CF}"/>
              </a:ext>
            </a:extLst>
          </p:cNvPr>
          <p:cNvSpPr/>
          <p:nvPr/>
        </p:nvSpPr>
        <p:spPr>
          <a:xfrm>
            <a:off x="2099825" y="4553329"/>
            <a:ext cx="7373976" cy="3384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Descansos</a:t>
            </a: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1A1E47-59A3-4ADB-A079-190F9046281C}"/>
              </a:ext>
            </a:extLst>
          </p:cNvPr>
          <p:cNvSpPr/>
          <p:nvPr/>
        </p:nvSpPr>
        <p:spPr>
          <a:xfrm>
            <a:off x="1401440" y="1648017"/>
            <a:ext cx="581805" cy="585527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7BBAE4-7DA7-454A-8ADC-6BAAA02110E3}"/>
              </a:ext>
            </a:extLst>
          </p:cNvPr>
          <p:cNvSpPr/>
          <p:nvPr/>
        </p:nvSpPr>
        <p:spPr>
          <a:xfrm>
            <a:off x="1390853" y="2578659"/>
            <a:ext cx="581805" cy="585527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15033AC-B3AA-4CDE-8F4F-E3D917483724}"/>
              </a:ext>
            </a:extLst>
          </p:cNvPr>
          <p:cNvSpPr/>
          <p:nvPr/>
        </p:nvSpPr>
        <p:spPr>
          <a:xfrm>
            <a:off x="1390852" y="3504219"/>
            <a:ext cx="581805" cy="585527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FF3000F-517C-47C4-8C76-3A3072021753}"/>
              </a:ext>
            </a:extLst>
          </p:cNvPr>
          <p:cNvSpPr/>
          <p:nvPr/>
        </p:nvSpPr>
        <p:spPr>
          <a:xfrm>
            <a:off x="1390851" y="4429778"/>
            <a:ext cx="581805" cy="585527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28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427926"/>
            <a:ext cx="8236002" cy="7586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lnSpc>
                <a:spcPct val="150000"/>
              </a:lnSpc>
              <a:buClr>
                <a:srgbClr val="F0265D"/>
              </a:buClr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o método criado, na classe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ExerClass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07B5E8-4BE2-4BC4-8D58-364464ACD197}"/>
              </a:ext>
            </a:extLst>
          </p:cNvPr>
          <p:cNvSpPr/>
          <p:nvPr/>
        </p:nvSpPr>
        <p:spPr>
          <a:xfrm>
            <a:off x="1626167" y="2412524"/>
            <a:ext cx="74118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Dentro do método main() digite:</a:t>
            </a:r>
          </a:p>
          <a:p>
            <a:pPr>
              <a:lnSpc>
                <a:spcPct val="15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objProduto.setAtualizar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(10, 100);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System.out.println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Gotham HTF Light" pitchFamily="50" charset="0"/>
              </a:rPr>
              <a:t>objProduto.getValor</a:t>
            </a:r>
            <a:r>
              <a:rPr lang="pt-BR" b="1" dirty="0">
                <a:solidFill>
                  <a:srgbClr val="FF0000"/>
                </a:solidFill>
                <a:latin typeface="Gotham HTF Light" pitchFamily="50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8294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58B48C91-EE8C-4F52-8824-240CC8A96764}"/>
              </a:ext>
            </a:extLst>
          </p:cNvPr>
          <p:cNvSpPr txBox="1"/>
          <p:nvPr/>
        </p:nvSpPr>
        <p:spPr>
          <a:xfrm>
            <a:off x="1334445" y="3122442"/>
            <a:ext cx="9523110" cy="61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SOLUÇÃO 2 –</a:t>
            </a: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sz="32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 INPUT</a:t>
            </a:r>
            <a:endParaRPr lang="pt-BR" sz="3200" dirty="0">
              <a:solidFill>
                <a:srgbClr val="ED145B"/>
              </a:solidFill>
              <a:latin typeface="Gotham HTF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353904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SOLUÇÃO 2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COM INPUT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D11CA31-3BB5-474A-B56F-06C62F5A5965}"/>
              </a:ext>
            </a:extLst>
          </p:cNvPr>
          <p:cNvSpPr txBox="1">
            <a:spLocks/>
          </p:cNvSpPr>
          <p:nvPr/>
        </p:nvSpPr>
        <p:spPr>
          <a:xfrm>
            <a:off x="1252555" y="1591691"/>
            <a:ext cx="7908785" cy="48886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uma nova classe chamada </a:t>
            </a:r>
            <a:r>
              <a:rPr lang="pt-BR" sz="1800" b="1" dirty="0">
                <a:solidFill>
                  <a:srgbClr val="F0265D"/>
                </a:solidFill>
                <a:latin typeface="Gotham HTF Light" pitchFamily="50" charset="0"/>
              </a:rPr>
              <a:t>ExerClass2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import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java.util.Scanner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ExerClass2{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static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void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main(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args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[]){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Produto p1 = new Produto();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Scanner entrada = new Scanner(System.in);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("Digite o código do produto: ");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p1.codigo=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entrada.nextInt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();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SOLUÇÃO 2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COM INPUT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D11CA31-3BB5-474A-B56F-06C62F5A5965}"/>
              </a:ext>
            </a:extLst>
          </p:cNvPr>
          <p:cNvSpPr txBox="1">
            <a:spLocks/>
          </p:cNvSpPr>
          <p:nvPr/>
        </p:nvSpPr>
        <p:spPr>
          <a:xfrm>
            <a:off x="1252555" y="1604943"/>
            <a:ext cx="7908785" cy="48488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("Digite o valor do produto: ");</a:t>
            </a:r>
          </a:p>
          <a:p>
            <a:pPr>
              <a:lnSpc>
                <a:spcPct val="10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p1.valor =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entrada.nextDouble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("Digite a descrição do produto: ");</a:t>
            </a:r>
          </a:p>
          <a:p>
            <a:pPr>
              <a:lnSpc>
                <a:spcPct val="10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p1.descricao=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entrada.next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p1.descricao +=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entrada.nextLine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("Digite a marca do produto: ");</a:t>
            </a:r>
          </a:p>
          <a:p>
            <a:pPr>
              <a:lnSpc>
                <a:spcPct val="10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p1.marca=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entrada.next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p1.marca +=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entrada.nextLine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("Produto 1: " + p1.descricao + " - " + p1.valor);</a:t>
            </a:r>
          </a:p>
          <a:p>
            <a:pPr>
              <a:lnSpc>
                <a:spcPct val="10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}	</a:t>
            </a:r>
          </a:p>
          <a:p>
            <a:pPr>
              <a:lnSpc>
                <a:spcPct val="10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5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58B48C91-EE8C-4F52-8824-240CC8A96764}"/>
              </a:ext>
            </a:extLst>
          </p:cNvPr>
          <p:cNvSpPr txBox="1"/>
          <p:nvPr/>
        </p:nvSpPr>
        <p:spPr>
          <a:xfrm>
            <a:off x="1334445" y="3122442"/>
            <a:ext cx="9523110" cy="61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SOLUÇÃO 3 –</a:t>
            </a:r>
            <a:r>
              <a:rPr lang="pt-BR" sz="3200" dirty="0">
                <a:solidFill>
                  <a:srgbClr val="91A3AD"/>
                </a:solidFill>
                <a:latin typeface="Gotham HTF Light"/>
                <a:cs typeface="Gotham HTF Light"/>
              </a:rPr>
              <a:t> </a:t>
            </a:r>
            <a:r>
              <a:rPr lang="pt-BR" sz="32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 INPUT</a:t>
            </a:r>
            <a:endParaRPr lang="pt-BR" sz="3200" dirty="0">
              <a:solidFill>
                <a:srgbClr val="ED145B"/>
              </a:solidFill>
              <a:latin typeface="Gotham HTF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358459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SOLUÇÃO 3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COM INPUT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D11CA31-3BB5-474A-B56F-06C62F5A5965}"/>
              </a:ext>
            </a:extLst>
          </p:cNvPr>
          <p:cNvSpPr txBox="1">
            <a:spLocks/>
          </p:cNvSpPr>
          <p:nvPr/>
        </p:nvSpPr>
        <p:spPr>
          <a:xfrm>
            <a:off x="1252555" y="1404731"/>
            <a:ext cx="10422610" cy="51815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uma nova classe chamada </a:t>
            </a:r>
            <a:r>
              <a:rPr lang="pt-BR" sz="1800" b="1" dirty="0">
                <a:solidFill>
                  <a:srgbClr val="F0265D"/>
                </a:solidFill>
                <a:latin typeface="Gotham HTF Light" pitchFamily="50" charset="0"/>
              </a:rPr>
              <a:t>ExerClass3</a:t>
            </a:r>
          </a:p>
          <a:p>
            <a:pPr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buNone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import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javax.swing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.*;</a:t>
            </a:r>
          </a:p>
          <a:p>
            <a:pPr>
              <a:buNone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ExerClass3{</a:t>
            </a:r>
          </a:p>
          <a:p>
            <a:pPr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static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void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main(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args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[]){</a:t>
            </a:r>
          </a:p>
          <a:p>
            <a:pPr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Produto p1 = new Produto();</a:t>
            </a:r>
          </a:p>
          <a:p>
            <a:pPr marL="3175" indent="11113"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p1.descricao=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JOptionPane.showInputDialog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("Digite a descrição: ");</a:t>
            </a:r>
          </a:p>
          <a:p>
            <a:pPr marL="3175" indent="11113"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p1.marca=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JOptionPane.showInputDialog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("Digite a marca: ");</a:t>
            </a:r>
          </a:p>
          <a:p>
            <a:pPr marL="3175" indent="11113"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p1.codigo=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Integer.parseInt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JOptionPane.showInputDialog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175" indent="11113"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		("Digite o código: "));</a:t>
            </a:r>
          </a:p>
          <a:p>
            <a:pPr marL="3175" indent="11113"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p1.valor =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Double.parseDouble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JOptionPane.showInputDialog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175" indent="11113"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		("Digite o valor: "));</a:t>
            </a:r>
          </a:p>
          <a:p>
            <a:pPr marL="3175" indent="11113">
              <a:buNone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("Produto 1: " + p1.descricao + " - " + p1.valor);</a:t>
            </a:r>
          </a:p>
          <a:p>
            <a:pPr marL="3175" indent="11113"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	}</a:t>
            </a:r>
          </a:p>
          <a:p>
            <a:pPr>
              <a:lnSpc>
                <a:spcPct val="100000"/>
              </a:lnSpc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1613456"/>
            <a:ext cx="8236002" cy="33561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uma classe com a média semestral 1, média semestral 2, o nome e a quantidade de faltas de um Aluno. Adicione outra classe para instanciar um objeto, permitindo o preenchimento dos dados em tempo de execução.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0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SOLUÇÃO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313C00B-3B43-46E7-B9AB-7EB9CF608E1E}"/>
              </a:ext>
            </a:extLst>
          </p:cNvPr>
          <p:cNvSpPr txBox="1">
            <a:spLocks/>
          </p:cNvSpPr>
          <p:nvPr/>
        </p:nvSpPr>
        <p:spPr>
          <a:xfrm>
            <a:off x="1252555" y="2035867"/>
            <a:ext cx="6250688" cy="24947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Aluno{</a:t>
            </a:r>
          </a:p>
          <a:p>
            <a:pPr marL="457200" lvl="1" indent="0">
              <a:buNone/>
            </a:pP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private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double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media;</a:t>
            </a:r>
          </a:p>
          <a:p>
            <a:pPr marL="457200" lvl="1" indent="0">
              <a:buNone/>
            </a:pP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private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nome;</a:t>
            </a:r>
          </a:p>
          <a:p>
            <a:pPr marL="457200" lvl="1" indent="0">
              <a:buNone/>
            </a:pP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private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qtdeFaltas</a:t>
            </a:r>
            <a:endParaRPr lang="pt-BR" sz="2000" i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None/>
            </a:pP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  <a:p>
            <a:pPr marL="0" lvl="1" indent="0">
              <a:buNone/>
            </a:pP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// crie os métodos </a:t>
            </a: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getter´s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and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setter´s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pt-BR" sz="2000" i="1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SOLUÇÃO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6EA09B0-49AE-4FBD-AD26-59B37DAD1BF1}"/>
              </a:ext>
            </a:extLst>
          </p:cNvPr>
          <p:cNvSpPr txBox="1">
            <a:spLocks/>
          </p:cNvSpPr>
          <p:nvPr/>
        </p:nvSpPr>
        <p:spPr>
          <a:xfrm>
            <a:off x="1252555" y="1591691"/>
            <a:ext cx="8275758" cy="45259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TestarAluno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static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void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main(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args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[]){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Aluno aluno1 = new Aluno();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Scanner e = new Scanner (System.in);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aluno1.setMedia(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e.nextInt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aluno1.setNome(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e.next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()+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e.nextLine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aluno1.setQtdeFaltas(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e.nextDouble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(aluno1);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("Aluno: " + aluno1.getNome());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("Media: " + aluno1.getMedia());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(“Faltas: " + aluno1.getQtdeFaltas());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}	}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6EA09B0-49AE-4FBD-AD26-59B37DAD1BF1}"/>
              </a:ext>
            </a:extLst>
          </p:cNvPr>
          <p:cNvSpPr txBox="1">
            <a:spLocks/>
          </p:cNvSpPr>
          <p:nvPr/>
        </p:nvSpPr>
        <p:spPr>
          <a:xfrm>
            <a:off x="1404955" y="1752149"/>
            <a:ext cx="8275758" cy="45259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buClr>
                <a:srgbClr val="F0265D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Crie uma classe para representar uma pessoa, com os atributos nome, idade e altura. Crie métodos para alterar os valores dos atributos e também para obter os valores desses atributos.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6110356A-7D13-40DD-B49B-BD9874C23618}"/>
              </a:ext>
            </a:extLst>
          </p:cNvPr>
          <p:cNvSpPr txBox="1"/>
          <p:nvPr/>
        </p:nvSpPr>
        <p:spPr>
          <a:xfrm>
            <a:off x="1404955" y="8927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Ufa...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MAIS DESCANSOS!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50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D2685DD-EB45-4FEE-9133-D1AF9EB2EE25}"/>
              </a:ext>
            </a:extLst>
          </p:cNvPr>
          <p:cNvSpPr txBox="1"/>
          <p:nvPr/>
        </p:nvSpPr>
        <p:spPr>
          <a:xfrm>
            <a:off x="1252555" y="740346"/>
            <a:ext cx="5096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</a:t>
            </a:r>
            <a:br>
              <a:rPr lang="pt-BR" sz="2400" dirty="0">
                <a:solidFill>
                  <a:srgbClr val="91A3AD"/>
                </a:solidFill>
                <a:latin typeface="Gotham HTF Light"/>
                <a:cs typeface="Gotham HTF Light"/>
              </a:rPr>
            </a:b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 AND SETTER’S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2219758"/>
            <a:ext cx="7419854" cy="241848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uma classe chamada Produto com as seguintes variáveis de instâncias: descrição, valor, código e marca.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a classe pública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ExerClass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instancie três objetos da classe Produto.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8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6EA09B0-49AE-4FBD-AD26-59B37DAD1BF1}"/>
              </a:ext>
            </a:extLst>
          </p:cNvPr>
          <p:cNvSpPr txBox="1">
            <a:spLocks/>
          </p:cNvSpPr>
          <p:nvPr/>
        </p:nvSpPr>
        <p:spPr>
          <a:xfrm>
            <a:off x="1404955" y="1635568"/>
            <a:ext cx="8275758" cy="45259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rabicPeriod" startAt="2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Crie uma classe denominada </a:t>
            </a:r>
            <a:r>
              <a:rPr lang="pt-BR" sz="16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Elevador</a:t>
            </a:r>
            <a:r>
              <a:rPr lang="pt-BR" sz="1600" dirty="0">
                <a:solidFill>
                  <a:srgbClr val="000000"/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para armazenar as informações de um elevador dentro de um prédio. A classe deve armazenar o andar atual (0=térreo), total de andares no prédio, excluindo o térreo, capacidade do elevador (em pessoas), e quantas pessoas estão presentes nele.</a:t>
            </a:r>
          </a:p>
          <a:p>
            <a:pPr marL="0" indent="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	A classe deve também disponibilizar os seguintes métodos:</a:t>
            </a:r>
          </a:p>
          <a:p>
            <a:pPr marL="1485900" lvl="3" indent="-34290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inicializa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que deve receber como parâmetros: a capacidade do elevador e o total de andares no prédio;</a:t>
            </a:r>
          </a:p>
          <a:p>
            <a:pPr marL="1485900" lvl="3" indent="-34290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entra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: para acrescentar uma pessoa no elevador;</a:t>
            </a:r>
          </a:p>
          <a:p>
            <a:pPr marL="1485900" lvl="3" indent="-34290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sai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: para remover uma pessoa do elevador;</a:t>
            </a:r>
          </a:p>
          <a:p>
            <a:pPr marL="1485900" lvl="3" indent="-34290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sobe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: para subir um andar;</a:t>
            </a:r>
          </a:p>
          <a:p>
            <a:pPr marL="1485900" lvl="3" indent="-342900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desce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: para descer um andar.</a:t>
            </a:r>
          </a:p>
          <a:p>
            <a:pPr marL="457200" lvl="1" indent="-457200">
              <a:lnSpc>
                <a:spcPct val="150000"/>
              </a:lnSpc>
              <a:buFont typeface="+mj-lt"/>
              <a:buAutoNum type="arabicPeriod"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6110356A-7D13-40DD-B49B-BD9874C23618}"/>
              </a:ext>
            </a:extLst>
          </p:cNvPr>
          <p:cNvSpPr txBox="1"/>
          <p:nvPr/>
        </p:nvSpPr>
        <p:spPr>
          <a:xfrm>
            <a:off x="1404955" y="8927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MAIS DESCANSOS!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6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6EA09B0-49AE-4FBD-AD26-59B37DAD1BF1}"/>
              </a:ext>
            </a:extLst>
          </p:cNvPr>
          <p:cNvSpPr txBox="1">
            <a:spLocks/>
          </p:cNvSpPr>
          <p:nvPr/>
        </p:nvSpPr>
        <p:spPr>
          <a:xfrm>
            <a:off x="1298937" y="1752149"/>
            <a:ext cx="8275758" cy="45259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50000"/>
              </a:lnSpc>
              <a:buClr>
                <a:srgbClr val="F0265D"/>
              </a:buClr>
              <a:buFont typeface="+mj-lt"/>
              <a:buAutoNum type="arabicPeriod" startAt="3"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Crie as classes que foram especificadas por você no diagrama de classes do sistema de </a:t>
            </a:r>
            <a:r>
              <a:rPr lang="pt-BR" sz="18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e-Commerce para venda de livros digitais (e-book).</a:t>
            </a:r>
            <a:endParaRPr lang="pt-BR" sz="1800" dirty="0">
              <a:solidFill>
                <a:srgbClr val="F0265D"/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6110356A-7D13-40DD-B49B-BD9874C23618}"/>
              </a:ext>
            </a:extLst>
          </p:cNvPr>
          <p:cNvSpPr txBox="1"/>
          <p:nvPr/>
        </p:nvSpPr>
        <p:spPr>
          <a:xfrm>
            <a:off x="1404955" y="8927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MAIS DESCANSOS!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70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5639" y="0"/>
            <a:ext cx="12180722" cy="68516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5640" y="0"/>
            <a:ext cx="12180722" cy="6851657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724227" y="5536902"/>
            <a:ext cx="5371773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748"/>
            <a:r>
              <a:rPr lang="en-US" sz="3730" dirty="0">
                <a:solidFill>
                  <a:srgbClr val="E8E8E8"/>
                </a:solidFill>
                <a:latin typeface="Gotham HTF" pitchFamily="50" charset="0"/>
                <a:cs typeface="Gotham HTF Light"/>
              </a:rPr>
              <a:t>DÚVIDAS….</a:t>
            </a:r>
          </a:p>
        </p:txBody>
      </p:sp>
    </p:spTree>
    <p:extLst>
      <p:ext uri="{BB962C8B-B14F-4D97-AF65-F5344CB8AC3E}">
        <p14:creationId xmlns:p14="http://schemas.microsoft.com/office/powerpoint/2010/main" val="600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A6AFD8C-7A35-4330-B556-17D87BC6AE36}"/>
              </a:ext>
            </a:extLst>
          </p:cNvPr>
          <p:cNvSpPr txBox="1"/>
          <p:nvPr/>
        </p:nvSpPr>
        <p:spPr>
          <a:xfrm>
            <a:off x="1252554" y="740346"/>
            <a:ext cx="908705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DDB3F9C-84C2-4A08-A9DB-E98CDA288B7A}"/>
              </a:ext>
            </a:extLst>
          </p:cNvPr>
          <p:cNvGrpSpPr/>
          <p:nvPr/>
        </p:nvGrpSpPr>
        <p:grpSpPr>
          <a:xfrm>
            <a:off x="1109271" y="1345774"/>
            <a:ext cx="4610267" cy="4646355"/>
            <a:chOff x="344951" y="925105"/>
            <a:chExt cx="4155631" cy="4188161"/>
          </a:xfrm>
        </p:grpSpPr>
        <p:pic>
          <p:nvPicPr>
            <p:cNvPr id="4" name="Picture 3" descr="caomputador.png">
              <a:extLst>
                <a:ext uri="{FF2B5EF4-FFF2-40B4-BE49-F238E27FC236}">
                  <a16:creationId xmlns:a16="http://schemas.microsoft.com/office/drawing/2014/main" id="{6D477D0F-0B9F-4A49-AA53-2746CC66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chicara.png">
              <a:extLst>
                <a:ext uri="{FF2B5EF4-FFF2-40B4-BE49-F238E27FC236}">
                  <a16:creationId xmlns:a16="http://schemas.microsoft.com/office/drawing/2014/main" id="{283F8844-2B76-44E9-809F-63CE60D85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6" descr="livros.png">
              <a:extLst>
                <a:ext uri="{FF2B5EF4-FFF2-40B4-BE49-F238E27FC236}">
                  <a16:creationId xmlns:a16="http://schemas.microsoft.com/office/drawing/2014/main" id="{AB32C752-0D2A-46E2-A3D1-061EE462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8B5103BA-31F5-4CC1-A2D7-E1032C977580}"/>
              </a:ext>
            </a:extLst>
          </p:cNvPr>
          <p:cNvSpPr txBox="1"/>
          <p:nvPr/>
        </p:nvSpPr>
        <p:spPr>
          <a:xfrm>
            <a:off x="6096000" y="1802259"/>
            <a:ext cx="3850680" cy="3091216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r>
              <a:rPr lang="pt-BR" sz="1599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The Java </a:t>
            </a:r>
            <a:r>
              <a:rPr lang="pt-BR" sz="1599" dirty="0" err="1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Programming</a:t>
            </a:r>
            <a:r>
              <a:rPr lang="pt-BR" sz="1599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 </a:t>
            </a:r>
            <a:r>
              <a:rPr lang="pt-BR" sz="1599" dirty="0" err="1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Language</a:t>
            </a:r>
            <a:endParaRPr lang="pt-BR" sz="1599" dirty="0">
              <a:solidFill>
                <a:srgbClr val="ED145B"/>
              </a:solidFill>
              <a:latin typeface="Gotham HTF Medium" pitchFamily="50" charset="0"/>
              <a:cs typeface="Roboto Light"/>
            </a:endParaRPr>
          </a:p>
          <a:p>
            <a:pPr marL="228389" indent="-228389"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  <a:buFont typeface="Arial"/>
              <a:buChar char="•"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2ª edição – Capítulos 1 e 2</a:t>
            </a:r>
          </a:p>
          <a:p>
            <a:pPr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r>
              <a:rPr lang="pt-BR" sz="1599" dirty="0" err="1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Thinking</a:t>
            </a:r>
            <a:r>
              <a:rPr lang="pt-BR" sz="1599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 in Java</a:t>
            </a:r>
          </a:p>
          <a:p>
            <a:pPr marL="228389" indent="-228389"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  <a:buFont typeface="Arial"/>
              <a:buChar char="•"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4ª edição – Capítulo 3 (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Everything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Is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Object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1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28" y="4749682"/>
            <a:ext cx="1086944" cy="292389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974418" y="5323104"/>
            <a:ext cx="6243166" cy="70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</a:t>
            </a:r>
            <a:r>
              <a:rPr lang="pt-BR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5073435" y="3374058"/>
            <a:ext cx="2637723" cy="3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humberto@fiap.com.br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4719" y="2182244"/>
            <a:ext cx="6422565" cy="80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4852" y="3437266"/>
            <a:ext cx="358014" cy="2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41" y="2951270"/>
            <a:ext cx="3528321" cy="9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GETTER’S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A35E6ED-9586-4A3C-AF4B-56A5BD9F3951}"/>
              </a:ext>
            </a:extLst>
          </p:cNvPr>
          <p:cNvSpPr txBox="1">
            <a:spLocks/>
          </p:cNvSpPr>
          <p:nvPr/>
        </p:nvSpPr>
        <p:spPr>
          <a:xfrm>
            <a:off x="1981203" y="1600203"/>
            <a:ext cx="7908785" cy="45259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Produto 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private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descricao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private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codigo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private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marca;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private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double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valor;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public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String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getDescricao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(){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	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return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descricao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	}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	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int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getCodigo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(){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		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return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codigo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	}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// Fazer os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getter´s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marca e valor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800" dirty="0">
              <a:latin typeface="Gotham HTF Light" pitchFamily="50" charset="0"/>
            </a:endParaRP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97C2AD9-6A66-4E84-8549-7697F88F4539}"/>
              </a:ext>
            </a:extLst>
          </p:cNvPr>
          <p:cNvSpPr txBox="1">
            <a:spLocks/>
          </p:cNvSpPr>
          <p:nvPr/>
        </p:nvSpPr>
        <p:spPr>
          <a:xfrm>
            <a:off x="2141607" y="1577673"/>
            <a:ext cx="7908785" cy="46641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class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 Produto {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// nossos atributos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// métodos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getter´s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public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void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setDescricao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(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String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pDescricao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){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		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descricao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 =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pDescricao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}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	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setCodigo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(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int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pCodigo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){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		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codigo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 = </a:t>
            </a:r>
            <a:r>
              <a:rPr lang="pt-BR" sz="1800" b="1" dirty="0" err="1">
                <a:solidFill>
                  <a:srgbClr val="FF0000"/>
                </a:solidFill>
                <a:latin typeface="Gotham HTF Light" pitchFamily="50" charset="0"/>
              </a:rPr>
              <a:t>pCodigo</a:t>
            </a: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F0000"/>
                </a:solidFill>
                <a:latin typeface="Gotham HTF Light" pitchFamily="50" charset="0"/>
              </a:rPr>
              <a:t>	}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// Fazer os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setter´s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marca e valor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pt-BR" sz="1800" dirty="0" err="1"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ETTER’S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14171CE-9285-4E81-BD4B-028F97514A22}"/>
              </a:ext>
            </a:extLst>
          </p:cNvPr>
          <p:cNvSpPr txBox="1">
            <a:spLocks/>
          </p:cNvSpPr>
          <p:nvPr/>
        </p:nvSpPr>
        <p:spPr>
          <a:xfrm>
            <a:off x="1252555" y="1349443"/>
            <a:ext cx="7908785" cy="9957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F0265D"/>
                </a:solidFill>
                <a:latin typeface="Gotham HTF Light" pitchFamily="50" charset="0"/>
              </a:rPr>
              <a:t>Teste na classe </a:t>
            </a:r>
            <a:r>
              <a:rPr lang="pt-BR" sz="1800" dirty="0" err="1">
                <a:solidFill>
                  <a:srgbClr val="F0265D"/>
                </a:solidFill>
                <a:latin typeface="Gotham HTF Light" pitchFamily="50" charset="0"/>
              </a:rPr>
              <a:t>ExerClass</a:t>
            </a:r>
            <a:r>
              <a:rPr lang="pt-BR" sz="1800" dirty="0">
                <a:solidFill>
                  <a:srgbClr val="F0265D"/>
                </a:solidFill>
                <a:latin typeface="Gotham HTF Light" pitchFamily="50" charset="0"/>
              </a:rPr>
              <a:t>, os métodos </a:t>
            </a:r>
            <a:r>
              <a:rPr lang="pt-BR" sz="1800" dirty="0" err="1">
                <a:solidFill>
                  <a:srgbClr val="F0265D"/>
                </a:solidFill>
                <a:latin typeface="Gotham HTF Light" pitchFamily="50" charset="0"/>
              </a:rPr>
              <a:t>setter´s</a:t>
            </a:r>
            <a:r>
              <a:rPr lang="pt-BR" sz="1800" dirty="0">
                <a:solidFill>
                  <a:srgbClr val="F0265D"/>
                </a:solidFill>
                <a:latin typeface="Gotham HTF Light" pitchFamily="50" charset="0"/>
              </a:rPr>
              <a:t> criados anteriormente: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63A89C-1070-430D-9899-6E00392B4375}"/>
              </a:ext>
            </a:extLst>
          </p:cNvPr>
          <p:cNvSpPr/>
          <p:nvPr/>
        </p:nvSpPr>
        <p:spPr>
          <a:xfrm>
            <a:off x="2025451" y="2492669"/>
            <a:ext cx="8111889" cy="377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Dentro do método main()</a:t>
            </a:r>
          </a:p>
          <a:p>
            <a:pPr>
              <a:lnSpc>
                <a:spcPct val="150000"/>
              </a:lnSpc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Abaixo da seguinte linha, digite o que está em vermelho:</a:t>
            </a:r>
          </a:p>
          <a:p>
            <a:pPr>
              <a:lnSpc>
                <a:spcPct val="150000"/>
              </a:lnSpc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Produto objProduto = new Produto();</a:t>
            </a:r>
          </a:p>
          <a:p>
            <a:pPr>
              <a:lnSpc>
                <a:spcPct val="150000"/>
              </a:lnSpc>
              <a:buNone/>
            </a:pPr>
            <a:endParaRPr lang="pt-BR" dirty="0">
              <a:solidFill>
                <a:srgbClr val="FF0000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dirty="0" err="1">
                <a:solidFill>
                  <a:srgbClr val="F0265D"/>
                </a:solidFill>
                <a:latin typeface="Gotham HTF Light" pitchFamily="50" charset="0"/>
              </a:rPr>
              <a:t>objProduto.setCodigo</a:t>
            </a:r>
            <a:r>
              <a:rPr lang="pt-BR" dirty="0">
                <a:solidFill>
                  <a:srgbClr val="F0265D"/>
                </a:solidFill>
                <a:latin typeface="Gotham HTF Light" pitchFamily="50" charset="0"/>
              </a:rPr>
              <a:t>(345);</a:t>
            </a:r>
          </a:p>
          <a:p>
            <a:pPr>
              <a:lnSpc>
                <a:spcPct val="150000"/>
              </a:lnSpc>
              <a:buNone/>
            </a:pPr>
            <a:r>
              <a:rPr lang="pt-BR" dirty="0" err="1">
                <a:solidFill>
                  <a:srgbClr val="F0265D"/>
                </a:solidFill>
                <a:latin typeface="Gotham HTF Light" pitchFamily="50" charset="0"/>
              </a:rPr>
              <a:t>objProduto.setDescricao</a:t>
            </a:r>
            <a:r>
              <a:rPr lang="pt-BR" dirty="0">
                <a:solidFill>
                  <a:srgbClr val="F0265D"/>
                </a:solidFill>
                <a:latin typeface="Gotham HTF Light" pitchFamily="50" charset="0"/>
              </a:rPr>
              <a:t>(“Churros”);</a:t>
            </a:r>
          </a:p>
          <a:p>
            <a:pPr>
              <a:lnSpc>
                <a:spcPct val="150000"/>
              </a:lnSpc>
              <a:buNone/>
            </a:pPr>
            <a:r>
              <a:rPr lang="pt-BR" dirty="0" err="1">
                <a:solidFill>
                  <a:srgbClr val="F0265D"/>
                </a:solidFill>
                <a:latin typeface="Gotham HTF Light" pitchFamily="50" charset="0"/>
              </a:rPr>
              <a:t>objProduto.setValor</a:t>
            </a:r>
            <a:r>
              <a:rPr lang="pt-BR" dirty="0">
                <a:solidFill>
                  <a:srgbClr val="F0265D"/>
                </a:solidFill>
                <a:latin typeface="Gotham HTF Light" pitchFamily="50" charset="0"/>
              </a:rPr>
              <a:t>(2.5);</a:t>
            </a:r>
          </a:p>
          <a:p>
            <a:pPr>
              <a:lnSpc>
                <a:spcPct val="150000"/>
              </a:lnSpc>
              <a:buNone/>
            </a:pPr>
            <a:r>
              <a:rPr lang="pt-BR" dirty="0" err="1">
                <a:solidFill>
                  <a:srgbClr val="F0265D"/>
                </a:solidFill>
                <a:latin typeface="Gotham HTF Light" pitchFamily="50" charset="0"/>
              </a:rPr>
              <a:t>objProduto.setMarca</a:t>
            </a:r>
            <a:r>
              <a:rPr lang="pt-BR" dirty="0">
                <a:solidFill>
                  <a:srgbClr val="F0265D"/>
                </a:solidFill>
                <a:latin typeface="Gotham HTF Light" pitchFamily="50" charset="0"/>
              </a:rPr>
              <a:t>(“</a:t>
            </a:r>
            <a:r>
              <a:rPr lang="pt-BR" dirty="0" err="1">
                <a:solidFill>
                  <a:srgbClr val="F0265D"/>
                </a:solidFill>
                <a:latin typeface="Gotham HTF Light" pitchFamily="50" charset="0"/>
              </a:rPr>
              <a:t>DietaJá</a:t>
            </a:r>
            <a:r>
              <a:rPr lang="pt-BR" dirty="0">
                <a:solidFill>
                  <a:srgbClr val="F0265D"/>
                </a:solidFill>
                <a:latin typeface="Gotham HTF Light" pitchFamily="50" charset="0"/>
              </a:rPr>
              <a:t>”);</a:t>
            </a:r>
          </a:p>
          <a:p>
            <a:pPr>
              <a:lnSpc>
                <a:spcPct val="150000"/>
              </a:lnSpc>
              <a:buNone/>
            </a:pPr>
            <a:endParaRPr lang="pt-BR" b="1" dirty="0">
              <a:solidFill>
                <a:srgbClr val="FF0000"/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5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04C1555-F999-4571-B0FE-4D516E9AF967}"/>
              </a:ext>
            </a:extLst>
          </p:cNvPr>
          <p:cNvSpPr txBox="1"/>
          <p:nvPr/>
        </p:nvSpPr>
        <p:spPr>
          <a:xfrm>
            <a:off x="1252555" y="740346"/>
            <a:ext cx="769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IDE – </a:t>
            </a:r>
          </a:p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INTEGRATED DEVELOPMENT ENVIRONMENT</a:t>
            </a:r>
          </a:p>
        </p:txBody>
      </p:sp>
      <p:pic>
        <p:nvPicPr>
          <p:cNvPr id="9" name="Picture 6" descr="https://pbs.twimg.com/profile_images/1705003665/jdevLogo_128_400x400.png">
            <a:extLst>
              <a:ext uri="{FF2B5EF4-FFF2-40B4-BE49-F238E27FC236}">
                <a16:creationId xmlns:a16="http://schemas.microsoft.com/office/drawing/2014/main" id="{ED743170-5108-4F6D-90D4-AF6C76548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061" y="3893559"/>
            <a:ext cx="853384" cy="85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codyburleson.com/wp-content/uploads/2013/05/ibm_rational_application_developer_icon_by_ricksoft-d4yfiut.png">
            <a:extLst>
              <a:ext uri="{FF2B5EF4-FFF2-40B4-BE49-F238E27FC236}">
                <a16:creationId xmlns:a16="http://schemas.microsoft.com/office/drawing/2014/main" id="{0E95E23B-C28C-4546-AC28-9FB16B38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84" y="4879464"/>
            <a:ext cx="853384" cy="85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C84E9564-14B8-44CF-B1A1-A605F0BCA04B}"/>
              </a:ext>
            </a:extLst>
          </p:cNvPr>
          <p:cNvSpPr txBox="1">
            <a:spLocks/>
          </p:cNvSpPr>
          <p:nvPr/>
        </p:nvSpPr>
        <p:spPr>
          <a:xfrm>
            <a:off x="1252555" y="1925026"/>
            <a:ext cx="7908785" cy="35268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Integrated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Development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Environment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(IDE), ou Ambiente Integrado de Desenvolvimento, é um programa de computador que reúne características e ferramentas de apoio ao desenvolvimento de software com o objetivo de agilizar esse processo.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Geralmente 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IDEs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facilitam a técnica de RAD 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Rapid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Application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Development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ou "Desenvolvimento Rápido de Aplicativos"), que visa a maior produtividade dos desenvolvedores.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 de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IDEs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desenvolvimento na plataforma Java: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F0265D"/>
                </a:solidFill>
                <a:latin typeface="Gotham HTF Light" pitchFamily="50" charset="0"/>
              </a:rPr>
              <a:t>Eclipse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F0265D"/>
                </a:solidFill>
                <a:latin typeface="Gotham HTF Light" pitchFamily="50" charset="0"/>
              </a:rPr>
              <a:t>NetBeans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F0265D"/>
                </a:solidFill>
                <a:latin typeface="Gotham HTF Light" pitchFamily="50" charset="0"/>
              </a:rPr>
              <a:t>JDeveloper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F0265D"/>
                </a:solidFill>
                <a:latin typeface="Gotham HTF Light" pitchFamily="50" charset="0"/>
              </a:rPr>
              <a:t>IBM RAD (Rational Application Developer for WebSphere Software)</a:t>
            </a:r>
            <a:endParaRPr lang="pt-BR" sz="1400" dirty="0" err="1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34" name="Picture 10" descr="Resultado de imagem para netbeans logo">
            <a:extLst>
              <a:ext uri="{FF2B5EF4-FFF2-40B4-BE49-F238E27FC236}">
                <a16:creationId xmlns:a16="http://schemas.microsoft.com/office/drawing/2014/main" id="{017A6EF5-BECC-44C4-947E-39C2A301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84" y="2270219"/>
            <a:ext cx="2248547" cy="224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eclipse logo">
            <a:extLst>
              <a:ext uri="{FF2B5EF4-FFF2-40B4-BE49-F238E27FC236}">
                <a16:creationId xmlns:a16="http://schemas.microsoft.com/office/drawing/2014/main" id="{EC3ADD3E-6755-4152-97B9-0D189F33E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65" y="2304726"/>
            <a:ext cx="1996284" cy="46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6276</TotalTime>
  <Words>1329</Words>
  <Application>Microsoft Office PowerPoint</Application>
  <PresentationFormat>Widescreen</PresentationFormat>
  <Paragraphs>293</Paragraphs>
  <Slides>55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55</vt:i4>
      </vt:variant>
    </vt:vector>
  </HeadingPairs>
  <TitlesOfParts>
    <vt:vector size="71" baseType="lpstr">
      <vt:lpstr>ＭＳ Ｐゴシック</vt:lpstr>
      <vt:lpstr>Arial</vt:lpstr>
      <vt:lpstr>Calibri</vt:lpstr>
      <vt:lpstr>Calibri Light</vt:lpstr>
      <vt:lpstr>Courier New</vt:lpstr>
      <vt:lpstr>Gotham HTF</vt:lpstr>
      <vt:lpstr>Gotham HTF Bold</vt:lpstr>
      <vt:lpstr>Gotham HTF Book</vt:lpstr>
      <vt:lpstr>Gotham HTF Light</vt:lpstr>
      <vt:lpstr>Gotham HTF Medium</vt:lpstr>
      <vt:lpstr>Roboto</vt:lpstr>
      <vt:lpstr>Roboto Light</vt:lpstr>
      <vt:lpstr>Square721 BT</vt:lpstr>
      <vt:lpstr>Wingdings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Nino Ignácio</cp:lastModifiedBy>
  <cp:revision>276</cp:revision>
  <dcterms:created xsi:type="dcterms:W3CDTF">2015-01-30T10:46:50Z</dcterms:created>
  <dcterms:modified xsi:type="dcterms:W3CDTF">2020-01-22T15:29:58Z</dcterms:modified>
</cp:coreProperties>
</file>