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47"/>
  </p:notesMasterIdLst>
  <p:sldIdLst>
    <p:sldId id="278" r:id="rId3"/>
    <p:sldId id="258" r:id="rId4"/>
    <p:sldId id="281" r:id="rId5"/>
    <p:sldId id="568" r:id="rId6"/>
    <p:sldId id="569" r:id="rId7"/>
    <p:sldId id="570" r:id="rId8"/>
    <p:sldId id="571" r:id="rId9"/>
    <p:sldId id="572" r:id="rId10"/>
    <p:sldId id="573" r:id="rId11"/>
    <p:sldId id="574" r:id="rId12"/>
    <p:sldId id="575" r:id="rId13"/>
    <p:sldId id="576" r:id="rId14"/>
    <p:sldId id="534" r:id="rId15"/>
    <p:sldId id="577" r:id="rId16"/>
    <p:sldId id="578" r:id="rId17"/>
    <p:sldId id="580" r:id="rId18"/>
    <p:sldId id="579" r:id="rId19"/>
    <p:sldId id="581" r:id="rId20"/>
    <p:sldId id="582" r:id="rId21"/>
    <p:sldId id="583" r:id="rId22"/>
    <p:sldId id="584" r:id="rId23"/>
    <p:sldId id="585" r:id="rId24"/>
    <p:sldId id="586" r:id="rId25"/>
    <p:sldId id="587" r:id="rId26"/>
    <p:sldId id="588" r:id="rId27"/>
    <p:sldId id="589" r:id="rId28"/>
    <p:sldId id="590" r:id="rId29"/>
    <p:sldId id="591" r:id="rId30"/>
    <p:sldId id="592" r:id="rId31"/>
    <p:sldId id="593" r:id="rId32"/>
    <p:sldId id="594" r:id="rId33"/>
    <p:sldId id="595" r:id="rId34"/>
    <p:sldId id="596" r:id="rId35"/>
    <p:sldId id="597" r:id="rId36"/>
    <p:sldId id="598" r:id="rId37"/>
    <p:sldId id="599" r:id="rId38"/>
    <p:sldId id="600" r:id="rId39"/>
    <p:sldId id="601" r:id="rId40"/>
    <p:sldId id="602" r:id="rId41"/>
    <p:sldId id="603" r:id="rId42"/>
    <p:sldId id="317" r:id="rId43"/>
    <p:sldId id="604" r:id="rId44"/>
    <p:sldId id="276" r:id="rId45"/>
    <p:sldId id="277" r:id="rId4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65D"/>
    <a:srgbClr val="303030"/>
    <a:srgbClr val="EBAFB5"/>
    <a:srgbClr val="F4D3D6"/>
    <a:srgbClr val="F9E8EA"/>
    <a:srgbClr val="0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76" autoAdjust="0"/>
  </p:normalViewPr>
  <p:slideViewPr>
    <p:cSldViewPr snapToGrid="0" snapToObjects="1">
      <p:cViewPr varScale="1">
        <p:scale>
          <a:sx n="72" d="100"/>
          <a:sy n="72" d="100"/>
        </p:scale>
        <p:origin x="63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primeiro destaque em</a:t>
            </a:r>
            <a:r>
              <a:rPr lang="pt-BR" baseline="0" dirty="0"/>
              <a:t> vermelho, estamos instanciando um objeto Cliente e a seguir estamos preenchendo os dados do Cliente, com exceção ao Endereço (que é um tipo de dado de referência). No segundo retângulo vermelho, estamos instanciando um objeto Endereço e na última linha, estamos atribuindo o objeto </a:t>
            </a:r>
            <a:r>
              <a:rPr lang="pt-BR" baseline="0" dirty="0" err="1"/>
              <a:t>Endereco</a:t>
            </a:r>
            <a:r>
              <a:rPr lang="pt-BR" baseline="0" dirty="0"/>
              <a:t> (e) para o objeto Cliente (c).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95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64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31371" y="44626"/>
            <a:ext cx="9697077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9349" y="908720"/>
            <a:ext cx="11617291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90501"/>
            <a:ext cx="9764184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22/01/2020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47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10128448" cy="12241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67542" y="1340768"/>
            <a:ext cx="8256917" cy="41044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48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7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22/01/2020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  <p:sldLayoutId id="2147483751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34B21E40-C86B-4B76-B29E-E99ACE45FC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9976" y="281721"/>
            <a:ext cx="11632050" cy="62945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752" r:id="rId2"/>
    <p:sldLayoutId id="21474837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841" y="2951270"/>
            <a:ext cx="3528321" cy="94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5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9D2685DD-EB45-4FEE-9133-D1AF9EB2EE25}"/>
              </a:ext>
            </a:extLst>
          </p:cNvPr>
          <p:cNvSpPr txBox="1"/>
          <p:nvPr/>
        </p:nvSpPr>
        <p:spPr>
          <a:xfrm>
            <a:off x="1252555" y="740346"/>
            <a:ext cx="532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ATRIBUTOS DE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REFERÊNCIA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CD1D1494-9D73-4E54-B2E7-BCABDA583353}"/>
              </a:ext>
            </a:extLst>
          </p:cNvPr>
          <p:cNvSpPr txBox="1"/>
          <p:nvPr/>
        </p:nvSpPr>
        <p:spPr>
          <a:xfrm>
            <a:off x="1252555" y="1928211"/>
            <a:ext cx="7419854" cy="647421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just">
              <a:defRPr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Inicie um novo projeto chamado: </a:t>
            </a:r>
            <a:r>
              <a:rPr lang="pt-BR" dirty="0">
                <a:solidFill>
                  <a:srgbClr val="F0265D"/>
                </a:solidFill>
                <a:latin typeface="Gotham HTF Light" pitchFamily="50" charset="0"/>
              </a:rPr>
              <a:t>Referencia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 monte as seguintes classes:</a:t>
            </a:r>
          </a:p>
        </p:txBody>
      </p:sp>
    </p:spTree>
    <p:extLst>
      <p:ext uri="{BB962C8B-B14F-4D97-AF65-F5344CB8AC3E}">
        <p14:creationId xmlns:p14="http://schemas.microsoft.com/office/powerpoint/2010/main" val="170069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B7773F3-2098-474F-AC84-E1BE0E45A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011" y="694365"/>
            <a:ext cx="9531979" cy="5469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808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4B90270-EF6A-4F46-A5B9-089A10364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861" y="567570"/>
            <a:ext cx="7792278" cy="5722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607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04" y="1303673"/>
            <a:ext cx="10012392" cy="4700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001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6036402A-E4DF-45D8-B192-67C1C3FFEB72}"/>
              </a:ext>
            </a:extLst>
          </p:cNvPr>
          <p:cNvSpPr txBox="1"/>
          <p:nvPr/>
        </p:nvSpPr>
        <p:spPr>
          <a:xfrm>
            <a:off x="1252555" y="740346"/>
            <a:ext cx="532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PACOTES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263F3777-65B4-4BFB-BCE3-E9247663B74C}"/>
              </a:ext>
            </a:extLst>
          </p:cNvPr>
          <p:cNvSpPr txBox="1"/>
          <p:nvPr/>
        </p:nvSpPr>
        <p:spPr>
          <a:xfrm>
            <a:off x="1252555" y="1704323"/>
            <a:ext cx="7419854" cy="2463303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Um mecanismo de propósito geral para organizar elementos em grupos.</a:t>
            </a:r>
          </a:p>
          <a:p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Um elemento do modelo que pode conter outros elementos do modelo.</a:t>
            </a:r>
          </a:p>
          <a:p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pacote pode ser usado:</a:t>
            </a:r>
          </a:p>
          <a:p>
            <a:pPr lvl="1"/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lvl="1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Para organizar o modelo em desenvolvimento;</a:t>
            </a:r>
          </a:p>
          <a:p>
            <a:pPr lvl="1"/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lvl="1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Como uma unidade de gerenciamento de configuração.</a:t>
            </a:r>
          </a:p>
          <a:p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Representação Gráfica: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1C96CE9-C6CC-4E94-AE77-E8144BD5E8B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664" y="4187485"/>
            <a:ext cx="3124672" cy="239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7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6036402A-E4DF-45D8-B192-67C1C3FFEB72}"/>
              </a:ext>
            </a:extLst>
          </p:cNvPr>
          <p:cNvSpPr txBox="1"/>
          <p:nvPr/>
        </p:nvSpPr>
        <p:spPr>
          <a:xfrm>
            <a:off x="1252555" y="740346"/>
            <a:ext cx="532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PACOTES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263F3777-65B4-4BFB-BCE3-E9247663B74C}"/>
              </a:ext>
            </a:extLst>
          </p:cNvPr>
          <p:cNvSpPr txBox="1"/>
          <p:nvPr/>
        </p:nvSpPr>
        <p:spPr>
          <a:xfrm>
            <a:off x="1252555" y="1928211"/>
            <a:ext cx="7419854" cy="783484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Um pacote pode conter classes e outros pacotes</a:t>
            </a:r>
          </a:p>
          <a:p>
            <a:pPr lvl="1"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pacote </a:t>
            </a:r>
            <a:r>
              <a:rPr lang="pt-BR" sz="1600" dirty="0">
                <a:solidFill>
                  <a:srgbClr val="F0265D"/>
                </a:solidFill>
                <a:latin typeface="Gotham HTF Light" pitchFamily="50" charset="0"/>
              </a:rPr>
              <a:t>Universidade</a:t>
            </a:r>
            <a:r>
              <a:rPr lang="pt-BR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contém um pacote e três classes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4A7665C-EA00-4F98-B90B-644F498E79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56" y="2951520"/>
            <a:ext cx="6626087" cy="351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1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6036402A-E4DF-45D8-B192-67C1C3FFEB72}"/>
              </a:ext>
            </a:extLst>
          </p:cNvPr>
          <p:cNvSpPr txBox="1"/>
          <p:nvPr/>
        </p:nvSpPr>
        <p:spPr>
          <a:xfrm>
            <a:off x="1252555" y="740346"/>
            <a:ext cx="532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PACOTES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263F3777-65B4-4BFB-BCE3-E9247663B74C}"/>
              </a:ext>
            </a:extLst>
          </p:cNvPr>
          <p:cNvSpPr txBox="1"/>
          <p:nvPr/>
        </p:nvSpPr>
        <p:spPr>
          <a:xfrm>
            <a:off x="1252555" y="1384872"/>
            <a:ext cx="7419854" cy="2955041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Além das classes, o Java provê um recurso adicional que ajuda a modularidade: o uso de pacotes.</a:t>
            </a:r>
          </a:p>
          <a:p>
            <a:pPr>
              <a:lnSpc>
                <a:spcPct val="150000"/>
              </a:lnSpc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285750" indent="-285750">
              <a:lnSpc>
                <a:spcPct val="150000"/>
              </a:lnSpc>
              <a:buClr>
                <a:srgbClr val="F0265D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Pacotes permitem a criação de espaços de nomes, além de mecanismos de controle de acesso.</a:t>
            </a:r>
          </a:p>
          <a:p>
            <a:pPr marL="285750" indent="-285750">
              <a:lnSpc>
                <a:spcPct val="150000"/>
              </a:lnSpc>
              <a:buClr>
                <a:srgbClr val="F0265D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Pacotes são tipicamente implementados como diretórios.</a:t>
            </a:r>
          </a:p>
          <a:p>
            <a:pPr marL="285750" indent="-285750">
              <a:lnSpc>
                <a:spcPct val="150000"/>
              </a:lnSpc>
              <a:buClr>
                <a:srgbClr val="F0265D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Os arquivos das classes pertencentes ao pacote devem ficar em seu diretório.</a:t>
            </a:r>
          </a:p>
          <a:p>
            <a:pPr marL="285750" indent="-285750">
              <a:lnSpc>
                <a:spcPct val="150000"/>
              </a:lnSpc>
              <a:buClr>
                <a:srgbClr val="F0265D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Hierarquias de pacotes são construídas por meio de hierarquias de diretórios.</a:t>
            </a:r>
          </a:p>
          <a:p>
            <a:pPr>
              <a:lnSpc>
                <a:spcPct val="150000"/>
              </a:lnSpc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86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6036402A-E4DF-45D8-B192-67C1C3FFEB72}"/>
              </a:ext>
            </a:extLst>
          </p:cNvPr>
          <p:cNvSpPr txBox="1"/>
          <p:nvPr/>
        </p:nvSpPr>
        <p:spPr>
          <a:xfrm>
            <a:off x="1252555" y="740346"/>
            <a:ext cx="532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PACOTES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263F3777-65B4-4BFB-BCE3-E9247663B74C}"/>
              </a:ext>
            </a:extLst>
          </p:cNvPr>
          <p:cNvSpPr txBox="1"/>
          <p:nvPr/>
        </p:nvSpPr>
        <p:spPr>
          <a:xfrm>
            <a:off x="1252555" y="1384872"/>
            <a:ext cx="7419854" cy="4247702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“Empacotando” uma Classe:</a:t>
            </a:r>
          </a:p>
          <a:p>
            <a:pPr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Para declararmos uma classe como pertencente a um pacote, devemos:</a:t>
            </a:r>
          </a:p>
          <a:p>
            <a:pPr marL="285750" indent="-285750">
              <a:lnSpc>
                <a:spcPct val="150000"/>
              </a:lnSpc>
              <a:buClr>
                <a:srgbClr val="F0265D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declará-la em um arquivo dentro do diretório que representa o pacote;</a:t>
            </a:r>
          </a:p>
          <a:p>
            <a:pPr marL="285750" indent="-285750">
              <a:lnSpc>
                <a:spcPct val="150000"/>
              </a:lnSpc>
              <a:buClr>
                <a:srgbClr val="F0265D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declarar, na primeira linha do arquivo, que a classe pertence ao pacote.</a:t>
            </a:r>
          </a:p>
          <a:p>
            <a:pPr>
              <a:lnSpc>
                <a:spcPct val="150000"/>
              </a:lnSpc>
              <a:buClr>
                <a:srgbClr val="F0265D"/>
              </a:buClr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Importação de Pacotes:</a:t>
            </a:r>
          </a:p>
          <a:p>
            <a:pPr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Podemos usar o nome simples (não qualificado) de uma classe que pertença a um pacote se importarmos a classe.</a:t>
            </a:r>
          </a:p>
          <a:p>
            <a:pPr>
              <a:lnSpc>
                <a:spcPct val="150000"/>
              </a:lnSpc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 importação de uma classe (ou classes de um pacote) pode ser feita no início do arquivo, após a declaração do pacote (se houver).</a:t>
            </a:r>
          </a:p>
          <a:p>
            <a:pPr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As classes do pacote padrão </a:t>
            </a:r>
            <a:r>
              <a:rPr lang="pt-BR" sz="1400" dirty="0" err="1">
                <a:solidFill>
                  <a:srgbClr val="F0265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</a:t>
            </a:r>
            <a:r>
              <a:rPr lang="pt-BR" sz="1400" dirty="0">
                <a:solidFill>
                  <a:srgbClr val="F0265D"/>
                </a:solidFill>
                <a:latin typeface="Gotham HTF Light" pitchFamily="50" charset="0"/>
              </a:rPr>
              <a:t>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não precisam ser importadas (Ex.: </a:t>
            </a:r>
            <a:r>
              <a:rPr lang="pt-BR" sz="1400" dirty="0" err="1">
                <a:solidFill>
                  <a:srgbClr val="F0265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3630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6036402A-E4DF-45D8-B192-67C1C3FFEB72}"/>
              </a:ext>
            </a:extLst>
          </p:cNvPr>
          <p:cNvSpPr txBox="1"/>
          <p:nvPr/>
        </p:nvSpPr>
        <p:spPr>
          <a:xfrm>
            <a:off x="1252555" y="740346"/>
            <a:ext cx="532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PACOTES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ECF1416-3E14-48BC-882C-1C6B73E9D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854" y="1533256"/>
            <a:ext cx="6600292" cy="2690264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23F7866A-7C7A-4984-9366-19D3A1250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854" y="4922157"/>
            <a:ext cx="2763852" cy="884870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44CFC1B0-544B-4E43-B667-50F59AEF4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078" y="4554765"/>
            <a:ext cx="1529194" cy="1701356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F1669EE-DEAD-4AC3-90B3-11229088C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843" y="4724669"/>
            <a:ext cx="7761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7200" dirty="0">
                <a:solidFill>
                  <a:srgbClr val="F0265D"/>
                </a:solidFill>
                <a:latin typeface="Gotham HTF Light" pitchFamily="50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6086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6036402A-E4DF-45D8-B192-67C1C3FFEB72}"/>
              </a:ext>
            </a:extLst>
          </p:cNvPr>
          <p:cNvSpPr txBox="1"/>
          <p:nvPr/>
        </p:nvSpPr>
        <p:spPr>
          <a:xfrm>
            <a:off x="1252555" y="740346"/>
            <a:ext cx="532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PACOTES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CFF8D8A5-2301-4B68-8CD1-1412F4247E64}"/>
              </a:ext>
            </a:extLst>
          </p:cNvPr>
          <p:cNvSpPr txBox="1">
            <a:spLocks/>
          </p:cNvSpPr>
          <p:nvPr/>
        </p:nvSpPr>
        <p:spPr bwMode="auto">
          <a:xfrm>
            <a:off x="5031249" y="2424068"/>
            <a:ext cx="5183956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pt-BR" sz="14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package</a:t>
            </a:r>
            <a:r>
              <a:rPr lang="pt-BR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br.com.fiap.tds.ltp.aulapacote.pacote1</a:t>
            </a:r>
            <a:r>
              <a:rPr lang="pt-BR" sz="1400" dirty="0">
                <a:solidFill>
                  <a:srgbClr val="000000"/>
                </a:solidFill>
                <a:latin typeface="Calibri" pitchFamily="34" charset="0"/>
              </a:rPr>
              <a:t>;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EAAC2EF9-40E6-4079-906B-3EEC3EDD067D}"/>
              </a:ext>
            </a:extLst>
          </p:cNvPr>
          <p:cNvSpPr txBox="1">
            <a:spLocks/>
          </p:cNvSpPr>
          <p:nvPr/>
        </p:nvSpPr>
        <p:spPr bwMode="auto">
          <a:xfrm>
            <a:off x="5031249" y="4815474"/>
            <a:ext cx="521888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pt-BR" sz="14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package</a:t>
            </a:r>
            <a:r>
              <a:rPr lang="pt-BR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br.com.fiap.tds.ltp.aulapacote.pacote2</a:t>
            </a:r>
            <a:r>
              <a:rPr lang="pt-BR" sz="1400" dirty="0">
                <a:solidFill>
                  <a:srgbClr val="000000"/>
                </a:solidFill>
                <a:latin typeface="Calibri" pitchFamily="34" charset="0"/>
              </a:rPr>
              <a:t>;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2BFA097-1B0E-4918-8A84-5F71C450BA4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869" y="1486019"/>
            <a:ext cx="2924041" cy="463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3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02" y="985344"/>
            <a:ext cx="2726522" cy="31963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8037" y="2650022"/>
            <a:ext cx="7935927" cy="1527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6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DOMAIN</a:t>
            </a:r>
            <a:endParaRPr lang="en-US" sz="4662" dirty="0">
              <a:solidFill>
                <a:srgbClr val="91A3AD"/>
              </a:solidFill>
              <a:latin typeface="Gotham HTF Medium"/>
              <a:cs typeface="Gotham HTF Medium"/>
            </a:endParaRPr>
          </a:p>
          <a:p>
            <a:pPr algn="ctr"/>
            <a:r>
              <a:rPr lang="en-US" sz="4662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DRIVEN DESIGN</a:t>
            </a:r>
            <a:endParaRPr lang="en-US" sz="4662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6E4B68E-89DD-4CDE-B093-AEFBCBC5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1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263F3777-65B4-4BFB-BCE3-E9247663B74C}"/>
              </a:ext>
            </a:extLst>
          </p:cNvPr>
          <p:cNvSpPr txBox="1"/>
          <p:nvPr/>
        </p:nvSpPr>
        <p:spPr>
          <a:xfrm>
            <a:off x="1252555" y="1384872"/>
            <a:ext cx="7419854" cy="3601372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 linguagem Java oferece diversos tipos de dados com os quais podemos trabalhar.</a:t>
            </a:r>
          </a:p>
          <a:p>
            <a:pPr>
              <a:lnSpc>
                <a:spcPct val="150000"/>
              </a:lnSpc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Há basicamente duas categorias em que se encaixam os tipos de dados:</a:t>
            </a:r>
          </a:p>
          <a:p>
            <a:pPr marL="285750" indent="-285750">
              <a:lnSpc>
                <a:spcPct val="150000"/>
              </a:lnSpc>
              <a:buClr>
                <a:srgbClr val="F0265D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F0265D"/>
                </a:solidFill>
                <a:latin typeface="Gotham HTF Light" pitchFamily="50" charset="0"/>
              </a:rPr>
              <a:t>Tipos Primitivos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– Correspondem aos tipos de dados mais básicos e usuais, ou seja, que possuem uma maior frequência de utilização.</a:t>
            </a:r>
          </a:p>
          <a:p>
            <a:pPr marL="742950" lvl="1" indent="-285750">
              <a:lnSpc>
                <a:spcPct val="150000"/>
              </a:lnSpc>
              <a:buClr>
                <a:srgbClr val="F0265D"/>
              </a:buClr>
              <a:buSzPct val="75000"/>
              <a:buFont typeface="Courier New" panose="02070309020205020404" pitchFamily="49" charset="0"/>
              <a:buChar char="o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Ex. </a:t>
            </a:r>
            <a:r>
              <a:rPr lang="pt-BR" sz="1400" dirty="0" err="1">
                <a:solidFill>
                  <a:srgbClr val="F0265D"/>
                </a:solidFill>
                <a:latin typeface="Gotham HTF Light" pitchFamily="50" charset="0"/>
              </a:rPr>
              <a:t>int</a:t>
            </a:r>
            <a:r>
              <a:rPr lang="pt-BR" sz="1400" dirty="0">
                <a:solidFill>
                  <a:srgbClr val="F0265D"/>
                </a:solidFill>
                <a:latin typeface="Gotham HTF Light" pitchFamily="50" charset="0"/>
              </a:rPr>
              <a:t>, boolean, </a:t>
            </a:r>
            <a:r>
              <a:rPr lang="pt-BR" sz="1400" dirty="0" err="1">
                <a:solidFill>
                  <a:srgbClr val="F0265D"/>
                </a:solidFill>
                <a:latin typeface="Gotham HTF Light" pitchFamily="50" charset="0"/>
              </a:rPr>
              <a:t>double</a:t>
            </a:r>
            <a:r>
              <a:rPr lang="pt-BR" sz="1400" dirty="0">
                <a:solidFill>
                  <a:srgbClr val="F0265D"/>
                </a:solidFill>
                <a:latin typeface="Gotham HTF Light" pitchFamily="50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F0265D"/>
              </a:buClr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285750" indent="-285750">
              <a:lnSpc>
                <a:spcPct val="150000"/>
              </a:lnSpc>
              <a:buClr>
                <a:srgbClr val="F0265D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F0265D"/>
                </a:solidFill>
                <a:latin typeface="Gotham HTF Light" pitchFamily="50" charset="0"/>
              </a:rPr>
              <a:t>Tipos por Referência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– Consistem em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arrays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(vetores, matrizes), classes e interfaces.</a:t>
            </a:r>
          </a:p>
          <a:p>
            <a:pPr marL="1200150" lvl="2" indent="-285750">
              <a:lnSpc>
                <a:spcPct val="150000"/>
              </a:lnSpc>
              <a:buClr>
                <a:srgbClr val="F0265D"/>
              </a:buClr>
              <a:buSzPct val="75000"/>
              <a:buFont typeface="Courier New" panose="02070309020205020404" pitchFamily="49" charset="0"/>
              <a:buChar char="o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Ex. </a:t>
            </a:r>
            <a:r>
              <a:rPr lang="pt-BR" sz="1400" dirty="0" err="1">
                <a:solidFill>
                  <a:srgbClr val="F0265D"/>
                </a:solidFill>
                <a:latin typeface="Gotham HTF Light" pitchFamily="50" charset="0"/>
              </a:rPr>
              <a:t>String</a:t>
            </a:r>
            <a:r>
              <a:rPr lang="pt-BR" sz="1400" dirty="0">
                <a:solidFill>
                  <a:srgbClr val="F0265D"/>
                </a:solidFill>
                <a:latin typeface="Gotham HTF Light" pitchFamily="50" charset="0"/>
              </a:rPr>
              <a:t>, Casa, Carro, </a:t>
            </a:r>
            <a:r>
              <a:rPr lang="pt-BR" sz="1400" dirty="0" err="1">
                <a:solidFill>
                  <a:srgbClr val="F0265D"/>
                </a:solidFill>
                <a:latin typeface="Gotham HTF Light" pitchFamily="50" charset="0"/>
              </a:rPr>
              <a:t>ContratoAluguel</a:t>
            </a:r>
            <a:r>
              <a:rPr lang="pt-BR" sz="1400" dirty="0">
                <a:solidFill>
                  <a:srgbClr val="F0265D"/>
                </a:solidFill>
                <a:latin typeface="Gotham HTF Light" pitchFamily="50" charset="0"/>
              </a:rPr>
              <a:t>.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CF3CC545-7305-429E-887A-8C35CAC59F4C}"/>
              </a:ext>
            </a:extLst>
          </p:cNvPr>
          <p:cNvSpPr txBox="1"/>
          <p:nvPr/>
        </p:nvSpPr>
        <p:spPr>
          <a:xfrm>
            <a:off x="1252555" y="740346"/>
            <a:ext cx="532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TIPOS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PRIMITIVOS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40555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263F3777-65B4-4BFB-BCE3-E9247663B74C}"/>
              </a:ext>
            </a:extLst>
          </p:cNvPr>
          <p:cNvSpPr txBox="1"/>
          <p:nvPr/>
        </p:nvSpPr>
        <p:spPr>
          <a:xfrm>
            <a:off x="1252555" y="1384872"/>
            <a:ext cx="7419854" cy="2625207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Java tem 8 tipos primitivos, agrupados em 4 categorias:</a:t>
            </a:r>
          </a:p>
          <a:p>
            <a:pPr algn="just">
              <a:lnSpc>
                <a:spcPct val="150000"/>
              </a:lnSpc>
              <a:defRPr/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rgbClr val="F0265D"/>
                </a:solidFill>
                <a:latin typeface="Gotham HTF Light" pitchFamily="50" charset="0"/>
              </a:rPr>
              <a:t>Lógico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 boolean (8 bits, » 1 );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rgbClr val="F0265D"/>
                </a:solidFill>
                <a:latin typeface="Gotham HTF Light" pitchFamily="50" charset="0"/>
              </a:rPr>
              <a:t>Texto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 char (16 bits);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rgbClr val="F0265D"/>
                </a:solidFill>
                <a:latin typeface="Gotham HTF Light" pitchFamily="50" charset="0"/>
              </a:rPr>
              <a:t>Inteiro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 byte(8 bits), short (16 bits),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int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(32 bits),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long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(64 bits);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rgbClr val="F0265D"/>
                </a:solidFill>
                <a:latin typeface="Gotham HTF Light" pitchFamily="50" charset="0"/>
              </a:rPr>
              <a:t>Ponto Flutuante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double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(64 bits), float (32 bits).</a:t>
            </a:r>
          </a:p>
          <a:p>
            <a:pPr marL="1200150" lvl="2" indent="-285750">
              <a:lnSpc>
                <a:spcPct val="150000"/>
              </a:lnSpc>
              <a:buClr>
                <a:srgbClr val="F0265D"/>
              </a:buClr>
              <a:buSzPct val="75000"/>
              <a:buFont typeface="Courier New" panose="02070309020205020404" pitchFamily="49" charset="0"/>
              <a:buChar char="o"/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CF3CC545-7305-429E-887A-8C35CAC59F4C}"/>
              </a:ext>
            </a:extLst>
          </p:cNvPr>
          <p:cNvSpPr txBox="1"/>
          <p:nvPr/>
        </p:nvSpPr>
        <p:spPr>
          <a:xfrm>
            <a:off x="1252555" y="740346"/>
            <a:ext cx="532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TIPOS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PRIMITIVOS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871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9">
            <a:extLst>
              <a:ext uri="{FF2B5EF4-FFF2-40B4-BE49-F238E27FC236}">
                <a16:creationId xmlns:a16="http://schemas.microsoft.com/office/drawing/2014/main" id="{CF3CC545-7305-429E-887A-8C35CAC59F4C}"/>
              </a:ext>
            </a:extLst>
          </p:cNvPr>
          <p:cNvSpPr txBox="1"/>
          <p:nvPr/>
        </p:nvSpPr>
        <p:spPr>
          <a:xfrm>
            <a:off x="1252555" y="740346"/>
            <a:ext cx="532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TIPOS DE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DADOS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3BCC291-FDD6-4869-8261-BCE0CECC39FB}"/>
              </a:ext>
            </a:extLst>
          </p:cNvPr>
          <p:cNvSpPr txBox="1"/>
          <p:nvPr/>
        </p:nvSpPr>
        <p:spPr>
          <a:xfrm>
            <a:off x="1252555" y="1384872"/>
            <a:ext cx="7419854" cy="3612079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Primitivos: valores simples, incorporados à linguagem:</a:t>
            </a:r>
          </a:p>
          <a:p>
            <a:pPr marL="285750" indent="-285750" algn="just">
              <a:lnSpc>
                <a:spcPct val="150000"/>
              </a:lnSpc>
              <a:buClr>
                <a:srgbClr val="F0265D"/>
              </a:buClr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rgbClr val="F0265D"/>
                </a:solidFill>
                <a:latin typeface="Gotham HTF Light" pitchFamily="50" charset="0"/>
              </a:rPr>
              <a:t>byte	short	</a:t>
            </a:r>
            <a:r>
              <a:rPr lang="pt-BR" sz="1400" dirty="0" err="1">
                <a:solidFill>
                  <a:srgbClr val="F0265D"/>
                </a:solidFill>
                <a:latin typeface="Gotham HTF Light" pitchFamily="50" charset="0"/>
              </a:rPr>
              <a:t>int</a:t>
            </a:r>
            <a:r>
              <a:rPr lang="pt-BR" sz="1400" dirty="0">
                <a:solidFill>
                  <a:srgbClr val="F0265D"/>
                </a:solidFill>
                <a:latin typeface="Gotham HTF Light" pitchFamily="50" charset="0"/>
              </a:rPr>
              <a:t>	</a:t>
            </a:r>
            <a:r>
              <a:rPr lang="pt-BR" sz="1400" dirty="0" err="1">
                <a:solidFill>
                  <a:srgbClr val="F0265D"/>
                </a:solidFill>
                <a:latin typeface="Gotham HTF Light" pitchFamily="50" charset="0"/>
              </a:rPr>
              <a:t>long</a:t>
            </a:r>
            <a:endParaRPr lang="pt-BR" sz="1400" dirty="0">
              <a:solidFill>
                <a:srgbClr val="F0265D"/>
              </a:solidFill>
              <a:latin typeface="Gotham HTF Light" pitchFamily="50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F0265D"/>
              </a:buClr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rgbClr val="F0265D"/>
                </a:solidFill>
                <a:latin typeface="Gotham HTF Light" pitchFamily="50" charset="0"/>
              </a:rPr>
              <a:t>float	</a:t>
            </a:r>
            <a:r>
              <a:rPr lang="pt-BR" sz="1400" dirty="0" err="1">
                <a:solidFill>
                  <a:srgbClr val="F0265D"/>
                </a:solidFill>
                <a:latin typeface="Gotham HTF Light" pitchFamily="50" charset="0"/>
              </a:rPr>
              <a:t>double</a:t>
            </a:r>
            <a:endParaRPr lang="pt-BR" sz="1400" dirty="0">
              <a:solidFill>
                <a:srgbClr val="F0265D"/>
              </a:solidFill>
              <a:latin typeface="Gotham HTF Light" pitchFamily="50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F0265D"/>
              </a:buClr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rgbClr val="F0265D"/>
                </a:solidFill>
                <a:latin typeface="Gotham HTF Light" pitchFamily="50" charset="0"/>
              </a:rPr>
              <a:t>boolean</a:t>
            </a:r>
          </a:p>
          <a:p>
            <a:pPr marL="285750" indent="-285750" algn="just">
              <a:lnSpc>
                <a:spcPct val="150000"/>
              </a:lnSpc>
              <a:buClr>
                <a:srgbClr val="F0265D"/>
              </a:buClr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rgbClr val="F0265D"/>
                </a:solidFill>
                <a:latin typeface="Gotham HTF Light" pitchFamily="50" charset="0"/>
              </a:rPr>
              <a:t>char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 referência: referência de objetos, pertencentes a uma classe externa: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1400" dirty="0" err="1">
                <a:solidFill>
                  <a:srgbClr val="F0265D"/>
                </a:solidFill>
                <a:latin typeface="Gotham HTF Light" pitchFamily="50" charset="0"/>
              </a:rPr>
              <a:t>String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rgbClr val="F0265D"/>
                </a:solidFill>
                <a:latin typeface="Gotham HTF Light" pitchFamily="50" charset="0"/>
              </a:rPr>
              <a:t>Date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rgbClr val="F0265D"/>
                </a:solidFill>
                <a:latin typeface="Gotham HTF Light" pitchFamily="50" charset="0"/>
              </a:rPr>
              <a:t>Carro    Casa	Profissão	     Pessoa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sz="1400" dirty="0"/>
              <a:t>......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13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9">
            <a:extLst>
              <a:ext uri="{FF2B5EF4-FFF2-40B4-BE49-F238E27FC236}">
                <a16:creationId xmlns:a16="http://schemas.microsoft.com/office/drawing/2014/main" id="{CF3CC545-7305-429E-887A-8C35CAC59F4C}"/>
              </a:ext>
            </a:extLst>
          </p:cNvPr>
          <p:cNvSpPr txBox="1"/>
          <p:nvPr/>
        </p:nvSpPr>
        <p:spPr>
          <a:xfrm>
            <a:off x="1252555" y="740346"/>
            <a:ext cx="532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TIPOS DE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DADOS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E9A15024-93EF-436F-BB1C-CEA99BD9E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776795"/>
              </p:ext>
            </p:extLst>
          </p:nvPr>
        </p:nvGraphicFramePr>
        <p:xfrm>
          <a:off x="2063750" y="1916905"/>
          <a:ext cx="8064500" cy="3927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8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3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Tipo</a:t>
                      </a:r>
                    </a:p>
                  </a:txBody>
                  <a:tcPr marL="91438" marR="91438" marT="45744" marB="45744" anchor="ctr">
                    <a:solidFill>
                      <a:srgbClr val="F026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Tamanho em bits</a:t>
                      </a:r>
                    </a:p>
                  </a:txBody>
                  <a:tcPr marL="91438" marR="91438" marT="45744" marB="45744" anchor="ctr">
                    <a:solidFill>
                      <a:srgbClr val="F026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Valores</a:t>
                      </a:r>
                      <a:r>
                        <a:rPr lang="pt-BR" sz="1600" baseline="0" dirty="0"/>
                        <a:t> (min. e </a:t>
                      </a:r>
                      <a:r>
                        <a:rPr lang="pt-BR" sz="1600" baseline="0" dirty="0" err="1"/>
                        <a:t>max</a:t>
                      </a:r>
                      <a:r>
                        <a:rPr lang="pt-BR" sz="1600" baseline="0" dirty="0"/>
                        <a:t>.)</a:t>
                      </a:r>
                      <a:endParaRPr lang="pt-BR" sz="1600" dirty="0"/>
                    </a:p>
                  </a:txBody>
                  <a:tcPr marL="91438" marR="91438" marT="45744" marB="45744" anchor="ctr">
                    <a:solidFill>
                      <a:srgbClr val="F026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Valor Padrão</a:t>
                      </a:r>
                    </a:p>
                  </a:txBody>
                  <a:tcPr marL="91438" marR="91438" marT="45744" marB="45744" anchor="ctr">
                    <a:solidFill>
                      <a:srgbClr val="F026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33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boolean</a:t>
                      </a:r>
                    </a:p>
                  </a:txBody>
                  <a:tcPr marL="91438" marR="91438" marT="45744" marB="4574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ymbol" pitchFamily="18" charset="2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6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pt-BR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8" marR="91438" marT="45744" marB="4574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true   </a:t>
                      </a:r>
                      <a:r>
                        <a:rPr 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ou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false</a:t>
                      </a:r>
                      <a:endParaRPr lang="pt-B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38" marR="91438" marT="45744" marB="4574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false</a:t>
                      </a:r>
                    </a:p>
                  </a:txBody>
                  <a:tcPr marL="91438" marR="91438" marT="45744" marB="45744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33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char</a:t>
                      </a:r>
                    </a:p>
                  </a:txBody>
                  <a:tcPr marL="91438" marR="91438" marT="45744" marB="4574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91438" marR="91438" marT="45744" marB="4574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 a 65.535</a:t>
                      </a:r>
                    </a:p>
                  </a:txBody>
                  <a:tcPr marL="91438" marR="91438" marT="45744" marB="4574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38" marR="91438" marT="45744" marB="4574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33">
                <a:tc>
                  <a:txBody>
                    <a:bodyPr/>
                    <a:lstStyle/>
                    <a:p>
                      <a:r>
                        <a:rPr lang="pt-BR" sz="16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byte</a:t>
                      </a:r>
                    </a:p>
                  </a:txBody>
                  <a:tcPr marL="91438" marR="91438" marT="45744" marB="4574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38" marR="91438" marT="45744" marB="4574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-128     a    +127</a:t>
                      </a:r>
                      <a:endParaRPr lang="pt-BR" sz="16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38" marR="91438" marT="45744" marB="4574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38" marR="91438" marT="45744" marB="45744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33">
                <a:tc>
                  <a:txBody>
                    <a:bodyPr/>
                    <a:lstStyle/>
                    <a:p>
                      <a:r>
                        <a:rPr lang="pt-BR" sz="16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short</a:t>
                      </a:r>
                    </a:p>
                  </a:txBody>
                  <a:tcPr marL="91438" marR="91438" marT="45744" marB="4574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91438" marR="91438" marT="45744" marB="4574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-32.768     a    +32.767</a:t>
                      </a:r>
                      <a:endParaRPr lang="pt-BR" sz="16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38" marR="91438" marT="45744" marB="4574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38" marR="91438" marT="45744" marB="4574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33">
                <a:tc>
                  <a:txBody>
                    <a:bodyPr/>
                    <a:lstStyle/>
                    <a:p>
                      <a:r>
                        <a:rPr lang="pt-BR" sz="1600" i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pt-BR" sz="16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38" marR="91438" marT="45744" marB="4574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32</a:t>
                      </a:r>
                    </a:p>
                  </a:txBody>
                  <a:tcPr marL="91438" marR="91438" marT="45744" marB="4574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-2.147.483.648     a    +2.147.483.647</a:t>
                      </a:r>
                    </a:p>
                  </a:txBody>
                  <a:tcPr marL="91438" marR="91438" marT="45744" marB="4574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38" marR="91438" marT="45744" marB="45744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68">
                <a:tc>
                  <a:txBody>
                    <a:bodyPr/>
                    <a:lstStyle/>
                    <a:p>
                      <a:r>
                        <a:rPr lang="pt-BR" sz="1600" i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long</a:t>
                      </a:r>
                      <a:endParaRPr lang="pt-BR" sz="16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38" marR="91438" marT="45744" marB="4574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64</a:t>
                      </a:r>
                    </a:p>
                  </a:txBody>
                  <a:tcPr marL="91438" marR="91438" marT="45744" marB="4574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-9.223.372.036.854.775.808    a   +9.223.372.036.854.775.807</a:t>
                      </a:r>
                    </a:p>
                  </a:txBody>
                  <a:tcPr marL="91438" marR="91438" marT="45744" marB="4574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0L</a:t>
                      </a:r>
                    </a:p>
                  </a:txBody>
                  <a:tcPr marL="91438" marR="91438" marT="45744" marB="4574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168">
                <a:tc>
                  <a:txBody>
                    <a:bodyPr/>
                    <a:lstStyle/>
                    <a:p>
                      <a:r>
                        <a:rPr lang="pt-BR" sz="16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float</a:t>
                      </a:r>
                    </a:p>
                  </a:txBody>
                  <a:tcPr marL="91438" marR="91438" marT="45744" marB="4574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32</a:t>
                      </a:r>
                    </a:p>
                  </a:txBody>
                  <a:tcPr marL="91438" marR="91438" marT="45744" marB="4574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1,40129846432481707E-45</a:t>
                      </a:r>
                      <a:r>
                        <a:rPr lang="pt-BR" sz="1600" i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 a </a:t>
                      </a:r>
                      <a:r>
                        <a:rPr lang="pt-BR" sz="16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3,40282346638528860E+38</a:t>
                      </a:r>
                    </a:p>
                  </a:txBody>
                  <a:tcPr marL="91438" marR="91438" marT="45744" marB="4574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0.0f</a:t>
                      </a:r>
                    </a:p>
                  </a:txBody>
                  <a:tcPr marL="91438" marR="91438" marT="45744" marB="45744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9168">
                <a:tc>
                  <a:txBody>
                    <a:bodyPr/>
                    <a:lstStyle/>
                    <a:p>
                      <a:r>
                        <a:rPr lang="pt-BR" sz="1600" i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double</a:t>
                      </a:r>
                      <a:endParaRPr lang="pt-BR" sz="16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38" marR="91438" marT="45744" marB="4574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64</a:t>
                      </a:r>
                    </a:p>
                  </a:txBody>
                  <a:tcPr marL="91438" marR="91438" marT="45744" marB="4574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4,94065645841246544E-324    a 1,79769313486231570E+308</a:t>
                      </a:r>
                    </a:p>
                  </a:txBody>
                  <a:tcPr marL="91438" marR="91438" marT="45744" marB="4574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0.0d</a:t>
                      </a:r>
                    </a:p>
                  </a:txBody>
                  <a:tcPr marL="91438" marR="91438" marT="45744" marB="4574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64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9">
            <a:extLst>
              <a:ext uri="{FF2B5EF4-FFF2-40B4-BE49-F238E27FC236}">
                <a16:creationId xmlns:a16="http://schemas.microsoft.com/office/drawing/2014/main" id="{CF3CC545-7305-429E-887A-8C35CAC59F4C}"/>
              </a:ext>
            </a:extLst>
          </p:cNvPr>
          <p:cNvSpPr txBox="1"/>
          <p:nvPr/>
        </p:nvSpPr>
        <p:spPr>
          <a:xfrm>
            <a:off x="1252555" y="740346"/>
            <a:ext cx="532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VARIÁVEIS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3BCC291-FDD6-4869-8261-BCE0CECC39FB}"/>
              </a:ext>
            </a:extLst>
          </p:cNvPr>
          <p:cNvSpPr txBox="1"/>
          <p:nvPr/>
        </p:nvSpPr>
        <p:spPr>
          <a:xfrm>
            <a:off x="1252555" y="1384872"/>
            <a:ext cx="7419854" cy="4894033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Variáveis são nomes atribuídos a endereços na memória de um computador onde se guardam dados. A declaração de uma variável consiste em dar um nome para a posição de memória a ser usada e especificar qual tipo de dado será armazenado na memória.</a:t>
            </a:r>
          </a:p>
          <a:p>
            <a:pPr>
              <a:lnSpc>
                <a:spcPct val="150000"/>
              </a:lnSpc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>
              <a:lnSpc>
                <a:spcPct val="150000"/>
              </a:lnSpc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Para declarar uma variável, utiliza-se a seguinte sintaxe:</a:t>
            </a:r>
          </a:p>
          <a:p>
            <a:pPr lvl="1">
              <a:lnSpc>
                <a:spcPct val="150000"/>
              </a:lnSpc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&lt;tipo&gt; &lt;nome da variável&gt;</a:t>
            </a:r>
          </a:p>
          <a:p>
            <a:pPr>
              <a:lnSpc>
                <a:spcPct val="150000"/>
              </a:lnSpc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>
              <a:lnSpc>
                <a:spcPct val="150000"/>
              </a:lnSpc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É possível atribuir um valor à variável no momento da declaração, utiliza-se a seguinte sintaxe:</a:t>
            </a:r>
          </a:p>
          <a:p>
            <a:pPr lvl="1">
              <a:lnSpc>
                <a:spcPct val="150000"/>
              </a:lnSpc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&lt;tipo&gt; &lt;nome da variável&gt; = &lt;valor da variável&gt;</a:t>
            </a:r>
          </a:p>
          <a:p>
            <a:pPr>
              <a:lnSpc>
                <a:spcPct val="150000"/>
              </a:lnSpc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>
              <a:lnSpc>
                <a:spcPct val="150000"/>
              </a:lnSpc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 Java, também é possível declarar mais de uma variável do mesmo tipo de uma só vez, utiliza-se a seguinte sintaxe:</a:t>
            </a:r>
          </a:p>
          <a:p>
            <a:pPr lvl="1">
              <a:lnSpc>
                <a:spcPct val="150000"/>
              </a:lnSpc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&lt;tipo&gt; &lt;nome da variável 1&gt;, &lt;nome da variável 2&gt;</a:t>
            </a:r>
          </a:p>
        </p:txBody>
      </p:sp>
    </p:spTree>
    <p:extLst>
      <p:ext uri="{BB962C8B-B14F-4D97-AF65-F5344CB8AC3E}">
        <p14:creationId xmlns:p14="http://schemas.microsoft.com/office/powerpoint/2010/main" val="172089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9">
            <a:extLst>
              <a:ext uri="{FF2B5EF4-FFF2-40B4-BE49-F238E27FC236}">
                <a16:creationId xmlns:a16="http://schemas.microsoft.com/office/drawing/2014/main" id="{CF3CC545-7305-429E-887A-8C35CAC59F4C}"/>
              </a:ext>
            </a:extLst>
          </p:cNvPr>
          <p:cNvSpPr txBox="1"/>
          <p:nvPr/>
        </p:nvSpPr>
        <p:spPr>
          <a:xfrm>
            <a:off x="1252555" y="740346"/>
            <a:ext cx="5320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VARIÁVEIS – </a:t>
            </a:r>
          </a:p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PALAVRAS RESERVADAS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59FA1609-DB08-46BC-A014-4C33ECCC6760}"/>
              </a:ext>
            </a:extLst>
          </p:cNvPr>
          <p:cNvSpPr txBox="1"/>
          <p:nvPr/>
        </p:nvSpPr>
        <p:spPr>
          <a:xfrm>
            <a:off x="1252555" y="1571343"/>
            <a:ext cx="7419854" cy="1339214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Palavras reservadas, ou palavras-chave, são palavras que não podem ser utilizadas como identificadores, ou seja, não podem ser usadas como nome de variáveis, nome de métodos, nome de classes, etc.</a:t>
            </a:r>
          </a:p>
          <a:p>
            <a:pPr algn="just"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Na linguagem Java, as seguintes palavras são reservadas: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93CB158-AFBE-4A5A-9613-AB1D6CD7D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484486"/>
              </p:ext>
            </p:extLst>
          </p:nvPr>
        </p:nvGraphicFramePr>
        <p:xfrm>
          <a:off x="2135982" y="2941983"/>
          <a:ext cx="7920035" cy="3634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93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abstract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continue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for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new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switch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assert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default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goto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package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syncronized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boolean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if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private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this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break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double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implements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protected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throw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byte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else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import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public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throws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case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enum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instanceof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return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transient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catch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extends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short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try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char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final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interface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static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void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finally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long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strictfp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volatile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const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native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super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while</a:t>
                      </a:r>
                      <a:endParaRPr lang="pt-B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94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9">
            <a:extLst>
              <a:ext uri="{FF2B5EF4-FFF2-40B4-BE49-F238E27FC236}">
                <a16:creationId xmlns:a16="http://schemas.microsoft.com/office/drawing/2014/main" id="{CF3CC545-7305-429E-887A-8C35CAC59F4C}"/>
              </a:ext>
            </a:extLst>
          </p:cNvPr>
          <p:cNvSpPr txBox="1"/>
          <p:nvPr/>
        </p:nvSpPr>
        <p:spPr>
          <a:xfrm>
            <a:off x="1252555" y="740346"/>
            <a:ext cx="532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VARIÁVEIS –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EXEMPLOS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78608C7C-5659-4E49-84AA-8BB5E44057AC}"/>
              </a:ext>
            </a:extLst>
          </p:cNvPr>
          <p:cNvSpPr txBox="1">
            <a:spLocks/>
          </p:cNvSpPr>
          <p:nvPr/>
        </p:nvSpPr>
        <p:spPr>
          <a:xfrm>
            <a:off x="838312" y="1591691"/>
            <a:ext cx="7908785" cy="4525963"/>
          </a:xfr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continuar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 algn="just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pt-BR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opcao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's'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 algn="just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 algn="just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op = </a:t>
            </a:r>
            <a:r>
              <a:rPr lang="en-US" sz="16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1583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0" lvl="1" indent="0" algn="just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i,j,k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 algn="just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populacaoTerra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7265315721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 algn="just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horas = </a:t>
            </a:r>
            <a:r>
              <a:rPr lang="en-US" sz="16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0.0f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 algn="just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salario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2583.78d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algn="just">
              <a:buFont typeface="Arial" pitchFamily="34" charset="0"/>
              <a:buNone/>
              <a:defRPr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41385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9">
            <a:extLst>
              <a:ext uri="{FF2B5EF4-FFF2-40B4-BE49-F238E27FC236}">
                <a16:creationId xmlns:a16="http://schemas.microsoft.com/office/drawing/2014/main" id="{CF3CC545-7305-429E-887A-8C35CAC59F4C}"/>
              </a:ext>
            </a:extLst>
          </p:cNvPr>
          <p:cNvSpPr txBox="1"/>
          <p:nvPr/>
        </p:nvSpPr>
        <p:spPr>
          <a:xfrm>
            <a:off x="1252555" y="740346"/>
            <a:ext cx="532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VARIÁVEIS DO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TIPO STRING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2A963B8-948B-4831-B303-A7E57C7E2AD5}"/>
              </a:ext>
            </a:extLst>
          </p:cNvPr>
          <p:cNvSpPr txBox="1"/>
          <p:nvPr/>
        </p:nvSpPr>
        <p:spPr>
          <a:xfrm>
            <a:off x="1252555" y="1384872"/>
            <a:ext cx="7419854" cy="4847867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Para declarar uma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utilizaremos por enquanto a seguinte sintaxe: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&lt;nome da variável&gt; = new 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just">
              <a:lnSpc>
                <a:spcPct val="150000"/>
              </a:lnSpc>
              <a:defRPr/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É possível atribuir o valor da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no momento da sua declaração, utiliza-se a seguinte sintaxe: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&lt;nome da variável&gt; = &lt;valor da variável&gt;</a:t>
            </a:r>
          </a:p>
          <a:p>
            <a:pPr algn="just">
              <a:lnSpc>
                <a:spcPct val="150000"/>
              </a:lnSpc>
              <a:defRPr/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Exemplos:</a:t>
            </a:r>
          </a:p>
          <a:p>
            <a:pPr algn="just">
              <a:lnSpc>
                <a:spcPct val="150000"/>
              </a:lnSpc>
              <a:defRPr/>
            </a:pPr>
            <a:endParaRPr lang="pt-BR" sz="1200" dirty="0">
              <a:latin typeface="Calibri" pitchFamily="34" charset="0"/>
            </a:endParaRPr>
          </a:p>
          <a:p>
            <a:pPr lvl="1" algn="just">
              <a:lnSpc>
                <a:spcPct val="150000"/>
              </a:lnSpc>
              <a:defRPr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endereco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String();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complemento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nome =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"Pedro"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150000"/>
              </a:lnSpc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82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9">
            <a:extLst>
              <a:ext uri="{FF2B5EF4-FFF2-40B4-BE49-F238E27FC236}">
                <a16:creationId xmlns:a16="http://schemas.microsoft.com/office/drawing/2014/main" id="{CF3CC545-7305-429E-887A-8C35CAC59F4C}"/>
              </a:ext>
            </a:extLst>
          </p:cNvPr>
          <p:cNvSpPr txBox="1"/>
          <p:nvPr/>
        </p:nvSpPr>
        <p:spPr>
          <a:xfrm>
            <a:off x="1252555" y="740346"/>
            <a:ext cx="532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OPERADORES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ARITMÉTICOS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90230F0-100A-430E-B9E0-69FCF60AD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166943"/>
              </p:ext>
            </p:extLst>
          </p:nvPr>
        </p:nvGraphicFramePr>
        <p:xfrm>
          <a:off x="4380533" y="1547739"/>
          <a:ext cx="4385090" cy="4822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3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8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Gotham HTF Light" pitchFamily="50" charset="0"/>
                        </a:rPr>
                        <a:t>Operador</a:t>
                      </a:r>
                    </a:p>
                  </a:txBody>
                  <a:tcPr marL="91407" marR="91407" marT="45738" marB="45738">
                    <a:solidFill>
                      <a:srgbClr val="F0265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Gotham HTF Light" pitchFamily="50" charset="0"/>
                        </a:rPr>
                        <a:t>Função</a:t>
                      </a:r>
                    </a:p>
                  </a:txBody>
                  <a:tcPr marL="91407" marR="91407" marT="45738" marB="45738">
                    <a:solidFill>
                      <a:srgbClr val="F026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8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otham HTF Light" pitchFamily="50" charset="0"/>
                        </a:rPr>
                        <a:t>+</a:t>
                      </a:r>
                    </a:p>
                  </a:txBody>
                  <a:tcPr marL="91407" marR="91407" marT="45738" marB="4573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otham HTF Light" pitchFamily="50" charset="0"/>
                        </a:rPr>
                        <a:t>Adição</a:t>
                      </a:r>
                    </a:p>
                  </a:txBody>
                  <a:tcPr marL="91407" marR="91407" marT="45738" marB="4573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8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otham HTF Light" pitchFamily="50" charset="0"/>
                        </a:rPr>
                        <a:t>-</a:t>
                      </a:r>
                    </a:p>
                  </a:txBody>
                  <a:tcPr marL="91407" marR="91407" marT="45738" marB="4573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otham HTF Light" pitchFamily="50" charset="0"/>
                        </a:rPr>
                        <a:t>Subtração</a:t>
                      </a:r>
                    </a:p>
                  </a:txBody>
                  <a:tcPr marL="91407" marR="91407" marT="45738" marB="45738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8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otham HTF Light" pitchFamily="50" charset="0"/>
                        </a:rPr>
                        <a:t>*</a:t>
                      </a:r>
                    </a:p>
                  </a:txBody>
                  <a:tcPr marL="91407" marR="91407" marT="45738" marB="4573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otham HTF Light" pitchFamily="50" charset="0"/>
                        </a:rPr>
                        <a:t>Multiplicação</a:t>
                      </a:r>
                    </a:p>
                  </a:txBody>
                  <a:tcPr marL="91407" marR="91407" marT="45738" marB="4573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8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otham HTF Light" pitchFamily="50" charset="0"/>
                        </a:rPr>
                        <a:t>/</a:t>
                      </a:r>
                    </a:p>
                  </a:txBody>
                  <a:tcPr marL="91407" marR="91407" marT="45738" marB="4573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otham HTF Light" pitchFamily="50" charset="0"/>
                        </a:rPr>
                        <a:t>Divisão</a:t>
                      </a:r>
                    </a:p>
                  </a:txBody>
                  <a:tcPr marL="91407" marR="91407" marT="45738" marB="45738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8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otham HTF Light" pitchFamily="50" charset="0"/>
                        </a:rPr>
                        <a:t>%</a:t>
                      </a:r>
                    </a:p>
                  </a:txBody>
                  <a:tcPr marL="91407" marR="91407" marT="45738" marB="4573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otham HTF Light" pitchFamily="50" charset="0"/>
                        </a:rPr>
                        <a:t>Módulo (resto de divisão)</a:t>
                      </a:r>
                    </a:p>
                  </a:txBody>
                  <a:tcPr marL="91407" marR="91407" marT="45738" marB="4573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8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otham HTF Light" pitchFamily="50" charset="0"/>
                        </a:rPr>
                        <a:t>++</a:t>
                      </a:r>
                    </a:p>
                  </a:txBody>
                  <a:tcPr marL="91407" marR="91407" marT="45738" marB="4573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otham HTF Light" pitchFamily="50" charset="0"/>
                        </a:rPr>
                        <a:t>Incremento</a:t>
                      </a:r>
                    </a:p>
                  </a:txBody>
                  <a:tcPr marL="91407" marR="91407" marT="45738" marB="45738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8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otham HTF Light" pitchFamily="50" charset="0"/>
                        </a:rPr>
                        <a:t>--</a:t>
                      </a:r>
                    </a:p>
                  </a:txBody>
                  <a:tcPr marL="91407" marR="91407" marT="45738" marB="4573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otham HTF Light" pitchFamily="50" charset="0"/>
                        </a:rPr>
                        <a:t>Decremento</a:t>
                      </a:r>
                    </a:p>
                  </a:txBody>
                  <a:tcPr marL="91407" marR="91407" marT="45738" marB="4573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98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otham HTF Light" pitchFamily="50" charset="0"/>
                        </a:rPr>
                        <a:t>+=</a:t>
                      </a:r>
                    </a:p>
                  </a:txBody>
                  <a:tcPr marL="91407" marR="91407" marT="45738" marB="4573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otham HTF Light" pitchFamily="50" charset="0"/>
                        </a:rPr>
                        <a:t>Atribuição aditiva</a:t>
                      </a:r>
                    </a:p>
                  </a:txBody>
                  <a:tcPr marL="91407" marR="91407" marT="45738" marB="45738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98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otham HTF Light" pitchFamily="50" charset="0"/>
                        </a:rPr>
                        <a:t>-=</a:t>
                      </a:r>
                    </a:p>
                  </a:txBody>
                  <a:tcPr marL="91407" marR="91407" marT="45738" marB="4573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otham HTF Light" pitchFamily="50" charset="0"/>
                        </a:rPr>
                        <a:t>Atribuição subtrativa</a:t>
                      </a:r>
                    </a:p>
                  </a:txBody>
                  <a:tcPr marL="91407" marR="91407" marT="45738" marB="4573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98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otham HTF Light" pitchFamily="50" charset="0"/>
                        </a:rPr>
                        <a:t>*=</a:t>
                      </a:r>
                    </a:p>
                  </a:txBody>
                  <a:tcPr marL="91407" marR="91407" marT="45738" marB="4573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otham HTF Light" pitchFamily="50" charset="0"/>
                        </a:rPr>
                        <a:t>Atribuição multiplicativa</a:t>
                      </a:r>
                    </a:p>
                  </a:txBody>
                  <a:tcPr marL="91407" marR="91407" marT="45738" marB="45738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98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otham HTF Light" pitchFamily="50" charset="0"/>
                        </a:rPr>
                        <a:t>/=</a:t>
                      </a:r>
                    </a:p>
                  </a:txBody>
                  <a:tcPr marL="91407" marR="91407" marT="45738" marB="4573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otham HTF Light" pitchFamily="50" charset="0"/>
                        </a:rPr>
                        <a:t>Atribuição de divisão</a:t>
                      </a:r>
                    </a:p>
                  </a:txBody>
                  <a:tcPr marL="91407" marR="91407" marT="45738" marB="4573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98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otham HTF Light" pitchFamily="50" charset="0"/>
                        </a:rPr>
                        <a:t>%=</a:t>
                      </a:r>
                    </a:p>
                  </a:txBody>
                  <a:tcPr marL="91407" marR="91407" marT="45738" marB="4573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otham HTF Light" pitchFamily="50" charset="0"/>
                        </a:rPr>
                        <a:t>Atribuição de módulo</a:t>
                      </a:r>
                    </a:p>
                  </a:txBody>
                  <a:tcPr marL="91407" marR="91407" marT="45738" marB="45738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77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9">
            <a:extLst>
              <a:ext uri="{FF2B5EF4-FFF2-40B4-BE49-F238E27FC236}">
                <a16:creationId xmlns:a16="http://schemas.microsoft.com/office/drawing/2014/main" id="{CF3CC545-7305-429E-887A-8C35CAC59F4C}"/>
              </a:ext>
            </a:extLst>
          </p:cNvPr>
          <p:cNvSpPr txBox="1"/>
          <p:nvPr/>
        </p:nvSpPr>
        <p:spPr>
          <a:xfrm>
            <a:off x="1252555" y="740346"/>
            <a:ext cx="5320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OPERADORES ARITMÉTICOS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EXEMPLO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5D07E679-169A-4ADD-AF70-041973BD0688}"/>
              </a:ext>
            </a:extLst>
          </p:cNvPr>
          <p:cNvSpPr txBox="1"/>
          <p:nvPr/>
        </p:nvSpPr>
        <p:spPr>
          <a:xfrm>
            <a:off x="2386073" y="1954716"/>
            <a:ext cx="7419854" cy="3733202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public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class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Operadores {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public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static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void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main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args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[]){</a:t>
            </a:r>
          </a:p>
          <a:p>
            <a:pPr lvl="1"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int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m = 2 * 10;</a:t>
            </a:r>
          </a:p>
          <a:p>
            <a:pPr lvl="1"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System.out.println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("Multiplicando 2*10 = " + m);	</a:t>
            </a:r>
          </a:p>
          <a:p>
            <a:pPr lvl="1"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double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 = 10 / 2;</a:t>
            </a:r>
          </a:p>
          <a:p>
            <a:pPr lvl="1"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System.out.println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("Dividindo 10 por 2 = " + d);	</a:t>
            </a:r>
          </a:p>
          <a:p>
            <a:pPr lvl="1"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int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r = 10 % 3;</a:t>
            </a:r>
          </a:p>
          <a:p>
            <a:pPr lvl="1"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System.out.println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("Resto da divisão 10/3=" + r);</a:t>
            </a:r>
          </a:p>
          <a:p>
            <a:pPr lvl="1"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int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i = m++;</a:t>
            </a:r>
          </a:p>
          <a:p>
            <a:pPr lvl="1"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System.out.println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("Incrementando " + i + " em 1 = " + m);</a:t>
            </a:r>
          </a:p>
          <a:p>
            <a:pPr lvl="1"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53685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02" y="985344"/>
            <a:ext cx="2726522" cy="31963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8037" y="2767281"/>
            <a:ext cx="79359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CONSTRUTORES E </a:t>
            </a:r>
            <a:endParaRPr lang="en-US" sz="4000" dirty="0">
              <a:solidFill>
                <a:srgbClr val="91A3AD"/>
              </a:solidFill>
              <a:latin typeface="Gotham HTF Medium"/>
              <a:cs typeface="Gotham HTF Light"/>
            </a:endParaRPr>
          </a:p>
          <a:p>
            <a:pPr algn="ctr"/>
            <a:r>
              <a:rPr lang="en-US" sz="4000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ATRIBUTOS DE REFERÊNCIA</a:t>
            </a:r>
            <a:endParaRPr lang="en-US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D6E6704-DC54-4E9F-82A9-64A5D86289FC}"/>
              </a:ext>
            </a:extLst>
          </p:cNvPr>
          <p:cNvSpPr txBox="1">
            <a:spLocks/>
          </p:cNvSpPr>
          <p:nvPr/>
        </p:nvSpPr>
        <p:spPr>
          <a:xfrm>
            <a:off x="1187351" y="922138"/>
            <a:ext cx="1743139" cy="444630"/>
          </a:xfrm>
          <a:prstGeom prst="rect">
            <a:avLst/>
          </a:prstGeom>
        </p:spPr>
        <p:txBody>
          <a:bodyPr anchor="b"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3554">
              <a:defRPr/>
            </a:pPr>
            <a:r>
              <a:rPr lang="pt-BR" sz="2664" b="1" dirty="0">
                <a:solidFill>
                  <a:srgbClr val="ED145B"/>
                </a:solidFill>
                <a:latin typeface="Gotham HTF" pitchFamily="50" charset="0"/>
              </a:rPr>
              <a:t>AULA 6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9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9">
            <a:extLst>
              <a:ext uri="{FF2B5EF4-FFF2-40B4-BE49-F238E27FC236}">
                <a16:creationId xmlns:a16="http://schemas.microsoft.com/office/drawing/2014/main" id="{CF3CC545-7305-429E-887A-8C35CAC59F4C}"/>
              </a:ext>
            </a:extLst>
          </p:cNvPr>
          <p:cNvSpPr txBox="1"/>
          <p:nvPr/>
        </p:nvSpPr>
        <p:spPr>
          <a:xfrm>
            <a:off x="1252555" y="740346"/>
            <a:ext cx="5320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OPERADORES CONDICIONAIS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EXEMPLO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5D07E679-169A-4ADD-AF70-041973BD0688}"/>
              </a:ext>
            </a:extLst>
          </p:cNvPr>
          <p:cNvSpPr txBox="1"/>
          <p:nvPr/>
        </p:nvSpPr>
        <p:spPr>
          <a:xfrm>
            <a:off x="2975338" y="1445467"/>
            <a:ext cx="7419854" cy="5217198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public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class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Condicionais {</a:t>
            </a:r>
          </a:p>
          <a:p>
            <a:pPr lvl="1"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public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static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void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main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args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[]){</a:t>
            </a:r>
          </a:p>
          <a:p>
            <a:pPr lvl="1"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int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a = 2;</a:t>
            </a:r>
          </a:p>
          <a:p>
            <a:pPr lvl="1"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int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b = 4;</a:t>
            </a:r>
          </a:p>
          <a:p>
            <a:pPr lvl="1"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boolean c =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true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boolean d = false;</a:t>
            </a:r>
          </a:p>
          <a:p>
            <a:pPr lvl="1"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System.out.println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(a + " igual a " + b + " : " + (a==b));</a:t>
            </a:r>
          </a:p>
          <a:p>
            <a:pPr lvl="1"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System.out.println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(a + " maior " + b + " : " + (a&gt;b));</a:t>
            </a:r>
          </a:p>
          <a:p>
            <a:pPr lvl="1"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System.out.println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(a + " menor " + b + " : " + (a&lt;b));</a:t>
            </a:r>
          </a:p>
          <a:p>
            <a:pPr lvl="1"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System.out.println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(c + " &amp;&amp; " + d + " = " + (c&amp;&amp;d));		</a:t>
            </a:r>
          </a:p>
          <a:p>
            <a:pPr lvl="1"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System.out.println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(d + " &amp;&amp; " + c + " = " + (d&amp;&amp;c));			</a:t>
            </a:r>
          </a:p>
          <a:p>
            <a:pPr lvl="1"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System.out.println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(c + " || " + d + " = " + (c||d));	</a:t>
            </a:r>
          </a:p>
          <a:p>
            <a:pPr lvl="1"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}	</a:t>
            </a:r>
          </a:p>
          <a:p>
            <a:pPr lvl="1"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054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9">
            <a:extLst>
              <a:ext uri="{FF2B5EF4-FFF2-40B4-BE49-F238E27FC236}">
                <a16:creationId xmlns:a16="http://schemas.microsoft.com/office/drawing/2014/main" id="{CF3CC545-7305-429E-887A-8C35CAC59F4C}"/>
              </a:ext>
            </a:extLst>
          </p:cNvPr>
          <p:cNvSpPr txBox="1"/>
          <p:nvPr/>
        </p:nvSpPr>
        <p:spPr>
          <a:xfrm>
            <a:off x="1252555" y="740346"/>
            <a:ext cx="532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DESCANSOS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2A963B8-948B-4831-B303-A7E57C7E2AD5}"/>
              </a:ext>
            </a:extLst>
          </p:cNvPr>
          <p:cNvSpPr txBox="1"/>
          <p:nvPr/>
        </p:nvSpPr>
        <p:spPr>
          <a:xfrm>
            <a:off x="1252555" y="1384872"/>
            <a:ext cx="7419854" cy="4570868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0265D"/>
              </a:buClr>
              <a:buFont typeface="+mj-lt"/>
              <a:buAutoNum type="arabicPeriod"/>
              <a:defRPr/>
            </a:pPr>
            <a:r>
              <a:rPr lang="pt-BR" sz="1400" dirty="0">
                <a:latin typeface="Gotham HTF Light" pitchFamily="50" charset="0"/>
              </a:rPr>
              <a:t>No projeto Referencia:</a:t>
            </a:r>
          </a:p>
          <a:p>
            <a:pPr marL="742950" lvl="1" indent="-285750">
              <a:lnSpc>
                <a:spcPct val="150000"/>
              </a:lnSpc>
              <a:buClr>
                <a:srgbClr val="F0265D"/>
              </a:buClr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latin typeface="Gotham HTF Light" pitchFamily="50" charset="0"/>
              </a:rPr>
              <a:t>Crie a classe Telefone com os atributos: numero, ramal, operadora e </a:t>
            </a:r>
            <a:r>
              <a:rPr lang="pt-BR" sz="1400" dirty="0" err="1">
                <a:latin typeface="Gotham HTF Light" pitchFamily="50" charset="0"/>
              </a:rPr>
              <a:t>ddd</a:t>
            </a:r>
            <a:r>
              <a:rPr lang="pt-BR" sz="1400" dirty="0">
                <a:latin typeface="Gotham HTF Light" pitchFamily="50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Clr>
                <a:srgbClr val="F0265D"/>
              </a:buClr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latin typeface="Gotham HTF Light" pitchFamily="50" charset="0"/>
              </a:rPr>
              <a:t>Altere na classe Cliente o atributo fone.</a:t>
            </a:r>
          </a:p>
          <a:p>
            <a:pPr marL="742950" lvl="1" indent="-285750">
              <a:lnSpc>
                <a:spcPct val="150000"/>
              </a:lnSpc>
              <a:buClr>
                <a:srgbClr val="F0265D"/>
              </a:buClr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latin typeface="Gotham HTF Light" pitchFamily="50" charset="0"/>
              </a:rPr>
              <a:t>Altere a sua classe de Teste, instanciando um objeto Telefone.</a:t>
            </a:r>
          </a:p>
          <a:p>
            <a:pPr>
              <a:lnSpc>
                <a:spcPct val="150000"/>
              </a:lnSpc>
              <a:defRPr/>
            </a:pPr>
            <a:endParaRPr lang="pt-BR" sz="1400" dirty="0">
              <a:latin typeface="Gotham HTF Light" pitchFamily="50" charset="0"/>
            </a:endParaRPr>
          </a:p>
          <a:p>
            <a:pPr marL="342900" indent="-342900">
              <a:lnSpc>
                <a:spcPct val="150000"/>
              </a:lnSpc>
              <a:buClr>
                <a:srgbClr val="F0265D"/>
              </a:buClr>
              <a:buFont typeface="+mj-lt"/>
              <a:buAutoNum type="arabicPeriod" startAt="2"/>
              <a:defRPr/>
            </a:pPr>
            <a:r>
              <a:rPr lang="pt-BR" sz="1400" dirty="0">
                <a:latin typeface="Gotham HTF Light" pitchFamily="50" charset="0"/>
              </a:rPr>
              <a:t>Crie um novo projeto chamado: </a:t>
            </a:r>
            <a:r>
              <a:rPr lang="pt-BR" sz="1400" dirty="0" err="1">
                <a:latin typeface="Gotham HTF Light" pitchFamily="50" charset="0"/>
              </a:rPr>
              <a:t>ControleDeBens</a:t>
            </a:r>
            <a:r>
              <a:rPr lang="pt-BR" sz="1400" dirty="0">
                <a:latin typeface="Gotham HTF Light" pitchFamily="50" charset="0"/>
              </a:rPr>
              <a:t>. </a:t>
            </a:r>
          </a:p>
          <a:p>
            <a:pPr marL="742950" lvl="1" indent="-285750">
              <a:lnSpc>
                <a:spcPct val="150000"/>
              </a:lnSpc>
              <a:buClr>
                <a:srgbClr val="F0265D"/>
              </a:buClr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latin typeface="Gotham HTF Light" pitchFamily="50" charset="0"/>
              </a:rPr>
              <a:t>crie os pacotes: testes, bens e pessoas dentro do </a:t>
            </a:r>
            <a:r>
              <a:rPr lang="pt-BR" sz="1400" dirty="0" err="1">
                <a:latin typeface="Gotham HTF Light" pitchFamily="50" charset="0"/>
              </a:rPr>
              <a:t>dominio</a:t>
            </a:r>
            <a:r>
              <a:rPr lang="pt-BR" sz="1400" dirty="0">
                <a:latin typeface="Gotham HTF Light" pitchFamily="50" charset="0"/>
              </a:rPr>
              <a:t> fiap.com.br. </a:t>
            </a:r>
          </a:p>
          <a:p>
            <a:pPr marL="742950" lvl="1" indent="-285750">
              <a:lnSpc>
                <a:spcPct val="150000"/>
              </a:lnSpc>
              <a:buClr>
                <a:srgbClr val="F0265D"/>
              </a:buClr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latin typeface="Gotham HTF Light" pitchFamily="50" charset="0"/>
              </a:rPr>
              <a:t>No pacote bens, crie as classes: Veiculo (modelo, motor e </a:t>
            </a:r>
            <a:r>
              <a:rPr lang="pt-BR" sz="1400" dirty="0" err="1">
                <a:latin typeface="Gotham HTF Light" pitchFamily="50" charset="0"/>
              </a:rPr>
              <a:t>qtdePortas</a:t>
            </a:r>
            <a:r>
              <a:rPr lang="pt-BR" sz="1400" dirty="0">
                <a:latin typeface="Gotham HTF Light" pitchFamily="50" charset="0"/>
              </a:rPr>
              <a:t>, se é zero ou não) e Imóvel (tamanho, </a:t>
            </a:r>
            <a:r>
              <a:rPr lang="pt-BR" sz="1400" dirty="0" err="1">
                <a:latin typeface="Gotham HTF Light" pitchFamily="50" charset="0"/>
              </a:rPr>
              <a:t>endereco</a:t>
            </a:r>
            <a:r>
              <a:rPr lang="pt-BR" sz="1400" dirty="0">
                <a:latin typeface="Gotham HTF Light" pitchFamily="50" charset="0"/>
              </a:rPr>
              <a:t>, valor, e se é residencial ou não). </a:t>
            </a:r>
          </a:p>
          <a:p>
            <a:pPr marL="742950" lvl="1" indent="-285750">
              <a:lnSpc>
                <a:spcPct val="150000"/>
              </a:lnSpc>
              <a:buClr>
                <a:srgbClr val="F0265D"/>
              </a:buClr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latin typeface="Gotham HTF Light" pitchFamily="50" charset="0"/>
              </a:rPr>
              <a:t>No pacote pessoas, crie a classe PF (nome, </a:t>
            </a:r>
            <a:r>
              <a:rPr lang="pt-BR" sz="1400" dirty="0" err="1">
                <a:latin typeface="Gotham HTF Light" pitchFamily="50" charset="0"/>
              </a:rPr>
              <a:t>cpf</a:t>
            </a:r>
            <a:r>
              <a:rPr lang="pt-BR" sz="1400" dirty="0">
                <a:latin typeface="Gotham HTF Light" pitchFamily="50" charset="0"/>
              </a:rPr>
              <a:t>, </a:t>
            </a:r>
            <a:r>
              <a:rPr lang="pt-BR" sz="1400" dirty="0" err="1">
                <a:latin typeface="Gotham HTF Light" pitchFamily="50" charset="0"/>
              </a:rPr>
              <a:t>veiculos</a:t>
            </a:r>
            <a:r>
              <a:rPr lang="pt-BR" sz="1400" dirty="0">
                <a:latin typeface="Gotham HTF Light" pitchFamily="50" charset="0"/>
              </a:rPr>
              <a:t> e imóveis). </a:t>
            </a:r>
          </a:p>
          <a:p>
            <a:pPr marL="742950" lvl="1" indent="-285750">
              <a:lnSpc>
                <a:spcPct val="150000"/>
              </a:lnSpc>
              <a:buClr>
                <a:srgbClr val="F0265D"/>
              </a:buClr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latin typeface="Gotham HTF Light" pitchFamily="50" charset="0"/>
              </a:rPr>
              <a:t>No pacote testes, crie uma classe para testar o preenchimento e a exibição dos dados de um objeto PF.</a:t>
            </a:r>
          </a:p>
          <a:p>
            <a:pPr lvl="1">
              <a:lnSpc>
                <a:spcPct val="150000"/>
              </a:lnSpc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85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9">
            <a:extLst>
              <a:ext uri="{FF2B5EF4-FFF2-40B4-BE49-F238E27FC236}">
                <a16:creationId xmlns:a16="http://schemas.microsoft.com/office/drawing/2014/main" id="{CF3CC545-7305-429E-887A-8C35CAC59F4C}"/>
              </a:ext>
            </a:extLst>
          </p:cNvPr>
          <p:cNvSpPr txBox="1"/>
          <p:nvPr/>
        </p:nvSpPr>
        <p:spPr>
          <a:xfrm>
            <a:off x="1252555" y="740346"/>
            <a:ext cx="532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DESCANSOS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2A963B8-948B-4831-B303-A7E57C7E2AD5}"/>
              </a:ext>
            </a:extLst>
          </p:cNvPr>
          <p:cNvSpPr txBox="1"/>
          <p:nvPr/>
        </p:nvSpPr>
        <p:spPr>
          <a:xfrm>
            <a:off x="1252555" y="1384872"/>
            <a:ext cx="7419854" cy="1591078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ct val="30000"/>
              </a:spcBef>
              <a:buClr>
                <a:srgbClr val="F0265D"/>
              </a:buClr>
              <a:buFont typeface="+mj-lt"/>
              <a:buAutoNum type="arabicPeriod" startAt="3"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Crie um projeto no Eclipse chamado </a:t>
            </a:r>
            <a:r>
              <a:rPr lang="pt-BR" sz="1600" dirty="0" err="1">
                <a:solidFill>
                  <a:srgbClr val="F0265D"/>
                </a:solidFill>
                <a:latin typeface="Gotham HTF Light" pitchFamily="50" charset="0"/>
                <a:cs typeface="Courier New" pitchFamily="49" charset="0"/>
              </a:rPr>
              <a:t>SistemaBanco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spcBef>
                <a:spcPct val="30000"/>
              </a:spcBef>
              <a:buClr>
                <a:srgbClr val="F0265D"/>
              </a:buClr>
              <a:buFont typeface="+mj-lt"/>
              <a:buAutoNum type="alphaLcParenR"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Implemente as classes conforme especificado pelo seguinte diagrama de classes:</a:t>
            </a:r>
          </a:p>
          <a:p>
            <a:pPr>
              <a:lnSpc>
                <a:spcPct val="150000"/>
              </a:lnSpc>
              <a:defRPr/>
            </a:pPr>
            <a:endParaRPr lang="pt-BR" sz="1600" dirty="0">
              <a:latin typeface="Gotham HTF Light" pitchFamily="50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C7C5760-D814-4F1C-B356-01BDD6A099C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213" y="2671897"/>
            <a:ext cx="4811573" cy="396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8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E232290-B2FF-4ADA-802E-4CD0F62D36B1}"/>
              </a:ext>
            </a:extLst>
          </p:cNvPr>
          <p:cNvSpPr/>
          <p:nvPr/>
        </p:nvSpPr>
        <p:spPr>
          <a:xfrm>
            <a:off x="1093527" y="1828801"/>
            <a:ext cx="6745356" cy="22263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2A963B8-948B-4831-B303-A7E57C7E2AD5}"/>
              </a:ext>
            </a:extLst>
          </p:cNvPr>
          <p:cNvSpPr txBox="1"/>
          <p:nvPr/>
        </p:nvSpPr>
        <p:spPr>
          <a:xfrm>
            <a:off x="1252555" y="1384872"/>
            <a:ext cx="7419854" cy="4077912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lvl="1" indent="-457200" algn="just">
              <a:lnSpc>
                <a:spcPct val="90000"/>
              </a:lnSpc>
              <a:spcBef>
                <a:spcPct val="30000"/>
              </a:spcBef>
              <a:buClr>
                <a:srgbClr val="F0265D"/>
              </a:buClr>
              <a:buFont typeface="+mj-lt"/>
              <a:buAutoNum type="alphaLcParenR" startAt="2"/>
            </a:pPr>
            <a:r>
              <a:rPr lang="pt-BR" sz="1600" dirty="0">
                <a:solidFill>
                  <a:srgbClr val="000000"/>
                </a:solidFill>
                <a:latin typeface="Gotham HTF Light" pitchFamily="50" charset="0"/>
                <a:cs typeface="Courier New" pitchFamily="49" charset="0"/>
              </a:rPr>
              <a:t>Crie a classe  </a:t>
            </a:r>
            <a:r>
              <a:rPr lang="pt-BR" sz="1600" dirty="0" err="1">
                <a:solidFill>
                  <a:srgbClr val="F0265D"/>
                </a:solidFill>
                <a:latin typeface="Gotham HTF Light" pitchFamily="50" charset="0"/>
                <a:cs typeface="Courier New" pitchFamily="49" charset="0"/>
              </a:rPr>
              <a:t>TesteConta</a:t>
            </a:r>
            <a:r>
              <a:rPr lang="pt-BR" sz="1600" b="1" dirty="0">
                <a:solidFill>
                  <a:srgbClr val="000000"/>
                </a:solidFill>
                <a:latin typeface="Gotham HTF Light" pitchFamily="50" charset="0"/>
                <a:cs typeface="Courier New" pitchFamily="49" charset="0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Gotham HTF Light" pitchFamily="50" charset="0"/>
                <a:cs typeface="Courier New" pitchFamily="49" charset="0"/>
              </a:rPr>
              <a:t>conforme exibido abaixo:</a:t>
            </a:r>
          </a:p>
          <a:p>
            <a:pPr marL="0" lvl="1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endParaRPr lang="pt-BR" sz="20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pt-BR" sz="16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package</a:t>
            </a:r>
            <a:r>
              <a:rPr lang="pt-BR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br.com.fiap.tds.ltp.sistemabanco.entidades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endParaRPr lang="pt-BR" sz="1200" b="1" dirty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pt-BR" sz="16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TesteConta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endParaRPr lang="pt-BR" sz="600" b="1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>
              <a:buFontTx/>
              <a:buNone/>
              <a:defRPr/>
            </a:pP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FontTx/>
              <a:buNone/>
              <a:defRPr/>
            </a:pPr>
            <a:endParaRPr lang="pt-BR" sz="600" b="1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1400" dirty="0">
                <a:solidFill>
                  <a:srgbClr val="303030"/>
                </a:solidFill>
                <a:latin typeface="Gotham HTF Light" pitchFamily="50" charset="0"/>
                <a:cs typeface="Courier New" pitchFamily="49" charset="0"/>
              </a:rPr>
              <a:t>No método </a:t>
            </a:r>
            <a:r>
              <a:rPr lang="pt-BR" sz="1400" dirty="0" err="1">
                <a:solidFill>
                  <a:srgbClr val="F0265D"/>
                </a:solidFill>
                <a:latin typeface="Gotham HTF Light" pitchFamily="50" charset="0"/>
                <a:cs typeface="Courier New" pitchFamily="49" charset="0"/>
              </a:rPr>
              <a:t>main</a:t>
            </a:r>
            <a:r>
              <a:rPr lang="pt-BR" sz="1400" dirty="0">
                <a:solidFill>
                  <a:srgbClr val="303030"/>
                </a:solidFill>
                <a:latin typeface="Gotham HTF Light" pitchFamily="50" charset="0"/>
                <a:cs typeface="Courier New" pitchFamily="49" charset="0"/>
              </a:rPr>
              <a:t> da classe </a:t>
            </a:r>
            <a:r>
              <a:rPr lang="pt-BR" sz="1400" dirty="0" err="1">
                <a:solidFill>
                  <a:srgbClr val="F0265D"/>
                </a:solidFill>
                <a:latin typeface="Gotham HTF Light" pitchFamily="50" charset="0"/>
                <a:cs typeface="Courier New" pitchFamily="49" charset="0"/>
              </a:rPr>
              <a:t>TesteConta</a:t>
            </a:r>
            <a:r>
              <a:rPr lang="pt-BR" sz="1400" dirty="0">
                <a:solidFill>
                  <a:srgbClr val="303030"/>
                </a:solidFill>
                <a:latin typeface="Gotham HTF Light" pitchFamily="50" charset="0"/>
                <a:cs typeface="Courier New" pitchFamily="49" charset="0"/>
              </a:rPr>
              <a:t>, instancie os objetos necessários e defina o estado de cada um, de forma que a seguinte conta bancária seja representada:</a:t>
            </a:r>
          </a:p>
          <a:p>
            <a:pPr>
              <a:buFontTx/>
              <a:buNone/>
              <a:defRPr/>
            </a:pPr>
            <a:endParaRPr lang="pt-BR" sz="20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>
              <a:lnSpc>
                <a:spcPct val="150000"/>
              </a:lnSpc>
              <a:defRPr/>
            </a:pPr>
            <a:endParaRPr lang="pt-BR" sz="1600" dirty="0"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CF3CC545-7305-429E-887A-8C35CAC59F4C}"/>
              </a:ext>
            </a:extLst>
          </p:cNvPr>
          <p:cNvSpPr txBox="1"/>
          <p:nvPr/>
        </p:nvSpPr>
        <p:spPr>
          <a:xfrm>
            <a:off x="1252555" y="740346"/>
            <a:ext cx="532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DESCANSOS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96D8AFD5-9B7F-40D8-978F-71A722311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026684"/>
              </p:ext>
            </p:extLst>
          </p:nvPr>
        </p:nvGraphicFramePr>
        <p:xfrm>
          <a:off x="1252553" y="5192568"/>
          <a:ext cx="9044998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4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81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Gotham HTF Light" pitchFamily="50" charset="0"/>
                        </a:rPr>
                        <a:t>Conta</a:t>
                      </a:r>
                      <a:r>
                        <a:rPr lang="pt-BR" sz="1400" baseline="0" dirty="0">
                          <a:latin typeface="Gotham HTF Light" pitchFamily="50" charset="0"/>
                        </a:rPr>
                        <a:t> Corrente</a:t>
                      </a:r>
                      <a:endParaRPr lang="pt-BR" sz="1400" dirty="0">
                        <a:latin typeface="Gotham HTF Light" pitchFamily="50" charset="0"/>
                      </a:endParaRPr>
                    </a:p>
                  </a:txBody>
                  <a:tcPr>
                    <a:solidFill>
                      <a:srgbClr val="F0265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Gotham HTF Light" pitchFamily="50" charset="0"/>
                        </a:rPr>
                        <a:t>Cliente</a:t>
                      </a:r>
                    </a:p>
                  </a:txBody>
                  <a:tcPr>
                    <a:solidFill>
                      <a:srgbClr val="F0265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Gotham HTF Light" pitchFamily="50" charset="0"/>
                        </a:rPr>
                        <a:t>Endereço</a:t>
                      </a:r>
                    </a:p>
                  </a:txBody>
                  <a:tcPr>
                    <a:solidFill>
                      <a:srgbClr val="F0265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otham HTF Light" pitchFamily="50" charset="0"/>
                        </a:rPr>
                        <a:t>Saldo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otham HTF Light" pitchFamily="50" charset="0"/>
                        </a:rPr>
                        <a:t>Nome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otham HTF Light" pitchFamily="50" charset="0"/>
                        </a:rPr>
                        <a:t>CPF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otham HTF Light" pitchFamily="50" charset="0"/>
                        </a:rPr>
                        <a:t>Rua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otham HTF Light" pitchFamily="50" charset="0"/>
                        </a:rPr>
                        <a:t>Nº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otham HTF Light" pitchFamily="50" charset="0"/>
                        </a:rPr>
                        <a:t>Compl.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otham HTF Light" pitchFamily="50" charset="0"/>
                        </a:rPr>
                        <a:t>Bairro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otham HTF Light" pitchFamily="50" charset="0"/>
                        </a:rPr>
                        <a:t>CEP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otham HTF Light" pitchFamily="50" charset="0"/>
                        </a:rPr>
                        <a:t>R$</a:t>
                      </a:r>
                      <a:r>
                        <a:rPr lang="pt-BR" sz="14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otham HTF Light" pitchFamily="50" charset="0"/>
                        </a:rPr>
                        <a:t> 7.9</a:t>
                      </a:r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otham HTF Light" pitchFamily="50" charset="0"/>
                        </a:rPr>
                        <a:t>50,33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otham HTF Light" pitchFamily="50" charset="0"/>
                        </a:rPr>
                        <a:t>Olavo de Carvalho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otham HTF Light" pitchFamily="50" charset="0"/>
                        </a:rPr>
                        <a:t>369.785.699-12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otham HTF Light" pitchFamily="50" charset="0"/>
                        </a:rPr>
                        <a:t>Alagoas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otham HTF Light" pitchFamily="50" charset="0"/>
                        </a:rPr>
                        <a:t>33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otham HTF Light" pitchFamily="50" charset="0"/>
                        </a:rPr>
                        <a:t>AP 07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otham HTF Light" pitchFamily="50" charset="0"/>
                        </a:rPr>
                        <a:t>Brás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otham HTF Light" pitchFamily="50" charset="0"/>
                        </a:rPr>
                        <a:t>85561-387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88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9">
            <a:extLst>
              <a:ext uri="{FF2B5EF4-FFF2-40B4-BE49-F238E27FC236}">
                <a16:creationId xmlns:a16="http://schemas.microsoft.com/office/drawing/2014/main" id="{CF3CC545-7305-429E-887A-8C35CAC59F4C}"/>
              </a:ext>
            </a:extLst>
          </p:cNvPr>
          <p:cNvSpPr txBox="1"/>
          <p:nvPr/>
        </p:nvSpPr>
        <p:spPr>
          <a:xfrm>
            <a:off x="1252555" y="740346"/>
            <a:ext cx="532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DESCANSOS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2A963B8-948B-4831-B303-A7E57C7E2AD5}"/>
              </a:ext>
            </a:extLst>
          </p:cNvPr>
          <p:cNvSpPr txBox="1"/>
          <p:nvPr/>
        </p:nvSpPr>
        <p:spPr>
          <a:xfrm>
            <a:off x="1252555" y="1384872"/>
            <a:ext cx="7419854" cy="4570868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0265D"/>
              </a:buClr>
              <a:buFont typeface="+mj-lt"/>
              <a:buAutoNum type="arabicPeriod" startAt="4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Faça com que na classe (Operadores) criada no exemplo de operadores aritméticos, os valores das variáveis: “m”, “d”, “r” e “i” sejam inseridos em tempo de execução (utilize 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JOptionPane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ou Scanner). Faça o mesmo para as variáveis da classe Condicionais, que foi criada para exemplificar os operadores condicionais.</a:t>
            </a:r>
          </a:p>
          <a:p>
            <a:pPr marL="342900" indent="-342900" algn="just">
              <a:lnSpc>
                <a:spcPct val="150000"/>
              </a:lnSpc>
              <a:buClr>
                <a:srgbClr val="F0265D"/>
              </a:buClr>
              <a:buFont typeface="+mj-lt"/>
              <a:buAutoNum type="arabicPeriod" startAt="4"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0265D"/>
              </a:buClr>
              <a:buFont typeface="+mj-lt"/>
              <a:buAutoNum type="arabicPeriod" startAt="4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Escreva um programa em Java que solicite ao usuário o número de horas trabalhadas e o valor da hora de trabalho. Mostre o salário a ser pago em função das horas trabalhadas.</a:t>
            </a:r>
          </a:p>
          <a:p>
            <a:pPr marL="342900" indent="-342900" algn="just">
              <a:lnSpc>
                <a:spcPct val="150000"/>
              </a:lnSpc>
              <a:buClr>
                <a:srgbClr val="F0265D"/>
              </a:buClr>
              <a:buFont typeface="+mj-lt"/>
              <a:buAutoNum type="arabicPeriod" startAt="4"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Courier New" pitchFamily="49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0265D"/>
              </a:buClr>
              <a:buFont typeface="+mj-lt"/>
              <a:buAutoNum type="arabicPeriod" startAt="4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Escreva um programa em Java que solicite ao usuário 3 (três) produtos, suas respectivas quantidades, preços e descontos (valores em R$). Mostrar ao final valor total a ser pago.</a:t>
            </a:r>
          </a:p>
          <a:p>
            <a:pPr>
              <a:lnSpc>
                <a:spcPct val="150000"/>
              </a:lnSpc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20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9">
            <a:extLst>
              <a:ext uri="{FF2B5EF4-FFF2-40B4-BE49-F238E27FC236}">
                <a16:creationId xmlns:a16="http://schemas.microsoft.com/office/drawing/2014/main" id="{CF3CC545-7305-429E-887A-8C35CAC59F4C}"/>
              </a:ext>
            </a:extLst>
          </p:cNvPr>
          <p:cNvSpPr txBox="1"/>
          <p:nvPr/>
        </p:nvSpPr>
        <p:spPr>
          <a:xfrm>
            <a:off x="1252555" y="740346"/>
            <a:ext cx="532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DESCANSOS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2A963B8-948B-4831-B303-A7E57C7E2AD5}"/>
              </a:ext>
            </a:extLst>
          </p:cNvPr>
          <p:cNvSpPr txBox="1"/>
          <p:nvPr/>
        </p:nvSpPr>
        <p:spPr>
          <a:xfrm>
            <a:off x="1252555" y="1384872"/>
            <a:ext cx="7419854" cy="778547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0265D"/>
              </a:buClr>
              <a:buFont typeface="+mj-lt"/>
              <a:buAutoNum type="arabicPeriod" startAt="7"/>
              <a:defRPr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Crie um projeto no Eclipse chamado </a:t>
            </a:r>
            <a:r>
              <a:rPr lang="pt-BR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Exercicio7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e implemente em Java a seguinte classe (crie uma estrutura de pacotes):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8973E93-0652-413A-BDB4-2AA0DFEC5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785" y="2346280"/>
            <a:ext cx="3882430" cy="427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5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9">
            <a:extLst>
              <a:ext uri="{FF2B5EF4-FFF2-40B4-BE49-F238E27FC236}">
                <a16:creationId xmlns:a16="http://schemas.microsoft.com/office/drawing/2014/main" id="{CF3CC545-7305-429E-887A-8C35CAC59F4C}"/>
              </a:ext>
            </a:extLst>
          </p:cNvPr>
          <p:cNvSpPr txBox="1"/>
          <p:nvPr/>
        </p:nvSpPr>
        <p:spPr>
          <a:xfrm>
            <a:off x="1252555" y="740346"/>
            <a:ext cx="532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DESCANSOS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2A963B8-948B-4831-B303-A7E57C7E2AD5}"/>
              </a:ext>
            </a:extLst>
          </p:cNvPr>
          <p:cNvSpPr txBox="1"/>
          <p:nvPr/>
        </p:nvSpPr>
        <p:spPr>
          <a:xfrm>
            <a:off x="1252555" y="1384872"/>
            <a:ext cx="7419854" cy="4829400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  <a:cs typeface="Courier New" pitchFamily="49" charset="0"/>
              </a:rPr>
              <a:t>Cont. do descanso 7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Faça as alterações indicadas abaixo na classe criada anteriormente (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ContaCorrente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):</a:t>
            </a:r>
          </a:p>
          <a:p>
            <a:pPr marL="285750" indent="-285750" algn="just">
              <a:lnSpc>
                <a:spcPct val="150000"/>
              </a:lnSpc>
              <a:spcBef>
                <a:spcPct val="30000"/>
              </a:spcBef>
              <a:buClr>
                <a:srgbClr val="F0265D"/>
              </a:buClr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O método deposito deve adicionar ao atributo saldo o valor passado como parâmetro e retornar o saldo atualizado.</a:t>
            </a:r>
          </a:p>
          <a:p>
            <a:pPr marL="285750" indent="-285750" algn="just">
              <a:lnSpc>
                <a:spcPct val="150000"/>
              </a:lnSpc>
              <a:spcBef>
                <a:spcPct val="30000"/>
              </a:spcBef>
              <a:buClr>
                <a:srgbClr val="F0265D"/>
              </a:buClr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O método saque deve subtrair do atributo saldo o valor passado como parâmetro e retornar o saldo atualizado.</a:t>
            </a:r>
          </a:p>
          <a:p>
            <a:pPr marL="285750" indent="-285750" algn="just">
              <a:lnSpc>
                <a:spcPct val="150000"/>
              </a:lnSpc>
              <a:spcBef>
                <a:spcPct val="30000"/>
              </a:spcBef>
              <a:buClr>
                <a:srgbClr val="F0265D"/>
              </a:buClr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O método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getSaldo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 deve retornar o valor do atributo saldo.</a:t>
            </a:r>
          </a:p>
          <a:p>
            <a:pPr marL="285750" indent="-285750" algn="just">
              <a:lnSpc>
                <a:spcPct val="150000"/>
              </a:lnSpc>
              <a:spcBef>
                <a:spcPct val="30000"/>
              </a:spcBef>
              <a:buClr>
                <a:srgbClr val="F0265D"/>
              </a:buClr>
              <a:buFont typeface="Arial" panose="020B0604020202020204" pitchFamily="34" charset="0"/>
              <a:buChar char="•"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Courier New" pitchFamily="49" charset="0"/>
            </a:endParaRPr>
          </a:p>
          <a:p>
            <a:pPr marL="285750" indent="-285750" algn="just">
              <a:lnSpc>
                <a:spcPct val="150000"/>
              </a:lnSpc>
              <a:spcBef>
                <a:spcPct val="30000"/>
              </a:spcBef>
              <a:buClr>
                <a:srgbClr val="F0265D"/>
              </a:buClr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O método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exibirSaldo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 deve exibir a seguinte mensagem no console:</a:t>
            </a:r>
          </a:p>
          <a:p>
            <a:pPr marL="857250" lvl="2" indent="0" algn="just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	</a:t>
            </a:r>
            <a:r>
              <a:rPr lang="pt-BR" sz="1400" dirty="0">
                <a:solidFill>
                  <a:srgbClr val="F0265D"/>
                </a:solidFill>
                <a:latin typeface="Gotham HTF Light" pitchFamily="50" charset="0"/>
                <a:cs typeface="Courier New" pitchFamily="49" charset="0"/>
              </a:rPr>
              <a:t>Olá &lt;titular&gt;, o seu saldo é: R$&lt;saldo&gt;</a:t>
            </a:r>
          </a:p>
          <a:p>
            <a:pPr lvl="1" algn="just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	Exemplo:</a:t>
            </a:r>
          </a:p>
          <a:p>
            <a:pPr marL="857250" lvl="2" indent="0" algn="just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rgbClr val="F0265D"/>
                </a:solidFill>
                <a:latin typeface="Gotham HTF Light" pitchFamily="50" charset="0"/>
                <a:cs typeface="Courier New" pitchFamily="49" charset="0"/>
              </a:rPr>
              <a:t>Olá Edson, o seu saldo é: R$45.67</a:t>
            </a:r>
          </a:p>
        </p:txBody>
      </p:sp>
    </p:spTree>
    <p:extLst>
      <p:ext uri="{BB962C8B-B14F-4D97-AF65-F5344CB8AC3E}">
        <p14:creationId xmlns:p14="http://schemas.microsoft.com/office/powerpoint/2010/main" val="355520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9">
            <a:extLst>
              <a:ext uri="{FF2B5EF4-FFF2-40B4-BE49-F238E27FC236}">
                <a16:creationId xmlns:a16="http://schemas.microsoft.com/office/drawing/2014/main" id="{CF3CC545-7305-429E-887A-8C35CAC59F4C}"/>
              </a:ext>
            </a:extLst>
          </p:cNvPr>
          <p:cNvSpPr txBox="1"/>
          <p:nvPr/>
        </p:nvSpPr>
        <p:spPr>
          <a:xfrm>
            <a:off x="1252555" y="740346"/>
            <a:ext cx="532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DESCANSOS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2A963B8-948B-4831-B303-A7E57C7E2AD5}"/>
              </a:ext>
            </a:extLst>
          </p:cNvPr>
          <p:cNvSpPr txBox="1"/>
          <p:nvPr/>
        </p:nvSpPr>
        <p:spPr>
          <a:xfrm>
            <a:off x="1252555" y="1384872"/>
            <a:ext cx="7419854" cy="4000968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  <a:cs typeface="Courier New" pitchFamily="49" charset="0"/>
              </a:rPr>
              <a:t>Cont. do descanso 7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Implemente em Java uma classe chamada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TesteContaCorrente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 e também o método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main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 nessa classe. Depois, elabore um código no método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main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 de forma que todos os métodos da classe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ContaCorrente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 sejam testados. Exemplo:</a:t>
            </a:r>
          </a:p>
          <a:p>
            <a:pPr algn="just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buFont typeface="+mj-lt"/>
              <a:buAutoNum type="arabicParenR" startAt="3"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	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ContaCorrente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 conta = new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ContaCorrente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();</a:t>
            </a:r>
          </a:p>
          <a:p>
            <a:pPr algn="just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	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conta.deposito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(100);</a:t>
            </a: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	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System.out.println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("saldo: "+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conta.getSaldo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());</a:t>
            </a:r>
          </a:p>
          <a:p>
            <a:pPr algn="just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	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conta.saque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(20);</a:t>
            </a:r>
          </a:p>
          <a:p>
            <a:pPr algn="just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	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conta.exibirSaldo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();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3072CC7-FA70-4644-92F7-FD5B0805F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462" y="3328440"/>
            <a:ext cx="28289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2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9">
            <a:extLst>
              <a:ext uri="{FF2B5EF4-FFF2-40B4-BE49-F238E27FC236}">
                <a16:creationId xmlns:a16="http://schemas.microsoft.com/office/drawing/2014/main" id="{CF3CC545-7305-429E-887A-8C35CAC59F4C}"/>
              </a:ext>
            </a:extLst>
          </p:cNvPr>
          <p:cNvSpPr txBox="1"/>
          <p:nvPr/>
        </p:nvSpPr>
        <p:spPr>
          <a:xfrm>
            <a:off x="1252555" y="740346"/>
            <a:ext cx="532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DESCANSOS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2A963B8-948B-4831-B303-A7E57C7E2AD5}"/>
              </a:ext>
            </a:extLst>
          </p:cNvPr>
          <p:cNvSpPr txBox="1"/>
          <p:nvPr/>
        </p:nvSpPr>
        <p:spPr>
          <a:xfrm>
            <a:off x="1252555" y="1384872"/>
            <a:ext cx="7419854" cy="1403847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30000"/>
              </a:spcBef>
              <a:buClr>
                <a:srgbClr val="F0265D"/>
              </a:buClr>
              <a:buFont typeface="+mj-lt"/>
              <a:buAutoNum type="arabicPeriod" startAt="8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O estagiário da empresa lhe passou o diagrama abaixo para representá-lo no Java. Monte a representação das classes no Java, realizando </a:t>
            </a:r>
            <a:r>
              <a:rPr lang="pt-BR" sz="1400" dirty="0">
                <a:solidFill>
                  <a:srgbClr val="F0265D"/>
                </a:solidFill>
                <a:latin typeface="Gotham HTF Light" pitchFamily="50" charset="0"/>
                <a:cs typeface="Courier New" pitchFamily="49" charset="0"/>
              </a:rPr>
              <a:t>alterações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 que julgar necessárias para suprir  alguma falha de modelagem.</a:t>
            </a:r>
          </a:p>
          <a:p>
            <a:pPr algn="just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Courier New" pitchFamily="49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50EDE48-9F81-4634-B165-66E3AC815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2755329"/>
            <a:ext cx="66103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5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9">
            <a:extLst>
              <a:ext uri="{FF2B5EF4-FFF2-40B4-BE49-F238E27FC236}">
                <a16:creationId xmlns:a16="http://schemas.microsoft.com/office/drawing/2014/main" id="{CF3CC545-7305-429E-887A-8C35CAC59F4C}"/>
              </a:ext>
            </a:extLst>
          </p:cNvPr>
          <p:cNvSpPr txBox="1"/>
          <p:nvPr/>
        </p:nvSpPr>
        <p:spPr>
          <a:xfrm>
            <a:off x="1252555" y="740346"/>
            <a:ext cx="532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DESCANSOS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2A963B8-948B-4831-B303-A7E57C7E2AD5}"/>
              </a:ext>
            </a:extLst>
          </p:cNvPr>
          <p:cNvSpPr txBox="1"/>
          <p:nvPr/>
        </p:nvSpPr>
        <p:spPr>
          <a:xfrm>
            <a:off x="1252555" y="1384872"/>
            <a:ext cx="7419854" cy="4764767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marL="4763" indent="-4763" algn="just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  <a:cs typeface="Courier New" pitchFamily="49" charset="0"/>
              </a:rPr>
              <a:t>Continuação do descanso 8:</a:t>
            </a:r>
          </a:p>
          <a:p>
            <a:pPr marL="4763" indent="-4763" algn="just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Altere as classes criadas anteriormente de modo que:</a:t>
            </a:r>
          </a:p>
          <a:p>
            <a:pPr marL="914400" lvl="1" indent="-285750" algn="just">
              <a:lnSpc>
                <a:spcPct val="150000"/>
              </a:lnSpc>
              <a:spcBef>
                <a:spcPct val="30000"/>
              </a:spcBef>
              <a:buClr>
                <a:srgbClr val="F0265D"/>
              </a:buClr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O método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getPreco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 retorne o valor do atributo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preco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.</a:t>
            </a:r>
          </a:p>
          <a:p>
            <a:pPr marL="914400" lvl="1" indent="-285750" algn="just">
              <a:lnSpc>
                <a:spcPct val="150000"/>
              </a:lnSpc>
              <a:spcBef>
                <a:spcPct val="30000"/>
              </a:spcBef>
              <a:buClr>
                <a:srgbClr val="F0265D"/>
              </a:buClr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O método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setPreco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 altere o valor do atributo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preco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, com valor passado como parâmetro.</a:t>
            </a:r>
          </a:p>
          <a:p>
            <a:pPr marL="914400" lvl="1" indent="-285750" algn="just">
              <a:lnSpc>
                <a:spcPct val="150000"/>
              </a:lnSpc>
              <a:spcBef>
                <a:spcPct val="30000"/>
              </a:spcBef>
              <a:buClr>
                <a:srgbClr val="F0265D"/>
              </a:buClr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O método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exibirTudo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 deverá exibir os dados do veículo e os dados da cor do Veículo.</a:t>
            </a:r>
          </a:p>
          <a:p>
            <a:pPr marL="914400" lvl="1" indent="-285750" algn="just">
              <a:lnSpc>
                <a:spcPct val="150000"/>
              </a:lnSpc>
              <a:spcBef>
                <a:spcPct val="30000"/>
              </a:spcBef>
              <a:buClr>
                <a:srgbClr val="F0265D"/>
              </a:buClr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O método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getIPI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 deverá retornar 7,5% do valor do veículo, que representa o IPI.</a:t>
            </a:r>
          </a:p>
          <a:p>
            <a:pPr marL="914400" lvl="1" indent="-285750" algn="just">
              <a:lnSpc>
                <a:spcPct val="150000"/>
              </a:lnSpc>
              <a:spcBef>
                <a:spcPct val="30000"/>
              </a:spcBef>
              <a:buClr>
                <a:srgbClr val="F0265D"/>
              </a:buClr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O método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getICMS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 deverá retornar 6% do valor do veículo, que representa o ICMS.</a:t>
            </a:r>
          </a:p>
          <a:p>
            <a:pPr marL="914400" lvl="1" indent="-285750" algn="just">
              <a:lnSpc>
                <a:spcPct val="150000"/>
              </a:lnSpc>
              <a:spcBef>
                <a:spcPct val="30000"/>
              </a:spcBef>
              <a:buClr>
                <a:srgbClr val="F0265D"/>
              </a:buClr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O método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getImpostos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 deverá retornar o total de impostos do veículo.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algn="just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2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3B03F371-9830-48BF-9695-229587E239D5}"/>
              </a:ext>
            </a:extLst>
          </p:cNvPr>
          <p:cNvSpPr txBox="1"/>
          <p:nvPr/>
        </p:nvSpPr>
        <p:spPr>
          <a:xfrm>
            <a:off x="1252555" y="740346"/>
            <a:ext cx="509614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AGENDA</a:t>
            </a:r>
            <a:endParaRPr lang="pt-BR" sz="2398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E2FD4C-D6F5-443D-BFC4-0DD204B53103}"/>
              </a:ext>
            </a:extLst>
          </p:cNvPr>
          <p:cNvSpPr txBox="1">
            <a:spLocks/>
          </p:cNvSpPr>
          <p:nvPr/>
        </p:nvSpPr>
        <p:spPr>
          <a:xfrm>
            <a:off x="1855305" y="1652367"/>
            <a:ext cx="6184784" cy="413474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Métodos Construtores</a:t>
            </a: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ea typeface="Roboto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08F4E15-12D6-4C71-9963-CCBB5E3EAE56}"/>
              </a:ext>
            </a:extLst>
          </p:cNvPr>
          <p:cNvSpPr/>
          <p:nvPr/>
        </p:nvSpPr>
        <p:spPr>
          <a:xfrm>
            <a:off x="1855305" y="2420955"/>
            <a:ext cx="6090361" cy="369332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Atributos de referência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7416909-DFC9-471F-B5CC-D44D21EABEC0}"/>
              </a:ext>
            </a:extLst>
          </p:cNvPr>
          <p:cNvSpPr/>
          <p:nvPr/>
        </p:nvSpPr>
        <p:spPr>
          <a:xfrm>
            <a:off x="1887985" y="3243960"/>
            <a:ext cx="7797656" cy="33842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Pacotes</a:t>
            </a: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ea typeface="ＭＳ Ｐゴシック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835EBA6-2D90-4F1A-84C3-988A0CAA31CF}"/>
              </a:ext>
            </a:extLst>
          </p:cNvPr>
          <p:cNvSpPr/>
          <p:nvPr/>
        </p:nvSpPr>
        <p:spPr>
          <a:xfrm>
            <a:off x="1855305" y="4009664"/>
            <a:ext cx="7373976" cy="33842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Tipos Primitivos/Referência</a:t>
            </a: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ea typeface="ＭＳ Ｐゴシック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61A1E47-59A3-4ADB-A079-190F9046281C}"/>
              </a:ext>
            </a:extLst>
          </p:cNvPr>
          <p:cNvSpPr/>
          <p:nvPr/>
        </p:nvSpPr>
        <p:spPr>
          <a:xfrm>
            <a:off x="1401441" y="1648018"/>
            <a:ext cx="453864" cy="456768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036">
              <a:defRPr/>
            </a:pPr>
            <a:r>
              <a:rPr lang="pt-BR" sz="1798" b="1" dirty="0">
                <a:solidFill>
                  <a:prstClr val="white"/>
                </a:solidFill>
                <a:latin typeface="Gotham HTF" pitchFamily="50" charset="0"/>
                <a:ea typeface="Roboto" pitchFamily="2" charset="0"/>
              </a:rPr>
              <a:t>1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CCBBE7C-F4EB-4A5A-8AAE-9CF02E15ABD1}"/>
              </a:ext>
            </a:extLst>
          </p:cNvPr>
          <p:cNvSpPr/>
          <p:nvPr/>
        </p:nvSpPr>
        <p:spPr>
          <a:xfrm>
            <a:off x="1887985" y="4760505"/>
            <a:ext cx="7373976" cy="33842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Variáveis</a:t>
            </a: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ea typeface="ＭＳ Ｐゴシック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C565CAA-B7A9-4F30-AD72-5630DC3D0543}"/>
              </a:ext>
            </a:extLst>
          </p:cNvPr>
          <p:cNvSpPr/>
          <p:nvPr/>
        </p:nvSpPr>
        <p:spPr>
          <a:xfrm>
            <a:off x="1401441" y="2414654"/>
            <a:ext cx="453864" cy="456768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036">
              <a:defRPr/>
            </a:pPr>
            <a:r>
              <a:rPr lang="pt-BR" sz="1798" b="1" dirty="0">
                <a:solidFill>
                  <a:prstClr val="white"/>
                </a:solidFill>
                <a:latin typeface="Gotham HTF" pitchFamily="50" charset="0"/>
                <a:ea typeface="Roboto" pitchFamily="2" charset="0"/>
              </a:rPr>
              <a:t>2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23D82F6-5525-4DC4-A8EA-42C1BB65E7BF}"/>
              </a:ext>
            </a:extLst>
          </p:cNvPr>
          <p:cNvSpPr/>
          <p:nvPr/>
        </p:nvSpPr>
        <p:spPr>
          <a:xfrm>
            <a:off x="1401441" y="3181290"/>
            <a:ext cx="453864" cy="456768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036">
              <a:defRPr/>
            </a:pPr>
            <a:r>
              <a:rPr lang="pt-BR" sz="1798" b="1" dirty="0">
                <a:solidFill>
                  <a:prstClr val="white"/>
                </a:solidFill>
                <a:latin typeface="Gotham HTF" pitchFamily="50" charset="0"/>
                <a:ea typeface="Roboto" pitchFamily="2" charset="0"/>
              </a:rPr>
              <a:t>3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DC5D9F3-8D1A-47F8-BE92-95A9A8114B35}"/>
              </a:ext>
            </a:extLst>
          </p:cNvPr>
          <p:cNvSpPr/>
          <p:nvPr/>
        </p:nvSpPr>
        <p:spPr>
          <a:xfrm>
            <a:off x="1401441" y="3947926"/>
            <a:ext cx="453864" cy="456768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036">
              <a:defRPr/>
            </a:pPr>
            <a:r>
              <a:rPr lang="pt-BR" sz="1798" b="1" dirty="0">
                <a:solidFill>
                  <a:prstClr val="white"/>
                </a:solidFill>
                <a:latin typeface="Gotham HTF" pitchFamily="50" charset="0"/>
                <a:ea typeface="Roboto" pitchFamily="2" charset="0"/>
              </a:rPr>
              <a:t>4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951FF97-0ADD-439D-9B59-4FF69A58F2AE}"/>
              </a:ext>
            </a:extLst>
          </p:cNvPr>
          <p:cNvSpPr/>
          <p:nvPr/>
        </p:nvSpPr>
        <p:spPr>
          <a:xfrm>
            <a:off x="1401441" y="4714562"/>
            <a:ext cx="453864" cy="456768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036">
              <a:defRPr/>
            </a:pPr>
            <a:r>
              <a:rPr lang="pt-BR" sz="1798" b="1" dirty="0">
                <a:solidFill>
                  <a:prstClr val="white"/>
                </a:solidFill>
                <a:latin typeface="Gotham HTF" pitchFamily="50" charset="0"/>
                <a:ea typeface="Roboto" pitchFamily="2" charset="0"/>
              </a:rPr>
              <a:t>5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A6BC932-5F52-4470-AC78-91A5EDEA665A}"/>
              </a:ext>
            </a:extLst>
          </p:cNvPr>
          <p:cNvSpPr/>
          <p:nvPr/>
        </p:nvSpPr>
        <p:spPr>
          <a:xfrm>
            <a:off x="1401441" y="5484951"/>
            <a:ext cx="453864" cy="456768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036">
              <a:defRPr/>
            </a:pPr>
            <a:r>
              <a:rPr lang="pt-BR" sz="1798" b="1" dirty="0">
                <a:solidFill>
                  <a:prstClr val="white"/>
                </a:solidFill>
                <a:latin typeface="Gotham HTF" pitchFamily="50" charset="0"/>
                <a:ea typeface="Roboto" pitchFamily="2" charset="0"/>
              </a:rPr>
              <a:t>6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1859F27-2F5B-43A7-8C43-EE66F1BBE5C7}"/>
              </a:ext>
            </a:extLst>
          </p:cNvPr>
          <p:cNvSpPr/>
          <p:nvPr/>
        </p:nvSpPr>
        <p:spPr>
          <a:xfrm>
            <a:off x="1855305" y="5526209"/>
            <a:ext cx="7373976" cy="33842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Descansos</a:t>
            </a: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86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9">
            <a:extLst>
              <a:ext uri="{FF2B5EF4-FFF2-40B4-BE49-F238E27FC236}">
                <a16:creationId xmlns:a16="http://schemas.microsoft.com/office/drawing/2014/main" id="{CF3CC545-7305-429E-887A-8C35CAC59F4C}"/>
              </a:ext>
            </a:extLst>
          </p:cNvPr>
          <p:cNvSpPr txBox="1"/>
          <p:nvPr/>
        </p:nvSpPr>
        <p:spPr>
          <a:xfrm>
            <a:off x="1252555" y="740346"/>
            <a:ext cx="532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DESCANSOS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2A963B8-948B-4831-B303-A7E57C7E2AD5}"/>
              </a:ext>
            </a:extLst>
          </p:cNvPr>
          <p:cNvSpPr txBox="1"/>
          <p:nvPr/>
        </p:nvSpPr>
        <p:spPr>
          <a:xfrm>
            <a:off x="1252555" y="1384872"/>
            <a:ext cx="7419854" cy="2114811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marL="4763" indent="-4763" algn="just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  <a:cs typeface="Courier New" pitchFamily="49" charset="0"/>
              </a:rPr>
              <a:t>Continuação do descanso 8:</a:t>
            </a:r>
          </a:p>
          <a:p>
            <a:pPr marL="285750" indent="-285750" algn="just">
              <a:lnSpc>
                <a:spcPct val="150000"/>
              </a:lnSpc>
              <a:spcBef>
                <a:spcPct val="30000"/>
              </a:spcBef>
              <a:buClr>
                <a:srgbClr val="F0265D"/>
              </a:buClr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Implemente em Java uma classe chamada </a:t>
            </a:r>
            <a:r>
              <a:rPr lang="pt-BR" sz="1400" dirty="0" err="1">
                <a:solidFill>
                  <a:srgbClr val="F0265D"/>
                </a:solidFill>
                <a:latin typeface="Gotham HTF Light" pitchFamily="50" charset="0"/>
                <a:cs typeface="Courier New" pitchFamily="49" charset="0"/>
              </a:rPr>
              <a:t>TesteCarro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 e também o método </a:t>
            </a:r>
            <a:r>
              <a:rPr lang="pt-BR" sz="1400" dirty="0" err="1">
                <a:solidFill>
                  <a:srgbClr val="F0265D"/>
                </a:solidFill>
                <a:latin typeface="Gotham HTF Light" pitchFamily="50" charset="0"/>
                <a:cs typeface="Courier New" pitchFamily="49" charset="0"/>
              </a:rPr>
              <a:t>main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 nessa classe. Depois, elabore um código no método </a:t>
            </a:r>
            <a:r>
              <a:rPr lang="pt-BR" sz="1400" dirty="0" err="1">
                <a:solidFill>
                  <a:srgbClr val="F0265D"/>
                </a:solidFill>
                <a:latin typeface="Gotham HTF Light" pitchFamily="50" charset="0"/>
                <a:cs typeface="Courier New" pitchFamily="49" charset="0"/>
              </a:rPr>
              <a:t>main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 de forma que o objeto </a:t>
            </a:r>
            <a:r>
              <a:rPr lang="pt-BR" sz="1400" dirty="0">
                <a:solidFill>
                  <a:srgbClr val="F0265D"/>
                </a:solidFill>
                <a:latin typeface="Gotham HTF Light" pitchFamily="50" charset="0"/>
                <a:cs typeface="Courier New" pitchFamily="49" charset="0"/>
              </a:rPr>
              <a:t>Carro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Courier New" pitchFamily="49" charset="0"/>
              </a:rPr>
              <a:t> seja testado com todas suas classes envolvidas e os métodos criados anteriormente.</a:t>
            </a:r>
          </a:p>
          <a:p>
            <a:pPr algn="just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52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51C84E4-594B-4A9B-9EDE-D18BB3B17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" t="17631" r="12174" b="6721"/>
          <a:stretch/>
        </p:blipFill>
        <p:spPr>
          <a:xfrm>
            <a:off x="5639" y="0"/>
            <a:ext cx="12180722" cy="68516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16990D2-538F-493C-AAFC-C843F7DB4214}"/>
              </a:ext>
            </a:extLst>
          </p:cNvPr>
          <p:cNvSpPr/>
          <p:nvPr/>
        </p:nvSpPr>
        <p:spPr>
          <a:xfrm>
            <a:off x="5640" y="0"/>
            <a:ext cx="12180722" cy="6851657"/>
          </a:xfrm>
          <a:prstGeom prst="rect">
            <a:avLst/>
          </a:prstGeom>
          <a:gradFill flip="none" rotWithShape="1">
            <a:gsLst>
              <a:gs pos="16000">
                <a:schemeClr val="tx1">
                  <a:lumMod val="0"/>
                  <a:alpha val="70000"/>
                </a:schemeClr>
              </a:gs>
              <a:gs pos="93000">
                <a:srgbClr val="000000">
                  <a:alpha val="17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98" dirty="0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E4E3DAFB-919F-4421-A4EF-3EFEF69E9ADE}"/>
              </a:ext>
            </a:extLst>
          </p:cNvPr>
          <p:cNvSpPr txBox="1"/>
          <p:nvPr/>
        </p:nvSpPr>
        <p:spPr>
          <a:xfrm>
            <a:off x="724227" y="5536902"/>
            <a:ext cx="5371773" cy="66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748"/>
            <a:r>
              <a:rPr lang="en-US" sz="3730" dirty="0">
                <a:solidFill>
                  <a:srgbClr val="E8E8E8"/>
                </a:solidFill>
                <a:latin typeface="Gotham HTF" pitchFamily="50" charset="0"/>
                <a:cs typeface="Gotham HTF Light"/>
              </a:rPr>
              <a:t>DÚVIDAS….</a:t>
            </a:r>
          </a:p>
        </p:txBody>
      </p:sp>
    </p:spTree>
    <p:extLst>
      <p:ext uri="{BB962C8B-B14F-4D97-AF65-F5344CB8AC3E}">
        <p14:creationId xmlns:p14="http://schemas.microsoft.com/office/powerpoint/2010/main" val="6005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4A6AFD8C-7A35-4330-B556-17D87BC6AE36}"/>
              </a:ext>
            </a:extLst>
          </p:cNvPr>
          <p:cNvSpPr txBox="1"/>
          <p:nvPr/>
        </p:nvSpPr>
        <p:spPr>
          <a:xfrm>
            <a:off x="1252554" y="740346"/>
            <a:ext cx="9087053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REFERÊNCIAS 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BIBLIOGRÁFICAS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EDDB3F9C-84C2-4A08-A9DB-E98CDA288B7A}"/>
              </a:ext>
            </a:extLst>
          </p:cNvPr>
          <p:cNvGrpSpPr/>
          <p:nvPr/>
        </p:nvGrpSpPr>
        <p:grpSpPr>
          <a:xfrm>
            <a:off x="1109271" y="1345774"/>
            <a:ext cx="4610267" cy="4646355"/>
            <a:chOff x="344951" y="925105"/>
            <a:chExt cx="4155631" cy="4188161"/>
          </a:xfrm>
        </p:grpSpPr>
        <p:pic>
          <p:nvPicPr>
            <p:cNvPr id="4" name="Picture 3" descr="caomputador.png">
              <a:extLst>
                <a:ext uri="{FF2B5EF4-FFF2-40B4-BE49-F238E27FC236}">
                  <a16:creationId xmlns:a16="http://schemas.microsoft.com/office/drawing/2014/main" id="{6D477D0F-0B9F-4A49-AA53-2746CC661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463" y="925105"/>
              <a:ext cx="3062891" cy="2733630"/>
            </a:xfrm>
            <a:prstGeom prst="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Picture 4" descr="chicara.png">
              <a:extLst>
                <a:ext uri="{FF2B5EF4-FFF2-40B4-BE49-F238E27FC236}">
                  <a16:creationId xmlns:a16="http://schemas.microsoft.com/office/drawing/2014/main" id="{283F8844-2B76-44E9-809F-63CE60D85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6259">
              <a:off x="2941023" y="2380297"/>
              <a:ext cx="1559559" cy="1650015"/>
            </a:xfrm>
            <a:prstGeom prst="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Picture 6" descr="livros.png">
              <a:extLst>
                <a:ext uri="{FF2B5EF4-FFF2-40B4-BE49-F238E27FC236}">
                  <a16:creationId xmlns:a16="http://schemas.microsoft.com/office/drawing/2014/main" id="{AB32C752-0D2A-46E2-A3D1-061EE4620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7626">
              <a:off x="344951" y="3412331"/>
              <a:ext cx="2064241" cy="1700935"/>
            </a:xfrm>
            <a:prstGeom prst="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" name="TextBox 13">
            <a:extLst>
              <a:ext uri="{FF2B5EF4-FFF2-40B4-BE49-F238E27FC236}">
                <a16:creationId xmlns:a16="http://schemas.microsoft.com/office/drawing/2014/main" id="{8B5103BA-31F5-4CC1-A2D7-E1032C977580}"/>
              </a:ext>
            </a:extLst>
          </p:cNvPr>
          <p:cNvSpPr txBox="1"/>
          <p:nvPr/>
        </p:nvSpPr>
        <p:spPr>
          <a:xfrm>
            <a:off x="6096000" y="1802259"/>
            <a:ext cx="3850680" cy="4211138"/>
          </a:xfrm>
          <a:prstGeom prst="rect">
            <a:avLst/>
          </a:prstGeom>
          <a:noFill/>
        </p:spPr>
        <p:txBody>
          <a:bodyPr wrap="square" tIns="62342" rtlCol="0">
            <a:spAutoFit/>
          </a:bodyPr>
          <a:lstStyle/>
          <a:p>
            <a:pPr>
              <a:lnSpc>
                <a:spcPct val="150000"/>
              </a:lnSpc>
              <a:spcAft>
                <a:spcPts val="1599"/>
              </a:spcAft>
              <a:buClr>
                <a:srgbClr val="ED145B"/>
              </a:buClr>
            </a:pPr>
            <a:r>
              <a:rPr lang="pt-BR" sz="1599" dirty="0">
                <a:solidFill>
                  <a:srgbClr val="ED145B"/>
                </a:solidFill>
                <a:latin typeface="Gotham HTF Medium" pitchFamily="50" charset="0"/>
                <a:cs typeface="Roboto Light"/>
              </a:rPr>
              <a:t>Java: Como Programar</a:t>
            </a:r>
          </a:p>
          <a:p>
            <a:pPr marL="285750" indent="-285750">
              <a:lnSpc>
                <a:spcPct val="150000"/>
              </a:lnSpc>
              <a:spcAft>
                <a:spcPts val="1599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8ª edição – Capítulos </a:t>
            </a:r>
            <a:r>
              <a:rPr lang="pt-BR" sz="1599" dirty="0">
                <a:solidFill>
                  <a:srgbClr val="F0265D"/>
                </a:solidFill>
                <a:latin typeface="Gotham HTF Light" pitchFamily="50" charset="0"/>
                <a:cs typeface="Roboto Light"/>
              </a:rPr>
              <a:t>2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e </a:t>
            </a:r>
            <a:r>
              <a:rPr lang="pt-BR" sz="1599" dirty="0">
                <a:solidFill>
                  <a:srgbClr val="F0265D"/>
                </a:solidFill>
                <a:latin typeface="Gotham HTF Light" pitchFamily="50" charset="0"/>
                <a:cs typeface="Roboto Light"/>
              </a:rPr>
              <a:t>3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</a:t>
            </a:r>
            <a:b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</a:b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“</a:t>
            </a:r>
            <a:r>
              <a:rPr lang="pt-BR" sz="1599" dirty="0">
                <a:solidFill>
                  <a:srgbClr val="F0265D"/>
                </a:solidFill>
                <a:latin typeface="Gotham HTF Light" pitchFamily="50" charset="0"/>
                <a:cs typeface="Roboto Light"/>
              </a:rPr>
              <a:t>Introdução aos aplicativos Java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”, “</a:t>
            </a:r>
            <a:r>
              <a:rPr lang="pt-BR" sz="1599" dirty="0">
                <a:solidFill>
                  <a:srgbClr val="F0265D"/>
                </a:solidFill>
                <a:latin typeface="Gotham HTF Light" pitchFamily="50" charset="0"/>
                <a:cs typeface="Roboto Light"/>
              </a:rPr>
              <a:t>Introdução a classes e objetos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”.</a:t>
            </a:r>
          </a:p>
          <a:p>
            <a:pPr>
              <a:lnSpc>
                <a:spcPct val="150000"/>
              </a:lnSpc>
              <a:spcAft>
                <a:spcPts val="1599"/>
              </a:spcAft>
              <a:buClr>
                <a:srgbClr val="ED145B"/>
              </a:buClr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Roboto Light"/>
            </a:endParaRPr>
          </a:p>
          <a:p>
            <a:pPr>
              <a:lnSpc>
                <a:spcPct val="150000"/>
              </a:lnSpc>
              <a:spcAft>
                <a:spcPts val="1599"/>
              </a:spcAft>
              <a:buClr>
                <a:srgbClr val="ED145B"/>
              </a:buClr>
            </a:pPr>
            <a:r>
              <a:rPr lang="pt-BR" sz="1599" dirty="0">
                <a:solidFill>
                  <a:srgbClr val="ED145B"/>
                </a:solidFill>
                <a:latin typeface="Gotham HTF Medium" pitchFamily="50" charset="0"/>
                <a:cs typeface="Roboto Light"/>
              </a:rPr>
              <a:t>Básico da linguagem Java</a:t>
            </a:r>
          </a:p>
          <a:p>
            <a:pPr marL="228389" indent="-228389">
              <a:lnSpc>
                <a:spcPct val="150000"/>
              </a:lnSpc>
              <a:spcAft>
                <a:spcPts val="1599"/>
              </a:spcAft>
              <a:buClr>
                <a:srgbClr val="ED145B"/>
              </a:buClr>
              <a:buFont typeface="Arial"/>
              <a:buChar char="•"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Disponível em: </a:t>
            </a:r>
            <a:r>
              <a:rPr lang="pt-BR" sz="1600" dirty="0">
                <a:solidFill>
                  <a:srgbClr val="F0265D"/>
                </a:solidFill>
                <a:latin typeface="Gotham HTF Light" pitchFamily="50" charset="0"/>
              </a:rPr>
              <a:t>&lt;docs.oracle.com/</a:t>
            </a:r>
            <a:r>
              <a:rPr lang="pt-BR" sz="1600" dirty="0" err="1">
                <a:solidFill>
                  <a:srgbClr val="F0265D"/>
                </a:solidFill>
                <a:latin typeface="Gotham HTF Light" pitchFamily="50" charset="0"/>
              </a:rPr>
              <a:t>javase</a:t>
            </a:r>
            <a:r>
              <a:rPr lang="pt-BR" sz="1600" dirty="0">
                <a:solidFill>
                  <a:srgbClr val="F0265D"/>
                </a:solidFill>
                <a:latin typeface="Gotham HTF Light" pitchFamily="50" charset="0"/>
              </a:rPr>
              <a:t>/tutorial/</a:t>
            </a:r>
            <a:r>
              <a:rPr lang="pt-BR" sz="1600" dirty="0" err="1">
                <a:solidFill>
                  <a:srgbClr val="F0265D"/>
                </a:solidFill>
                <a:latin typeface="Gotham HTF Light" pitchFamily="50" charset="0"/>
              </a:rPr>
              <a:t>java</a:t>
            </a:r>
            <a:r>
              <a:rPr lang="pt-BR" sz="1600" dirty="0">
                <a:solidFill>
                  <a:srgbClr val="F0265D"/>
                </a:solidFill>
                <a:latin typeface="Gotham HTF Light" pitchFamily="50" charset="0"/>
              </a:rPr>
              <a:t>/</a:t>
            </a:r>
            <a:r>
              <a:rPr lang="pt-BR" sz="1600" dirty="0" err="1">
                <a:solidFill>
                  <a:srgbClr val="F0265D"/>
                </a:solidFill>
                <a:latin typeface="Gotham HTF Light" pitchFamily="50" charset="0"/>
              </a:rPr>
              <a:t>nutsandbolts</a:t>
            </a:r>
            <a:r>
              <a:rPr lang="pt-BR" sz="1600" dirty="0">
                <a:solidFill>
                  <a:srgbClr val="F0265D"/>
                </a:solidFill>
                <a:latin typeface="Gotham HTF Light" pitchFamily="50" charset="0"/>
              </a:rPr>
              <a:t>/index.html&gt;</a:t>
            </a:r>
            <a:endParaRPr lang="pt-BR" sz="1600" dirty="0">
              <a:solidFill>
                <a:srgbClr val="F0265D"/>
              </a:solidFill>
              <a:latin typeface="Gotham HTF Light" pitchFamily="50" charset="0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66313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528" y="4749682"/>
            <a:ext cx="1086944" cy="292389"/>
          </a:xfrm>
          <a:prstGeom prst="rect">
            <a:avLst/>
          </a:prstGeom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974418" y="5323104"/>
            <a:ext cx="6243166" cy="706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Copyright </a:t>
            </a:r>
            <a:r>
              <a:rPr lang="de-DE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© 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2020 | Professor</a:t>
            </a:r>
            <a:r>
              <a:rPr lang="pt-BR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Humberto Delgado de Sousa</a:t>
            </a:r>
          </a:p>
          <a:p>
            <a:pPr algn="ctr">
              <a:lnSpc>
                <a:spcPct val="150000"/>
              </a:lnSpc>
            </a:pP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Todos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os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direitos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reservados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Reprodução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divulgação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total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parcial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deste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documento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é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expressamente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proibido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sem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consentimento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formal,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por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escrito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do professor/</a:t>
            </a:r>
            <a:r>
              <a:rPr lang="en-US" sz="93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autor</a:t>
            </a:r>
            <a:r>
              <a:rPr lang="en-US" sz="932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</a:t>
            </a:r>
          </a:p>
        </p:txBody>
      </p:sp>
      <p:sp>
        <p:nvSpPr>
          <p:cNvPr id="28" name="CaixaDeTexto 7"/>
          <p:cNvSpPr txBox="1">
            <a:spLocks noChangeArrowheads="1"/>
          </p:cNvSpPr>
          <p:nvPr/>
        </p:nvSpPr>
        <p:spPr bwMode="auto">
          <a:xfrm>
            <a:off x="5073435" y="3374058"/>
            <a:ext cx="2637723" cy="3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sz="14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Gotham HTF Book" charset="0"/>
              </a:rPr>
              <a:t>humberto@fiap.com.br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84719" y="2182244"/>
            <a:ext cx="6422565" cy="809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62" dirty="0">
                <a:solidFill>
                  <a:srgbClr val="ED145B"/>
                </a:solidFill>
                <a:latin typeface="Gotham HTF Medium" pitchFamily="50" charset="0"/>
                <a:cs typeface="Gotham HTF Light"/>
              </a:rPr>
              <a:t>OBRIGADO</a:t>
            </a:r>
          </a:p>
        </p:txBody>
      </p:sp>
      <p:pic>
        <p:nvPicPr>
          <p:cNvPr id="13" name="Picture 22">
            <a:extLst>
              <a:ext uri="{FF2B5EF4-FFF2-40B4-BE49-F238E27FC236}">
                <a16:creationId xmlns:a16="http://schemas.microsoft.com/office/drawing/2014/main" id="{218783DD-5EA4-47B1-9A63-A5DE04623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64852" y="3437266"/>
            <a:ext cx="358014" cy="26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6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841" y="2951270"/>
            <a:ext cx="3528321" cy="94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A22D080-7657-4DE1-9B82-AE511D3EAED5}"/>
              </a:ext>
            </a:extLst>
          </p:cNvPr>
          <p:cNvSpPr/>
          <p:nvPr/>
        </p:nvSpPr>
        <p:spPr>
          <a:xfrm>
            <a:off x="3936718" y="3685307"/>
            <a:ext cx="4530599" cy="10069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59">
            <a:extLst>
              <a:ext uri="{FF2B5EF4-FFF2-40B4-BE49-F238E27FC236}">
                <a16:creationId xmlns:a16="http://schemas.microsoft.com/office/drawing/2014/main" id="{9D2685DD-EB45-4FEE-9133-D1AF9EB2EE25}"/>
              </a:ext>
            </a:extLst>
          </p:cNvPr>
          <p:cNvSpPr txBox="1"/>
          <p:nvPr/>
        </p:nvSpPr>
        <p:spPr>
          <a:xfrm>
            <a:off x="1252555" y="740346"/>
            <a:ext cx="509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MÉTODOS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CONSTRUTORES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D78E269D-4E7A-43A5-AA80-F361297CA879}"/>
              </a:ext>
            </a:extLst>
          </p:cNvPr>
          <p:cNvSpPr txBox="1"/>
          <p:nvPr/>
        </p:nvSpPr>
        <p:spPr>
          <a:xfrm>
            <a:off x="1252555" y="1928211"/>
            <a:ext cx="7419854" cy="1517211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São métodos representados pelo mesmo nome da classe e que permitem parametrizar o objeto no momento da sua instanciação.</a:t>
            </a:r>
          </a:p>
          <a:p>
            <a:pPr algn="just">
              <a:lnSpc>
                <a:spcPct val="150000"/>
              </a:lnSpc>
              <a:defRPr/>
            </a:pPr>
            <a:endParaRPr lang="pt-BR" sz="1600" dirty="0">
              <a:latin typeface="Gotham HTF Light" pitchFamily="50" charset="0"/>
            </a:endParaRP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D714673-A7BC-4FAA-9C6E-898001AD79AE}"/>
              </a:ext>
            </a:extLst>
          </p:cNvPr>
          <p:cNvSpPr/>
          <p:nvPr/>
        </p:nvSpPr>
        <p:spPr>
          <a:xfrm>
            <a:off x="4177200" y="3996272"/>
            <a:ext cx="40496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1600" dirty="0">
                <a:latin typeface="Gotham HTF Medium" pitchFamily="50" charset="0"/>
              </a:rPr>
              <a:t>Produto </a:t>
            </a:r>
            <a:r>
              <a:rPr lang="pt-BR" sz="1600" dirty="0" err="1">
                <a:latin typeface="Gotham HTF Medium" pitchFamily="50" charset="0"/>
              </a:rPr>
              <a:t>objProduto</a:t>
            </a:r>
            <a:r>
              <a:rPr lang="pt-BR" sz="1600" dirty="0">
                <a:latin typeface="Gotham HTF Medium" pitchFamily="50" charset="0"/>
              </a:rPr>
              <a:t> = new </a:t>
            </a:r>
            <a:r>
              <a:rPr lang="pt-BR" sz="1600" dirty="0">
                <a:solidFill>
                  <a:srgbClr val="FF0000"/>
                </a:solidFill>
                <a:latin typeface="Gotham HTF Medium" pitchFamily="50" charset="0"/>
              </a:rPr>
              <a:t>Produto()</a:t>
            </a:r>
            <a:r>
              <a:rPr lang="pt-BR" sz="1600" dirty="0">
                <a:latin typeface="Gotham HTF Medium" pitchFamily="50" charset="0"/>
              </a:rPr>
              <a:t>;</a:t>
            </a:r>
          </a:p>
        </p:txBody>
      </p:sp>
      <p:sp>
        <p:nvSpPr>
          <p:cNvPr id="3" name="Balão de Fala: Retângulo com Cantos Arredondados 2">
            <a:extLst>
              <a:ext uri="{FF2B5EF4-FFF2-40B4-BE49-F238E27FC236}">
                <a16:creationId xmlns:a16="http://schemas.microsoft.com/office/drawing/2014/main" id="{BE6BD7F6-0DF1-4A97-8092-1222E6FA3F44}"/>
              </a:ext>
            </a:extLst>
          </p:cNvPr>
          <p:cNvSpPr/>
          <p:nvPr/>
        </p:nvSpPr>
        <p:spPr>
          <a:xfrm rot="10800000">
            <a:off x="3990135" y="5003256"/>
            <a:ext cx="4014586" cy="975553"/>
          </a:xfrm>
          <a:prstGeom prst="wedgeRoundRectCallout">
            <a:avLst>
              <a:gd name="adj1" fmla="val -36273"/>
              <a:gd name="adj2" fmla="val 115876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F9038F1-619B-41CD-B100-C6A459E39487}"/>
              </a:ext>
            </a:extLst>
          </p:cNvPr>
          <p:cNvSpPr/>
          <p:nvPr/>
        </p:nvSpPr>
        <p:spPr>
          <a:xfrm>
            <a:off x="4122244" y="5144370"/>
            <a:ext cx="375036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F0265D"/>
                </a:solidFill>
                <a:latin typeface="Gotham HTF Light" pitchFamily="50" charset="0"/>
              </a:rPr>
              <a:t>Método construtor sem parâmetros, caso você não crie o método, será automaticamente gerado pela JVM.</a:t>
            </a:r>
          </a:p>
        </p:txBody>
      </p:sp>
    </p:spTree>
    <p:extLst>
      <p:ext uri="{BB962C8B-B14F-4D97-AF65-F5344CB8AC3E}">
        <p14:creationId xmlns:p14="http://schemas.microsoft.com/office/powerpoint/2010/main" val="399882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9D2685DD-EB45-4FEE-9133-D1AF9EB2EE25}"/>
              </a:ext>
            </a:extLst>
          </p:cNvPr>
          <p:cNvSpPr txBox="1"/>
          <p:nvPr/>
        </p:nvSpPr>
        <p:spPr>
          <a:xfrm>
            <a:off x="1252555" y="740346"/>
            <a:ext cx="509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MÉTODOS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CONSTRUTORES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D78E269D-4E7A-43A5-AA80-F361297CA879}"/>
              </a:ext>
            </a:extLst>
          </p:cNvPr>
          <p:cNvSpPr txBox="1"/>
          <p:nvPr/>
        </p:nvSpPr>
        <p:spPr>
          <a:xfrm>
            <a:off x="1252555" y="1928211"/>
            <a:ext cx="7419854" cy="1016048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É uma boa prática criar um construtor preenchido e outro vazio. Caso queira, poderá criar mais construtores com assinaturas distintas.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C8A7125-F6F8-40EB-8FC0-465BDCDE6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055" y="2944259"/>
            <a:ext cx="6215890" cy="350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5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9D2685DD-EB45-4FEE-9133-D1AF9EB2EE25}"/>
              </a:ext>
            </a:extLst>
          </p:cNvPr>
          <p:cNvSpPr txBox="1"/>
          <p:nvPr/>
        </p:nvSpPr>
        <p:spPr>
          <a:xfrm>
            <a:off x="1252555" y="740346"/>
            <a:ext cx="509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MÉTODOS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CONSTRUTORES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D78E269D-4E7A-43A5-AA80-F361297CA879}"/>
              </a:ext>
            </a:extLst>
          </p:cNvPr>
          <p:cNvSpPr txBox="1"/>
          <p:nvPr/>
        </p:nvSpPr>
        <p:spPr>
          <a:xfrm>
            <a:off x="1252555" y="1928211"/>
            <a:ext cx="7419854" cy="778547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Na classe de Teste, você poderá instanciar o objeto de duas formas: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sz="1600" dirty="0">
                <a:solidFill>
                  <a:srgbClr val="F0265D"/>
                </a:solidFill>
                <a:latin typeface="Gotham HTF Light" pitchFamily="50" charset="0"/>
              </a:rPr>
              <a:t>Forma 2: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F993098-96A8-4C43-8E3D-777754078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65" y="3429000"/>
            <a:ext cx="9424207" cy="229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918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9D2685DD-EB45-4FEE-9133-D1AF9EB2EE25}"/>
              </a:ext>
            </a:extLst>
          </p:cNvPr>
          <p:cNvSpPr txBox="1"/>
          <p:nvPr/>
        </p:nvSpPr>
        <p:spPr>
          <a:xfrm>
            <a:off x="1252555" y="740346"/>
            <a:ext cx="509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MÉTODOS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CONSTRUTORES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D78E269D-4E7A-43A5-AA80-F361297CA879}"/>
              </a:ext>
            </a:extLst>
          </p:cNvPr>
          <p:cNvSpPr txBox="1"/>
          <p:nvPr/>
        </p:nvSpPr>
        <p:spPr>
          <a:xfrm>
            <a:off x="1252555" y="1928211"/>
            <a:ext cx="7419854" cy="778547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Na classe de Teste, você poderá instanciar o objeto de duas formas: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sz="1600" dirty="0">
                <a:solidFill>
                  <a:srgbClr val="F0265D"/>
                </a:solidFill>
                <a:latin typeface="Gotham HTF Light" pitchFamily="50" charset="0"/>
              </a:rPr>
              <a:t>Forma 1: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F6559B8-9AFB-4B18-9C0D-95764F368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797" y="2861347"/>
            <a:ext cx="7794188" cy="326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312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9D2685DD-EB45-4FEE-9133-D1AF9EB2EE25}"/>
              </a:ext>
            </a:extLst>
          </p:cNvPr>
          <p:cNvSpPr txBox="1"/>
          <p:nvPr/>
        </p:nvSpPr>
        <p:spPr>
          <a:xfrm>
            <a:off x="1252555" y="740346"/>
            <a:ext cx="532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ATRIBUTOS DE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REFERÊNCIA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D78E269D-4E7A-43A5-AA80-F361297CA879}"/>
              </a:ext>
            </a:extLst>
          </p:cNvPr>
          <p:cNvSpPr txBox="1"/>
          <p:nvPr/>
        </p:nvSpPr>
        <p:spPr>
          <a:xfrm>
            <a:off x="1252555" y="1512102"/>
            <a:ext cx="7419854" cy="585866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just">
              <a:defRPr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Os atributos de referência representam outros atributos pertencentes a uma outra classe. Exemplo: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48CBEC7-FB56-4AC6-A652-5CB6E5B9118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13" y="2196026"/>
            <a:ext cx="7156174" cy="441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5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7646</TotalTime>
  <Words>1975</Words>
  <Application>Microsoft Office PowerPoint</Application>
  <PresentationFormat>Widescreen</PresentationFormat>
  <Paragraphs>383</Paragraphs>
  <Slides>44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13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44</vt:i4>
      </vt:variant>
    </vt:vector>
  </HeadingPairs>
  <TitlesOfParts>
    <vt:vector size="59" baseType="lpstr">
      <vt:lpstr>ＭＳ Ｐゴシック</vt:lpstr>
      <vt:lpstr>Arial</vt:lpstr>
      <vt:lpstr>Calibri</vt:lpstr>
      <vt:lpstr>Courier New</vt:lpstr>
      <vt:lpstr>Gotham HTF</vt:lpstr>
      <vt:lpstr>Gotham HTF Bold</vt:lpstr>
      <vt:lpstr>Gotham HTF Book</vt:lpstr>
      <vt:lpstr>Gotham HTF Light</vt:lpstr>
      <vt:lpstr>Gotham HTF Medium</vt:lpstr>
      <vt:lpstr>Roboto</vt:lpstr>
      <vt:lpstr>Roboto Light</vt:lpstr>
      <vt:lpstr>Symbol</vt:lpstr>
      <vt:lpstr>Wingdings</vt:lpstr>
      <vt:lpstr>Default Theme</vt:lpstr>
      <vt:lpstr>1_Personalizar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Nino Ignácio</cp:lastModifiedBy>
  <cp:revision>283</cp:revision>
  <dcterms:created xsi:type="dcterms:W3CDTF">2015-01-30T10:46:50Z</dcterms:created>
  <dcterms:modified xsi:type="dcterms:W3CDTF">2020-01-22T15:30:22Z</dcterms:modified>
</cp:coreProperties>
</file>