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32"/>
  </p:notesMasterIdLst>
  <p:sldIdLst>
    <p:sldId id="285" r:id="rId4"/>
    <p:sldId id="258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11" r:id="rId24"/>
    <p:sldId id="305" r:id="rId25"/>
    <p:sldId id="313" r:id="rId26"/>
    <p:sldId id="312" r:id="rId27"/>
    <p:sldId id="307" r:id="rId28"/>
    <p:sldId id="308" r:id="rId29"/>
    <p:sldId id="309" r:id="rId30"/>
    <p:sldId id="310" r:id="rId31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pos="657" userDrawn="1">
          <p15:clr>
            <a:srgbClr val="A4A3A4"/>
          </p15:clr>
        </p15:guide>
        <p15:guide id="6" orient="horz" pos="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732" y="120"/>
      </p:cViewPr>
      <p:guideLst>
        <p:guide pos="2880"/>
        <p:guide orient="horz" pos="419"/>
        <p:guide orient="horz" pos="2869"/>
        <p:guide pos="657"/>
        <p:guide orient="horz" pos="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2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12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1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9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0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4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9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31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3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5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2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5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6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77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9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2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2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8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24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0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285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5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13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5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771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54E15087-A604-42CF-8CB3-D726372FFE09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796FE9B-413C-4A0E-A961-E9F91E39F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56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49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5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5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11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6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49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5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0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2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57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10">
            <a:extLst>
              <a:ext uri="{FF2B5EF4-FFF2-40B4-BE49-F238E27FC236}">
                <a16:creationId xmlns:a16="http://schemas.microsoft.com/office/drawing/2014/main" id="{C94370E9-C9A6-49C3-9E61-B394355DF05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1056068" y="1339403"/>
            <a:ext cx="199622" cy="206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0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docs.oracle.com/javase/7/docs/api/java/lang/String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949905" y="1185557"/>
            <a:ext cx="7294350" cy="313706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startsWith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verifica se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começa por uma determinada palavra (conjunto de caracteres). Esse método recebe como parâmetro a palavra a ser procurada.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"tenha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paciencia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, existem muitos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metodos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textoD.startsWith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("tenha"))</a:t>
            </a: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("#8 O texto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comeca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com 	   (tenha)");</a:t>
            </a: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("#8 O texto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 NAO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comeca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com (tenha)");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#8 O texto (tenha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paciencia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, existem muitos 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metodos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comeca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com (tenha)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7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5895"/>
            <a:ext cx="7946317" cy="3227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endsWith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verifica se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termina com uma determinada palavra. Esse método recebe como parâmetro a palavra a ser procurada.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"tenha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paciencia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, existem muitos 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metodos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textoD.endsWith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("dos"))</a:t>
            </a: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("#9 O texto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 termina 	   com (dos)");</a:t>
            </a: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("#9 O texto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textoD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 NAO 	   termina com (dos)");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#9 O texto (tenha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paciencia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, existem muitos 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metodos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) 	termina com (dos)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2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27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5895"/>
            <a:ext cx="7946317" cy="3227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obter o tamanho, ou melhor, o número de caracteres em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length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utilizado.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 algn="just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(" 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 contem " 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nomeCompleto.length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() + " letras");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(Paulo Roberto de Souza) contem 22 letras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445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5895"/>
            <a:ext cx="7946317" cy="3227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obter um caractere da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utilizado 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charAt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Esse método recebe como parâmetro o índice (posição) do caractere na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 algn="just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 algn="just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terceiroChar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nomeCompleto.charAt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marL="914400" lvl="2" indent="0" algn="just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("O terceiro caractere da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("+ 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 ") eh: 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terceiroChar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O terceiro caractere da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(Paulo Roberto de Souza) 	 eh: u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22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0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1999"/>
            <a:ext cx="7946317" cy="280157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obter o índice da primeira ocorrência de um caractere na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utilizado método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indexOf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Esse método recebe como parâmetro o caractere a ser localizado.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 algn="just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("A letra 'a' aparece primeiro na 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posicao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nomeCompleto.indexOf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('a') + ") da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(" + 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 ")");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A letra 'a' aparece primeiro na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posicao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(1) da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	(Paulo Roberto de Souza)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20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0892"/>
            <a:ext cx="7528305" cy="33774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obter o índice da última ocorrência de um caractere na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utilizado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lastIndexOf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Esse método recebe como parâmetro o caractere a ser localizado.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 algn="just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("A letra 'u' aparece por ultimo 	na 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posicao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nomeCompleto.lastIndexOf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('u') +") da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(" 	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+")");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A letra 'u' aparece por ultimo na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posicao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(19) da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(Paulo Roberto de Souza)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5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1024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7674"/>
            <a:ext cx="7946317" cy="33707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criar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a partir de um trecho de outra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Para isso, 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subString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utilizado. Esse método recebe como parâmetros a posição inicial (inclui) e a posição final (exclui) do conjunto de caracteres a serem copiados da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original.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stringE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"um; dois;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tres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; quatro";</a:t>
            </a: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numeroDois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stringE.substring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(4, 8);</a:t>
            </a:r>
          </a:p>
          <a:p>
            <a:pPr marL="914400" lvl="2" indent="0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("Numero 2: " 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numeroDois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lang="pt-BR" sz="1050" b="1" dirty="0"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Numero 2: dois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68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7674"/>
            <a:ext cx="7946317" cy="33707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Também é possível utilizar 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subString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passando somente a posição inicial (inclusive) do conjunto de caracteres a serem copiados da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original.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stringE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"um; dois;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tres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; quatro";</a:t>
            </a: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numeroQuatro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stringE.substring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(16);</a:t>
            </a:r>
          </a:p>
          <a:p>
            <a:pPr marL="914400" lvl="2" indent="0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("Numero 4: " 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numeroQuatro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lang="pt-BR" sz="1050" b="1" dirty="0"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buNone/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Numero 4: quatro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7674"/>
            <a:ext cx="7946317" cy="33707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converter os caracteres de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maiúsculo é utilizado 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toUpperCase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nomeMaiusculo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nomeCompleto.toUpperCase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914400" lvl="2" indent="0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 em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maiusculo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fica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nomeMaiusculo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 ")");</a:t>
            </a:r>
            <a:endParaRPr lang="pt-BR" sz="1050" dirty="0"/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buNone/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(Paulo Roberto de Souza) em </a:t>
            </a: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maiusculo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fica(PAULO ROBERTO DE SOUZA)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7674"/>
            <a:ext cx="7946317" cy="33707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converter os caracteres de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minúsculo é utilizado 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toLowerCase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("A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(" 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 ") em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minusculo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fica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nomeCompleto.toLowerCase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() +")");</a:t>
            </a:r>
            <a:endParaRPr lang="pt-BR" sz="1050" dirty="0"/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buNone/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(Paulo Roberto de Souza) em </a:t>
            </a: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minusculo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fica (</a:t>
            </a: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paulo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	roberto de </a:t>
            </a: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souza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otham HTF Light"/>
                <a:ea typeface="+mn-ea"/>
                <a:cs typeface="Gotham HTF Light"/>
              </a:rPr>
              <a:t>DOMAIN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91A3AD"/>
              </a:solidFill>
              <a:effectLst/>
              <a:uLnTx/>
              <a:uFillTx/>
              <a:latin typeface="Gotham HTF Medium"/>
              <a:ea typeface="+mn-ea"/>
              <a:cs typeface="Gotham HTF Medium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+mn-ea"/>
                <a:cs typeface="Gotham HTF Medium"/>
              </a:rPr>
              <a:t>DRIVEN DESIGN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ED145B"/>
              </a:solidFill>
              <a:effectLst/>
              <a:uLnTx/>
              <a:uFillTx/>
              <a:latin typeface="Gotham HTF" pitchFamily="50" charset="0"/>
              <a:ea typeface="+mn-ea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7674"/>
            <a:ext cx="7946317" cy="33707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substituir caracteres de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utilizado 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replace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nomeCerto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nomeCompleto.replace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('o', 'a');</a:t>
            </a:r>
          </a:p>
          <a:p>
            <a:pPr marL="914400" lvl="2" indent="0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("O nome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 foi corrigido para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nomeCerto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+")");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buNone/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O nome (Paulo Roberto de Souza) foi corrigido para 	(Paula </a:t>
            </a: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Raberta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pt-BR" sz="1100" b="1" dirty="0" err="1">
                <a:latin typeface="Courier New" pitchFamily="49" charset="0"/>
                <a:cs typeface="Courier New" pitchFamily="49" charset="0"/>
              </a:rPr>
              <a:t>Sauza</a:t>
            </a:r>
            <a:r>
              <a:rPr lang="pt-BR" sz="11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197674"/>
            <a:ext cx="7946317" cy="33707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Para substituir palavras - conjunto de letras - de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utilizado 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replace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Exemplo:</a:t>
            </a:r>
          </a:p>
          <a:p>
            <a:pPr marL="914400" lvl="2" indent="0" algn="just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"Paulo Roberto de Souza";</a:t>
            </a: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nomeCerto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nomeCompleto.replace</a:t>
            </a: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("o ","a ");</a:t>
            </a:r>
          </a:p>
          <a:p>
            <a:pPr marL="914400" lvl="2" indent="0">
              <a:buNone/>
              <a:defRPr/>
            </a:pPr>
            <a:endParaRPr lang="pt-BR" sz="105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("O nome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nomeCompleto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 foi corrigido para ("+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nomeCerto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+")");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buNone/>
              <a:defRPr/>
            </a:pPr>
            <a:r>
              <a:rPr lang="pt-BR" sz="1100" b="1" dirty="0">
                <a:latin typeface="Courier New" pitchFamily="49" charset="0"/>
                <a:cs typeface="Courier New" pitchFamily="49" charset="0"/>
              </a:rPr>
              <a:t>O nome (Paulo Roberto de Souza) foi corrigido para (Paula Roberta de Souza)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EXEMPLO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-421677" y="1186615"/>
            <a:ext cx="7489116" cy="34310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projeto chamado: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ManipulaString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crie uma classe de teste chamada Exemplos, dentro do método </a:t>
            </a:r>
            <a:r>
              <a:rPr lang="pt-B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main</a:t>
            </a:r>
            <a:r>
              <a:rPr lang="pt-B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 digite: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nomeCompleto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"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Braufagélio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Zicunstrumbi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							da Silva";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char 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terceiroChar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nomeCompleto.charAt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(2);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("O terceiro caractere da 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("+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nomeCompleto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+") é: "+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terceiroChar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);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("Parte: "+ 	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nomeCompleto.substring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(6,11));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("Final: "+ 	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nomeCompleto.substring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(12));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textoA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"alface";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textoB</a:t>
            </a:r>
            <a:r>
              <a:rPr lang="pt-BR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= "ALFACE";</a:t>
            </a:r>
          </a:p>
          <a:p>
            <a:pPr lvl="2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EXEMPLO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-407823" y="1214323"/>
            <a:ext cx="7489116" cy="34310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if</a:t>
            </a: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textoA.equals</a:t>
            </a: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textoB</a:t>
            </a: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)){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("O texto ("+</a:t>
            </a:r>
            <a:r>
              <a:rPr lang="pt-BR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textoA</a:t>
            </a: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+") é igual ao texto ("+</a:t>
            </a:r>
            <a:r>
              <a:rPr lang="pt-BR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textoB</a:t>
            </a: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+")");	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else</a:t>
            </a:r>
            <a:endParaRPr lang="pt-BR" sz="900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{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("O texto ("+</a:t>
            </a:r>
            <a:r>
              <a:rPr lang="pt-BR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textoA</a:t>
            </a: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+") não é igual ao texto ("+</a:t>
            </a:r>
            <a:r>
              <a:rPr lang="pt-BR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textoB</a:t>
            </a:r>
            <a:r>
              <a:rPr lang="pt-B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+")");</a:t>
            </a: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if</a:t>
            </a: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textoA.equalsIgnoreCase</a:t>
            </a: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</a:t>
            </a:r>
            <a:r>
              <a:rPr lang="pt-BR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textoB</a:t>
            </a: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)){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("O texto ("+</a:t>
            </a:r>
            <a:r>
              <a:rPr lang="pt-BR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textoA</a:t>
            </a: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+") é igual ao texto ("+</a:t>
            </a:r>
            <a:r>
              <a:rPr lang="pt-BR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textoB</a:t>
            </a: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+")");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else</a:t>
            </a:r>
            <a:endParaRPr lang="pt-BR" sz="900" b="1" i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{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	</a:t>
            </a:r>
            <a:r>
              <a:rPr lang="pt-BR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System.out.println</a:t>
            </a: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("O texto ("+</a:t>
            </a:r>
            <a:r>
              <a:rPr lang="pt-BR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textoA</a:t>
            </a: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+") não é igual ao texto ("+</a:t>
            </a:r>
            <a:r>
              <a:rPr lang="pt-BR" sz="9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textoB</a:t>
            </a: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+")");	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9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}</a:t>
            </a:r>
          </a:p>
          <a:p>
            <a:pPr marL="1371600" lvl="3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b="1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2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DESCANSO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85363" y="1197674"/>
            <a:ext cx="7489116" cy="33707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Dentro do projeto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ManipulaString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dentro dele crie as classes dos descansos 1 e 2.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rgbClr val="ED145B"/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1)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Faça uma classe teste chamada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Maiuscula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que solicite ao usuário uma palavra e em seguida a exiba em maiúsculo. Por exemplo, se o usuário digitar “cadeira”, o programa deverá retornar “CADEIRA”.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rgbClr val="ED145B"/>
                </a:solidFill>
                <a:latin typeface="Gotham HTF Light" pitchFamily="50" charset="0"/>
              </a:rPr>
              <a:t>2) 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uma classe teste chamada Vogal que solicite ao usuário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em seguida exiba o conteúdo dessa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forma que todas as vogais (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a,e,i,o,u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) sejam representadas por * (asterisco). Por exemplo, se o usuário digitar "cadeira", o programa deverá exibir "c*d**r*".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2">
              <a:lnSpc>
                <a:spcPct val="150000"/>
              </a:lnSpc>
              <a:buClr>
                <a:srgbClr val="ED145B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8264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52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611219" y="1314450"/>
            <a:ext cx="3805417" cy="310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Java 8 - Ensino Didático</a:t>
            </a:r>
          </a:p>
          <a:p>
            <a:pPr marL="179388" lvl="1">
              <a:lnSpc>
                <a:spcPct val="150000"/>
              </a:lnSpc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Capítulo 4 - Operações Matemáticas e de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179388" lvl="1">
              <a:lnSpc>
                <a:spcPct val="150000"/>
              </a:lnSpc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4.2 Operações com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Strings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defRPr/>
            </a:pPr>
            <a:endParaRPr lang="pt-BR" sz="1100" dirty="0">
              <a:latin typeface="Gotham HTF Light" pitchFamily="50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Mais informações e a lista completa dos métodos para manipulação de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podem ser obtidas em: </a:t>
            </a:r>
            <a:r>
              <a:rPr lang="pt-BR" sz="1100" dirty="0">
                <a:solidFill>
                  <a:srgbClr val="ED145B"/>
                </a:solidFill>
                <a:latin typeface="Gotham HTF Light" pitchFamily="50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https://docs.oracle.com/javase/7/docs/api/java/lang/String.html</a:t>
            </a:r>
            <a:endParaRPr lang="pt-BR" sz="1100" dirty="0">
              <a:solidFill>
                <a:srgbClr val="ED145B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endParaRPr lang="pt-BR" sz="1100" dirty="0">
              <a:solidFill>
                <a:srgbClr val="ED145B"/>
              </a:solidFill>
              <a:latin typeface="Gotham HTF Light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1100" dirty="0">
                <a:solidFill>
                  <a:srgbClr val="ED145B"/>
                </a:solidFill>
                <a:latin typeface="Gotham HTF Light" pitchFamily="50" charset="0"/>
              </a:rPr>
              <a:t>Java: Como Programar, 8º Edição</a:t>
            </a:r>
          </a:p>
          <a:p>
            <a:pPr marL="179388" lvl="1">
              <a:lnSpc>
                <a:spcPct val="150000"/>
              </a:lnSpc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Capítulo 9 – Programação Orientada a Objetos: Herança</a:t>
            </a:r>
          </a:p>
        </p:txBody>
      </p:sp>
    </p:spTree>
    <p:extLst>
      <p:ext uri="{BB962C8B-B14F-4D97-AF65-F5344CB8AC3E}">
        <p14:creationId xmlns:p14="http://schemas.microsoft.com/office/powerpoint/2010/main" val="12913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Humberto Delgado de Sousa</a:t>
            </a:r>
          </a:p>
          <a:p>
            <a:pPr algn="ctr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3804366" y="2532886"/>
            <a:ext cx="19801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Gotham HTF Book" charset="0"/>
              </a:rPr>
              <a:t>humberto@fiap.com.br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1638198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  <p:pic>
        <p:nvPicPr>
          <p:cNvPr id="13" name="Picture 22">
            <a:extLst>
              <a:ext uri="{FF2B5EF4-FFF2-40B4-BE49-F238E27FC236}">
                <a16:creationId xmlns:a16="http://schemas.microsoft.com/office/drawing/2014/main" id="{218783DD-5EA4-47B1-9A63-A5DE04623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645" y="2580336"/>
            <a:ext cx="268759" cy="1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6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arabicPeriod" startAt="8"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 STRINGS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61708" y="1655520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Manipulação de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String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C978080-7B2F-41B8-A3C4-F52CE4A4ABD7}"/>
              </a:ext>
            </a:extLst>
          </p:cNvPr>
          <p:cNvSpPr/>
          <p:nvPr/>
        </p:nvSpPr>
        <p:spPr>
          <a:xfrm>
            <a:off x="1561708" y="2571100"/>
            <a:ext cx="4572000" cy="32919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Descansos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55644" y="1636793"/>
            <a:ext cx="449435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C5CE18B-9158-459D-8442-3D68152A7318}"/>
              </a:ext>
            </a:extLst>
          </p:cNvPr>
          <p:cNvSpPr/>
          <p:nvPr/>
        </p:nvSpPr>
        <p:spPr>
          <a:xfrm>
            <a:off x="1054468" y="2515920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27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STRING -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INICIALIZAÇÃO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89164" y="1190130"/>
            <a:ext cx="7150674" cy="3464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possível inicializar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várias maneiras distintas: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2204" y="2071825"/>
            <a:ext cx="4572000" cy="2811539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"“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05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050" b="1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vazia</a:t>
            </a:r>
            <a:r>
              <a:rPr lang="pt-BR" sz="105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sz="105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endParaRPr lang="pt-BR" sz="105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pt-BR" sz="1050" dirty="0"/>
              <a:t>ou</a:t>
            </a:r>
            <a:endParaRPr lang="pt-BR" sz="105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endParaRPr lang="pt-BR" sz="105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Av. Paulista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defRPr/>
            </a:pPr>
            <a:endParaRPr lang="pt-BR" sz="105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pt-BR" sz="1050" dirty="0"/>
              <a:t>ou</a:t>
            </a:r>
            <a:endParaRPr lang="pt-BR" sz="105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endParaRPr lang="pt-BR" sz="105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05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Av. Paulista</a:t>
            </a:r>
            <a:r>
              <a:rPr lang="en-US" sz="105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defRPr/>
            </a:pPr>
            <a:endParaRPr lang="pt-BR" sz="105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pt-BR" sz="1050" dirty="0"/>
              <a:t>ou</a:t>
            </a:r>
            <a:endParaRPr lang="pt-BR" sz="105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endParaRPr lang="pt-BR" sz="105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05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Av. Paulista</a:t>
            </a:r>
            <a:r>
              <a:rPr lang="en-US" sz="1050" b="1" dirty="0">
                <a:solidFill>
                  <a:srgbClr val="AD5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lnSpc>
                <a:spcPct val="120000"/>
              </a:lnSpc>
            </a:pPr>
            <a:r>
              <a:rPr lang="sv-SE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487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CUIDADO AO INSTANCIAR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UMA STRING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89164" y="1184297"/>
            <a:ext cx="7150674" cy="34645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não for instanciada, seu valor será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null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É preciso instanciar uma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poder utilizar qualquer método dela ou a exceção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NullPointerException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poderá ser lançada.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Exemplos: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Correto:</a:t>
            </a: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314450" lvl="3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tamanhoDaString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endereco.length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Não instanciou , o valor da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continua </a:t>
            </a:r>
            <a:r>
              <a:rPr lang="pt-B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null</a:t>
            </a: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314450" lvl="3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tamanhoDaString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endereco.length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 compila: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314450" lvl="3" indent="0">
              <a:buNone/>
              <a:defRPr/>
            </a:pP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tamanhoDaString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b="1" dirty="0" err="1">
                <a:latin typeface="Courier New" pitchFamily="49" charset="0"/>
                <a:cs typeface="Courier New" pitchFamily="49" charset="0"/>
              </a:rPr>
              <a:t>endereco.length</a:t>
            </a:r>
            <a:r>
              <a:rPr lang="pt-BR" sz="105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2" y="555773"/>
            <a:ext cx="487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CUIDADO AO INSTANCIAR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UMA STRING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06850"/>
            <a:ext cx="8514207" cy="24595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Alguns caracteres específicos quando precedidos pela contra barra (\) são considerados sequência de escape e possuem um significado especial para o compilador.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No Java as sequências de escape mais utilizadas são: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33580"/>
              </p:ext>
            </p:extLst>
          </p:nvPr>
        </p:nvGraphicFramePr>
        <p:xfrm>
          <a:off x="1468443" y="2220685"/>
          <a:ext cx="6561897" cy="22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24"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chemeClr val="bg1"/>
                          </a:solidFill>
                          <a:latin typeface="Gotham HTF" pitchFamily="50" charset="0"/>
                        </a:rPr>
                        <a:t>Sequência de Escape</a:t>
                      </a:r>
                    </a:p>
                  </a:txBody>
                  <a:tcPr marL="91445" marR="91445" marT="45711" marB="45711" anchor="ctr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chemeClr val="bg1"/>
                          </a:solidFill>
                          <a:latin typeface="Gotham HTF" pitchFamily="50" charset="0"/>
                        </a:rPr>
                        <a:t>Descrição</a:t>
                      </a:r>
                    </a:p>
                  </a:txBody>
                  <a:tcPr marL="91445" marR="91445" marT="45711" marB="45711" anchor="ctr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24"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\t </a:t>
                      </a:r>
                    </a:p>
                  </a:txBody>
                  <a:tcPr marL="91445" marR="91445" marT="45711" marB="4571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Move o cursor</a:t>
                      </a:r>
                      <a:r>
                        <a:rPr lang="pt-BR" sz="1050" baseline="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 para a próxima posição da tabulação horizontal</a:t>
                      </a:r>
                      <a:endParaRPr lang="pt-BR" sz="1050" noProof="0" dirty="0">
                        <a:solidFill>
                          <a:srgbClr val="797979"/>
                        </a:solidFill>
                        <a:latin typeface="Gotham HTF Light" pitchFamily="50" charset="0"/>
                      </a:endParaRPr>
                    </a:p>
                  </a:txBody>
                  <a:tcPr marL="91445" marR="91445" marT="45711" marB="4571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70"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\n </a:t>
                      </a:r>
                    </a:p>
                  </a:txBody>
                  <a:tcPr marL="91445" marR="91445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Move</a:t>
                      </a:r>
                      <a:r>
                        <a:rPr lang="pt-BR" sz="1050" baseline="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 o cursor para o começo da próxima linha</a:t>
                      </a:r>
                      <a:endParaRPr lang="pt-BR" sz="1050" noProof="0" dirty="0">
                        <a:solidFill>
                          <a:srgbClr val="797979"/>
                        </a:solidFill>
                        <a:latin typeface="Gotham HTF Light" pitchFamily="50" charset="0"/>
                      </a:endParaRPr>
                    </a:p>
                  </a:txBody>
                  <a:tcPr marL="91445" marR="91445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70">
                <a:tc>
                  <a:txBody>
                    <a:bodyPr/>
                    <a:lstStyle/>
                    <a:p>
                      <a:r>
                        <a:rPr lang="pt-BR" sz="1050" noProof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\' </a:t>
                      </a:r>
                    </a:p>
                  </a:txBody>
                  <a:tcPr marL="91445" marR="91445" marT="45711" marB="4571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Gera a saída do caractere de aspa simples (')</a:t>
                      </a:r>
                    </a:p>
                  </a:txBody>
                  <a:tcPr marL="91445" marR="91445" marT="45711" marB="4571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70"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\" </a:t>
                      </a:r>
                    </a:p>
                  </a:txBody>
                  <a:tcPr marL="91445" marR="91445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Gera a saída</a:t>
                      </a:r>
                      <a:r>
                        <a:rPr lang="pt-BR" sz="1050" baseline="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 do caractere de aspas duplas (")</a:t>
                      </a:r>
                      <a:endParaRPr lang="pt-BR" sz="1050" noProof="0" dirty="0">
                        <a:solidFill>
                          <a:srgbClr val="797979"/>
                        </a:solidFill>
                        <a:latin typeface="Gotham HTF Light" pitchFamily="50" charset="0"/>
                      </a:endParaRPr>
                    </a:p>
                  </a:txBody>
                  <a:tcPr marL="91445" marR="91445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70"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\\ </a:t>
                      </a:r>
                    </a:p>
                  </a:txBody>
                  <a:tcPr marL="91445" marR="91445" marT="45711" marB="4571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Gera a saída do caractere</a:t>
                      </a:r>
                      <a:r>
                        <a:rPr lang="pt-BR" sz="1050" baseline="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 de barra invertida (</a:t>
                      </a:r>
                    </a:p>
                    <a:p>
                      <a:r>
                        <a:rPr lang="pt-BR" sz="1050" baseline="0" noProof="0" dirty="0">
                          <a:solidFill>
                            <a:srgbClr val="797979"/>
                          </a:solidFill>
                          <a:latin typeface="Gotham HTF Light" pitchFamily="50" charset="0"/>
                        </a:rPr>
                        <a:t>\)</a:t>
                      </a:r>
                      <a:endParaRPr lang="pt-BR" sz="1050" noProof="0" dirty="0">
                        <a:solidFill>
                          <a:srgbClr val="797979"/>
                        </a:solidFill>
                        <a:latin typeface="Gotham HTF Light" pitchFamily="50" charset="0"/>
                      </a:endParaRPr>
                    </a:p>
                  </a:txBody>
                  <a:tcPr marL="91445" marR="91445" marT="45711" marB="4571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MAIS SOBRE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CONCATENAÇÃO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06850"/>
            <a:ext cx="8514207" cy="245955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Também é possível utilizar o método </a:t>
            </a:r>
            <a:r>
              <a:rPr lang="pt-BR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concat</a:t>
            </a: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realizar a concatenação entre </a:t>
            </a:r>
            <a:r>
              <a:rPr lang="pt-BR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strings</a:t>
            </a: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4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Exemplo</a:t>
            </a:r>
          </a:p>
          <a:p>
            <a:pPr marL="457200" lvl="1" indent="0">
              <a:buNone/>
              <a:defRPr/>
            </a:pPr>
            <a:r>
              <a:rPr lang="pt-BR" sz="44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400" b="1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Av. Paulista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  <a:defRPr/>
            </a:pPr>
            <a:r>
              <a:rPr lang="pt-BR" sz="4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44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 numero = </a:t>
            </a:r>
            <a:r>
              <a:rPr lang="en-US" sz="4400" b="1" dirty="0">
                <a:latin typeface="Courier New" pitchFamily="49" charset="0"/>
                <a:cs typeface="Courier New" pitchFamily="49" charset="0"/>
              </a:rPr>
              <a:t>"478"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  <a:defRPr/>
            </a:pPr>
            <a:endParaRPr lang="pt-BR" sz="44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pt-BR" sz="4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44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400" b="1" dirty="0" err="1">
                <a:latin typeface="Courier New" pitchFamily="49" charset="0"/>
                <a:cs typeface="Courier New" pitchFamily="49" charset="0"/>
              </a:rPr>
              <a:t>enderecoCompleto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457200" lvl="1" indent="0">
              <a:buNone/>
              <a:defRPr/>
            </a:pPr>
            <a:r>
              <a:rPr lang="pt-BR" sz="4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4400" b="1" dirty="0" err="1">
                <a:latin typeface="Courier New" pitchFamily="49" charset="0"/>
                <a:cs typeface="Courier New" pitchFamily="49" charset="0"/>
              </a:rPr>
              <a:t>endereco.concat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(", ").</a:t>
            </a:r>
            <a:r>
              <a:rPr lang="pt-BR" sz="4400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(numero);</a:t>
            </a:r>
          </a:p>
          <a:p>
            <a:pPr marL="914400" lvl="2" indent="0">
              <a:buNone/>
              <a:defRPr/>
            </a:pPr>
            <a:endParaRPr lang="pt-BR" sz="4400" b="1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  <a:defRPr/>
            </a:pPr>
            <a:r>
              <a:rPr lang="pt-BR" sz="4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4400" b="1" dirty="0" err="1">
                <a:latin typeface="Courier New" pitchFamily="49" charset="0"/>
                <a:cs typeface="Courier New" pitchFamily="49" charset="0"/>
              </a:rPr>
              <a:t>enderecoCompleto</a:t>
            </a:r>
            <a:r>
              <a:rPr lang="pt-BR" sz="4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4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Saída para o console: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4400" b="1" dirty="0">
                <a:latin typeface="Courier New" pitchFamily="49" charset="0"/>
                <a:cs typeface="Courier New" pitchFamily="49" charset="0"/>
              </a:rPr>
              <a:t>Av. Paulista, 478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lvl="1">
              <a:lnSpc>
                <a:spcPct val="150000"/>
              </a:lnSpc>
              <a:buClr>
                <a:srgbClr val="ED145B"/>
              </a:buClr>
              <a:buSzPct val="80000"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9">
            <a:extLst>
              <a:ext uri="{FF2B5EF4-FFF2-40B4-BE49-F238E27FC236}">
                <a16:creationId xmlns:a16="http://schemas.microsoft.com/office/drawing/2014/main" id="{0BFE3CCD-5DAB-47D0-8C9E-9D85DB29138F}"/>
              </a:ext>
            </a:extLst>
          </p:cNvPr>
          <p:cNvSpPr txBox="1"/>
          <p:nvPr/>
        </p:nvSpPr>
        <p:spPr>
          <a:xfrm>
            <a:off x="936051" y="555773"/>
            <a:ext cx="52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Bold"/>
              </a:rPr>
              <a:t>COMPARAÇÃO DE 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STRING’S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492289" y="1206850"/>
            <a:ext cx="8514207" cy="245955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comparação entre o conteúdo de duas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deve ser realizada por meio de métodos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Os principais métodos para comparação de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são: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pt-BR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endParaRPr lang="pt-BR" sz="1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equalsIgnoreCase</a:t>
            </a:r>
            <a:r>
              <a:rPr lang="pt-BR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Tx/>
              <a:buChar char="–"/>
            </a:pPr>
            <a:endParaRPr lang="pt-BR" sz="1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Nunca utilize o operador == para verificar se uma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igual à outra, a não ser que você manipule “pool de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” ou ainda utilize apenas </a:t>
            </a:r>
            <a:r>
              <a:rPr lang="pt-B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string´s</a:t>
            </a:r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literais.</a:t>
            </a:r>
          </a:p>
          <a:p>
            <a:pPr marL="45720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1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1313</Words>
  <Application>Microsoft Office PowerPoint</Application>
  <PresentationFormat>Personalizar</PresentationFormat>
  <Paragraphs>290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43" baseType="lpstr">
      <vt:lpstr>ＭＳ Ｐゴシック</vt:lpstr>
      <vt:lpstr>Arial</vt:lpstr>
      <vt:lpstr>Calibri</vt:lpstr>
      <vt:lpstr>Calibri Light</vt:lpstr>
      <vt:lpstr>Courier New</vt:lpstr>
      <vt:lpstr>Gotham HTF</vt:lpstr>
      <vt:lpstr>Gotham HTF Bold</vt:lpstr>
      <vt:lpstr>Gotham HTF Book</vt:lpstr>
      <vt:lpstr>Gotham HTF Light</vt:lpstr>
      <vt:lpstr>Gotham HTF Medium</vt:lpstr>
      <vt:lpstr>Roboto</vt:lpstr>
      <vt:lpstr>Roboto Light</vt:lpstr>
      <vt:lpstr>Office Theme</vt:lpstr>
      <vt:lpstr>Personalizar design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Jessica Aviles Barbalho</cp:lastModifiedBy>
  <cp:revision>89</cp:revision>
  <dcterms:created xsi:type="dcterms:W3CDTF">2019-02-15T12:16:11Z</dcterms:created>
  <dcterms:modified xsi:type="dcterms:W3CDTF">2020-01-20T21:10:39Z</dcterms:modified>
</cp:coreProperties>
</file>