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15" r:id="rId1"/>
  </p:sldMasterIdLst>
  <p:notesMasterIdLst>
    <p:notesMasterId r:id="rId6"/>
  </p:notesMasterIdLst>
  <p:handoutMasterIdLst>
    <p:handoutMasterId r:id="rId7"/>
  </p:handoutMasterIdLst>
  <p:sldIdLst>
    <p:sldId id="691" r:id="rId2"/>
    <p:sldId id="689" r:id="rId3"/>
    <p:sldId id="690" r:id="rId4"/>
    <p:sldId id="692" r:id="rId5"/>
  </p:sldIdLst>
  <p:sldSz cx="9144000" cy="6858000" type="screen4x3"/>
  <p:notesSz cx="6834188" cy="9979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68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66"/>
    <a:srgbClr val="0000CC"/>
    <a:srgbClr val="003366"/>
    <a:srgbClr val="FFFFCC"/>
    <a:srgbClr val="FFCCCC"/>
    <a:srgbClr val="CC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9876" autoAdjust="0"/>
  </p:normalViewPr>
  <p:slideViewPr>
    <p:cSldViewPr snapToGrid="0" snapToObjects="1">
      <p:cViewPr varScale="1">
        <p:scale>
          <a:sx n="86" d="100"/>
          <a:sy n="86" d="100"/>
        </p:scale>
        <p:origin x="1608" y="62"/>
      </p:cViewPr>
      <p:guideLst>
        <p:guide orient="horz" pos="296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-1848" y="-84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26">
            <a:extLst>
              <a:ext uri="{FF2B5EF4-FFF2-40B4-BE49-F238E27FC236}">
                <a16:creationId xmlns:a16="http://schemas.microsoft.com/office/drawing/2014/main" id="{3CBFB05D-CDF1-4D15-A96E-5FE0A899BB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5" tIns="45132" rIns="90265" bIns="45132" numCol="1" anchor="t" anchorCtr="0" compatLnSpc="1">
            <a:prstTxWarp prst="textNoShape">
              <a:avLst/>
            </a:prstTxWarp>
          </a:bodyPr>
          <a:lstStyle>
            <a:lvl1pPr defTabSz="901700" eaLnBrk="1" hangingPunct="1">
              <a:spcBef>
                <a:spcPct val="0"/>
              </a:spcBef>
              <a:defRPr sz="1200" b="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499" name="Rectangle 1027">
            <a:extLst>
              <a:ext uri="{FF2B5EF4-FFF2-40B4-BE49-F238E27FC236}">
                <a16:creationId xmlns:a16="http://schemas.microsoft.com/office/drawing/2014/main" id="{8D77509E-9BB4-44E6-BC32-5AA5AD08E21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22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5" tIns="45132" rIns="90265" bIns="45132" numCol="1" anchor="t" anchorCtr="0" compatLnSpc="1">
            <a:prstTxWarp prst="textNoShape">
              <a:avLst/>
            </a:prstTxWarp>
          </a:bodyPr>
          <a:lstStyle>
            <a:lvl1pPr algn="r" defTabSz="901700" eaLnBrk="1" hangingPunct="1">
              <a:spcBef>
                <a:spcPct val="0"/>
              </a:spcBef>
              <a:defRPr sz="1200" b="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0" name="Rectangle 1028">
            <a:extLst>
              <a:ext uri="{FF2B5EF4-FFF2-40B4-BE49-F238E27FC236}">
                <a16:creationId xmlns:a16="http://schemas.microsoft.com/office/drawing/2014/main" id="{5A13824C-1AD7-43C6-A134-BAA38632BD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2138"/>
            <a:ext cx="29622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5" tIns="45132" rIns="90265" bIns="45132" numCol="1" anchor="b" anchorCtr="0" compatLnSpc="1">
            <a:prstTxWarp prst="textNoShape">
              <a:avLst/>
            </a:prstTxWarp>
          </a:bodyPr>
          <a:lstStyle>
            <a:lvl1pPr defTabSz="901700" eaLnBrk="1" hangingPunct="1">
              <a:spcBef>
                <a:spcPct val="0"/>
              </a:spcBef>
              <a:defRPr sz="1200" b="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1" name="Rectangle 1029">
            <a:extLst>
              <a:ext uri="{FF2B5EF4-FFF2-40B4-BE49-F238E27FC236}">
                <a16:creationId xmlns:a16="http://schemas.microsoft.com/office/drawing/2014/main" id="{F95A6FD6-31FF-4A32-BA56-CA3D556C4BD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82138"/>
            <a:ext cx="29622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5" tIns="45132" rIns="90265" bIns="45132" numCol="1" anchor="b" anchorCtr="0" compatLnSpc="1">
            <a:prstTxWarp prst="textNoShape">
              <a:avLst/>
            </a:prstTxWarp>
          </a:bodyPr>
          <a:lstStyle>
            <a:lvl1pPr algn="r" defTabSz="901700" eaLnBrk="1" hangingPunct="1">
              <a:spcBef>
                <a:spcPct val="0"/>
              </a:spcBef>
              <a:defRPr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97668D0-9A96-4798-B579-AE1E8778DC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C4604B7-F4D9-49E4-B3F2-F7C6B28AAA7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5" tIns="45132" rIns="90265" bIns="45132" numCol="1" anchor="t" anchorCtr="0" compatLnSpc="1">
            <a:prstTxWarp prst="textNoShape">
              <a:avLst/>
            </a:prstTxWarp>
          </a:bodyPr>
          <a:lstStyle>
            <a:lvl1pPr defTabSz="901700" eaLnBrk="1" hangingPunct="1">
              <a:spcBef>
                <a:spcPct val="0"/>
              </a:spcBef>
              <a:defRPr sz="1200" b="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254FDB7-1C94-4ADB-83BE-1A6DC0B61E7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22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5" tIns="45132" rIns="90265" bIns="45132" numCol="1" anchor="t" anchorCtr="0" compatLnSpc="1">
            <a:prstTxWarp prst="textNoShape">
              <a:avLst/>
            </a:prstTxWarp>
          </a:bodyPr>
          <a:lstStyle>
            <a:lvl1pPr algn="r" defTabSz="901700" eaLnBrk="1" hangingPunct="1">
              <a:spcBef>
                <a:spcPct val="0"/>
              </a:spcBef>
              <a:defRPr sz="1200" b="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ED59329-D9CD-4B4C-AC9B-3C2050630D4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9300"/>
            <a:ext cx="4986337" cy="374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80936F1-F17A-49E9-BFEF-BABBB3D9FE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738688"/>
            <a:ext cx="5008562" cy="44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5" tIns="45132" rIns="90265" bIns="45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F480BCB6-F628-41BD-8C84-09D2128A45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2138"/>
            <a:ext cx="29622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5" tIns="45132" rIns="90265" bIns="45132" numCol="1" anchor="b" anchorCtr="0" compatLnSpc="1">
            <a:prstTxWarp prst="textNoShape">
              <a:avLst/>
            </a:prstTxWarp>
          </a:bodyPr>
          <a:lstStyle>
            <a:lvl1pPr defTabSz="901700" eaLnBrk="1" hangingPunct="1">
              <a:spcBef>
                <a:spcPct val="0"/>
              </a:spcBef>
              <a:defRPr sz="1200" b="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79EFB5E1-A8F3-46D2-B9AE-CEA37A2CE5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82138"/>
            <a:ext cx="29622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5" tIns="45132" rIns="90265" bIns="45132" numCol="1" anchor="b" anchorCtr="0" compatLnSpc="1">
            <a:prstTxWarp prst="textNoShape">
              <a:avLst/>
            </a:prstTxWarp>
          </a:bodyPr>
          <a:lstStyle>
            <a:lvl1pPr algn="r" defTabSz="901700" eaLnBrk="1" hangingPunct="1">
              <a:spcBef>
                <a:spcPct val="0"/>
              </a:spcBef>
              <a:defRPr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8B71A24-E392-45C1-B090-E4E8D2E09C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1561FA6-B39B-4D60-B480-AB295E5E13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55C57-3FD6-4C30-A478-41738954C32C}" type="datetime1">
              <a:rPr lang="zh-CN" altLang="en-US"/>
              <a:pPr>
                <a:defRPr/>
              </a:pPr>
              <a:t>2020/10/26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1E6409-5853-43D9-87E4-5355CA8821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B6F67D-9666-4EB2-8DA3-77A3C020A6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AFD2D-4CE9-419B-B97B-5B05E23A3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69061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20A83C-583B-4297-8324-C827F9D317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E3EFF-23B3-425D-A1CA-F2631D5B3BF7}" type="datetime1">
              <a:rPr lang="zh-CN" altLang="en-US"/>
              <a:pPr>
                <a:defRPr/>
              </a:pPr>
              <a:t>2020/10/26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50E216-3C49-4DA7-8990-AAA8CEB955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5EEB31-A6F8-479F-9782-3002E69793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34E20-AE15-4560-A704-FAF53A1E86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31650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19B053-D430-4E93-9CA1-DC8250DED1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6B2B5-C772-437F-849F-C020835E3835}" type="datetime1">
              <a:rPr lang="zh-CN" altLang="en-US"/>
              <a:pPr>
                <a:defRPr/>
              </a:pPr>
              <a:t>2020/10/26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404CC9-A093-4DB8-B893-8D421459BD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FEED42-2B24-4870-82F9-7B4A0E7032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F1567-9A92-48F8-9F74-0ACF54AD0A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016871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20140-9FFB-4DE6-ACA5-8863A3091D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14ED3-3396-456E-B0B5-6F23DAE3D512}" type="datetime1">
              <a:rPr lang="zh-CN" altLang="en-US"/>
              <a:pPr>
                <a:defRPr/>
              </a:pPr>
              <a:t>2020/10/26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25773C-DE7C-4A5F-BDE0-6CA985A29F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E2CF32-6023-4CC1-AAE9-20CC8DB5E8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303E2-7F95-4A8B-BB21-98D81F73EA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62130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B46E7C-9D71-4C4F-9E87-7451C7F775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A618F-3FC8-418C-AC74-F83AC663D7DA}" type="datetime1">
              <a:rPr lang="zh-CN" altLang="en-US"/>
              <a:pPr>
                <a:defRPr/>
              </a:pPr>
              <a:t>2020/10/26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CE06D7-3A09-47E0-B508-194B0CF58A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354F38-A8A4-43FE-89F0-12908D46E0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166ED-726D-449F-B167-575AB31FBA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7581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A7C0FB-A548-4CF3-A7C9-B66505EE69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6B0EC-672E-4C74-A6F0-7991949A2BAB}" type="datetime1">
              <a:rPr lang="zh-CN" altLang="en-US"/>
              <a:pPr>
                <a:defRPr/>
              </a:pPr>
              <a:t>2020/10/26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C9D91-BFF2-49D3-9C46-39C14FDD64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C6519B-E106-468C-A2BC-08B78AB3D5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4FC9B-859B-449A-9E1E-77CED39AA5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5947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494C698-D83C-419A-BA0E-DDE7D157D7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223A0-58D5-4219-B251-E21AF7AD5A62}" type="datetime1">
              <a:rPr lang="zh-CN" altLang="en-US"/>
              <a:pPr>
                <a:defRPr/>
              </a:pPr>
              <a:t>2020/10/26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2474A5F-F41F-457B-99F7-783727D7C1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6E2030B-900D-46C3-BF47-A6E471CE80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1342E-B5B1-470F-A7DC-0D122D8C92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27068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F8595F9-EA7E-4DE4-AE3E-6A576CC836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4880B-41B7-48EF-BA68-9E93CDE9A0B8}" type="datetime1">
              <a:rPr lang="zh-CN" altLang="en-US"/>
              <a:pPr>
                <a:defRPr/>
              </a:pPr>
              <a:t>2020/10/26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1EE128D-EC7E-41A9-828C-4F80FF8AE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F6F705-B50F-477E-9D58-8CC26CC26D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5B79D-ACAC-4FB0-B861-9C838F2D19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73932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83A3FB6-26E9-4BF9-A548-FC89F4ED8D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0E742-A6A3-4EA0-B192-2E3E3B66A88C}" type="datetime1">
              <a:rPr lang="zh-CN" altLang="en-US"/>
              <a:pPr>
                <a:defRPr/>
              </a:pPr>
              <a:t>2020/10/26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B0DD94B-1B1B-441D-96C3-D63A5B7DEB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03A863D-E542-4786-B18F-0C1B32B39D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E4994-6C33-4CA4-88DE-ED8BA57D48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07346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668D5-2D7D-4101-B399-55D97AFBF2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535FD-0658-45FD-BEF2-4BF58E9C11EA}" type="datetime1">
              <a:rPr lang="zh-CN" altLang="en-US"/>
              <a:pPr>
                <a:defRPr/>
              </a:pPr>
              <a:t>2020/10/26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29668-FC5D-41C5-B79A-0262AE200F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AA0FD0-3B95-4B6A-9714-5A3D8E58AC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F4EB3-6383-4BCE-81FC-BB9ABC4A6D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669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F84293-E68A-409C-A9FA-2146041F1F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C1674-02D2-46B8-90BD-0D52043A5654}" type="datetime1">
              <a:rPr lang="zh-CN" altLang="en-US"/>
              <a:pPr>
                <a:defRPr/>
              </a:pPr>
              <a:t>2020/10/26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B49643-9771-4D93-9E84-52A3CD9AAB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B75D73-0054-4542-A879-F8822FD87E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61F98-CDA6-4E24-8539-B6E4BA6AD7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78516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1F24631-5F31-4290-81B2-25F3B3789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38CFCE5-E0EB-4DA7-927B-16ABE87C2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701E35FB-128C-48EB-B3BE-BC741E368BB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1EEAA6-6AE8-4BA6-A63D-2B3F39269BF6}" type="datetime1">
              <a:rPr lang="zh-CN" altLang="en-US"/>
              <a:pPr>
                <a:defRPr/>
              </a:pPr>
              <a:t>2020/10/26</a:t>
            </a:fld>
            <a:endParaRPr lang="en-US" altLang="zh-CN"/>
          </a:p>
        </p:txBody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E53343FF-E051-401A-A36D-13774D57B01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1111419B-2DC3-4154-B733-1877FF5B3C6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/>
            </a:lvl1pPr>
          </a:lstStyle>
          <a:p>
            <a:pPr>
              <a:defRPr/>
            </a:pPr>
            <a:fld id="{589F1D02-F139-49F7-8482-BC9D0BDB2D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2">
            <a:extLst>
              <a:ext uri="{FF2B5EF4-FFF2-40B4-BE49-F238E27FC236}">
                <a16:creationId xmlns:a16="http://schemas.microsoft.com/office/drawing/2014/main" id="{2D6B3283-B3C5-4348-AB0B-F47C2B505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06375"/>
            <a:ext cx="8677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600" i="1" dirty="0">
                <a:latin typeface="Times New Roman" panose="02020603050405020304" pitchFamily="18" charset="0"/>
              </a:rPr>
              <a:t>Codeit </a:t>
            </a:r>
            <a:r>
              <a:rPr lang="zh-CN" altLang="en-US" sz="3600" dirty="0">
                <a:latin typeface="Times New Roman" panose="02020603050405020304" pitchFamily="18" charset="0"/>
              </a:rPr>
              <a:t>控制系统优势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47">
            <a:extLst>
              <a:ext uri="{FF2B5EF4-FFF2-40B4-BE49-F238E27FC236}">
                <a16:creationId xmlns:a16="http://schemas.microsoft.com/office/drawing/2014/main" id="{4DD1C593-E7D5-4436-9472-E4EC32FC1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7353300" cy="88900"/>
          </a:xfrm>
          <a:prstGeom prst="rect">
            <a:avLst/>
          </a:pr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9270C782-FC01-468B-AD4D-970605E9B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2" y="1052512"/>
            <a:ext cx="84933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</a:pPr>
            <a:r>
              <a:rPr lang="en-US" altLang="zh-CN" sz="2400" b="0" dirty="0"/>
              <a:t>Codeit</a:t>
            </a:r>
            <a:r>
              <a:rPr lang="zh-CN" altLang="en-US" sz="2400" b="0" dirty="0"/>
              <a:t>支持跨系统跨平台开发，代码可在</a:t>
            </a:r>
            <a:r>
              <a:rPr lang="en-US" altLang="zh-CN" sz="2400" b="0" dirty="0"/>
              <a:t>Windows</a:t>
            </a:r>
            <a:r>
              <a:rPr lang="zh-CN" altLang="en-US" sz="2400" b="0" dirty="0"/>
              <a:t>下逐个打断点调试，</a:t>
            </a:r>
            <a:r>
              <a:rPr lang="zh-CN" altLang="en-US" sz="2400" b="0" dirty="0">
                <a:solidFill>
                  <a:srgbClr val="FF0000"/>
                </a:solidFill>
              </a:rPr>
              <a:t>提高调试效率</a:t>
            </a:r>
            <a:endParaRPr lang="zh-CN" altLang="en-US" sz="1400" b="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EF4A0E9-B0E4-4FB7-BDE0-C006B15B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2127923"/>
            <a:ext cx="85867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</a:pPr>
            <a:r>
              <a:rPr lang="en-US" altLang="zh-CN" sz="2400" b="0" dirty="0"/>
              <a:t>Codeit</a:t>
            </a:r>
            <a:r>
              <a:rPr lang="zh-CN" altLang="en-US" sz="2400" b="0" dirty="0"/>
              <a:t>将内存管理、线程安全、效率优化等编程难题在底层解决，</a:t>
            </a:r>
            <a:r>
              <a:rPr lang="zh-CN" altLang="en-US" sz="2400" b="0" dirty="0">
                <a:solidFill>
                  <a:srgbClr val="FF0000"/>
                </a:solidFill>
              </a:rPr>
              <a:t>易于二次开发</a:t>
            </a:r>
            <a:endParaRPr lang="zh-CN" altLang="en-US" sz="1400" b="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E2DFE-2681-4C48-93A6-3B9682310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2" y="3160382"/>
            <a:ext cx="85867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</a:pPr>
            <a:r>
              <a:rPr lang="en-US" altLang="zh-CN" sz="2400" b="0" dirty="0"/>
              <a:t>Codeit</a:t>
            </a:r>
            <a:r>
              <a:rPr lang="zh-CN" altLang="en-US" sz="2400" b="0" dirty="0"/>
              <a:t>提供二次开发的模板以及版本管控流程，易于</a:t>
            </a:r>
            <a:r>
              <a:rPr lang="zh-CN" altLang="en-US" sz="2400" b="0" dirty="0">
                <a:solidFill>
                  <a:srgbClr val="FF0000"/>
                </a:solidFill>
              </a:rPr>
              <a:t>团队协同、敏捷开发</a:t>
            </a:r>
            <a:r>
              <a:rPr lang="zh-CN" altLang="en-US" sz="2400" b="0" dirty="0"/>
              <a:t>，让开发人员专注自身功能的开发与优化</a:t>
            </a:r>
            <a:endParaRPr lang="zh-CN" altLang="en-US" sz="1400" b="0" dirty="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74B4967D-F35B-41E8-A2EE-10D89AA5F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4140305"/>
            <a:ext cx="85867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</a:pPr>
            <a:r>
              <a:rPr lang="en-US" altLang="zh-CN" sz="2400" b="0" dirty="0"/>
              <a:t>Codeit</a:t>
            </a:r>
            <a:r>
              <a:rPr lang="zh-CN" altLang="en-US" sz="2400" b="0" dirty="0"/>
              <a:t>提供</a:t>
            </a:r>
            <a:r>
              <a:rPr lang="zh-CN" altLang="en-US" sz="2400" b="0" dirty="0">
                <a:solidFill>
                  <a:srgbClr val="FF0000"/>
                </a:solidFill>
              </a:rPr>
              <a:t>友好完善</a:t>
            </a:r>
            <a:r>
              <a:rPr lang="zh-CN" altLang="en-US" sz="2400" b="0" dirty="0"/>
              <a:t>的功能模块接口，包括通信类模块、机器人学模块、</a:t>
            </a:r>
            <a:r>
              <a:rPr lang="en-US" altLang="zh-CN" sz="2400" b="0" dirty="0"/>
              <a:t>C++</a:t>
            </a:r>
            <a:r>
              <a:rPr lang="zh-CN" altLang="en-US" sz="2400" b="0" dirty="0"/>
              <a:t>部分模块，配置灵活，</a:t>
            </a:r>
            <a:r>
              <a:rPr lang="zh-CN" altLang="en-US" sz="2400" b="0" dirty="0">
                <a:solidFill>
                  <a:srgbClr val="FF0000"/>
                </a:solidFill>
              </a:rPr>
              <a:t>适用场景广泛</a:t>
            </a:r>
            <a:endParaRPr lang="zh-CN" altLang="en-US" sz="1400" b="0" dirty="0">
              <a:solidFill>
                <a:srgbClr val="FF0000"/>
              </a:solidFill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CA6DE31-6688-46D7-845A-3FD6D3DFE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1" y="5216614"/>
            <a:ext cx="85867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</a:pPr>
            <a:r>
              <a:rPr lang="en-US" altLang="zh-CN" sz="2400" b="0" dirty="0"/>
              <a:t>Codeit</a:t>
            </a:r>
            <a:r>
              <a:rPr lang="zh-CN" altLang="en-US" sz="2400" b="0" dirty="0"/>
              <a:t>提供</a:t>
            </a:r>
            <a:r>
              <a:rPr lang="zh-CN" altLang="en-US" sz="2400" b="0" dirty="0">
                <a:solidFill>
                  <a:srgbClr val="FF0000"/>
                </a:solidFill>
              </a:rPr>
              <a:t>高效</a:t>
            </a:r>
            <a:r>
              <a:rPr lang="zh-CN" altLang="en-US" sz="2400" b="0" dirty="0"/>
              <a:t>的矩阵运算、旋量运算、日志信息、数据存储、参数配置等函数</a:t>
            </a:r>
            <a:endParaRPr lang="zh-CN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7117658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2">
            <a:extLst>
              <a:ext uri="{FF2B5EF4-FFF2-40B4-BE49-F238E27FC236}">
                <a16:creationId xmlns:a16="http://schemas.microsoft.com/office/drawing/2014/main" id="{2D6B3283-B3C5-4348-AB0B-F47C2B505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06375"/>
            <a:ext cx="8677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600" i="1" dirty="0">
                <a:latin typeface="Times New Roman" panose="02020603050405020304" pitchFamily="18" charset="0"/>
              </a:rPr>
              <a:t>Codeit </a:t>
            </a:r>
            <a:r>
              <a:rPr lang="zh-CN" altLang="en-US" sz="3600" dirty="0">
                <a:latin typeface="Times New Roman" panose="02020603050405020304" pitchFamily="18" charset="0"/>
              </a:rPr>
              <a:t>机器人产品矩阵（</a:t>
            </a:r>
            <a:r>
              <a:rPr lang="en-US" altLang="zh-CN" sz="3600" dirty="0">
                <a:latin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</a:rPr>
              <a:t>）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47">
            <a:extLst>
              <a:ext uri="{FF2B5EF4-FFF2-40B4-BE49-F238E27FC236}">
                <a16:creationId xmlns:a16="http://schemas.microsoft.com/office/drawing/2014/main" id="{4DD1C593-E7D5-4436-9472-E4EC32FC1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7353300" cy="88900"/>
          </a:xfrm>
          <a:prstGeom prst="rect">
            <a:avLst/>
          </a:pr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E8A7C86-1C9D-414C-A53C-A25758F6B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45842"/>
              </p:ext>
            </p:extLst>
          </p:nvPr>
        </p:nvGraphicFramePr>
        <p:xfrm>
          <a:off x="313264" y="1955720"/>
          <a:ext cx="8677273" cy="429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1755">
                  <a:extLst>
                    <a:ext uri="{9D8B030D-6E8A-4147-A177-3AD203B41FA5}">
                      <a16:colId xmlns:a16="http://schemas.microsoft.com/office/drawing/2014/main" val="3759852739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942977829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4069924797"/>
                    </a:ext>
                  </a:extLst>
                </a:gridCol>
                <a:gridCol w="1198485">
                  <a:extLst>
                    <a:ext uri="{9D8B030D-6E8A-4147-A177-3AD203B41FA5}">
                      <a16:colId xmlns:a16="http://schemas.microsoft.com/office/drawing/2014/main" val="939384832"/>
                    </a:ext>
                  </a:extLst>
                </a:gridCol>
                <a:gridCol w="1180730">
                  <a:extLst>
                    <a:ext uri="{9D8B030D-6E8A-4147-A177-3AD203B41FA5}">
                      <a16:colId xmlns:a16="http://schemas.microsoft.com/office/drawing/2014/main" val="3375582893"/>
                    </a:ext>
                  </a:extLst>
                </a:gridCol>
                <a:gridCol w="3033619">
                  <a:extLst>
                    <a:ext uri="{9D8B030D-6E8A-4147-A177-3AD203B41FA5}">
                      <a16:colId xmlns:a16="http://schemas.microsoft.com/office/drawing/2014/main" val="1670779222"/>
                    </a:ext>
                  </a:extLst>
                </a:gridCol>
              </a:tblGrid>
              <a:tr h="57380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实时主站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非实时主站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机器人模型数目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与前端界面接口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001171"/>
                  </a:ext>
                </a:extLst>
              </a:tr>
              <a:tr h="57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项目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一个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com</a:t>
                      </a: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六个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一个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TCP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一个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六个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TCP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与两台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UR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通信，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com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与嵌软通信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978183"/>
                  </a:ext>
                </a:extLst>
              </a:tr>
              <a:tr h="8197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项目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一个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CAN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主站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一个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com</a:t>
                      </a: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三个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一个类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AGV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一个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TCP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一个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CAN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主站控制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AGV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部分，三个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TCP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与一台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UR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通信，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com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与嵌软通信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9409366"/>
                  </a:ext>
                </a:extLst>
              </a:tr>
              <a:tr h="106563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手术机器人项目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一个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EtherCat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主站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两个七轴机械臂模型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一个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TCP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一个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EtherCat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主站控制两台机械臂，其他非实时信号通过非实时主站反馈到控制器，减小实时总线的压力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0699986"/>
                  </a:ext>
                </a:extLst>
              </a:tr>
              <a:tr h="8197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医疗成像项目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一个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EtherCat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主站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一个机械臂模型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一个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TCP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一个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EtherCat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主站控制一台机械臂，其他辅助类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IO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信号通过非实时主站反馈到控制器中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59730"/>
                  </a:ext>
                </a:extLst>
              </a:tr>
            </a:tbl>
          </a:graphicData>
        </a:graphic>
      </p:graphicFrame>
      <p:sp>
        <p:nvSpPr>
          <p:cNvPr id="16" name="TextBox 7">
            <a:extLst>
              <a:ext uri="{FF2B5EF4-FFF2-40B4-BE49-F238E27FC236}">
                <a16:creationId xmlns:a16="http://schemas.microsoft.com/office/drawing/2014/main" id="{9270C782-FC01-468B-AD4D-970605E9B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2" y="1052512"/>
            <a:ext cx="85867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sz="2400" b="0" dirty="0"/>
              <a:t>将</a:t>
            </a:r>
            <a:r>
              <a:rPr lang="en-US" altLang="zh-CN" sz="2400" b="0" dirty="0" err="1"/>
              <a:t>codeit</a:t>
            </a:r>
            <a:r>
              <a:rPr lang="zh-CN" altLang="en-US" sz="2400" b="0" dirty="0"/>
              <a:t>中功能模块组合，可服务于现有公司各类机器人产品的需求</a:t>
            </a:r>
            <a:endParaRPr lang="zh-CN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30304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2">
            <a:extLst>
              <a:ext uri="{FF2B5EF4-FFF2-40B4-BE49-F238E27FC236}">
                <a16:creationId xmlns:a16="http://schemas.microsoft.com/office/drawing/2014/main" id="{2D6B3283-B3C5-4348-AB0B-F47C2B505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06375"/>
            <a:ext cx="8677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600" i="1" dirty="0">
                <a:latin typeface="Times New Roman" panose="02020603050405020304" pitchFamily="18" charset="0"/>
              </a:rPr>
              <a:t>Codeit </a:t>
            </a:r>
            <a:r>
              <a:rPr lang="zh-CN" altLang="en-US" sz="3600" dirty="0">
                <a:latin typeface="Times New Roman" panose="02020603050405020304" pitchFamily="18" charset="0"/>
              </a:rPr>
              <a:t>机器人产品矩阵（</a:t>
            </a:r>
            <a:r>
              <a:rPr lang="en-US" altLang="zh-CN" sz="3600" dirty="0">
                <a:latin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</a:rPr>
              <a:t>）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47">
            <a:extLst>
              <a:ext uri="{FF2B5EF4-FFF2-40B4-BE49-F238E27FC236}">
                <a16:creationId xmlns:a16="http://schemas.microsoft.com/office/drawing/2014/main" id="{4DD1C593-E7D5-4436-9472-E4EC32FC1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7353300" cy="88900"/>
          </a:xfrm>
          <a:prstGeom prst="rect">
            <a:avLst/>
          </a:pr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E8A7C86-1C9D-414C-A53C-A25758F6B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00647"/>
              </p:ext>
            </p:extLst>
          </p:nvPr>
        </p:nvGraphicFramePr>
        <p:xfrm>
          <a:off x="488692" y="2455814"/>
          <a:ext cx="7907761" cy="36403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6932">
                  <a:extLst>
                    <a:ext uri="{9D8B030D-6E8A-4147-A177-3AD203B41FA5}">
                      <a16:colId xmlns:a16="http://schemas.microsoft.com/office/drawing/2014/main" val="3759852739"/>
                    </a:ext>
                  </a:extLst>
                </a:gridCol>
                <a:gridCol w="1136342">
                  <a:extLst>
                    <a:ext uri="{9D8B030D-6E8A-4147-A177-3AD203B41FA5}">
                      <a16:colId xmlns:a16="http://schemas.microsoft.com/office/drawing/2014/main" val="942977829"/>
                    </a:ext>
                  </a:extLst>
                </a:gridCol>
                <a:gridCol w="976543">
                  <a:extLst>
                    <a:ext uri="{9D8B030D-6E8A-4147-A177-3AD203B41FA5}">
                      <a16:colId xmlns:a16="http://schemas.microsoft.com/office/drawing/2014/main" val="4069924797"/>
                    </a:ext>
                  </a:extLst>
                </a:gridCol>
                <a:gridCol w="1562582">
                  <a:extLst>
                    <a:ext uri="{9D8B030D-6E8A-4147-A177-3AD203B41FA5}">
                      <a16:colId xmlns:a16="http://schemas.microsoft.com/office/drawing/2014/main" val="939384832"/>
                    </a:ext>
                  </a:extLst>
                </a:gridCol>
                <a:gridCol w="1225007">
                  <a:extLst>
                    <a:ext uri="{9D8B030D-6E8A-4147-A177-3AD203B41FA5}">
                      <a16:colId xmlns:a16="http://schemas.microsoft.com/office/drawing/2014/main" val="3375582893"/>
                    </a:ext>
                  </a:extLst>
                </a:gridCol>
                <a:gridCol w="1880355">
                  <a:extLst>
                    <a:ext uri="{9D8B030D-6E8A-4147-A177-3AD203B41FA5}">
                      <a16:colId xmlns:a16="http://schemas.microsoft.com/office/drawing/2014/main" val="1670779222"/>
                    </a:ext>
                  </a:extLst>
                </a:gridCol>
              </a:tblGrid>
              <a:tr h="90953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实时主站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非实时主站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机器人模型数目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与前端界面接口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备注</a:t>
                      </a: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001171"/>
                  </a:ext>
                </a:extLst>
              </a:tr>
              <a:tr h="112240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车、臂联控系统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CAN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EtherCat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一个类机械臂模型，一个类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AGV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一个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TCP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一个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车与臂处于同一条实时总线下，其他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IO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类信号处于非实时总线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978183"/>
                  </a:ext>
                </a:extLst>
              </a:tr>
              <a:tr h="15420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车、臂、视觉联控系统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CAN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EtherCat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两个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一个类机械臂模型，一个类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AGV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一个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TCP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一个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在车臂系统的基础上，将视觉处理及路径规划等功能在线程级别上进行协调优化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9409366"/>
                  </a:ext>
                </a:extLst>
              </a:tr>
            </a:tbl>
          </a:graphicData>
        </a:graphic>
      </p:graphicFrame>
      <p:sp>
        <p:nvSpPr>
          <p:cNvPr id="16" name="TextBox 7">
            <a:extLst>
              <a:ext uri="{FF2B5EF4-FFF2-40B4-BE49-F238E27FC236}">
                <a16:creationId xmlns:a16="http://schemas.microsoft.com/office/drawing/2014/main" id="{9270C782-FC01-468B-AD4D-970605E9B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73" y="1086268"/>
            <a:ext cx="828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sz="2400" b="0" dirty="0"/>
              <a:t>通过</a:t>
            </a:r>
            <a:r>
              <a:rPr lang="en-US" altLang="zh-CN" sz="2400" b="0" dirty="0" err="1"/>
              <a:t>codeit</a:t>
            </a:r>
            <a:r>
              <a:rPr lang="zh-CN" altLang="en-US" sz="2400" b="0" dirty="0"/>
              <a:t>中功能模块的组合，可为公司打造一个通用型标准化的机器人平台，缩减未来其他项目组研发时间；也可打造一个适用于非结构化环境的标准型机器人系统</a:t>
            </a:r>
            <a:endParaRPr lang="zh-CN" altLang="en-US" sz="1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67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2">
            <a:extLst>
              <a:ext uri="{FF2B5EF4-FFF2-40B4-BE49-F238E27FC236}">
                <a16:creationId xmlns:a16="http://schemas.microsoft.com/office/drawing/2014/main" id="{2D6B3283-B3C5-4348-AB0B-F47C2B505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06375"/>
            <a:ext cx="8677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600" i="1" dirty="0">
                <a:latin typeface="Times New Roman" panose="02020603050405020304" pitchFamily="18" charset="0"/>
              </a:rPr>
              <a:t>Codeit </a:t>
            </a:r>
            <a:r>
              <a:rPr lang="zh-CN" altLang="en-US" sz="3600" dirty="0">
                <a:latin typeface="Times New Roman" panose="02020603050405020304" pitchFamily="18" charset="0"/>
              </a:rPr>
              <a:t>机器人云端大脑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47">
            <a:extLst>
              <a:ext uri="{FF2B5EF4-FFF2-40B4-BE49-F238E27FC236}">
                <a16:creationId xmlns:a16="http://schemas.microsoft.com/office/drawing/2014/main" id="{4DD1C593-E7D5-4436-9472-E4EC32FC1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7353300" cy="88900"/>
          </a:xfrm>
          <a:prstGeom prst="rect">
            <a:avLst/>
          </a:pr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1FD23EE-5B4D-4AD1-BC3A-59B27F0B2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515" y="1676553"/>
            <a:ext cx="81846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400" b="0" dirty="0">
                <a:solidFill>
                  <a:srgbClr val="FF0000"/>
                </a:solidFill>
              </a:rPr>
              <a:t>汇总数据</a:t>
            </a:r>
            <a:r>
              <a:rPr lang="zh-CN" altLang="en-US" sz="2400" b="0" dirty="0"/>
              <a:t>：每个机器人设备（小脑）会连接上该云端大脑，并将其相关数据反馈给云端大脑。</a:t>
            </a:r>
            <a:endParaRPr lang="zh-CN" altLang="en-US" sz="1400" b="0" dirty="0">
              <a:solidFill>
                <a:srgbClr val="FF0000"/>
              </a:solidFill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8183A156-550F-4FC0-82D6-6BF904FB1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515" y="1052512"/>
            <a:ext cx="8677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sz="2400" b="0" dirty="0"/>
              <a:t>云端大脑的作用：进一步提高非结构环境下机器人的性能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FD55AE26-D544-41A7-9707-623EFE26A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515" y="2625422"/>
            <a:ext cx="81846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400" b="0" dirty="0">
                <a:solidFill>
                  <a:srgbClr val="FF0000"/>
                </a:solidFill>
              </a:rPr>
              <a:t>分析数据</a:t>
            </a:r>
            <a:r>
              <a:rPr lang="zh-CN" altLang="en-US" sz="2400" b="0" dirty="0"/>
              <a:t>：云端大脑结合很多小脑的历史数据，对一些复杂场景做综合性分析，对非结构环境做归纳。</a:t>
            </a:r>
            <a:endParaRPr lang="zh-CN" altLang="en-US" sz="1400" b="0" dirty="0">
              <a:solidFill>
                <a:srgbClr val="FF0000"/>
              </a:solidFill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46F32CFF-4BF4-44A4-9532-BCBAED1D7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515" y="3658931"/>
            <a:ext cx="81846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400" b="0" dirty="0">
                <a:solidFill>
                  <a:srgbClr val="FF0000"/>
                </a:solidFill>
              </a:rPr>
              <a:t>脑脑协调</a:t>
            </a:r>
            <a:r>
              <a:rPr lang="zh-CN" altLang="en-US" sz="2400" b="0" dirty="0"/>
              <a:t>：小脑一方面独立处理某些任务，一方面根据大脑的指示，随着工作次数与经验的增加，会表现得越来越好。</a:t>
            </a:r>
            <a:endParaRPr lang="zh-CN" altLang="en-US" sz="1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46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113162</TotalTime>
  <Words>586</Words>
  <Application>Microsoft Office PowerPoint</Application>
  <PresentationFormat>全屏显示(4:3)</PresentationFormat>
  <Paragraphs>63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Tahoma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Zhou Hao First Year Report</dc:title>
  <dc:subject>Mathematical Morphology for Color Image Processing and Analysis</dc:subject>
  <dc:creator>Lan Li</dc:creator>
  <cp:lastModifiedBy>Gui Kai</cp:lastModifiedBy>
  <cp:revision>5624</cp:revision>
  <dcterms:created xsi:type="dcterms:W3CDTF">2003-06-25T11:50:36Z</dcterms:created>
  <dcterms:modified xsi:type="dcterms:W3CDTF">2020-10-26T01:27:08Z</dcterms:modified>
</cp:coreProperties>
</file>