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307" r:id="rId4"/>
    <p:sldId id="260" r:id="rId5"/>
    <p:sldId id="263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474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6B3146-D842-4C4A-8EF6-35FEB8165C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12B5C2-09C3-4F17-A3DE-39C478AAF2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농어촌</a:t>
            </a:r>
            <a:r>
              <a:rPr lang="en-US" altLang="ko-KR" dirty="0" err="1"/>
              <a:t>olleh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4B6752-16ED-4E71-816A-AF49A5250258}"/>
              </a:ext>
            </a:extLst>
          </p:cNvPr>
          <p:cNvSpPr txBox="1"/>
          <p:nvPr/>
        </p:nvSpPr>
        <p:spPr>
          <a:xfrm>
            <a:off x="9511579" y="5124893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팀</a:t>
            </a:r>
          </a:p>
        </p:txBody>
      </p:sp>
    </p:spTree>
    <p:extLst>
      <p:ext uri="{BB962C8B-B14F-4D97-AF65-F5344CB8AC3E}">
        <p14:creationId xmlns:p14="http://schemas.microsoft.com/office/powerpoint/2010/main" val="587338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6FFF2E0-CE51-4EBA-85B2-635A73C8C983}"/>
              </a:ext>
            </a:extLst>
          </p:cNvPr>
          <p:cNvSpPr/>
          <p:nvPr/>
        </p:nvSpPr>
        <p:spPr>
          <a:xfrm>
            <a:off x="2571750" y="1165860"/>
            <a:ext cx="7749540" cy="3246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00" dirty="0">
                <a:solidFill>
                  <a:schemeClr val="tx1"/>
                </a:solidFill>
              </a:rPr>
              <a:t>Q&amp;A</a:t>
            </a:r>
            <a:endParaRPr lang="ko-KR" altLang="en-US" sz="16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09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A435195F-DAAA-4ACA-B075-21DEB60BE3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001249"/>
              </p:ext>
            </p:extLst>
          </p:nvPr>
        </p:nvGraphicFramePr>
        <p:xfrm>
          <a:off x="708025" y="0"/>
          <a:ext cx="1125855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9267847" imgH="5953240" progId="Excel.Sheet.12">
                  <p:embed/>
                </p:oleObj>
              </mc:Choice>
              <mc:Fallback>
                <p:oleObj name="Worksheet" r:id="rId2" imgW="9267847" imgH="595324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8025" y="0"/>
                        <a:ext cx="1125855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8407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722B6BF3-2A9B-4B6C-85E6-17F3C3EDEA24}"/>
              </a:ext>
            </a:extLst>
          </p:cNvPr>
          <p:cNvCxnSpPr>
            <a:cxnSpLocks/>
          </p:cNvCxnSpPr>
          <p:nvPr/>
        </p:nvCxnSpPr>
        <p:spPr>
          <a:xfrm>
            <a:off x="4096547" y="2570801"/>
            <a:ext cx="12700" cy="2271713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BB05D44-DD41-4463-AAA7-444180318242}"/>
              </a:ext>
            </a:extLst>
          </p:cNvPr>
          <p:cNvCxnSpPr>
            <a:cxnSpLocks/>
          </p:cNvCxnSpPr>
          <p:nvPr/>
        </p:nvCxnSpPr>
        <p:spPr>
          <a:xfrm flipV="1">
            <a:off x="4096547" y="3753287"/>
            <a:ext cx="209639" cy="5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62A951-16D0-492F-9AB3-DBFDD16FE3B5}"/>
              </a:ext>
            </a:extLst>
          </p:cNvPr>
          <p:cNvSpPr/>
          <p:nvPr/>
        </p:nvSpPr>
        <p:spPr>
          <a:xfrm>
            <a:off x="1278626" y="2000828"/>
            <a:ext cx="2807288" cy="1139945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코로나 장기화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여행수요 소폭상승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BAD184-631F-4A84-A1B7-79DF8C2C3880}"/>
              </a:ext>
            </a:extLst>
          </p:cNvPr>
          <p:cNvSpPr/>
          <p:nvPr/>
        </p:nvSpPr>
        <p:spPr>
          <a:xfrm>
            <a:off x="1738361" y="4487123"/>
            <a:ext cx="2347553" cy="710782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국내</a:t>
            </a:r>
            <a:r>
              <a:rPr lang="ko-KR" altLang="en-US" sz="2000" b="1" dirty="0">
                <a:solidFill>
                  <a:schemeClr val="tx1"/>
                </a:solidFill>
              </a:rPr>
              <a:t>를 더 선호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D750BD5-4AD2-4B71-8227-E810EC0D0254}"/>
              </a:ext>
            </a:extLst>
          </p:cNvPr>
          <p:cNvSpPr/>
          <p:nvPr/>
        </p:nvSpPr>
        <p:spPr>
          <a:xfrm>
            <a:off x="5406965" y="2873760"/>
            <a:ext cx="2675790" cy="1800116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정부</a:t>
            </a:r>
            <a:r>
              <a:rPr lang="ko-KR" altLang="en-US" sz="2000" b="1" dirty="0">
                <a:solidFill>
                  <a:schemeClr val="tx1"/>
                </a:solidFill>
              </a:rPr>
              <a:t> 자체적으로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ko-KR" altLang="en-US" sz="2000" b="1" dirty="0">
                <a:solidFill>
                  <a:schemeClr val="tx1"/>
                </a:solidFill>
              </a:rPr>
              <a:t>농어촌 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ko-KR" altLang="en-US" sz="2000" b="1" dirty="0">
                <a:solidFill>
                  <a:schemeClr val="tx1"/>
                </a:solidFill>
              </a:rPr>
              <a:t>체험형 여행 권장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42B355-B2FF-42CD-ACFF-9041D2B68012}"/>
              </a:ext>
            </a:extLst>
          </p:cNvPr>
          <p:cNvSpPr/>
          <p:nvPr/>
        </p:nvSpPr>
        <p:spPr>
          <a:xfrm>
            <a:off x="1922185" y="3298726"/>
            <a:ext cx="2163729" cy="919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휴양목적</a:t>
            </a:r>
            <a:r>
              <a:rPr lang="ko-KR" altLang="en-US" sz="2000" b="1" dirty="0">
                <a:solidFill>
                  <a:schemeClr val="tx1"/>
                </a:solidFill>
              </a:rPr>
              <a:t>의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여행수요 증가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C61D4F-7953-477A-838F-464A6CEDFB5A}"/>
              </a:ext>
            </a:extLst>
          </p:cNvPr>
          <p:cNvSpPr/>
          <p:nvPr/>
        </p:nvSpPr>
        <p:spPr>
          <a:xfrm>
            <a:off x="9305163" y="2873760"/>
            <a:ext cx="2571403" cy="1860697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농어촌 체험마을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ko-KR" altLang="en-US" sz="2000" b="1" dirty="0">
                <a:solidFill>
                  <a:schemeClr val="tx1"/>
                </a:solidFill>
              </a:rPr>
              <a:t>정보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선호도</a:t>
            </a:r>
            <a:br>
              <a:rPr lang="en-US" altLang="ko-KR" sz="2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증가 예상</a:t>
            </a:r>
          </a:p>
        </p:txBody>
      </p:sp>
      <p:sp>
        <p:nvSpPr>
          <p:cNvPr id="22" name="제목 2">
            <a:extLst>
              <a:ext uri="{FF2B5EF4-FFF2-40B4-BE49-F238E27FC236}">
                <a16:creationId xmlns:a16="http://schemas.microsoft.com/office/drawing/2014/main" id="{1C37B53D-3B4C-4523-B545-E53ED2CDFD58}"/>
              </a:ext>
            </a:extLst>
          </p:cNvPr>
          <p:cNvSpPr txBox="1">
            <a:spLocks/>
          </p:cNvSpPr>
          <p:nvPr/>
        </p:nvSpPr>
        <p:spPr>
          <a:xfrm>
            <a:off x="1828037" y="134913"/>
            <a:ext cx="2226149" cy="620688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8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j-cs"/>
              </a:defRPr>
            </a:lvl1pPr>
          </a:lstStyle>
          <a:p>
            <a:pPr marL="0"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endParaRPr lang="en-US" altLang="ko-KR" b="1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88D63A67-2F4D-41FB-B331-D6C5343BC46F}"/>
              </a:ext>
            </a:extLst>
          </p:cNvPr>
          <p:cNvSpPr/>
          <p:nvPr/>
        </p:nvSpPr>
        <p:spPr>
          <a:xfrm>
            <a:off x="4316819" y="3489528"/>
            <a:ext cx="935367" cy="52751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5F720EF5-2BEE-41E3-8939-A721EC7E0D0B}"/>
              </a:ext>
            </a:extLst>
          </p:cNvPr>
          <p:cNvSpPr/>
          <p:nvPr/>
        </p:nvSpPr>
        <p:spPr>
          <a:xfrm>
            <a:off x="8237534" y="3489528"/>
            <a:ext cx="935367" cy="52751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52856F68-C842-4F92-940C-7632C65B0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992" y="998938"/>
            <a:ext cx="10984567" cy="5704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E0BEC4FD-6603-482A-A161-7FFB4009A3D0}"/>
              </a:ext>
            </a:extLst>
          </p:cNvPr>
          <p:cNvGrpSpPr/>
          <p:nvPr/>
        </p:nvGrpSpPr>
        <p:grpSpPr>
          <a:xfrm>
            <a:off x="992992" y="1850702"/>
            <a:ext cx="11065658" cy="3530626"/>
            <a:chOff x="0" y="576816"/>
            <a:chExt cx="8691717" cy="2465868"/>
          </a:xfrm>
        </p:grpSpPr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3A272B21-AE1D-4158-B49E-468BAF9E12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14" r="3946" b="77342"/>
            <a:stretch/>
          </p:blipFill>
          <p:spPr bwMode="auto">
            <a:xfrm>
              <a:off x="0" y="576816"/>
              <a:ext cx="8691717" cy="1137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>
              <a:extLst>
                <a:ext uri="{FF2B5EF4-FFF2-40B4-BE49-F238E27FC236}">
                  <a16:creationId xmlns:a16="http://schemas.microsoft.com/office/drawing/2014/main" id="{4099BFD5-CBFF-4044-8559-101E030D20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17" b="-1"/>
            <a:stretch/>
          </p:blipFill>
          <p:spPr bwMode="auto">
            <a:xfrm>
              <a:off x="0" y="1714500"/>
              <a:ext cx="8691717" cy="1328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제목 1">
            <a:extLst>
              <a:ext uri="{FF2B5EF4-FFF2-40B4-BE49-F238E27FC236}">
                <a16:creationId xmlns:a16="http://schemas.microsoft.com/office/drawing/2014/main" id="{191FA895-8879-4D4C-90A0-D2AF617AE1C7}"/>
              </a:ext>
            </a:extLst>
          </p:cNvPr>
          <p:cNvSpPr txBox="1">
            <a:spLocks/>
          </p:cNvSpPr>
          <p:nvPr/>
        </p:nvSpPr>
        <p:spPr>
          <a:xfrm>
            <a:off x="1371600" y="143539"/>
            <a:ext cx="2923953" cy="69643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u="sng"/>
              <a:t>1.</a:t>
            </a:r>
            <a:r>
              <a:rPr lang="ko-KR" altLang="en-US" u="sng"/>
              <a:t>추진배경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124678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52F6E-1702-46A7-9FF2-C4137EE71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265" y="251891"/>
            <a:ext cx="2009553" cy="738963"/>
          </a:xfrm>
        </p:spPr>
        <p:txBody>
          <a:bodyPr/>
          <a:lstStyle/>
          <a:p>
            <a:r>
              <a:rPr lang="en-US" altLang="ko-KR" u="sng" dirty="0"/>
              <a:t>2.</a:t>
            </a:r>
            <a:r>
              <a:rPr lang="ko-KR" altLang="en-US" u="sng" dirty="0"/>
              <a:t>목적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F2F6BA-DFE7-41A1-A974-B379F52CEB1A}"/>
              </a:ext>
            </a:extLst>
          </p:cNvPr>
          <p:cNvSpPr txBox="1"/>
          <p:nvPr/>
        </p:nvSpPr>
        <p:spPr>
          <a:xfrm>
            <a:off x="2340429" y="2614091"/>
            <a:ext cx="790472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농어촌 체험마을 정보 환경을 구축해서 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국내외 여행객들에게 정보수집의 편의 제공 목적 </a:t>
            </a:r>
          </a:p>
        </p:txBody>
      </p:sp>
    </p:spTree>
    <p:extLst>
      <p:ext uri="{BB962C8B-B14F-4D97-AF65-F5344CB8AC3E}">
        <p14:creationId xmlns:p14="http://schemas.microsoft.com/office/powerpoint/2010/main" val="941029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320854D-955E-40DA-A117-E66DAFAD3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17714"/>
            <a:ext cx="1796143" cy="772886"/>
          </a:xfrm>
        </p:spPr>
        <p:txBody>
          <a:bodyPr/>
          <a:lstStyle/>
          <a:p>
            <a:r>
              <a:rPr lang="en-US" altLang="ko-KR" u="sng" dirty="0"/>
              <a:t>3.</a:t>
            </a:r>
            <a:r>
              <a:rPr lang="ko-KR" altLang="en-US" u="sng" dirty="0"/>
              <a:t>목표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10637C-16AD-4CB1-9399-4137ED47C673}"/>
              </a:ext>
            </a:extLst>
          </p:cNvPr>
          <p:cNvSpPr txBox="1"/>
          <p:nvPr/>
        </p:nvSpPr>
        <p:spPr>
          <a:xfrm>
            <a:off x="1458686" y="990600"/>
            <a:ext cx="5412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1) </a:t>
            </a:r>
            <a:r>
              <a:rPr lang="ko-KR" altLang="en-US" sz="2000" dirty="0"/>
              <a:t>지도와 마커를 이용해 위치정보를 쉽게 공유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EFFB921-E655-46B6-9664-0C8156AC1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116" y="1763486"/>
            <a:ext cx="10298957" cy="4321628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25A781E9-750B-4E8B-B644-E5929CE119FE}"/>
              </a:ext>
            </a:extLst>
          </p:cNvPr>
          <p:cNvGrpSpPr/>
          <p:nvPr/>
        </p:nvGrpSpPr>
        <p:grpSpPr>
          <a:xfrm>
            <a:off x="7215030" y="1943227"/>
            <a:ext cx="2615404" cy="2192007"/>
            <a:chOff x="4673144" y="1749233"/>
            <a:chExt cx="1459801" cy="1591625"/>
          </a:xfrm>
          <a:solidFill>
            <a:srgbClr val="FF99CC"/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BC9D7C8-DE26-40AB-BEC1-68BB0494B410}"/>
                </a:ext>
              </a:extLst>
            </p:cNvPr>
            <p:cNvSpPr/>
            <p:nvPr/>
          </p:nvSpPr>
          <p:spPr>
            <a:xfrm>
              <a:off x="4673144" y="1749233"/>
              <a:ext cx="1459801" cy="15916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559DFA1-9803-4C73-B743-7D34051571BF}"/>
                </a:ext>
              </a:extLst>
            </p:cNvPr>
            <p:cNvGrpSpPr/>
            <p:nvPr/>
          </p:nvGrpSpPr>
          <p:grpSpPr>
            <a:xfrm>
              <a:off x="4740357" y="1808964"/>
              <a:ext cx="1294926" cy="1425722"/>
              <a:chOff x="4714606" y="1797576"/>
              <a:chExt cx="2787388" cy="1568906"/>
            </a:xfrm>
            <a:grpFill/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7C239763-2586-4B10-A85C-4AE5CC1D2CCB}"/>
                  </a:ext>
                </a:extLst>
              </p:cNvPr>
              <p:cNvSpPr/>
              <p:nvPr/>
            </p:nvSpPr>
            <p:spPr>
              <a:xfrm>
                <a:off x="4720345" y="1797576"/>
                <a:ext cx="2781649" cy="369546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>
                    <a:solidFill>
                      <a:schemeClr val="bg1"/>
                    </a:solidFill>
                  </a:rPr>
                  <a:t>체험마을이름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413883B8-9956-4DDE-ABDA-0DD4870CAB90}"/>
                  </a:ext>
                </a:extLst>
              </p:cNvPr>
              <p:cNvSpPr/>
              <p:nvPr/>
            </p:nvSpPr>
            <p:spPr>
              <a:xfrm>
                <a:off x="4719050" y="2207033"/>
                <a:ext cx="2781649" cy="369546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 err="1">
                    <a:solidFill>
                      <a:schemeClr val="bg1"/>
                    </a:solidFill>
                  </a:rPr>
                  <a:t>체험종류</a:t>
                </a:r>
                <a:endParaRPr lang="ko-KR" alt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8CCA65F7-04CC-4C20-B8E1-704C8A933877}"/>
                  </a:ext>
                </a:extLst>
              </p:cNvPr>
              <p:cNvSpPr/>
              <p:nvPr/>
            </p:nvSpPr>
            <p:spPr>
              <a:xfrm>
                <a:off x="4714607" y="2601767"/>
                <a:ext cx="2781649" cy="369546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 err="1">
                    <a:solidFill>
                      <a:schemeClr val="bg1"/>
                    </a:solidFill>
                  </a:rPr>
                  <a:t>체험이름</a:t>
                </a:r>
                <a:endParaRPr lang="ko-KR" alt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9CEE29F1-9EFD-4ED5-9576-00210966FF05}"/>
                  </a:ext>
                </a:extLst>
              </p:cNvPr>
              <p:cNvSpPr/>
              <p:nvPr/>
            </p:nvSpPr>
            <p:spPr>
              <a:xfrm>
                <a:off x="4714606" y="2996936"/>
                <a:ext cx="2781649" cy="369546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>
                    <a:solidFill>
                      <a:schemeClr val="bg1"/>
                    </a:solidFill>
                  </a:rPr>
                  <a:t>주소</a:t>
                </a:r>
              </a:p>
            </p:txBody>
          </p:sp>
        </p:grpSp>
      </p:grpSp>
      <p:pic>
        <p:nvPicPr>
          <p:cNvPr id="21" name="그래픽 20" descr="표식">
            <a:extLst>
              <a:ext uri="{FF2B5EF4-FFF2-40B4-BE49-F238E27FC236}">
                <a16:creationId xmlns:a16="http://schemas.microsoft.com/office/drawing/2014/main" id="{B99AE22A-8D9F-4E8B-B4AE-BDFA6B1280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93572" y="3429000"/>
            <a:ext cx="688448" cy="688448"/>
          </a:xfrm>
          <a:prstGeom prst="rect">
            <a:avLst/>
          </a:prstGeom>
        </p:spPr>
      </p:pic>
      <p:pic>
        <p:nvPicPr>
          <p:cNvPr id="22" name="그래픽 21" descr="표식">
            <a:extLst>
              <a:ext uri="{FF2B5EF4-FFF2-40B4-BE49-F238E27FC236}">
                <a16:creationId xmlns:a16="http://schemas.microsoft.com/office/drawing/2014/main" id="{3FA093E8-1B1A-41D8-BE66-D273DE32EA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32682" y="4117448"/>
            <a:ext cx="688448" cy="688448"/>
          </a:xfrm>
          <a:prstGeom prst="rect">
            <a:avLst/>
          </a:prstGeom>
        </p:spPr>
      </p:pic>
      <p:pic>
        <p:nvPicPr>
          <p:cNvPr id="23" name="그래픽 22" descr="표식">
            <a:extLst>
              <a:ext uri="{FF2B5EF4-FFF2-40B4-BE49-F238E27FC236}">
                <a16:creationId xmlns:a16="http://schemas.microsoft.com/office/drawing/2014/main" id="{AFC7F2B3-535F-4F3C-83A3-FF66F8BBE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74051" y="1935621"/>
            <a:ext cx="688448" cy="688448"/>
          </a:xfrm>
          <a:prstGeom prst="rect">
            <a:avLst/>
          </a:prstGeom>
        </p:spPr>
      </p:pic>
      <p:pic>
        <p:nvPicPr>
          <p:cNvPr id="24" name="그래픽 23" descr="표식">
            <a:extLst>
              <a:ext uri="{FF2B5EF4-FFF2-40B4-BE49-F238E27FC236}">
                <a16:creationId xmlns:a16="http://schemas.microsoft.com/office/drawing/2014/main" id="{EE5958FA-ECDF-48B9-998B-819B5501F1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09281" y="4219672"/>
            <a:ext cx="688448" cy="68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83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B6FCB85-8FB7-4CD3-B496-753C90134708}"/>
              </a:ext>
            </a:extLst>
          </p:cNvPr>
          <p:cNvSpPr txBox="1">
            <a:spLocks/>
          </p:cNvSpPr>
          <p:nvPr/>
        </p:nvSpPr>
        <p:spPr>
          <a:xfrm>
            <a:off x="1371600" y="217714"/>
            <a:ext cx="1796143" cy="772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u="sng" dirty="0"/>
              <a:t>3.</a:t>
            </a:r>
            <a:r>
              <a:rPr lang="ko-KR" altLang="en-US" u="sng" dirty="0"/>
              <a:t>목표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E12C83-423F-4948-BB3C-DA8F7BCC3D07}"/>
              </a:ext>
            </a:extLst>
          </p:cNvPr>
          <p:cNvSpPr txBox="1"/>
          <p:nvPr/>
        </p:nvSpPr>
        <p:spPr>
          <a:xfrm>
            <a:off x="1371600" y="990600"/>
            <a:ext cx="7049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2)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정보를 한곳에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볼수있는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편리함을 제공한다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F2A054-B4EF-4CAC-A36C-F778EE0CB99E}"/>
              </a:ext>
            </a:extLst>
          </p:cNvPr>
          <p:cNvSpPr/>
          <p:nvPr/>
        </p:nvSpPr>
        <p:spPr>
          <a:xfrm>
            <a:off x="1371600" y="1456660"/>
            <a:ext cx="10239153" cy="518362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래픽 8" descr="이미지">
            <a:extLst>
              <a:ext uri="{FF2B5EF4-FFF2-40B4-BE49-F238E27FC236}">
                <a16:creationId xmlns:a16="http://schemas.microsoft.com/office/drawing/2014/main" id="{745682A1-2438-4D0A-88B7-979020D07C0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4795" y="1614189"/>
            <a:ext cx="1562948" cy="156304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C3D6160-D8B0-4767-9418-41A3367B93CC}"/>
              </a:ext>
            </a:extLst>
          </p:cNvPr>
          <p:cNvSpPr/>
          <p:nvPr/>
        </p:nvSpPr>
        <p:spPr>
          <a:xfrm>
            <a:off x="1701209" y="3110020"/>
            <a:ext cx="1275908" cy="251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체험마을사진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EC5C99-AD35-42FD-AF19-6137B8284CA7}"/>
              </a:ext>
            </a:extLst>
          </p:cNvPr>
          <p:cNvSpPr/>
          <p:nvPr/>
        </p:nvSpPr>
        <p:spPr>
          <a:xfrm>
            <a:off x="3667852" y="1692157"/>
            <a:ext cx="3721395" cy="1563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체험마을 간략한정보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이름</a:t>
            </a:r>
            <a:r>
              <a:rPr lang="en-US" altLang="ko-KR" dirty="0"/>
              <a:t>,</a:t>
            </a:r>
            <a:r>
              <a:rPr lang="ko-KR" altLang="en-US" dirty="0"/>
              <a:t>체험프로그램</a:t>
            </a:r>
            <a:r>
              <a:rPr lang="en-US" altLang="ko-KR" dirty="0"/>
              <a:t>,</a:t>
            </a:r>
            <a:r>
              <a:rPr lang="ko-KR" altLang="en-US" dirty="0"/>
              <a:t>소개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F527A5-9F83-4368-84AB-0C887AD154EE}"/>
              </a:ext>
            </a:extLst>
          </p:cNvPr>
          <p:cNvSpPr/>
          <p:nvPr/>
        </p:nvSpPr>
        <p:spPr>
          <a:xfrm>
            <a:off x="1701207" y="3790934"/>
            <a:ext cx="9356651" cy="11183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리뷰목록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DE857B4-34C5-4D30-BE45-90C865DD0CB6}"/>
              </a:ext>
            </a:extLst>
          </p:cNvPr>
          <p:cNvSpPr/>
          <p:nvPr/>
        </p:nvSpPr>
        <p:spPr>
          <a:xfrm>
            <a:off x="1701208" y="5308211"/>
            <a:ext cx="9356651" cy="11183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인근 관광지 </a:t>
            </a:r>
            <a:r>
              <a:rPr lang="en-US" altLang="ko-KR" dirty="0"/>
              <a:t>(</a:t>
            </a:r>
            <a:r>
              <a:rPr lang="ko-KR" altLang="en-US" dirty="0"/>
              <a:t>지도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1449DD-8B1A-43B5-9BE3-1AB17498C904}"/>
              </a:ext>
            </a:extLst>
          </p:cNvPr>
          <p:cNvSpPr/>
          <p:nvPr/>
        </p:nvSpPr>
        <p:spPr>
          <a:xfrm>
            <a:off x="9005777" y="1850065"/>
            <a:ext cx="1581428" cy="3827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관심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18ECF80-CBB4-4E52-9F41-85E4AFD15984}"/>
              </a:ext>
            </a:extLst>
          </p:cNvPr>
          <p:cNvSpPr/>
          <p:nvPr/>
        </p:nvSpPr>
        <p:spPr>
          <a:xfrm>
            <a:off x="9005777" y="2480257"/>
            <a:ext cx="1581428" cy="3827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별점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2B8C2B0-9273-4D1F-98D8-59A9029DB18D}"/>
              </a:ext>
            </a:extLst>
          </p:cNvPr>
          <p:cNvSpPr/>
          <p:nvPr/>
        </p:nvSpPr>
        <p:spPr>
          <a:xfrm>
            <a:off x="1456660" y="1541724"/>
            <a:ext cx="6326373" cy="21205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A01D3CA-DE26-4035-99E5-7D47150EDB6E}"/>
              </a:ext>
            </a:extLst>
          </p:cNvPr>
          <p:cNvSpPr/>
          <p:nvPr/>
        </p:nvSpPr>
        <p:spPr>
          <a:xfrm>
            <a:off x="8633637" y="1614189"/>
            <a:ext cx="2424221" cy="16410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7C0B49C-D5DE-4A2A-91C3-B96DC55F2488}"/>
              </a:ext>
            </a:extLst>
          </p:cNvPr>
          <p:cNvSpPr/>
          <p:nvPr/>
        </p:nvSpPr>
        <p:spPr>
          <a:xfrm>
            <a:off x="5741581" y="4051005"/>
            <a:ext cx="1233377" cy="6166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A98F40A-DC3A-4D97-9479-5E0D5DB0BF44}"/>
              </a:ext>
            </a:extLst>
          </p:cNvPr>
          <p:cNvCxnSpPr/>
          <p:nvPr/>
        </p:nvCxnSpPr>
        <p:spPr>
          <a:xfrm>
            <a:off x="5380074" y="6071191"/>
            <a:ext cx="200917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04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E59E3E7A-77EC-425A-8AD7-F8F7CCF50D96}"/>
              </a:ext>
            </a:extLst>
          </p:cNvPr>
          <p:cNvSpPr/>
          <p:nvPr/>
        </p:nvSpPr>
        <p:spPr>
          <a:xfrm>
            <a:off x="1562062" y="1702900"/>
            <a:ext cx="6200802" cy="2863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A99792C0-66CC-4F21-9B20-EBEF1E0F6A78}"/>
              </a:ext>
            </a:extLst>
          </p:cNvPr>
          <p:cNvGrpSpPr/>
          <p:nvPr/>
        </p:nvGrpSpPr>
        <p:grpSpPr>
          <a:xfrm>
            <a:off x="7812134" y="1571371"/>
            <a:ext cx="3415417" cy="3470700"/>
            <a:chOff x="7772400" y="1430907"/>
            <a:chExt cx="3415417" cy="3470700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B675117-13B2-40E3-80A8-DCB2451B9773}"/>
                </a:ext>
              </a:extLst>
            </p:cNvPr>
            <p:cNvSpPr/>
            <p:nvPr/>
          </p:nvSpPr>
          <p:spPr>
            <a:xfrm>
              <a:off x="8027581" y="1648047"/>
              <a:ext cx="2792820" cy="6676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FF0000"/>
                  </a:solidFill>
                </a:rPr>
                <a:t>체험마을 이용객 등록사진</a:t>
              </a: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0BB742DB-D6FE-4E56-8D44-CD058DAB549F}"/>
                </a:ext>
              </a:extLst>
            </p:cNvPr>
            <p:cNvSpPr/>
            <p:nvPr/>
          </p:nvSpPr>
          <p:spPr>
            <a:xfrm>
              <a:off x="7772400" y="1430907"/>
              <a:ext cx="3415417" cy="34707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3C198549-1052-439D-BC77-B399B1717BC4}"/>
              </a:ext>
            </a:extLst>
          </p:cNvPr>
          <p:cNvSpPr txBox="1">
            <a:spLocks/>
          </p:cNvSpPr>
          <p:nvPr/>
        </p:nvSpPr>
        <p:spPr>
          <a:xfrm>
            <a:off x="1371600" y="217714"/>
            <a:ext cx="1796143" cy="772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u="sng" dirty="0"/>
              <a:t>3.</a:t>
            </a:r>
            <a:r>
              <a:rPr lang="ko-KR" altLang="en-US" u="sng" dirty="0"/>
              <a:t>목표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798EF5-D21A-4EB9-9ABF-C64784E3BBAD}"/>
              </a:ext>
            </a:extLst>
          </p:cNvPr>
          <p:cNvSpPr txBox="1"/>
          <p:nvPr/>
        </p:nvSpPr>
        <p:spPr>
          <a:xfrm>
            <a:off x="1371600" y="894008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3)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리뷰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댓글기능을 통해 양질의 정보를 공유 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803693-BF62-489F-9A58-1A6884D8E453}"/>
              </a:ext>
            </a:extLst>
          </p:cNvPr>
          <p:cNvSpPr/>
          <p:nvPr/>
        </p:nvSpPr>
        <p:spPr>
          <a:xfrm>
            <a:off x="1698453" y="1697813"/>
            <a:ext cx="4214604" cy="6018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리뷰 상세페이지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BFC9D9-749E-4D62-83F2-E8BD09375BA3}"/>
              </a:ext>
            </a:extLst>
          </p:cNvPr>
          <p:cNvSpPr/>
          <p:nvPr/>
        </p:nvSpPr>
        <p:spPr>
          <a:xfrm>
            <a:off x="1645307" y="2268410"/>
            <a:ext cx="667658" cy="4849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BF8FAD-7AF5-4A95-A8F6-B1C2D46E52C5}"/>
              </a:ext>
            </a:extLst>
          </p:cNvPr>
          <p:cNvSpPr/>
          <p:nvPr/>
        </p:nvSpPr>
        <p:spPr>
          <a:xfrm>
            <a:off x="1589273" y="2827270"/>
            <a:ext cx="667660" cy="4849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내용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3D6ED5-EE90-4AEA-85E1-6E5D5E7FDFC0}"/>
              </a:ext>
            </a:extLst>
          </p:cNvPr>
          <p:cNvSpPr/>
          <p:nvPr/>
        </p:nvSpPr>
        <p:spPr>
          <a:xfrm>
            <a:off x="6432090" y="2295286"/>
            <a:ext cx="750199" cy="4849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별점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25">
            <a:extLst>
              <a:ext uri="{FF2B5EF4-FFF2-40B4-BE49-F238E27FC236}">
                <a16:creationId xmlns:a16="http://schemas.microsoft.com/office/drawing/2014/main" id="{469FE6F5-E9A7-47A3-AD54-CA9F9F34B65B}"/>
              </a:ext>
            </a:extLst>
          </p:cNvPr>
          <p:cNvSpPr/>
          <p:nvPr/>
        </p:nvSpPr>
        <p:spPr>
          <a:xfrm>
            <a:off x="2340176" y="2328302"/>
            <a:ext cx="2625229" cy="3565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모서리가 둥근 직사각형 26">
            <a:extLst>
              <a:ext uri="{FF2B5EF4-FFF2-40B4-BE49-F238E27FC236}">
                <a16:creationId xmlns:a16="http://schemas.microsoft.com/office/drawing/2014/main" id="{206D6F62-5353-47E3-8782-C5B6A5E26611}"/>
              </a:ext>
            </a:extLst>
          </p:cNvPr>
          <p:cNvSpPr/>
          <p:nvPr/>
        </p:nvSpPr>
        <p:spPr>
          <a:xfrm>
            <a:off x="2184003" y="2832487"/>
            <a:ext cx="5499392" cy="15606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8080A17-A0CF-40B3-93EE-F74E86FCDFC7}"/>
              </a:ext>
            </a:extLst>
          </p:cNvPr>
          <p:cNvSpPr/>
          <p:nvPr/>
        </p:nvSpPr>
        <p:spPr>
          <a:xfrm>
            <a:off x="7092974" y="2412829"/>
            <a:ext cx="361043" cy="2719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741B3F7-46E4-4597-9D5F-723894AFBB46}"/>
              </a:ext>
            </a:extLst>
          </p:cNvPr>
          <p:cNvSpPr/>
          <p:nvPr/>
        </p:nvSpPr>
        <p:spPr>
          <a:xfrm>
            <a:off x="1625561" y="4677834"/>
            <a:ext cx="667660" cy="4849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댓글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3C1BEF-74CE-4B0D-8506-4CAD43B01393}"/>
              </a:ext>
            </a:extLst>
          </p:cNvPr>
          <p:cNvSpPr/>
          <p:nvPr/>
        </p:nvSpPr>
        <p:spPr>
          <a:xfrm>
            <a:off x="1625561" y="5374519"/>
            <a:ext cx="8305248" cy="382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댓글을 입력해주세요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219625-2A34-43F2-BE91-874085A59AB4}"/>
              </a:ext>
            </a:extLst>
          </p:cNvPr>
          <p:cNvSpPr/>
          <p:nvPr/>
        </p:nvSpPr>
        <p:spPr>
          <a:xfrm>
            <a:off x="10161937" y="5370398"/>
            <a:ext cx="1025880" cy="382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댓글등록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91CDBAA-D210-4EC4-BF4B-8E7B4256AE28}"/>
              </a:ext>
            </a:extLst>
          </p:cNvPr>
          <p:cNvCxnSpPr>
            <a:cxnSpLocks/>
          </p:cNvCxnSpPr>
          <p:nvPr/>
        </p:nvCxnSpPr>
        <p:spPr>
          <a:xfrm>
            <a:off x="1790663" y="4565976"/>
            <a:ext cx="93971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BB4CA1B-67D5-41E3-93DE-FA9787E7CF69}"/>
              </a:ext>
            </a:extLst>
          </p:cNvPr>
          <p:cNvCxnSpPr>
            <a:cxnSpLocks/>
          </p:cNvCxnSpPr>
          <p:nvPr/>
        </p:nvCxnSpPr>
        <p:spPr>
          <a:xfrm>
            <a:off x="1676363" y="5894030"/>
            <a:ext cx="95114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7E2D9935-A51F-4F83-8B6D-ABDC1A234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32807"/>
              </p:ext>
            </p:extLst>
          </p:nvPr>
        </p:nvGraphicFramePr>
        <p:xfrm>
          <a:off x="1690474" y="6055594"/>
          <a:ext cx="9697095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2365">
                  <a:extLst>
                    <a:ext uri="{9D8B030D-6E8A-4147-A177-3AD203B41FA5}">
                      <a16:colId xmlns:a16="http://schemas.microsoft.com/office/drawing/2014/main" val="1268916678"/>
                    </a:ext>
                  </a:extLst>
                </a:gridCol>
                <a:gridCol w="3232365">
                  <a:extLst>
                    <a:ext uri="{9D8B030D-6E8A-4147-A177-3AD203B41FA5}">
                      <a16:colId xmlns:a16="http://schemas.microsoft.com/office/drawing/2014/main" val="3671299068"/>
                    </a:ext>
                  </a:extLst>
                </a:gridCol>
                <a:gridCol w="3232365">
                  <a:extLst>
                    <a:ext uri="{9D8B030D-6E8A-4147-A177-3AD203B41FA5}">
                      <a16:colId xmlns:a16="http://schemas.microsoft.com/office/drawing/2014/main" val="1567273527"/>
                    </a:ext>
                  </a:extLst>
                </a:gridCol>
              </a:tblGrid>
              <a:tr h="2874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댓글번호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754009"/>
                  </a:ext>
                </a:extLst>
              </a:tr>
              <a:tr h="287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681713"/>
                  </a:ext>
                </a:extLst>
              </a:tr>
            </a:tbl>
          </a:graphicData>
        </a:graphic>
      </p:graphicFrame>
      <p:sp>
        <p:nvSpPr>
          <p:cNvPr id="21" name="1/2 액자 20">
            <a:extLst>
              <a:ext uri="{FF2B5EF4-FFF2-40B4-BE49-F238E27FC236}">
                <a16:creationId xmlns:a16="http://schemas.microsoft.com/office/drawing/2014/main" id="{4C4AA33A-DDFE-4AC8-9596-CE8ECAACE96F}"/>
              </a:ext>
            </a:extLst>
          </p:cNvPr>
          <p:cNvSpPr/>
          <p:nvPr/>
        </p:nvSpPr>
        <p:spPr>
          <a:xfrm rot="18641777">
            <a:off x="7968020" y="3272935"/>
            <a:ext cx="302174" cy="288021"/>
          </a:xfrm>
          <a:prstGeom prst="halfFrame">
            <a:avLst>
              <a:gd name="adj1" fmla="val 10657"/>
              <a:gd name="adj2" fmla="val 14145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1/2 액자 21">
            <a:extLst>
              <a:ext uri="{FF2B5EF4-FFF2-40B4-BE49-F238E27FC236}">
                <a16:creationId xmlns:a16="http://schemas.microsoft.com/office/drawing/2014/main" id="{47F088FA-588E-4F8C-B7B5-6D75AFA36E75}"/>
              </a:ext>
            </a:extLst>
          </p:cNvPr>
          <p:cNvSpPr/>
          <p:nvPr/>
        </p:nvSpPr>
        <p:spPr>
          <a:xfrm rot="8106234">
            <a:off x="10460639" y="3228076"/>
            <a:ext cx="302174" cy="288021"/>
          </a:xfrm>
          <a:prstGeom prst="halfFrame">
            <a:avLst>
              <a:gd name="adj1" fmla="val 10657"/>
              <a:gd name="adj2" fmla="val 1414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C8548AC-A946-4DA0-8A1F-9586EBC2B70F}"/>
              </a:ext>
            </a:extLst>
          </p:cNvPr>
          <p:cNvGrpSpPr/>
          <p:nvPr/>
        </p:nvGrpSpPr>
        <p:grpSpPr>
          <a:xfrm>
            <a:off x="8373989" y="2531879"/>
            <a:ext cx="2059700" cy="1560617"/>
            <a:chOff x="9024869" y="3146832"/>
            <a:chExt cx="630247" cy="504160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EE76FA37-6D5B-43B2-82C7-1277417C4272}"/>
                </a:ext>
              </a:extLst>
            </p:cNvPr>
            <p:cNvSpPr/>
            <p:nvPr/>
          </p:nvSpPr>
          <p:spPr>
            <a:xfrm>
              <a:off x="9371159" y="3397146"/>
              <a:ext cx="139982" cy="170744"/>
            </a:xfrm>
            <a:custGeom>
              <a:avLst/>
              <a:gdLst>
                <a:gd name="connsiteX0" fmla="*/ 138516 w 139982"/>
                <a:gd name="connsiteY0" fmla="*/ 155563 h 170744"/>
                <a:gd name="connsiteX1" fmla="*/ 43702 w 139982"/>
                <a:gd name="connsiteY1" fmla="*/ 4433 h 170744"/>
                <a:gd name="connsiteX2" fmla="*/ 35737 w 139982"/>
                <a:gd name="connsiteY2" fmla="*/ 0 h 170744"/>
                <a:gd name="connsiteX3" fmla="*/ 27703 w 139982"/>
                <a:gd name="connsiteY3" fmla="*/ 4433 h 170744"/>
                <a:gd name="connsiteX4" fmla="*/ 0 w 139982"/>
                <a:gd name="connsiteY4" fmla="*/ 48899 h 170744"/>
                <a:gd name="connsiteX5" fmla="*/ 59423 w 139982"/>
                <a:gd name="connsiteY5" fmla="*/ 145036 h 170744"/>
                <a:gd name="connsiteX6" fmla="*/ 62332 w 139982"/>
                <a:gd name="connsiteY6" fmla="*/ 170732 h 170744"/>
                <a:gd name="connsiteX7" fmla="*/ 129512 w 139982"/>
                <a:gd name="connsiteY7" fmla="*/ 170732 h 170744"/>
                <a:gd name="connsiteX8" fmla="*/ 139970 w 139982"/>
                <a:gd name="connsiteY8" fmla="*/ 161268 h 170744"/>
                <a:gd name="connsiteX9" fmla="*/ 138516 w 139982"/>
                <a:gd name="connsiteY9" fmla="*/ 155563 h 170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982" h="170744">
                  <a:moveTo>
                    <a:pt x="138516" y="155563"/>
                  </a:moveTo>
                  <a:lnTo>
                    <a:pt x="43702" y="4433"/>
                  </a:lnTo>
                  <a:cubicBezTo>
                    <a:pt x="42006" y="1663"/>
                    <a:pt x="38985" y="-18"/>
                    <a:pt x="35737" y="0"/>
                  </a:cubicBezTo>
                  <a:cubicBezTo>
                    <a:pt x="32475" y="-1"/>
                    <a:pt x="29442" y="1673"/>
                    <a:pt x="27703" y="4433"/>
                  </a:cubicBezTo>
                  <a:lnTo>
                    <a:pt x="0" y="48899"/>
                  </a:lnTo>
                  <a:lnTo>
                    <a:pt x="59423" y="145036"/>
                  </a:lnTo>
                  <a:cubicBezTo>
                    <a:pt x="64452" y="152641"/>
                    <a:pt x="65533" y="162195"/>
                    <a:pt x="62332" y="170732"/>
                  </a:cubicBezTo>
                  <a:lnTo>
                    <a:pt x="129512" y="170732"/>
                  </a:lnTo>
                  <a:cubicBezTo>
                    <a:pt x="135013" y="171007"/>
                    <a:pt x="139696" y="166769"/>
                    <a:pt x="139970" y="161268"/>
                  </a:cubicBezTo>
                  <a:cubicBezTo>
                    <a:pt x="140071" y="159264"/>
                    <a:pt x="139564" y="157276"/>
                    <a:pt x="138516" y="155563"/>
                  </a:cubicBezTo>
                  <a:close/>
                </a:path>
              </a:pathLst>
            </a:custGeom>
            <a:solidFill>
              <a:srgbClr val="000000"/>
            </a:solidFill>
            <a:ln w="68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A3566BE1-1B9D-48F1-9FDB-0660BFBEE55A}"/>
                </a:ext>
              </a:extLst>
            </p:cNvPr>
            <p:cNvSpPr/>
            <p:nvPr/>
          </p:nvSpPr>
          <p:spPr>
            <a:xfrm>
              <a:off x="9084675" y="3304675"/>
              <a:ext cx="323637" cy="263292"/>
            </a:xfrm>
            <a:custGeom>
              <a:avLst/>
              <a:gdLst>
                <a:gd name="connsiteX0" fmla="*/ 321805 w 323637"/>
                <a:gd name="connsiteY0" fmla="*/ 248934 h 263292"/>
                <a:gd name="connsiteX1" fmla="*/ 171169 w 323637"/>
                <a:gd name="connsiteY1" fmla="*/ 3815 h 263292"/>
                <a:gd name="connsiteX2" fmla="*/ 163066 w 323637"/>
                <a:gd name="connsiteY2" fmla="*/ 5 h 263292"/>
                <a:gd name="connsiteX3" fmla="*/ 161819 w 323637"/>
                <a:gd name="connsiteY3" fmla="*/ 5 h 263292"/>
                <a:gd name="connsiteX4" fmla="*/ 160572 w 323637"/>
                <a:gd name="connsiteY4" fmla="*/ 5 h 263292"/>
                <a:gd name="connsiteX5" fmla="*/ 152469 w 323637"/>
                <a:gd name="connsiteY5" fmla="*/ 3815 h 263292"/>
                <a:gd name="connsiteX6" fmla="*/ 1833 w 323637"/>
                <a:gd name="connsiteY6" fmla="*/ 248934 h 263292"/>
                <a:gd name="connsiteX7" fmla="*/ 1071 w 323637"/>
                <a:gd name="connsiteY7" fmla="*/ 259116 h 263292"/>
                <a:gd name="connsiteX8" fmla="*/ 9452 w 323637"/>
                <a:gd name="connsiteY8" fmla="*/ 263203 h 263292"/>
                <a:gd name="connsiteX9" fmla="*/ 314186 w 323637"/>
                <a:gd name="connsiteY9" fmla="*/ 263203 h 263292"/>
                <a:gd name="connsiteX10" fmla="*/ 322567 w 323637"/>
                <a:gd name="connsiteY10" fmla="*/ 259116 h 263292"/>
                <a:gd name="connsiteX11" fmla="*/ 321805 w 323637"/>
                <a:gd name="connsiteY11" fmla="*/ 248934 h 263292"/>
                <a:gd name="connsiteX12" fmla="*/ 187029 w 323637"/>
                <a:gd name="connsiteY12" fmla="*/ 118652 h 263292"/>
                <a:gd name="connsiteX13" fmla="*/ 163066 w 323637"/>
                <a:gd name="connsiteY13" fmla="*/ 139985 h 263292"/>
                <a:gd name="connsiteX14" fmla="*/ 139102 w 323637"/>
                <a:gd name="connsiteY14" fmla="*/ 118652 h 263292"/>
                <a:gd name="connsiteX15" fmla="*/ 99487 w 323637"/>
                <a:gd name="connsiteY15" fmla="*/ 142617 h 263292"/>
                <a:gd name="connsiteX16" fmla="*/ 161819 w 323637"/>
                <a:gd name="connsiteY16" fmla="*/ 41563 h 263292"/>
                <a:gd name="connsiteX17" fmla="*/ 222489 w 323637"/>
                <a:gd name="connsiteY17" fmla="*/ 139985 h 2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3637" h="263292">
                  <a:moveTo>
                    <a:pt x="321805" y="248934"/>
                  </a:moveTo>
                  <a:lnTo>
                    <a:pt x="171169" y="3815"/>
                  </a:lnTo>
                  <a:cubicBezTo>
                    <a:pt x="169236" y="1318"/>
                    <a:pt x="166222" y="-99"/>
                    <a:pt x="163066" y="5"/>
                  </a:cubicBezTo>
                  <a:lnTo>
                    <a:pt x="161819" y="5"/>
                  </a:lnTo>
                  <a:lnTo>
                    <a:pt x="160572" y="5"/>
                  </a:lnTo>
                  <a:cubicBezTo>
                    <a:pt x="157416" y="-99"/>
                    <a:pt x="154402" y="1318"/>
                    <a:pt x="152469" y="3815"/>
                  </a:cubicBezTo>
                  <a:lnTo>
                    <a:pt x="1833" y="248934"/>
                  </a:lnTo>
                  <a:cubicBezTo>
                    <a:pt x="-301" y="251920"/>
                    <a:pt x="-594" y="255846"/>
                    <a:pt x="1071" y="259116"/>
                  </a:cubicBezTo>
                  <a:cubicBezTo>
                    <a:pt x="2752" y="262079"/>
                    <a:pt x="6082" y="263703"/>
                    <a:pt x="9452" y="263203"/>
                  </a:cubicBezTo>
                  <a:lnTo>
                    <a:pt x="314186" y="263203"/>
                  </a:lnTo>
                  <a:cubicBezTo>
                    <a:pt x="317556" y="263703"/>
                    <a:pt x="320886" y="262079"/>
                    <a:pt x="322567" y="259116"/>
                  </a:cubicBezTo>
                  <a:cubicBezTo>
                    <a:pt x="324232" y="255846"/>
                    <a:pt x="323939" y="251920"/>
                    <a:pt x="321805" y="248934"/>
                  </a:cubicBezTo>
                  <a:close/>
                  <a:moveTo>
                    <a:pt x="187029" y="118652"/>
                  </a:moveTo>
                  <a:lnTo>
                    <a:pt x="163066" y="139985"/>
                  </a:lnTo>
                  <a:lnTo>
                    <a:pt x="139102" y="118652"/>
                  </a:lnTo>
                  <a:lnTo>
                    <a:pt x="99487" y="142617"/>
                  </a:lnTo>
                  <a:lnTo>
                    <a:pt x="161819" y="41563"/>
                  </a:lnTo>
                  <a:lnTo>
                    <a:pt x="222489" y="139985"/>
                  </a:lnTo>
                  <a:close/>
                </a:path>
              </a:pathLst>
            </a:custGeom>
            <a:solidFill>
              <a:srgbClr val="000000"/>
            </a:solidFill>
            <a:ln w="68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813B9208-21AD-4796-9FA3-464183AE38FD}"/>
                </a:ext>
              </a:extLst>
            </p:cNvPr>
            <p:cNvSpPr/>
            <p:nvPr/>
          </p:nvSpPr>
          <p:spPr>
            <a:xfrm>
              <a:off x="9024869" y="3146832"/>
              <a:ext cx="630247" cy="504160"/>
            </a:xfrm>
            <a:custGeom>
              <a:avLst/>
              <a:gdLst>
                <a:gd name="connsiteX0" fmla="*/ 630247 w 630247"/>
                <a:gd name="connsiteY0" fmla="*/ 0 h 504160"/>
                <a:gd name="connsiteX1" fmla="*/ 76184 w 630247"/>
                <a:gd name="connsiteY1" fmla="*/ 0 h 504160"/>
                <a:gd name="connsiteX2" fmla="*/ 76184 w 630247"/>
                <a:gd name="connsiteY2" fmla="*/ 76189 h 504160"/>
                <a:gd name="connsiteX3" fmla="*/ 0 w 630247"/>
                <a:gd name="connsiteY3" fmla="*/ 76189 h 504160"/>
                <a:gd name="connsiteX4" fmla="*/ 0 w 630247"/>
                <a:gd name="connsiteY4" fmla="*/ 504161 h 504160"/>
                <a:gd name="connsiteX5" fmla="*/ 554063 w 630247"/>
                <a:gd name="connsiteY5" fmla="*/ 504161 h 504160"/>
                <a:gd name="connsiteX6" fmla="*/ 554063 w 630247"/>
                <a:gd name="connsiteY6" fmla="*/ 427972 h 504160"/>
                <a:gd name="connsiteX7" fmla="*/ 630247 w 630247"/>
                <a:gd name="connsiteY7" fmla="*/ 427972 h 504160"/>
                <a:gd name="connsiteX8" fmla="*/ 512509 w 630247"/>
                <a:gd name="connsiteY8" fmla="*/ 464058 h 504160"/>
                <a:gd name="connsiteX9" fmla="*/ 41555 w 630247"/>
                <a:gd name="connsiteY9" fmla="*/ 464058 h 504160"/>
                <a:gd name="connsiteX10" fmla="*/ 41555 w 630247"/>
                <a:gd name="connsiteY10" fmla="*/ 116292 h 504160"/>
                <a:gd name="connsiteX11" fmla="*/ 512509 w 630247"/>
                <a:gd name="connsiteY11" fmla="*/ 116292 h 504160"/>
                <a:gd name="connsiteX12" fmla="*/ 588692 w 630247"/>
                <a:gd name="connsiteY12" fmla="*/ 387869 h 504160"/>
                <a:gd name="connsiteX13" fmla="*/ 554063 w 630247"/>
                <a:gd name="connsiteY13" fmla="*/ 387869 h 504160"/>
                <a:gd name="connsiteX14" fmla="*/ 554063 w 630247"/>
                <a:gd name="connsiteY14" fmla="*/ 76189 h 504160"/>
                <a:gd name="connsiteX15" fmla="*/ 117738 w 630247"/>
                <a:gd name="connsiteY15" fmla="*/ 76189 h 504160"/>
                <a:gd name="connsiteX16" fmla="*/ 117738 w 630247"/>
                <a:gd name="connsiteY16" fmla="*/ 41557 h 504160"/>
                <a:gd name="connsiteX17" fmla="*/ 588692 w 630247"/>
                <a:gd name="connsiteY17" fmla="*/ 41557 h 50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30247" h="504160">
                  <a:moveTo>
                    <a:pt x="630247" y="0"/>
                  </a:moveTo>
                  <a:lnTo>
                    <a:pt x="76184" y="0"/>
                  </a:lnTo>
                  <a:lnTo>
                    <a:pt x="76184" y="76189"/>
                  </a:lnTo>
                  <a:lnTo>
                    <a:pt x="0" y="76189"/>
                  </a:lnTo>
                  <a:lnTo>
                    <a:pt x="0" y="504161"/>
                  </a:lnTo>
                  <a:lnTo>
                    <a:pt x="554063" y="504161"/>
                  </a:lnTo>
                  <a:lnTo>
                    <a:pt x="554063" y="427972"/>
                  </a:lnTo>
                  <a:lnTo>
                    <a:pt x="630247" y="427972"/>
                  </a:lnTo>
                  <a:close/>
                  <a:moveTo>
                    <a:pt x="512509" y="464058"/>
                  </a:moveTo>
                  <a:lnTo>
                    <a:pt x="41555" y="464058"/>
                  </a:lnTo>
                  <a:lnTo>
                    <a:pt x="41555" y="116292"/>
                  </a:lnTo>
                  <a:lnTo>
                    <a:pt x="512509" y="116292"/>
                  </a:lnTo>
                  <a:close/>
                  <a:moveTo>
                    <a:pt x="588692" y="387869"/>
                  </a:moveTo>
                  <a:lnTo>
                    <a:pt x="554063" y="387869"/>
                  </a:lnTo>
                  <a:lnTo>
                    <a:pt x="554063" y="76189"/>
                  </a:lnTo>
                  <a:lnTo>
                    <a:pt x="117738" y="76189"/>
                  </a:lnTo>
                  <a:lnTo>
                    <a:pt x="117738" y="41557"/>
                  </a:lnTo>
                  <a:lnTo>
                    <a:pt x="588692" y="41557"/>
                  </a:lnTo>
                  <a:close/>
                </a:path>
              </a:pathLst>
            </a:custGeom>
            <a:solidFill>
              <a:srgbClr val="000000"/>
            </a:solidFill>
            <a:ln w="68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DC9BFC3-BD16-473F-A989-2A5288B191C2}"/>
              </a:ext>
            </a:extLst>
          </p:cNvPr>
          <p:cNvSpPr/>
          <p:nvPr/>
        </p:nvSpPr>
        <p:spPr>
          <a:xfrm>
            <a:off x="1371599" y="1359932"/>
            <a:ext cx="10334847" cy="5381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231E61A-817A-4C45-B48A-431CAEA1A586}"/>
              </a:ext>
            </a:extLst>
          </p:cNvPr>
          <p:cNvSpPr/>
          <p:nvPr/>
        </p:nvSpPr>
        <p:spPr>
          <a:xfrm>
            <a:off x="1491465" y="5106019"/>
            <a:ext cx="9896103" cy="15342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7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6BE13C8-7F2B-4023-8545-BB6FF4D095D6}"/>
              </a:ext>
            </a:extLst>
          </p:cNvPr>
          <p:cNvSpPr txBox="1">
            <a:spLocks/>
          </p:cNvSpPr>
          <p:nvPr/>
        </p:nvSpPr>
        <p:spPr>
          <a:xfrm>
            <a:off x="1371600" y="217714"/>
            <a:ext cx="1796143" cy="772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u="sng" dirty="0"/>
              <a:t>3.</a:t>
            </a:r>
            <a:r>
              <a:rPr lang="ko-KR" altLang="en-US" u="sng" dirty="0"/>
              <a:t>목표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F5C3FF-9882-4772-A4F2-C52008F119FA}"/>
              </a:ext>
            </a:extLst>
          </p:cNvPr>
          <p:cNvSpPr txBox="1"/>
          <p:nvPr/>
        </p:nvSpPr>
        <p:spPr>
          <a:xfrm>
            <a:off x="199360" y="990600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4)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예약시스템을 통한 편의성 제공</a:t>
            </a:r>
            <a:endParaRPr lang="ko-KR" altLang="en-US" b="0" dirty="0">
              <a:effectLst/>
            </a:endParaRPr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FECC23-D5B1-4F36-89BF-2DB0C13D5D03}"/>
              </a:ext>
            </a:extLst>
          </p:cNvPr>
          <p:cNvSpPr/>
          <p:nvPr/>
        </p:nvSpPr>
        <p:spPr>
          <a:xfrm>
            <a:off x="1585435" y="1375977"/>
            <a:ext cx="4649969" cy="508197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2149EE6-6DDB-447D-916B-9A5EA6FB4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544913"/>
              </p:ext>
            </p:extLst>
          </p:nvPr>
        </p:nvGraphicFramePr>
        <p:xfrm>
          <a:off x="2388412" y="1663703"/>
          <a:ext cx="3044013" cy="4116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4013">
                  <a:extLst>
                    <a:ext uri="{9D8B030D-6E8A-4147-A177-3AD203B41FA5}">
                      <a16:colId xmlns:a16="http://schemas.microsoft.com/office/drawing/2014/main" val="2261054809"/>
                    </a:ext>
                  </a:extLst>
                </a:gridCol>
              </a:tblGrid>
              <a:tr h="5880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예약마을이름</a:t>
                      </a: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569913"/>
                  </a:ext>
                </a:extLst>
              </a:tr>
              <a:tr h="5880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체험프로그램명</a:t>
                      </a: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716434"/>
                  </a:ext>
                </a:extLst>
              </a:tr>
              <a:tr h="5880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예약 날짜 선택</a:t>
                      </a:r>
                      <a:endParaRPr lang="en-US" altLang="ko-KR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176492"/>
                  </a:ext>
                </a:extLst>
              </a:tr>
              <a:tr h="5880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예약시간 선택</a:t>
                      </a: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423386"/>
                  </a:ext>
                </a:extLst>
              </a:tr>
              <a:tr h="5880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인원 선택</a:t>
                      </a: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628841"/>
                  </a:ext>
                </a:extLst>
              </a:tr>
              <a:tr h="5880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예약자 이름</a:t>
                      </a: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002441"/>
                  </a:ext>
                </a:extLst>
              </a:tr>
              <a:tr h="5880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예약자 전화번호</a:t>
                      </a: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020129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4580D25F-7EB6-4F7E-9D2E-736ABF891BDC}"/>
              </a:ext>
            </a:extLst>
          </p:cNvPr>
          <p:cNvSpPr/>
          <p:nvPr/>
        </p:nvSpPr>
        <p:spPr>
          <a:xfrm>
            <a:off x="3205568" y="5961884"/>
            <a:ext cx="1409700" cy="4032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예약하기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BA95D5A-85E4-4CD6-8BA2-6DF8EFE05F44}"/>
              </a:ext>
            </a:extLst>
          </p:cNvPr>
          <p:cNvSpPr/>
          <p:nvPr/>
        </p:nvSpPr>
        <p:spPr>
          <a:xfrm>
            <a:off x="7987352" y="1375976"/>
            <a:ext cx="3722871" cy="5080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17E246F-04E9-42FA-BA96-D9ADAC10E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56058" y="1894828"/>
            <a:ext cx="3185457" cy="3653842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68C457A4-1D6E-4DAB-963B-87FF71FF6D52}"/>
              </a:ext>
            </a:extLst>
          </p:cNvPr>
          <p:cNvSpPr/>
          <p:nvPr/>
        </p:nvSpPr>
        <p:spPr>
          <a:xfrm>
            <a:off x="1585435" y="1374312"/>
            <a:ext cx="4629589" cy="5081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7E70AC29-E60C-49FB-852C-F6F59983C485}"/>
              </a:ext>
            </a:extLst>
          </p:cNvPr>
          <p:cNvSpPr/>
          <p:nvPr/>
        </p:nvSpPr>
        <p:spPr>
          <a:xfrm>
            <a:off x="5355058" y="3045558"/>
            <a:ext cx="2901000" cy="22419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99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AC74412-D5D9-46CB-9A9C-5CA0BE2A7908}"/>
              </a:ext>
            </a:extLst>
          </p:cNvPr>
          <p:cNvSpPr txBox="1">
            <a:spLocks/>
          </p:cNvSpPr>
          <p:nvPr/>
        </p:nvSpPr>
        <p:spPr>
          <a:xfrm>
            <a:off x="1371600" y="217714"/>
            <a:ext cx="3657600" cy="9024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u="sng"/>
              <a:t>4.</a:t>
            </a:r>
            <a:r>
              <a:rPr lang="ko-KR" altLang="en-US" u="sng" dirty="0"/>
              <a:t>팀원구성</a:t>
            </a:r>
          </a:p>
        </p:txBody>
      </p:sp>
      <p:pic>
        <p:nvPicPr>
          <p:cNvPr id="6" name="그래픽 5" descr="남자 옆모습">
            <a:extLst>
              <a:ext uri="{FF2B5EF4-FFF2-40B4-BE49-F238E27FC236}">
                <a16:creationId xmlns:a16="http://schemas.microsoft.com/office/drawing/2014/main" id="{95A7DB7D-0AD8-4342-890A-9872443F5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3958" y="1577340"/>
            <a:ext cx="2320290" cy="2320290"/>
          </a:xfrm>
          <a:prstGeom prst="rect">
            <a:avLst/>
          </a:prstGeom>
        </p:spPr>
      </p:pic>
      <p:pic>
        <p:nvPicPr>
          <p:cNvPr id="8" name="그래픽 7" descr="여성 프로필">
            <a:extLst>
              <a:ext uri="{FF2B5EF4-FFF2-40B4-BE49-F238E27FC236}">
                <a16:creationId xmlns:a16="http://schemas.microsoft.com/office/drawing/2014/main" id="{A57023CF-EC7B-49F4-8D45-F912218E18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7177" y="1577340"/>
            <a:ext cx="2148840" cy="2320290"/>
          </a:xfrm>
          <a:prstGeom prst="rect">
            <a:avLst/>
          </a:prstGeom>
        </p:spPr>
      </p:pic>
      <p:pic>
        <p:nvPicPr>
          <p:cNvPr id="9" name="그래픽 8" descr="남자 옆모습">
            <a:extLst>
              <a:ext uri="{FF2B5EF4-FFF2-40B4-BE49-F238E27FC236}">
                <a16:creationId xmlns:a16="http://schemas.microsoft.com/office/drawing/2014/main" id="{035E889C-22AF-4F64-9C4A-03328EE6B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8946" y="1577340"/>
            <a:ext cx="2320290" cy="2320290"/>
          </a:xfrm>
          <a:prstGeom prst="rect">
            <a:avLst/>
          </a:prstGeom>
        </p:spPr>
      </p:pic>
      <p:pic>
        <p:nvPicPr>
          <p:cNvPr id="10" name="그래픽 9" descr="여성 프로필">
            <a:extLst>
              <a:ext uri="{FF2B5EF4-FFF2-40B4-BE49-F238E27FC236}">
                <a16:creationId xmlns:a16="http://schemas.microsoft.com/office/drawing/2014/main" id="{D5F53A01-1BBF-4C67-A5EE-724296B3DA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99298" y="1577340"/>
            <a:ext cx="2148840" cy="2320290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7072EC3-3291-4668-9C7D-B89276C1DC7A}"/>
              </a:ext>
            </a:extLst>
          </p:cNvPr>
          <p:cNvSpPr/>
          <p:nvPr/>
        </p:nvSpPr>
        <p:spPr>
          <a:xfrm>
            <a:off x="1051560" y="3760470"/>
            <a:ext cx="2585087" cy="2320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ko-KR" altLang="en-US" b="1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메인화면</a:t>
            </a:r>
            <a:r>
              <a:rPr lang="ko-KR" altLang="en-US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설계</a:t>
            </a:r>
            <a:br>
              <a:rPr lang="ko-KR" altLang="en-US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lang="en-US" altLang="ko-KR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ko-KR" altLang="en-US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회원이용</a:t>
            </a:r>
            <a:r>
              <a:rPr lang="en-US" altLang="ko-KR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UI</a:t>
            </a:r>
            <a:r>
              <a:rPr lang="ko-KR" altLang="en-US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구현</a:t>
            </a:r>
            <a:br>
              <a:rPr lang="ko-KR" altLang="en-US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lang="en-US" altLang="ko-KR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ko-KR" altLang="en-US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예약기능 구현 및  </a:t>
            </a:r>
            <a:endParaRPr lang="ko-KR" altLang="en-US" b="1" dirty="0">
              <a:solidFill>
                <a:schemeClr val="bg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설계</a:t>
            </a:r>
            <a:br>
              <a:rPr lang="ko-KR" altLang="en-US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lang="en-US" altLang="ko-KR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ko-KR" altLang="en-US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검색서비스 구현 및 </a:t>
            </a:r>
            <a:endParaRPr lang="ko-KR" altLang="en-US" b="1" dirty="0">
              <a:solidFill>
                <a:schemeClr val="bg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설계</a:t>
            </a:r>
            <a:endParaRPr lang="ko-KR" altLang="en-US" b="1" dirty="0">
              <a:solidFill>
                <a:schemeClr val="bg1"/>
              </a:solidFill>
              <a:effectLst/>
            </a:endParaRPr>
          </a:p>
          <a:p>
            <a:br>
              <a:rPr lang="ko-KR" altLang="en-US" b="1" dirty="0">
                <a:solidFill>
                  <a:schemeClr val="bg1"/>
                </a:solidFill>
              </a:rPr>
            </a:b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9FEF9BC-49A5-4D81-9BB4-417AC39BE1B7}"/>
              </a:ext>
            </a:extLst>
          </p:cNvPr>
          <p:cNvSpPr/>
          <p:nvPr/>
        </p:nvSpPr>
        <p:spPr>
          <a:xfrm>
            <a:off x="3828099" y="3760470"/>
            <a:ext cx="2585087" cy="2320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ko-KR" altLang="en-US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프로세스 설계</a:t>
            </a:r>
            <a:endParaRPr lang="ko-KR" altLang="en-US" b="1" dirty="0">
              <a:solidFill>
                <a:schemeClr val="bg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ko-KR" altLang="en-US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관리자 기능 구현 및 설계</a:t>
            </a:r>
            <a:endParaRPr lang="ko-KR" altLang="en-US" b="1" dirty="0">
              <a:solidFill>
                <a:schemeClr val="bg1"/>
              </a:solidFill>
              <a:effectLst/>
            </a:endParaRPr>
          </a:p>
          <a:p>
            <a:r>
              <a:rPr lang="en-US" altLang="ko-KR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ko-KR" altLang="en-US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관리자 </a:t>
            </a:r>
            <a:r>
              <a:rPr lang="en-US" altLang="ko-KR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UI</a:t>
            </a:r>
            <a:r>
              <a:rPr lang="ko-KR" altLang="en-US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구현</a:t>
            </a:r>
            <a:endParaRPr lang="ko-KR" altLang="en-US" b="1" dirty="0">
              <a:solidFill>
                <a:schemeClr val="bg1"/>
              </a:solidFill>
              <a:effectLst/>
            </a:endParaRPr>
          </a:p>
          <a:p>
            <a:br>
              <a:rPr lang="ko-KR" altLang="en-US" b="1" dirty="0">
                <a:solidFill>
                  <a:schemeClr val="bg1"/>
                </a:solidFill>
              </a:rPr>
            </a:b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45014B1-D9EB-4EC5-8430-5B70C78BB386}"/>
              </a:ext>
            </a:extLst>
          </p:cNvPr>
          <p:cNvSpPr/>
          <p:nvPr/>
        </p:nvSpPr>
        <p:spPr>
          <a:xfrm>
            <a:off x="6604637" y="3760470"/>
            <a:ext cx="2585087" cy="2320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-DB</a:t>
            </a:r>
            <a:r>
              <a:rPr lang="ko-KR" altLang="en-US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설계 및 구현</a:t>
            </a:r>
            <a:br>
              <a:rPr lang="ko-KR" altLang="en-US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lang="en-US" altLang="ko-KR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ko-KR" altLang="en-US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회원서비스 기능</a:t>
            </a:r>
            <a:endParaRPr lang="ko-KR" altLang="en-US" b="1" dirty="0">
              <a:solidFill>
                <a:schemeClr val="bg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 구현 및 설계</a:t>
            </a:r>
            <a:endParaRPr lang="ko-KR" altLang="en-US" b="1" dirty="0">
              <a:solidFill>
                <a:schemeClr val="bg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ko-KR" altLang="en-US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리뷰기능 구현 및 </a:t>
            </a:r>
            <a:endParaRPr lang="ko-KR" altLang="en-US" b="1" dirty="0">
              <a:solidFill>
                <a:schemeClr val="bg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 설계</a:t>
            </a:r>
            <a:endParaRPr lang="ko-KR" altLang="en-US" b="1" dirty="0">
              <a:solidFill>
                <a:schemeClr val="bg1"/>
              </a:solidFill>
              <a:effectLst/>
            </a:endParaRPr>
          </a:p>
          <a:p>
            <a:br>
              <a:rPr lang="ko-KR" altLang="en-US" b="1" dirty="0">
                <a:solidFill>
                  <a:schemeClr val="bg1"/>
                </a:solidFill>
              </a:rPr>
            </a:b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6EB59F1-8349-4BE4-8B86-8C6BC3177E02}"/>
              </a:ext>
            </a:extLst>
          </p:cNvPr>
          <p:cNvSpPr/>
          <p:nvPr/>
        </p:nvSpPr>
        <p:spPr>
          <a:xfrm>
            <a:off x="9381175" y="3760470"/>
            <a:ext cx="2585087" cy="2320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ko-KR" altLang="en-US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화면 레이아웃 설계</a:t>
            </a:r>
            <a:br>
              <a:rPr lang="ko-KR" altLang="en-US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lang="en-US" altLang="ko-KR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ko-KR" altLang="en-US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지도 및 마커 기능 구현 및 설계</a:t>
            </a:r>
            <a:endParaRPr lang="ko-KR" altLang="en-US" b="1" dirty="0">
              <a:solidFill>
                <a:schemeClr val="bg1"/>
              </a:solidFill>
              <a:effectLst/>
            </a:endParaRPr>
          </a:p>
          <a:p>
            <a:br>
              <a:rPr lang="ko-KR" altLang="en-US" b="1" dirty="0">
                <a:solidFill>
                  <a:schemeClr val="bg1"/>
                </a:solidFill>
              </a:rPr>
            </a:b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F6112C-8333-4CDA-8893-E648A35F8F58}"/>
              </a:ext>
            </a:extLst>
          </p:cNvPr>
          <p:cNvSpPr txBox="1"/>
          <p:nvPr/>
        </p:nvSpPr>
        <p:spPr>
          <a:xfrm>
            <a:off x="1885950" y="31089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이상인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1D419F-D0F7-485C-9A27-518BD8A763A6}"/>
              </a:ext>
            </a:extLst>
          </p:cNvPr>
          <p:cNvSpPr txBox="1"/>
          <p:nvPr/>
        </p:nvSpPr>
        <p:spPr>
          <a:xfrm>
            <a:off x="4682060" y="31089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우정현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8F80FA-3322-484B-AE15-2EDD29BCCB87}"/>
              </a:ext>
            </a:extLst>
          </p:cNvPr>
          <p:cNvSpPr txBox="1"/>
          <p:nvPr/>
        </p:nvSpPr>
        <p:spPr>
          <a:xfrm>
            <a:off x="7458598" y="31089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장동현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61D345-19A4-41BC-9F5B-A30743B41217}"/>
              </a:ext>
            </a:extLst>
          </p:cNvPr>
          <p:cNvSpPr txBox="1"/>
          <p:nvPr/>
        </p:nvSpPr>
        <p:spPr>
          <a:xfrm>
            <a:off x="10235136" y="31089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김지희</a:t>
            </a:r>
          </a:p>
        </p:txBody>
      </p:sp>
    </p:spTree>
    <p:extLst>
      <p:ext uri="{BB962C8B-B14F-4D97-AF65-F5344CB8AC3E}">
        <p14:creationId xmlns:p14="http://schemas.microsoft.com/office/powerpoint/2010/main" val="124059937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712</TotalTime>
  <Words>232</Words>
  <Application>Microsoft Office PowerPoint</Application>
  <PresentationFormat>와이드스크린</PresentationFormat>
  <Paragraphs>79</Paragraphs>
  <Slides>10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돋움</vt:lpstr>
      <vt:lpstr>Arial</vt:lpstr>
      <vt:lpstr>Franklin Gothic Book</vt:lpstr>
      <vt:lpstr>자르기</vt:lpstr>
      <vt:lpstr>Worksheet</vt:lpstr>
      <vt:lpstr>프로젝트 개요</vt:lpstr>
      <vt:lpstr>PowerPoint 프레젠테이션</vt:lpstr>
      <vt:lpstr>PowerPoint 프레젠테이션</vt:lpstr>
      <vt:lpstr>2.목적</vt:lpstr>
      <vt:lpstr>3.목표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개요</dc:title>
  <dc:creator>JiHee Kim</dc:creator>
  <cp:lastModifiedBy>JiHee Kim</cp:lastModifiedBy>
  <cp:revision>5</cp:revision>
  <dcterms:created xsi:type="dcterms:W3CDTF">2021-09-24T04:09:42Z</dcterms:created>
  <dcterms:modified xsi:type="dcterms:W3CDTF">2021-09-28T15:35:34Z</dcterms:modified>
</cp:coreProperties>
</file>