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70" r:id="rId6"/>
    <p:sldId id="271" r:id="rId7"/>
    <p:sldId id="272" r:id="rId8"/>
    <p:sldId id="268" r:id="rId9"/>
    <p:sldId id="273" r:id="rId10"/>
    <p:sldId id="274" r:id="rId11"/>
    <p:sldId id="25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85E4-D494-43A8-A854-E3F8D0E6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C9607-8B27-4B97-9933-B9DD6DF8F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04FE-DB54-4528-88AF-A8D3C5A5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07C91-1804-405E-8CF2-915B19F2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E04D-24E5-4C54-8734-C383A265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6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8F0-7751-4ED7-BE1A-52A837FB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73BC-0670-4205-96A1-B3ED33BF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565E-8176-4C6C-B226-E0D7350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E1A4-6522-44A8-8AAF-91829D0C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5780-E8F8-4B35-8A22-07D24D9E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5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EF381-2285-488F-8403-889FF077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D0CF8-FE53-44EE-A697-913C9BDCF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AAAC-E6D7-453C-905D-BD6CF7C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915A-585E-4AFB-A4CD-B53DE209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C356-3DDA-40E6-8F02-3CFFA0D2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37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7A75-0A43-4AF9-9340-1D7CAF8D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7B00-49A8-442D-8EC1-18A3414B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1A79-F893-47E9-B623-1911036C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C1EC-5575-49D7-9FD8-4D9F067B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4E08-69C4-4B82-AA8C-01515EA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9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68A9-F4CE-4E72-AD6D-86CD1B44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968A-2879-45D8-A1C8-B902D850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FCFB-475D-4CE6-9E86-BCAFED33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00DB-C11B-4D3A-A9F6-92BDA710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C977-7400-4F14-8B24-29A81E48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7838-4429-46D8-AD87-C37CC4D9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8E34-1968-464B-9AC4-B3696DB0C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72D2-45CC-40FA-BC18-493DC358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56D8-28F8-4467-83A6-79F22ECF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D4784-C736-481D-8124-38BABE39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7451A-A5B6-4525-9C94-01EA017F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5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A23C-8C49-44BB-B410-B2A5A53F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CC98-1DFA-4EBF-99D7-36EAAB97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ED08-2FCE-43BB-96D0-19BD9C13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AEF9-95A7-4E4D-B1AE-9168D8C6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7541D-3B80-4FA7-A5F6-EF980786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83B2-8003-487D-BFE0-8222E9E6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06D5C-C463-4F14-A5E4-FB4BAB45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21843-9BE2-4122-B144-5E581868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7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34E1-23B8-4A53-8BB7-9872F0CB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B9046-3E56-4E5F-ACC7-95E26060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DE4A2-83D6-4E17-9460-7A707826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9A894-7B1A-4DF9-B1FA-419C61C6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85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437D7-2351-4DD4-A44D-AF024CC1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C5749-27BB-4745-A6BE-C5BF730A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4D13B-7103-4FBA-940F-535F3EA2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70CE-67CE-4E46-9F45-EE83B76B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738E-61B6-4A5C-B15F-E71F7B61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9147D-90E5-4026-A840-42AF5207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5507-BBB2-4A42-A267-AE2FDB7A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DCA3-40A0-4576-9E41-32C23E9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6134-5621-4323-92E9-4FD1DE31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26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5576-A2BA-46F3-92B0-BC01A2E8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C392C-1137-4BFD-B4D9-3AACDF7A7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BDD7-9EF3-4143-99BE-65B6BDD5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73F4-B61E-4D7E-8724-00266D53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8313C-3263-478D-84D6-B2A17D65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1A18-C1D7-460B-AA95-160363DB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0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E7F17-C68F-4CDF-9DC2-936544A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84BA-61B4-4715-B8E1-81B0AC4F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9CF1-0F2C-48C7-BF69-040DB9A7D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F835-2C04-4991-9F8A-19C3116E4613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DB1C-AABD-4253-B3E1-9F17DC8F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300C-A7AB-4DDB-9A56-413B68832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E613-2BA7-4628-B5EA-723BFFC565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26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EF8C-CD49-4696-927D-23F99056F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BI DEVELOPER</a:t>
            </a:r>
            <a:r>
              <a:rPr lang="tr-TR" sz="5400" dirty="0" smtClean="0"/>
              <a:t> </a:t>
            </a:r>
            <a:r>
              <a:rPr lang="tr-TR" sz="5400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3D547-17C9-47F6-BD67-4C37E747B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9326"/>
            <a:ext cx="9144000" cy="1655762"/>
          </a:xfrm>
        </p:spPr>
        <p:txBody>
          <a:bodyPr/>
          <a:lstStyle/>
          <a:p>
            <a:pPr algn="r"/>
            <a:r>
              <a:rPr lang="tr-TR" dirty="0"/>
              <a:t>Gokhan Yavuzkendirci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94337"/>
            <a:ext cx="2410178" cy="122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6" y="238009"/>
            <a:ext cx="5032506" cy="580936"/>
          </a:xfrm>
        </p:spPr>
        <p:txBody>
          <a:bodyPr>
            <a:normAutofit/>
          </a:bodyPr>
          <a:lstStyle/>
          <a:p>
            <a:r>
              <a:rPr lang="en-US" b="1" dirty="0"/>
              <a:t>Exercise </a:t>
            </a:r>
            <a:r>
              <a:rPr lang="en-US" b="1" dirty="0" smtClean="0"/>
              <a:t>2</a:t>
            </a:r>
            <a:endParaRPr lang="tr-TR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 txBox="1">
            <a:spLocks/>
          </p:cNvSpPr>
          <p:nvPr/>
        </p:nvSpPr>
        <p:spPr>
          <a:xfrm>
            <a:off x="4283436" y="392580"/>
            <a:ext cx="2738438" cy="543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3- </a:t>
            </a:r>
            <a:r>
              <a:rPr lang="en-US" sz="2400" b="1" dirty="0"/>
              <a:t>Price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6" y="1289165"/>
            <a:ext cx="4472226" cy="3252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6" y="4541693"/>
            <a:ext cx="6614949" cy="1410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45" y="1899527"/>
            <a:ext cx="6468860" cy="20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59AB-97E0-49E1-B6DC-2A3C289F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Github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CAF5-3E8B-41D8-A8E2-015FC965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0084" cy="2056419"/>
          </a:xfrm>
        </p:spPr>
        <p:txBody>
          <a:bodyPr/>
          <a:lstStyle/>
          <a:p>
            <a:r>
              <a:rPr lang="en-US" dirty="0" smtClean="0"/>
              <a:t>Snowflake SQL Files</a:t>
            </a:r>
            <a:endParaRPr lang="tr-TR" dirty="0"/>
          </a:p>
          <a:p>
            <a:r>
              <a:rPr lang="tr-TR" dirty="0" smtClean="0"/>
              <a:t>Assumptions</a:t>
            </a:r>
            <a:endParaRPr lang="tr-TR" dirty="0"/>
          </a:p>
          <a:p>
            <a:r>
              <a:rPr lang="tr-TR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2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08AE-1E4F-4856-9CED-77964736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TECHNOLOGIES &amp;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C0982-CE12-4394-8ED1-FD5C54E19B20}"/>
              </a:ext>
            </a:extLst>
          </p:cNvPr>
          <p:cNvSpPr txBox="1"/>
          <p:nvPr/>
        </p:nvSpPr>
        <p:spPr>
          <a:xfrm>
            <a:off x="747141" y="1811722"/>
            <a:ext cx="86574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Snowflake</a:t>
            </a:r>
            <a:r>
              <a:rPr lang="tr-TR" sz="2000" dirty="0" smtClean="0"/>
              <a:t> </a:t>
            </a:r>
            <a:r>
              <a:rPr lang="en-US" sz="2000" dirty="0" smtClean="0"/>
              <a:t>Data Cloud</a:t>
            </a:r>
            <a:r>
              <a:rPr lang="tr-TR" sz="2000" dirty="0" smtClean="0"/>
              <a:t> </a:t>
            </a:r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/>
              <a:t>GITHUB</a:t>
            </a:r>
          </a:p>
          <a:p>
            <a:pPr marL="285750" indent="-285750">
              <a:buFontTx/>
              <a:buChar char="-"/>
            </a:pPr>
            <a:endParaRPr lang="tr-TR" dirty="0"/>
          </a:p>
        </p:txBody>
      </p:sp>
      <p:sp>
        <p:nvSpPr>
          <p:cNvPr id="4" name="AutoShape 6" descr="Informatica Cloud - YouTube">
            <a:extLst>
              <a:ext uri="{FF2B5EF4-FFF2-40B4-BE49-F238E27FC236}">
                <a16:creationId xmlns:a16="http://schemas.microsoft.com/office/drawing/2014/main" id="{9B7ACDC6-DC53-4187-A11F-DAD9775E2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598877"/>
            <a:ext cx="2411835" cy="208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074" name="Picture 2" descr="Github Rehberi">
            <a:extLst>
              <a:ext uri="{FF2B5EF4-FFF2-40B4-BE49-F238E27FC236}">
                <a16:creationId xmlns:a16="http://schemas.microsoft.com/office/drawing/2014/main" id="{9E651EC4-4B9F-49A6-85ED-28532216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18" y="4097926"/>
            <a:ext cx="2944578" cy="10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6" y="2484795"/>
            <a:ext cx="4264429" cy="22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2D3-C8D1-45D9-8421-58370335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97" y="780174"/>
            <a:ext cx="3932237" cy="966831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tr-TR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1A6F-AB80-4663-B419-399C6C3C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175" y="2040622"/>
            <a:ext cx="5712014" cy="381158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/>
              <a:t>Exercise </a:t>
            </a:r>
            <a:r>
              <a:rPr lang="en-US" sz="2000" b="1" dirty="0" smtClean="0"/>
              <a:t>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Bug Fix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Exercise </a:t>
            </a:r>
            <a:r>
              <a:rPr lang="en-US" sz="2000" b="1" dirty="0" smtClean="0"/>
              <a:t>2</a:t>
            </a:r>
            <a:endParaRPr lang="en-US" sz="2000" b="1" dirty="0"/>
          </a:p>
          <a:p>
            <a:r>
              <a:rPr lang="en-US" sz="2000" dirty="0" smtClean="0"/>
              <a:t>      EV Contracts Report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License Plate Report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Price Report</a:t>
            </a:r>
            <a:endParaRPr lang="tr-TR" sz="2000" dirty="0"/>
          </a:p>
        </p:txBody>
      </p:sp>
      <p:sp>
        <p:nvSpPr>
          <p:cNvPr id="13" name="AutoShape 6" descr="Informatica Cloud - YouTube">
            <a:extLst>
              <a:ext uri="{FF2B5EF4-FFF2-40B4-BE49-F238E27FC236}">
                <a16:creationId xmlns:a16="http://schemas.microsoft.com/office/drawing/2014/main" id="{6859D8A1-546C-4851-8595-EB8105D217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598877"/>
            <a:ext cx="2411835" cy="208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56" y="932817"/>
            <a:ext cx="1628377" cy="1628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2385553"/>
            <a:ext cx="2792197" cy="1859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59" y="4802602"/>
            <a:ext cx="3896445" cy="885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16" y="4386113"/>
            <a:ext cx="2659285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47" y="226503"/>
            <a:ext cx="5032506" cy="580936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1</a:t>
            </a:r>
            <a:endParaRPr lang="tr-TR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 txBox="1">
            <a:spLocks/>
          </p:cNvSpPr>
          <p:nvPr/>
        </p:nvSpPr>
        <p:spPr>
          <a:xfrm>
            <a:off x="260947" y="877666"/>
            <a:ext cx="4759940" cy="58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Bug Fix</a:t>
            </a:r>
            <a:endParaRPr lang="tr-TR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7" y="1765762"/>
            <a:ext cx="5705410" cy="40697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5629" y="2369487"/>
            <a:ext cx="54836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Can </a:t>
            </a:r>
            <a:r>
              <a:rPr lang="en-US" dirty="0"/>
              <a:t>you explain what this fix does to solve the duplicate issue? Do you like this solution?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Can you think of possible underlying problems in the DS_S_BE_ATLAS_REL (</a:t>
            </a:r>
            <a:r>
              <a:rPr lang="en-US" dirty="0" err="1"/>
              <a:t>Historized</a:t>
            </a:r>
            <a:r>
              <a:rPr lang="en-US" dirty="0"/>
              <a:t>) table that’s causing the duplicates?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How would you go about addressing these issues and what are things you should be wary of when applying a fix to the </a:t>
            </a:r>
            <a:r>
              <a:rPr lang="en-US" dirty="0" err="1"/>
              <a:t>historized</a:t>
            </a:r>
            <a:r>
              <a:rPr lang="en-US" dirty="0"/>
              <a:t> </a:t>
            </a:r>
            <a:r>
              <a:rPr lang="en-US" dirty="0" smtClean="0"/>
              <a:t>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47" y="226503"/>
            <a:ext cx="5032506" cy="580936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1</a:t>
            </a:r>
            <a:endParaRPr lang="tr-TR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 txBox="1">
            <a:spLocks/>
          </p:cNvSpPr>
          <p:nvPr/>
        </p:nvSpPr>
        <p:spPr>
          <a:xfrm>
            <a:off x="260946" y="877666"/>
            <a:ext cx="11002799" cy="58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1 - Can </a:t>
            </a:r>
            <a:r>
              <a:rPr lang="en-US" sz="2800" b="1" dirty="0"/>
              <a:t>you explain what this fix does to solve the duplicate issue? Do you like this solution?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6660" y="2014798"/>
            <a:ext cx="5483629" cy="385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While trying to fix the table, duplication was tried to be prevented in order to get the last updated record according to the NR column.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But,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In the sample query,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rel.dss_crud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!= 'D'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filter used in the inner select, which will cause to fetch bring results.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1 -&gt; inserted in Dec 1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1 -&gt; updated in Dec 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1 -&gt; deleted in Dec 6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In this way of use (inner select), NR 1 will be shown as an active record but it is actually deleted, that's why we need to put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rel.dss_crud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!= 'D'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at the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outer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select query.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6" y="2014798"/>
            <a:ext cx="4448828" cy="1619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09" y="4186152"/>
            <a:ext cx="5704120" cy="132824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2425958" y="3285665"/>
            <a:ext cx="475861" cy="257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539269" y="5256594"/>
            <a:ext cx="475861" cy="257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47" y="226503"/>
            <a:ext cx="5032506" cy="580936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1</a:t>
            </a:r>
            <a:endParaRPr lang="tr-TR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 txBox="1">
            <a:spLocks/>
          </p:cNvSpPr>
          <p:nvPr/>
        </p:nvSpPr>
        <p:spPr>
          <a:xfrm>
            <a:off x="260947" y="947263"/>
            <a:ext cx="11002799" cy="65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2 - </a:t>
            </a:r>
            <a:r>
              <a:rPr lang="en-US" sz="2800" b="1" dirty="0"/>
              <a:t>Can you </a:t>
            </a:r>
            <a:r>
              <a:rPr lang="en-US" sz="2800" b="1" dirty="0" smtClean="0"/>
              <a:t>think of </a:t>
            </a:r>
            <a:r>
              <a:rPr lang="en-US" sz="2800" b="1" dirty="0"/>
              <a:t>possible underlying problems in the DS_S_BE_ATLAS_REL (</a:t>
            </a:r>
            <a:r>
              <a:rPr lang="en-US" sz="2800" b="1" dirty="0" err="1"/>
              <a:t>Historized</a:t>
            </a:r>
            <a:r>
              <a:rPr lang="en-US" sz="2800" b="1" dirty="0"/>
              <a:t>) table </a:t>
            </a:r>
            <a:r>
              <a:rPr lang="en-US" sz="2800" b="1" dirty="0" smtClean="0"/>
              <a:t>that’s </a:t>
            </a:r>
            <a:r>
              <a:rPr lang="en-US" sz="2800" b="1" dirty="0"/>
              <a:t>causing the duplicates?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947" y="2297430"/>
            <a:ext cx="114163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I was not familiar with '</a:t>
            </a:r>
            <a:r>
              <a:rPr lang="en-US" sz="1600" dirty="0" err="1"/>
              <a:t>dss</a:t>
            </a:r>
            <a:r>
              <a:rPr lang="en-US" sz="1600" dirty="0"/>
              <a:t>_' prefix, as per my research, I am assuming that you are using a plugin called 'DSS' (</a:t>
            </a:r>
            <a:r>
              <a:rPr lang="en-US" sz="1600" dirty="0" err="1"/>
              <a:t>Dataiku</a:t>
            </a:r>
            <a:r>
              <a:rPr lang="en-US" sz="1600" dirty="0"/>
              <a:t> Data Science Studio for SQL) to manage ETL data transfer to Snowflake. And, '</a:t>
            </a:r>
            <a:r>
              <a:rPr lang="en-US" sz="1600" dirty="0" err="1"/>
              <a:t>dss</a:t>
            </a:r>
            <a:r>
              <a:rPr lang="en-US" sz="1600" dirty="0"/>
              <a:t>_' naming convention was used to identify those tables which is generated by this plugin. Therefore, the duplication problem may be caused by the DSS integration definitions.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There may be problems with the data taken from the source table. For example, permanent instant undo – redo commits. </a:t>
            </a:r>
          </a:p>
          <a:p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There may be a problem with the application that feeds the production table.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There may have been a problem with the instant source system date variables.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There may be a duplication problem in the joined table in a join operation that is required before transferring data to this table. 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frontend developer may have developed an incorrect query because he does not know the structure of this </a:t>
            </a:r>
            <a:r>
              <a:rPr lang="en-US" sz="1600" dirty="0" err="1"/>
              <a:t>historized</a:t>
            </a:r>
            <a:r>
              <a:rPr lang="en-US" sz="1600" dirty="0"/>
              <a:t> table.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47" y="226503"/>
            <a:ext cx="5032506" cy="580936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1</a:t>
            </a:r>
            <a:endParaRPr lang="tr-TR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 txBox="1">
            <a:spLocks/>
          </p:cNvSpPr>
          <p:nvPr/>
        </p:nvSpPr>
        <p:spPr>
          <a:xfrm>
            <a:off x="260947" y="947263"/>
            <a:ext cx="11002799" cy="65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3 - </a:t>
            </a:r>
            <a:r>
              <a:rPr lang="en-US" sz="2800" b="1" dirty="0"/>
              <a:t>How would you go about addressing these issues and what are things you should be wary of when applying a fix to the </a:t>
            </a:r>
            <a:r>
              <a:rPr lang="en-US" sz="2800" b="1" dirty="0" err="1"/>
              <a:t>historized</a:t>
            </a:r>
            <a:r>
              <a:rPr lang="en-US" sz="2800" b="1" dirty="0"/>
              <a:t> table?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198" y="2014798"/>
            <a:ext cx="114163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I assume, the requirement is to get the data for a given data and having a snapshot data as of that date. As per my experience, having data of a snapshot date has limited use-case as compared to the last date snapshot, For that reason, I would generate a dataset and write this data to a permanent table instead of keeping this as a view, this will serve much more use-cases, and reduce the error risk of using wrong queries by using this Single Source of Truth</a:t>
            </a:r>
            <a:r>
              <a:rPr lang="en-US" sz="16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I think fixing the DWH and DM tables should be the last resort. Instead of finding a specific solution to the problem, it would be more beneficial to find the </a:t>
            </a:r>
            <a:r>
              <a:rPr lang="en-US" sz="1600" dirty="0" smtClean="0"/>
              <a:t>root of </a:t>
            </a:r>
            <a:r>
              <a:rPr lang="en-US" sz="1600" dirty="0"/>
              <a:t>the problem and </a:t>
            </a:r>
            <a:r>
              <a:rPr lang="en-US" sz="1600" dirty="0" smtClean="0"/>
              <a:t>fix </a:t>
            </a:r>
            <a:r>
              <a:rPr lang="en-US" sz="1600" dirty="0"/>
              <a:t>it there. In this way, we can avoid such problems in </a:t>
            </a:r>
            <a:r>
              <a:rPr lang="en-US" sz="1600" dirty="0" smtClean="0"/>
              <a:t>another future </a:t>
            </a:r>
            <a:r>
              <a:rPr lang="en-US" sz="1600" dirty="0"/>
              <a:t>developments. For example, defining </a:t>
            </a:r>
            <a:r>
              <a:rPr lang="en-US" sz="1600" dirty="0" smtClean="0"/>
              <a:t>rules or constraints </a:t>
            </a:r>
            <a:r>
              <a:rPr lang="en-US" sz="1600" dirty="0"/>
              <a:t>to the </a:t>
            </a:r>
            <a:r>
              <a:rPr lang="en-US" sz="1600" dirty="0" smtClean="0"/>
              <a:t>source production table.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1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6" y="238009"/>
            <a:ext cx="5032506" cy="580936"/>
          </a:xfrm>
        </p:spPr>
        <p:txBody>
          <a:bodyPr>
            <a:normAutofit/>
          </a:bodyPr>
          <a:lstStyle/>
          <a:p>
            <a:r>
              <a:rPr lang="en-US" b="1" dirty="0"/>
              <a:t>Exercise </a:t>
            </a:r>
            <a:r>
              <a:rPr lang="en-US" b="1" dirty="0" smtClean="0"/>
              <a:t>2</a:t>
            </a:r>
            <a:endParaRPr lang="tr-T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6" y="1259467"/>
            <a:ext cx="3564170" cy="31047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 txBox="1">
            <a:spLocks/>
          </p:cNvSpPr>
          <p:nvPr/>
        </p:nvSpPr>
        <p:spPr>
          <a:xfrm>
            <a:off x="4283436" y="392580"/>
            <a:ext cx="2738438" cy="580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1- EV </a:t>
            </a:r>
            <a:r>
              <a:rPr lang="en-US" b="1" dirty="0"/>
              <a:t>Contracts Report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6" y="4364168"/>
            <a:ext cx="5218401" cy="1852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21" y="1635480"/>
            <a:ext cx="6722139" cy="2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6" y="238009"/>
            <a:ext cx="5032506" cy="580936"/>
          </a:xfrm>
        </p:spPr>
        <p:txBody>
          <a:bodyPr>
            <a:normAutofit/>
          </a:bodyPr>
          <a:lstStyle/>
          <a:p>
            <a:r>
              <a:rPr lang="en-US" b="1" dirty="0"/>
              <a:t>Exercise </a:t>
            </a:r>
            <a:r>
              <a:rPr lang="en-US" b="1" dirty="0" smtClean="0"/>
              <a:t>2</a:t>
            </a:r>
            <a:endParaRPr lang="tr-TR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14E924-BE7E-497C-8BB0-948C6AC2327A}"/>
              </a:ext>
            </a:extLst>
          </p:cNvPr>
          <p:cNvSpPr txBox="1">
            <a:spLocks/>
          </p:cNvSpPr>
          <p:nvPr/>
        </p:nvSpPr>
        <p:spPr>
          <a:xfrm>
            <a:off x="4287592" y="393652"/>
            <a:ext cx="2913005" cy="580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2- </a:t>
            </a:r>
            <a:r>
              <a:rPr lang="en-US" b="1" dirty="0"/>
              <a:t>License Plate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76" y="1385455"/>
            <a:ext cx="4837122" cy="48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654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BI DEVELOPER CASE STUDY</vt:lpstr>
      <vt:lpstr>TECHNOLOGIES &amp; TOOLS</vt:lpstr>
      <vt:lpstr>Agenda</vt:lpstr>
      <vt:lpstr>Exercise 1</vt:lpstr>
      <vt:lpstr>Exercise 1</vt:lpstr>
      <vt:lpstr>Exercise 1</vt:lpstr>
      <vt:lpstr>Exercise 1</vt:lpstr>
      <vt:lpstr>Exercise 2</vt:lpstr>
      <vt:lpstr>Exercise 2</vt:lpstr>
      <vt:lpstr>Exercise 2</vt:lpstr>
      <vt:lpstr>Github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 CASE STUDY</dc:title>
  <dc:creator>Gökhan Yavuzkendirci</dc:creator>
  <cp:lastModifiedBy>Gökhan Yavuzkendirci</cp:lastModifiedBy>
  <cp:revision>54</cp:revision>
  <dcterms:created xsi:type="dcterms:W3CDTF">2021-02-25T08:58:43Z</dcterms:created>
  <dcterms:modified xsi:type="dcterms:W3CDTF">2022-01-05T02:08:25Z</dcterms:modified>
</cp:coreProperties>
</file>