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93" r:id="rId2"/>
    <p:sldId id="366" r:id="rId3"/>
    <p:sldId id="359" r:id="rId4"/>
    <p:sldId id="360" r:id="rId5"/>
    <p:sldId id="361" r:id="rId6"/>
    <p:sldId id="362" r:id="rId7"/>
    <p:sldId id="363" r:id="rId8"/>
    <p:sldId id="364" r:id="rId9"/>
    <p:sldId id="358" r:id="rId10"/>
    <p:sldId id="365" r:id="rId11"/>
    <p:sldId id="326" r:id="rId12"/>
    <p:sldId id="372" r:id="rId13"/>
    <p:sldId id="373" r:id="rId14"/>
    <p:sldId id="374" r:id="rId15"/>
    <p:sldId id="375" r:id="rId16"/>
    <p:sldId id="376" r:id="rId17"/>
    <p:sldId id="377" r:id="rId18"/>
    <p:sldId id="368" r:id="rId19"/>
    <p:sldId id="369" r:id="rId20"/>
    <p:sldId id="370" r:id="rId21"/>
    <p:sldId id="378" r:id="rId22"/>
    <p:sldId id="379" r:id="rId23"/>
    <p:sldId id="380" r:id="rId24"/>
    <p:sldId id="371" r:id="rId25"/>
  </p:sldIdLst>
  <p:sldSz cx="9144000" cy="6858000" type="screen4x3"/>
  <p:notesSz cx="10129838" cy="77247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CC"/>
    <a:srgbClr val="FF0000"/>
    <a:srgbClr val="00CC00"/>
    <a:srgbClr val="FF6699"/>
    <a:srgbClr val="CCCCFF"/>
    <a:srgbClr val="FFFFCC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65" autoAdjust="0"/>
    <p:restoredTop sz="94498" autoAdjust="0"/>
  </p:normalViewPr>
  <p:slideViewPr>
    <p:cSldViewPr>
      <p:cViewPr>
        <p:scale>
          <a:sx n="100" d="100"/>
          <a:sy n="100" d="100"/>
        </p:scale>
        <p:origin x="-192" y="-2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108" y="-282"/>
      </p:cViewPr>
      <p:guideLst>
        <p:guide orient="horz" pos="2433"/>
        <p:guide pos="319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Relationship Id="rId5" Type="http://schemas.openxmlformats.org/officeDocument/2006/relationships/image" Target="../media/image49.wmf"/><Relationship Id="rId4" Type="http://schemas.openxmlformats.org/officeDocument/2006/relationships/image" Target="../media/image48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4" Type="http://schemas.openxmlformats.org/officeDocument/2006/relationships/image" Target="../media/image1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Relationship Id="rId4" Type="http://schemas.openxmlformats.org/officeDocument/2006/relationships/image" Target="../media/image4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65100" y="84138"/>
            <a:ext cx="4391025" cy="58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997" tIns="51000" rIns="101997" bIns="51000" numCol="1" anchor="t" anchorCtr="0" compatLnSpc="1">
            <a:prstTxWarp prst="textNoShape">
              <a:avLst/>
            </a:prstTxWarp>
          </a:bodyPr>
          <a:lstStyle>
            <a:lvl1pPr defTabSz="1019175">
              <a:defRPr sz="1300" smtClean="0"/>
            </a:lvl1pPr>
          </a:lstStyle>
          <a:p>
            <a:pPr>
              <a:defRPr/>
            </a:pPr>
            <a:r>
              <a:rPr lang="en-US"/>
              <a:t>JHU BME 580.422 Physiological Foundations</a:t>
            </a:r>
          </a:p>
          <a:p>
            <a:pPr>
              <a:defRPr/>
            </a:pPr>
            <a:r>
              <a:rPr lang="en-US"/>
              <a:t>Lecturer: Reza Shadmehr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986463" y="84138"/>
            <a:ext cx="4059237" cy="58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997" tIns="51000" rIns="101997" bIns="51000" numCol="1" anchor="t" anchorCtr="0" compatLnSpc="1">
            <a:prstTxWarp prst="textNoShape">
              <a:avLst/>
            </a:prstTxWarp>
          </a:bodyPr>
          <a:lstStyle>
            <a:lvl1pPr algn="r" defTabSz="1019175">
              <a:defRPr sz="1300" i="0" smtClean="0"/>
            </a:lvl1pPr>
          </a:lstStyle>
          <a:p>
            <a:pPr>
              <a:defRPr/>
            </a:pPr>
            <a:r>
              <a:rPr lang="en-US" i="1"/>
              <a:t>Introduction to the Central Nervous System</a:t>
            </a:r>
          </a:p>
          <a:p>
            <a:pPr>
              <a:defRPr/>
            </a:pPr>
            <a:r>
              <a:rPr lang="en-US"/>
              <a:t>January 27, 2003</a:t>
            </a:r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2827338" y="7150100"/>
            <a:ext cx="4389437" cy="385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997" tIns="51000" rIns="101997" bIns="51000" numCol="1" anchor="b" anchorCtr="0" compatLnSpc="1">
            <a:prstTxWarp prst="textNoShape">
              <a:avLst/>
            </a:prstTxWarp>
          </a:bodyPr>
          <a:lstStyle>
            <a:lvl1pPr algn="ctr" defTabSz="1019175">
              <a:defRPr sz="1300" smtClean="0"/>
            </a:lvl1pPr>
          </a:lstStyle>
          <a:p>
            <a:pPr>
              <a:defRPr/>
            </a:pPr>
            <a:fld id="{BEC3AAB1-3096-4A7D-A073-60FBA6314D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1779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89438" cy="38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0183" tIns="50091" rIns="100183" bIns="50091" numCol="1" anchor="t" anchorCtr="0" compatLnSpc="1">
            <a:prstTxWarp prst="textNoShape">
              <a:avLst/>
            </a:prstTxWarp>
          </a:bodyPr>
          <a:lstStyle>
            <a:lvl1pPr defTabSz="1001713"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738813" y="0"/>
            <a:ext cx="4389437" cy="38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0183" tIns="50091" rIns="100183" bIns="50091" numCol="1" anchor="t" anchorCtr="0" compatLnSpc="1">
            <a:prstTxWarp prst="textNoShape">
              <a:avLst/>
            </a:prstTxWarp>
          </a:bodyPr>
          <a:lstStyle>
            <a:lvl1pPr algn="r" defTabSz="1001713"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135313" y="579438"/>
            <a:ext cx="3860800" cy="2895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09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012825" y="3670300"/>
            <a:ext cx="8104188" cy="3475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0183" tIns="50091" rIns="100183" bIns="5009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09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7337425"/>
            <a:ext cx="4389438" cy="385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0183" tIns="50091" rIns="100183" bIns="50091" numCol="1" anchor="b" anchorCtr="0" compatLnSpc="1">
            <a:prstTxWarp prst="textNoShape">
              <a:avLst/>
            </a:prstTxWarp>
          </a:bodyPr>
          <a:lstStyle>
            <a:lvl1pPr defTabSz="1001713"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09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38813" y="7337425"/>
            <a:ext cx="4389437" cy="385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0183" tIns="50091" rIns="100183" bIns="50091" numCol="1" anchor="b" anchorCtr="0" compatLnSpc="1">
            <a:prstTxWarp prst="textNoShape">
              <a:avLst/>
            </a:prstTxWarp>
          </a:bodyPr>
          <a:lstStyle>
            <a:lvl1pPr algn="r" defTabSz="1001713"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F4EB4191-C556-4EE0-8C7F-D57EB2C1F5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8538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1001713"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1001713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1001713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1001713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1001713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10017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10017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10017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10017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D674E164-0FC9-4D84-89DC-5A6E48EA975C}" type="slidenum">
              <a:rPr lang="en-US" sz="1300">
                <a:latin typeface="Times New Roman" pitchFamily="18" charset="0"/>
              </a:rPr>
              <a:pPr/>
              <a:t>0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EB4191-C556-4EE0-8C7F-D57EB2C1F53A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7468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1001713"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1001713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1001713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1001713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1001713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10017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10017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10017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10017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4FB86355-8A58-4C00-8A2A-6CC0ABDE81BA}" type="slidenum">
              <a:rPr lang="en-US" sz="1300">
                <a:latin typeface="Times New Roman" pitchFamily="18" charset="0"/>
              </a:rPr>
              <a:pPr/>
              <a:t>10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DE158-803F-4D4A-8396-C899D67FE0F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1749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DE158-803F-4D4A-8396-C899D67FE0F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9155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DE158-803F-4D4A-8396-C899D67FE0F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5099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DE158-803F-4D4A-8396-C899D67FE0F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3139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DE158-803F-4D4A-8396-C899D67FE0F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3139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EB4191-C556-4EE0-8C7F-D57EB2C1F53A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785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06DC98-B0F2-462A-9F80-7FCFFB2059F6}" type="slidenum">
              <a:rPr lang="en-US"/>
              <a:pPr/>
              <a:t>17</a:t>
            </a:fld>
            <a:endParaRPr lang="en-US"/>
          </a:p>
        </p:txBody>
      </p:sp>
      <p:sp>
        <p:nvSpPr>
          <p:cNvPr id="17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EDFCAB-819A-487C-8167-32468F6B5772}" type="slidenum">
              <a:rPr lang="en-US"/>
              <a:pPr/>
              <a:t>18</a:t>
            </a:fld>
            <a:endParaRPr lang="en-US"/>
          </a:p>
        </p:txBody>
      </p:sp>
      <p:sp>
        <p:nvSpPr>
          <p:cNvPr id="178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EB4191-C556-4EE0-8C7F-D57EB2C1F53A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4661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 eaLnBrk="0" hangingPunct="0">
              <a:defRPr sz="1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31863" eaLnBrk="0" hangingPunct="0">
              <a:defRPr sz="1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31863" eaLnBrk="0" hangingPunct="0">
              <a:defRPr sz="1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31863" eaLnBrk="0" hangingPunct="0">
              <a:defRPr sz="1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31863" eaLnBrk="0" hangingPunct="0">
              <a:defRPr sz="1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1FBDC0F0-8989-4502-BF16-6AD465D69C9E}" type="slidenum">
              <a:rPr lang="en-US" sz="1200" smtClean="0">
                <a:latin typeface="Arial" charset="0"/>
              </a:rPr>
              <a:pPr eaLnBrk="1" hangingPunct="1"/>
              <a:t>19</a:t>
            </a:fld>
            <a:endParaRPr lang="en-US" sz="1200" smtClean="0">
              <a:latin typeface="Arial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</a:rPr>
              <a:t>Notice that for a smaller amount of juice, the initial discharge is smaller.  Relate this later to alpha and Parkinson’s disease.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EB4191-C556-4EE0-8C7F-D57EB2C1F53A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7387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EB4191-C556-4EE0-8C7F-D57EB2C1F53A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2091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EB4191-C556-4EE0-8C7F-D57EB2C1F53A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1867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6F05EB-D05D-4060-926F-B529A739D717}" type="slidenum">
              <a:rPr lang="en-US"/>
              <a:pPr/>
              <a:t>23</a:t>
            </a:fld>
            <a:endParaRPr lang="en-US"/>
          </a:p>
        </p:txBody>
      </p:sp>
      <p:sp>
        <p:nvSpPr>
          <p:cNvPr id="179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EB4191-C556-4EE0-8C7F-D57EB2C1F53A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2268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DE158-803F-4D4A-8396-C899D67FE0F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6816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EB4191-C556-4EE0-8C7F-D57EB2C1F53A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6673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EB4191-C556-4EE0-8C7F-D57EB2C1F53A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6878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EB4191-C556-4EE0-8C7F-D57EB2C1F53A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6965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EB4191-C556-4EE0-8C7F-D57EB2C1F53A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1810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EB4191-C556-4EE0-8C7F-D57EB2C1F53A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169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4DD9B0-46F1-4FAF-81E1-6A36C654D0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760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03A5FE-10EA-42DA-AFF0-6EFC787D7F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337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E03DE6-6A52-4B24-8D11-2E209CBC68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8859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31961F-FA80-4E25-9891-3041D77CFF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951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9B20D5-47FA-4C8E-A845-B43923CAC6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175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FFBCA4-D237-4CFD-BDB1-94B2D5567A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352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F670CB-90BB-4A57-B86E-8AC4C2D705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075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5343A4-13DD-4919-B1F9-F044910DF3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927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5436D7-84B0-4872-8DC3-7DA7195267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504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1F4FCA-9FD3-44DF-BEAC-2C773801AD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178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D8ED44-3791-4D37-9408-04C4C65E22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878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031F21-791C-4035-9AF0-06BF466B74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132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mtClean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mtClean="0">
                <a:latin typeface="+mn-lt"/>
              </a:defRPr>
            </a:lvl1pPr>
          </a:lstStyle>
          <a:p>
            <a:pPr>
              <a:defRPr/>
            </a:pPr>
            <a:fld id="{4E4874A3-90A8-45F7-B777-B126FD9969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notesSlide" Target="../notesSlides/notesSlide10.xml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4.jpg"/><Relationship Id="rId5" Type="http://schemas.openxmlformats.org/officeDocument/2006/relationships/image" Target="../media/image33.jpg"/><Relationship Id="rId4" Type="http://schemas.openxmlformats.org/officeDocument/2006/relationships/image" Target="../media/image32.jpg"/><Relationship Id="rId9" Type="http://schemas.openxmlformats.org/officeDocument/2006/relationships/image" Target="../media/image4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3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6.bin"/><Relationship Id="rId11" Type="http://schemas.openxmlformats.org/officeDocument/2006/relationships/image" Target="../media/image40.jpg"/><Relationship Id="rId5" Type="http://schemas.openxmlformats.org/officeDocument/2006/relationships/image" Target="../media/image38.jpg"/><Relationship Id="rId10" Type="http://schemas.openxmlformats.org/officeDocument/2006/relationships/image" Target="../media/image39.jpg"/><Relationship Id="rId4" Type="http://schemas.openxmlformats.org/officeDocument/2006/relationships/image" Target="../media/image37.jpg"/><Relationship Id="rId9" Type="http://schemas.openxmlformats.org/officeDocument/2006/relationships/image" Target="../media/image36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4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9.bin"/><Relationship Id="rId11" Type="http://schemas.openxmlformats.org/officeDocument/2006/relationships/image" Target="../media/image44.wmf"/><Relationship Id="rId5" Type="http://schemas.openxmlformats.org/officeDocument/2006/relationships/image" Target="../media/image41.wmf"/><Relationship Id="rId10" Type="http://schemas.openxmlformats.org/officeDocument/2006/relationships/oleObject" Target="../embeddings/oleObject21.bin"/><Relationship Id="rId4" Type="http://schemas.openxmlformats.org/officeDocument/2006/relationships/oleObject" Target="../embeddings/oleObject18.bin"/><Relationship Id="rId9" Type="http://schemas.openxmlformats.org/officeDocument/2006/relationships/image" Target="../media/image43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.bin"/><Relationship Id="rId13" Type="http://schemas.openxmlformats.org/officeDocument/2006/relationships/image" Target="../media/image49.wmf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46.wmf"/><Relationship Id="rId12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23.bin"/><Relationship Id="rId11" Type="http://schemas.openxmlformats.org/officeDocument/2006/relationships/image" Target="../media/image48.wmf"/><Relationship Id="rId5" Type="http://schemas.openxmlformats.org/officeDocument/2006/relationships/image" Target="../media/image45.wmf"/><Relationship Id="rId10" Type="http://schemas.openxmlformats.org/officeDocument/2006/relationships/oleObject" Target="../embeddings/oleObject25.bin"/><Relationship Id="rId4" Type="http://schemas.openxmlformats.org/officeDocument/2006/relationships/oleObject" Target="../embeddings/oleObject22.bin"/><Relationship Id="rId9" Type="http://schemas.openxmlformats.org/officeDocument/2006/relationships/image" Target="../media/image47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jpg"/><Relationship Id="rId13" Type="http://schemas.openxmlformats.org/officeDocument/2006/relationships/image" Target="../media/image51.wmf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56.jpg"/><Relationship Id="rId12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2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55.jpg"/><Relationship Id="rId11" Type="http://schemas.openxmlformats.org/officeDocument/2006/relationships/image" Target="../media/image58.jpg"/><Relationship Id="rId5" Type="http://schemas.openxmlformats.org/officeDocument/2006/relationships/image" Target="../media/image54.jpg"/><Relationship Id="rId15" Type="http://schemas.openxmlformats.org/officeDocument/2006/relationships/oleObject" Target="../embeddings/oleObject29.bin"/><Relationship Id="rId10" Type="http://schemas.openxmlformats.org/officeDocument/2006/relationships/image" Target="../media/image50.wmf"/><Relationship Id="rId4" Type="http://schemas.openxmlformats.org/officeDocument/2006/relationships/image" Target="../media/image53.jpg"/><Relationship Id="rId9" Type="http://schemas.openxmlformats.org/officeDocument/2006/relationships/oleObject" Target="../embeddings/oleObject27.bin"/><Relationship Id="rId14" Type="http://schemas.openxmlformats.org/officeDocument/2006/relationships/image" Target="../media/image59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60.jp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0.w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57.jp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7" Type="http://schemas.openxmlformats.org/officeDocument/2006/relationships/image" Target="../media/image7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wmf"/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notesSlide" Target="../notesSlides/notesSlide5.xml"/><Relationship Id="rId7" Type="http://schemas.openxmlformats.org/officeDocument/2006/relationships/oleObject" Target="../embeddings/oleObject2.bin"/><Relationship Id="rId12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2.jpg"/><Relationship Id="rId11" Type="http://schemas.openxmlformats.org/officeDocument/2006/relationships/oleObject" Target="../embeddings/oleObject4.bin"/><Relationship Id="rId5" Type="http://schemas.openxmlformats.org/officeDocument/2006/relationships/image" Target="../media/image11.jpg"/><Relationship Id="rId10" Type="http://schemas.openxmlformats.org/officeDocument/2006/relationships/image" Target="../media/image8.wmf"/><Relationship Id="rId4" Type="http://schemas.openxmlformats.org/officeDocument/2006/relationships/image" Target="../media/image10.jpg"/><Relationship Id="rId9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g"/><Relationship Id="rId13" Type="http://schemas.openxmlformats.org/officeDocument/2006/relationships/oleObject" Target="../embeddings/oleObject7.bin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1.jpg"/><Relationship Id="rId12" Type="http://schemas.openxmlformats.org/officeDocument/2006/relationships/image" Target="../media/image14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6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jpg"/><Relationship Id="rId11" Type="http://schemas.openxmlformats.org/officeDocument/2006/relationships/oleObject" Target="../embeddings/oleObject6.bin"/><Relationship Id="rId5" Type="http://schemas.openxmlformats.org/officeDocument/2006/relationships/image" Target="../media/image13.wmf"/><Relationship Id="rId15" Type="http://schemas.openxmlformats.org/officeDocument/2006/relationships/oleObject" Target="../embeddings/oleObject8.bin"/><Relationship Id="rId10" Type="http://schemas.openxmlformats.org/officeDocument/2006/relationships/image" Target="../media/image18.jpg"/><Relationship Id="rId4" Type="http://schemas.openxmlformats.org/officeDocument/2006/relationships/oleObject" Target="../embeddings/oleObject5.bin"/><Relationship Id="rId9" Type="http://schemas.openxmlformats.org/officeDocument/2006/relationships/image" Target="../media/image17.jpg"/><Relationship Id="rId14" Type="http://schemas.openxmlformats.org/officeDocument/2006/relationships/image" Target="../media/image15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notesSlide" Target="../notesSlides/notesSlide7.xml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7.jpg"/><Relationship Id="rId11" Type="http://schemas.openxmlformats.org/officeDocument/2006/relationships/image" Target="../media/image21.wmf"/><Relationship Id="rId5" Type="http://schemas.openxmlformats.org/officeDocument/2006/relationships/image" Target="../media/image19.wmf"/><Relationship Id="rId10" Type="http://schemas.openxmlformats.org/officeDocument/2006/relationships/oleObject" Target="../embeddings/oleObject11.bin"/><Relationship Id="rId4" Type="http://schemas.openxmlformats.org/officeDocument/2006/relationships/oleObject" Target="../embeddings/oleObject9.bin"/><Relationship Id="rId9" Type="http://schemas.openxmlformats.org/officeDocument/2006/relationships/image" Target="../media/image18.jp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g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24.jp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12.bin"/><Relationship Id="rId10" Type="http://schemas.openxmlformats.org/officeDocument/2006/relationships/image" Target="../media/image27.jpg"/><Relationship Id="rId4" Type="http://schemas.openxmlformats.org/officeDocument/2006/relationships/image" Target="../media/image23.jpg"/><Relationship Id="rId9" Type="http://schemas.openxmlformats.org/officeDocument/2006/relationships/image" Target="../media/image26.jp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g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5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8.wmf"/><Relationship Id="rId11" Type="http://schemas.openxmlformats.org/officeDocument/2006/relationships/image" Target="../media/image4.jpg"/><Relationship Id="rId5" Type="http://schemas.openxmlformats.org/officeDocument/2006/relationships/oleObject" Target="../embeddings/oleObject13.bin"/><Relationship Id="rId10" Type="http://schemas.openxmlformats.org/officeDocument/2006/relationships/image" Target="../media/image29.wmf"/><Relationship Id="rId4" Type="http://schemas.openxmlformats.org/officeDocument/2006/relationships/image" Target="../media/image30.jpg"/><Relationship Id="rId9" Type="http://schemas.openxmlformats.org/officeDocument/2006/relationships/oleObject" Target="../embeddings/oleObject1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479D17-31BE-4363-A2E4-D6DA65A7F5DA}" type="slidenum">
              <a:rPr lang="en-US"/>
              <a:pPr>
                <a:defRPr/>
              </a:pPr>
              <a:t>0</a:t>
            </a:fld>
            <a:endParaRPr lang="en-US"/>
          </a:p>
        </p:txBody>
      </p:sp>
      <p:sp>
        <p:nvSpPr>
          <p:cNvPr id="2051" name="Text Box 2"/>
          <p:cNvSpPr txBox="1">
            <a:spLocks noChangeArrowheads="1"/>
          </p:cNvSpPr>
          <p:nvPr/>
        </p:nvSpPr>
        <p:spPr bwMode="auto">
          <a:xfrm>
            <a:off x="1143000" y="1371600"/>
            <a:ext cx="7162800" cy="2492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400" b="1" dirty="0">
                <a:latin typeface="Calibri" pitchFamily="34" charset="0"/>
                <a:cs typeface="Calibri" pitchFamily="34" charset="0"/>
              </a:rPr>
              <a:t>JHU BME 580.422 Systems Bioengineering II</a:t>
            </a:r>
          </a:p>
          <a:p>
            <a:pPr algn="ctr">
              <a:spcBef>
                <a:spcPct val="50000"/>
              </a:spcBef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Reza Shadmehr</a:t>
            </a:r>
          </a:p>
          <a:p>
            <a:pPr algn="ctr">
              <a:spcBef>
                <a:spcPct val="50000"/>
              </a:spcBef>
            </a:pPr>
            <a:endParaRPr lang="en-US" sz="2400" b="1" dirty="0">
              <a:latin typeface="Calibri" pitchFamily="34" charset="0"/>
              <a:cs typeface="Calibri" pitchFamily="34" charset="0"/>
            </a:endParaRPr>
          </a:p>
          <a:p>
            <a:pPr algn="ctr">
              <a:spcBef>
                <a:spcPct val="50000"/>
              </a:spcBef>
            </a:pPr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Introduction to voluntary motor control:</a:t>
            </a:r>
          </a:p>
          <a:p>
            <a:pPr algn="ctr">
              <a:spcBef>
                <a:spcPct val="50000"/>
              </a:spcBef>
            </a:pPr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Effort, reward, and dopamine</a:t>
            </a:r>
            <a:endParaRPr lang="en-US" sz="2000" b="1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9B20D5-47FA-4C8E-A845-B43923CAC621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922707"/>
            <a:ext cx="1967125" cy="16002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579783" y="291820"/>
            <a:ext cx="622850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800" b="1" dirty="0" smtClean="0">
                <a:solidFill>
                  <a:schemeClr val="accent2"/>
                </a:solidFill>
                <a:latin typeface="Calibri" pitchFamily="34" charset="0"/>
                <a:cs typeface="Calibri" pitchFamily="34" charset="0"/>
              </a:rPr>
              <a:t>Probability of choosing a reaching direction is accounted for by </a:t>
            </a:r>
          </a:p>
          <a:p>
            <a:pPr algn="ctr"/>
            <a:r>
              <a:rPr lang="en-US" sz="1800" b="1" dirty="0" smtClean="0">
                <a:solidFill>
                  <a:schemeClr val="accent2"/>
                </a:solidFill>
                <a:latin typeface="Calibri" pitchFamily="34" charset="0"/>
                <a:cs typeface="Calibri" pitchFamily="34" charset="0"/>
              </a:rPr>
              <a:t>the utility of the movement</a:t>
            </a:r>
          </a:p>
        </p:txBody>
      </p:sp>
      <p:sp>
        <p:nvSpPr>
          <p:cNvPr id="10" name="Rectangle 9"/>
          <p:cNvSpPr/>
          <p:nvPr/>
        </p:nvSpPr>
        <p:spPr>
          <a:xfrm>
            <a:off x="162294" y="5687928"/>
            <a:ext cx="22336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+mn-lt"/>
              </a:rPr>
              <a:t>Goble et al</a:t>
            </a:r>
            <a:r>
              <a:rPr lang="en-US" dirty="0" smtClean="0">
                <a:latin typeface="+mn-lt"/>
              </a:rPr>
              <a:t>. (2007)</a:t>
            </a:r>
          </a:p>
          <a:p>
            <a:r>
              <a:rPr lang="en-US" dirty="0" smtClean="0">
                <a:latin typeface="+mn-lt"/>
              </a:rPr>
              <a:t>Wang </a:t>
            </a:r>
            <a:r>
              <a:rPr lang="en-US" dirty="0">
                <a:latin typeface="+mn-lt"/>
              </a:rPr>
              <a:t>and </a:t>
            </a:r>
            <a:r>
              <a:rPr lang="en-US" dirty="0" err="1" smtClean="0">
                <a:latin typeface="+mn-lt"/>
              </a:rPr>
              <a:t>Dounskaia</a:t>
            </a:r>
            <a:r>
              <a:rPr lang="en-US" dirty="0" smtClean="0">
                <a:latin typeface="+mn-lt"/>
              </a:rPr>
              <a:t> (2012</a:t>
            </a:r>
            <a:r>
              <a:rPr lang="en-US" dirty="0">
                <a:latin typeface="+mn-lt"/>
              </a:rPr>
              <a:t>)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9543" y="3617768"/>
            <a:ext cx="3553691" cy="247823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9543" y="4038600"/>
            <a:ext cx="3553691" cy="2057400"/>
          </a:xfrm>
          <a:prstGeom prst="rect">
            <a:avLst/>
          </a:prstGeom>
        </p:spPr>
      </p:pic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532079"/>
              </p:ext>
            </p:extLst>
          </p:nvPr>
        </p:nvGraphicFramePr>
        <p:xfrm>
          <a:off x="7493596" y="5094019"/>
          <a:ext cx="1466850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22" name="Equation" r:id="rId7" imgW="977760" imgH="444240" progId="Equation.DSMT4">
                  <p:embed/>
                </p:oleObj>
              </mc:Choice>
              <mc:Fallback>
                <p:oleObj name="Equation" r:id="rId7" imgW="97776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3596" y="5094019"/>
                        <a:ext cx="1466850" cy="66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6" name="Straight Connector 15"/>
          <p:cNvCxnSpPr/>
          <p:nvPr/>
        </p:nvCxnSpPr>
        <p:spPr>
          <a:xfrm>
            <a:off x="6789943" y="5067300"/>
            <a:ext cx="533400" cy="312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733800" y="1676400"/>
            <a:ext cx="426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Increased mass makes the movement less valuable (utility of that movement is lower).</a:t>
            </a:r>
            <a:endParaRPr lang="en-US" dirty="0">
              <a:latin typeface="+mn-lt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152400" y="1126454"/>
            <a:ext cx="3437143" cy="2360241"/>
            <a:chOff x="152400" y="4114800"/>
            <a:chExt cx="3437143" cy="2360241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2015" y="4114800"/>
              <a:ext cx="3037528" cy="2360241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 rot="16200000">
              <a:off x="-5656" y="5401567"/>
              <a:ext cx="6238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Utility</a:t>
              </a:r>
              <a:endParaRPr lang="en-US" dirty="0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3810000" y="2362200"/>
            <a:ext cx="5105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Subjects were asked to reach in any direction that they chose (out-and-back movements of constant amplitude).  The investigators measure probability of the reach direction.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18084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8" grpId="0"/>
      <p:bldP spid="2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1CCE22-BB6F-435A-8506-AE66333806DB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09600" y="1066800"/>
            <a:ext cx="7848600" cy="1723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Arial" pitchFamily="34" charset="0"/>
              <a:buChar char="•"/>
            </a:pPr>
            <a:r>
              <a:rPr lang="en-US" sz="1600" dirty="0" smtClean="0">
                <a:latin typeface="Calibri" pitchFamily="34" charset="0"/>
                <a:cs typeface="Calibri" pitchFamily="34" charset="0"/>
              </a:rPr>
              <a:t>The 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utility of a movement is the sum of gains and losses of that movement, discounted by time. 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  </a:t>
            </a:r>
          </a:p>
          <a:p>
            <a:pPr marL="285750" indent="-285750">
              <a:spcAft>
                <a:spcPts val="600"/>
              </a:spcAft>
              <a:buFont typeface="Arial" pitchFamily="34" charset="0"/>
              <a:buChar char="•"/>
            </a:pPr>
            <a:r>
              <a:rPr lang="en-US" sz="1600" dirty="0" smtClean="0">
                <a:latin typeface="Calibri" pitchFamily="34" charset="0"/>
                <a:cs typeface="Calibri" pitchFamily="34" charset="0"/>
              </a:rPr>
              <a:t>Increased reward results in increased 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utility, making that action more preferable.  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Movement speed is higher toward things that have greater reward associated with them.</a:t>
            </a:r>
          </a:p>
          <a:p>
            <a:pPr marL="285750" indent="-285750">
              <a:spcAft>
                <a:spcPts val="600"/>
              </a:spcAft>
              <a:buFont typeface="Arial" pitchFamily="34" charset="0"/>
              <a:buChar char="•"/>
            </a:pPr>
            <a:r>
              <a:rPr lang="en-US" sz="1600" dirty="0" smtClean="0">
                <a:latin typeface="Calibri" pitchFamily="34" charset="0"/>
                <a:cs typeface="Calibri" pitchFamily="34" charset="0"/>
              </a:rPr>
              <a:t>Increased mass results in smaller 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utility, making that action less preferable.  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Movement speed is lower toward things that require motion of a greater mass.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7517" y="728246"/>
            <a:ext cx="11192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accent2"/>
                </a:solidFill>
              </a:rPr>
              <a:t>Summary</a:t>
            </a:r>
            <a:endParaRPr lang="en-US" sz="1600" b="1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737927"/>
            <a:ext cx="3255264" cy="279806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048000" y="1121691"/>
            <a:ext cx="5428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+mn-lt"/>
              </a:rPr>
              <a:t>Harkema</a:t>
            </a:r>
            <a:r>
              <a:rPr lang="en-US" sz="1600" dirty="0" smtClean="0">
                <a:latin typeface="+mn-lt"/>
              </a:rPr>
              <a:t> et al. (1997) stimulated the intact human gastrocnemius and used NMR to estimate consumption of ATP</a:t>
            </a:r>
            <a:endParaRPr lang="en-US" sz="1600" dirty="0">
              <a:latin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962400"/>
            <a:ext cx="2734056" cy="2715768"/>
          </a:xfrm>
          <a:prstGeom prst="rect">
            <a:avLst/>
          </a:prstGeom>
        </p:spPr>
      </p:pic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3517124"/>
              </p:ext>
            </p:extLst>
          </p:nvPr>
        </p:nvGraphicFramePr>
        <p:xfrm>
          <a:off x="4257674" y="1946541"/>
          <a:ext cx="2018424" cy="3808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08" name="Equation" r:id="rId6" imgW="1345616" imgH="253890" progId="Equation.DSMT4">
                  <p:embed/>
                </p:oleObj>
              </mc:Choice>
              <mc:Fallback>
                <p:oleObj name="Equation" r:id="rId6" imgW="1345616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7674" y="1946541"/>
                        <a:ext cx="2018424" cy="38083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7612041"/>
              </p:ext>
            </p:extLst>
          </p:nvPr>
        </p:nvGraphicFramePr>
        <p:xfrm>
          <a:off x="3962400" y="2327541"/>
          <a:ext cx="2247900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09" name="Equation" r:id="rId8" imgW="1498320" imgH="469800" progId="Equation.DSMT4">
                  <p:embed/>
                </p:oleObj>
              </mc:Choice>
              <mc:Fallback>
                <p:oleObj name="Equation" r:id="rId8" imgW="149832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2327541"/>
                        <a:ext cx="2247900" cy="704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/>
          <p:cNvSpPr/>
          <p:nvPr/>
        </p:nvSpPr>
        <p:spPr>
          <a:xfrm>
            <a:off x="2832325" y="381000"/>
            <a:ext cx="312540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accent2"/>
                </a:solidFill>
                <a:latin typeface="+mn-lt"/>
              </a:rPr>
              <a:t>Metabolic cost of force production</a:t>
            </a:r>
            <a:endParaRPr lang="en-US" sz="1600" dirty="0">
              <a:solidFill>
                <a:schemeClr val="accent2"/>
              </a:solidFill>
              <a:latin typeface="+mn-lt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962400"/>
            <a:ext cx="2743200" cy="2715768"/>
          </a:xfrm>
          <a:prstGeom prst="rect">
            <a:avLst/>
          </a:prstGeom>
        </p:spPr>
      </p:pic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 flipH="1">
            <a:off x="3200400" y="2971800"/>
            <a:ext cx="1447800" cy="1447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311675" y="2363988"/>
            <a:ext cx="228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+mn-lt"/>
              </a:rPr>
              <a:t>Energetic cost of force production</a:t>
            </a:r>
            <a:endParaRPr lang="en-US" sz="1600" dirty="0">
              <a:latin typeface="+mn-lt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8397" y="3535991"/>
            <a:ext cx="2551176" cy="3172968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3388171" y="4572000"/>
            <a:ext cx="2590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+mn-lt"/>
              </a:rPr>
              <a:t>Kushmerick</a:t>
            </a:r>
            <a:r>
              <a:rPr lang="en-US" sz="1600" dirty="0">
                <a:latin typeface="+mn-lt"/>
              </a:rPr>
              <a:t> and Paul </a:t>
            </a:r>
            <a:r>
              <a:rPr lang="en-US" sz="1600" dirty="0" smtClean="0">
                <a:latin typeface="+mn-lt"/>
              </a:rPr>
              <a:t> (1976): energy consumption in an electrically stimulated frog muscle </a:t>
            </a:r>
            <a:endParaRPr lang="en-US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99259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3" grpId="0"/>
      <p:bldP spid="2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05200" y="381000"/>
            <a:ext cx="16428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+mn-lt"/>
              </a:rPr>
              <a:t>Perception of effort</a:t>
            </a:r>
            <a:endParaRPr lang="en-US" dirty="0">
              <a:latin typeface="+mn-lt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671931"/>
              </p:ext>
            </p:extLst>
          </p:nvPr>
        </p:nvGraphicFramePr>
        <p:xfrm>
          <a:off x="3351028" y="1428750"/>
          <a:ext cx="1866900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47" name="Equation" r:id="rId4" imgW="1244520" imgH="419040" progId="Equation.DSMT4">
                  <p:embed/>
                </p:oleObj>
              </mc:Choice>
              <mc:Fallback>
                <p:oleObj name="Equation" r:id="rId4" imgW="124452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1028" y="1428750"/>
                        <a:ext cx="1866900" cy="628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1881963" y="990600"/>
            <a:ext cx="2385237" cy="381000"/>
            <a:chOff x="1881963" y="1371600"/>
            <a:chExt cx="2385237" cy="381000"/>
          </a:xfrm>
        </p:grpSpPr>
        <p:sp>
          <p:nvSpPr>
            <p:cNvPr id="8" name="TextBox 7"/>
            <p:cNvSpPr txBox="1"/>
            <p:nvPr/>
          </p:nvSpPr>
          <p:spPr>
            <a:xfrm>
              <a:off x="1881963" y="1371600"/>
              <a:ext cx="181998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+mn-lt"/>
                </a:rPr>
                <a:t>The reward at stake</a:t>
              </a:r>
              <a:endParaRPr lang="en-US" sz="1600" dirty="0">
                <a:latin typeface="+mn-lt"/>
              </a:endParaRPr>
            </a:p>
          </p:txBody>
        </p:sp>
        <p:cxnSp>
          <p:nvCxnSpPr>
            <p:cNvPr id="9" name="Straight Connector 8"/>
            <p:cNvCxnSpPr/>
            <p:nvPr/>
          </p:nvCxnSpPr>
          <p:spPr>
            <a:xfrm flipV="1">
              <a:off x="4267200" y="1540877"/>
              <a:ext cx="0" cy="2117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3759370" y="1540877"/>
              <a:ext cx="50783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4648200" y="1010761"/>
            <a:ext cx="3614462" cy="381000"/>
            <a:chOff x="4648200" y="1391761"/>
            <a:chExt cx="3614462" cy="381000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4648200" y="1561038"/>
              <a:ext cx="0" cy="2117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648200" y="1551892"/>
              <a:ext cx="53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5257800" y="1391761"/>
              <a:ext cx="3004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+mn-lt"/>
                </a:rPr>
                <a:t>Energetic cost of force production</a:t>
              </a:r>
              <a:endParaRPr lang="en-US" sz="1600" dirty="0">
                <a:latin typeface="+mn-lt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900372" y="2014121"/>
            <a:ext cx="3427975" cy="397877"/>
            <a:chOff x="4800600" y="2438400"/>
            <a:chExt cx="3427975" cy="397877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4800600" y="2438400"/>
              <a:ext cx="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4800600" y="2667000"/>
              <a:ext cx="53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5334000" y="2497723"/>
              <a:ext cx="289457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+mn-lt"/>
                </a:rPr>
                <a:t>Duration of the force production</a:t>
              </a:r>
              <a:endParaRPr lang="en-US" sz="1600" dirty="0">
                <a:latin typeface="+mn-lt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001352" y="1507123"/>
            <a:ext cx="2199048" cy="338554"/>
            <a:chOff x="1560322" y="1888123"/>
            <a:chExt cx="2199048" cy="338554"/>
          </a:xfrm>
        </p:grpSpPr>
        <p:cxnSp>
          <p:nvCxnSpPr>
            <p:cNvPr id="20" name="Straight Connector 19"/>
            <p:cNvCxnSpPr/>
            <p:nvPr/>
          </p:nvCxnSpPr>
          <p:spPr>
            <a:xfrm flipH="1">
              <a:off x="3352800" y="2057400"/>
              <a:ext cx="40657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1560322" y="1888123"/>
              <a:ext cx="17924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+mn-lt"/>
                </a:rPr>
                <a:t>Utility of the action</a:t>
              </a:r>
              <a:endParaRPr lang="en-US" sz="1600" dirty="0">
                <a:latin typeface="+mn-lt"/>
              </a:endParaRPr>
            </a:p>
          </p:txBody>
        </p:sp>
      </p:grp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8940181"/>
              </p:ext>
            </p:extLst>
          </p:nvPr>
        </p:nvGraphicFramePr>
        <p:xfrm>
          <a:off x="3325813" y="3257550"/>
          <a:ext cx="2419350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48" name="Equation" r:id="rId6" imgW="1612800" imgH="672840" progId="Equation.DSMT4">
                  <p:embed/>
                </p:oleObj>
              </mc:Choice>
              <mc:Fallback>
                <p:oleObj name="Equation" r:id="rId6" imgW="1612800" imgH="6728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5813" y="3257550"/>
                        <a:ext cx="2419350" cy="1009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5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5353860"/>
              </p:ext>
            </p:extLst>
          </p:nvPr>
        </p:nvGraphicFramePr>
        <p:xfrm>
          <a:off x="3786188" y="4400550"/>
          <a:ext cx="1409700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49" name="Equation" r:id="rId8" imgW="939600" imgH="419040" progId="Equation.DSMT4">
                  <p:embed/>
                </p:oleObj>
              </mc:Choice>
              <mc:Fallback>
                <p:oleObj name="Equation" r:id="rId8" imgW="93960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6188" y="4400550"/>
                        <a:ext cx="1409700" cy="628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6" name="Group 25"/>
          <p:cNvGrpSpPr/>
          <p:nvPr/>
        </p:nvGrpSpPr>
        <p:grpSpPr>
          <a:xfrm>
            <a:off x="1001352" y="3750192"/>
            <a:ext cx="2199048" cy="338554"/>
            <a:chOff x="1560322" y="1888123"/>
            <a:chExt cx="2199048" cy="338554"/>
          </a:xfrm>
        </p:grpSpPr>
        <p:cxnSp>
          <p:nvCxnSpPr>
            <p:cNvPr id="27" name="Straight Connector 26"/>
            <p:cNvCxnSpPr/>
            <p:nvPr/>
          </p:nvCxnSpPr>
          <p:spPr>
            <a:xfrm flipH="1">
              <a:off x="3352800" y="2057400"/>
              <a:ext cx="40657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1560322" y="1888123"/>
              <a:ext cx="17541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+mn-lt"/>
                </a:rPr>
                <a:t>Effort of the action</a:t>
              </a:r>
              <a:endParaRPr lang="en-US" sz="1600" dirty="0">
                <a:latin typeface="+mn-lt"/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685800" y="5170438"/>
            <a:ext cx="8153400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itchFamily="34" charset="0"/>
              <a:buChar char="•"/>
            </a:pPr>
            <a:r>
              <a:rPr lang="en-US" sz="1600" dirty="0" smtClean="0">
                <a:latin typeface="+mn-lt"/>
              </a:rPr>
              <a:t>As duration of force production increases, effort does not continue to grow, but reaches an asymptote.  </a:t>
            </a:r>
          </a:p>
          <a:p>
            <a:pPr marL="285750" indent="-285750">
              <a:spcAft>
                <a:spcPts val="600"/>
              </a:spcAft>
              <a:buFont typeface="Arial" pitchFamily="34" charset="0"/>
              <a:buChar char="•"/>
            </a:pPr>
            <a:r>
              <a:rPr lang="en-US" sz="1600" dirty="0" smtClean="0">
                <a:latin typeface="+mn-lt"/>
              </a:rPr>
              <a:t>Prediction: perception of effort becomes indifferent to duration of force production as duration increases.</a:t>
            </a:r>
            <a:endParaRPr lang="en-US" sz="1600" dirty="0">
              <a:latin typeface="+mn-lt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6480860"/>
              </p:ext>
            </p:extLst>
          </p:nvPr>
        </p:nvGraphicFramePr>
        <p:xfrm>
          <a:off x="3390900" y="2455277"/>
          <a:ext cx="2171700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50" name="Equation" r:id="rId10" imgW="1447560" imgH="469800" progId="Equation.DSMT4">
                  <p:embed/>
                </p:oleObj>
              </mc:Choice>
              <mc:Fallback>
                <p:oleObj name="Equation" r:id="rId10" imgW="1447560" imgH="469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0900" y="2455277"/>
                        <a:ext cx="2171700" cy="704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044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60395" y="381000"/>
            <a:ext cx="23897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latin typeface="+mn-lt"/>
              </a:rPr>
              <a:t>Implications of the theory</a:t>
            </a:r>
            <a:endParaRPr lang="en-US" sz="1600" dirty="0"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" y="838200"/>
            <a:ext cx="8305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itchFamily="34" charset="0"/>
              <a:buChar char="•"/>
            </a:pPr>
            <a:r>
              <a:rPr lang="en-US" sz="1600" dirty="0" err="1" smtClean="0">
                <a:latin typeface="+mn-lt"/>
              </a:rPr>
              <a:t>Kording</a:t>
            </a:r>
            <a:r>
              <a:rPr lang="en-US" sz="1600" dirty="0" smtClean="0">
                <a:latin typeface="+mn-lt"/>
              </a:rPr>
              <a:t> et al. (2004) asked volunteers to hold force F1 for period T1, and then force F2 for period T2.</a:t>
            </a:r>
          </a:p>
          <a:p>
            <a:pPr marL="285750" indent="-285750">
              <a:spcAft>
                <a:spcPts val="600"/>
              </a:spcAft>
              <a:buFont typeface="Arial" pitchFamily="34" charset="0"/>
              <a:buChar char="•"/>
            </a:pPr>
            <a:r>
              <a:rPr lang="en-US" sz="1600" dirty="0" smtClean="0">
                <a:latin typeface="+mn-lt"/>
              </a:rPr>
              <a:t>They then asked the volunteers to decide which action they would like to repeat, under the assumption that they would pick the one that is less effortful.</a:t>
            </a:r>
          </a:p>
          <a:p>
            <a:pPr marL="285750" indent="-285750">
              <a:spcAft>
                <a:spcPts val="600"/>
              </a:spcAft>
              <a:buFont typeface="Arial" pitchFamily="34" charset="0"/>
              <a:buChar char="•"/>
            </a:pPr>
            <a:r>
              <a:rPr lang="en-US" sz="1600" dirty="0" smtClean="0">
                <a:latin typeface="+mn-lt"/>
              </a:rPr>
              <a:t>By manipulating F2 and T2, they computed an </a:t>
            </a:r>
            <a:r>
              <a:rPr lang="en-US" sz="1600" b="1" dirty="0" smtClean="0">
                <a:latin typeface="+mn-lt"/>
              </a:rPr>
              <a:t>indifference point</a:t>
            </a:r>
            <a:r>
              <a:rPr lang="en-US" sz="1600" dirty="0" smtClean="0">
                <a:latin typeface="+mn-lt"/>
              </a:rPr>
              <a:t>.</a:t>
            </a:r>
            <a:endParaRPr lang="en-US" sz="1600" dirty="0">
              <a:latin typeface="+mn-lt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0601661"/>
              </p:ext>
            </p:extLst>
          </p:nvPr>
        </p:nvGraphicFramePr>
        <p:xfrm>
          <a:off x="4857750" y="2428875"/>
          <a:ext cx="104775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77" name="Equation" r:id="rId4" imgW="698400" imgH="431640" progId="Equation.DSMT4">
                  <p:embed/>
                </p:oleObj>
              </mc:Choice>
              <mc:Fallback>
                <p:oleObj name="Equation" r:id="rId4" imgW="6984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7750" y="2428875"/>
                        <a:ext cx="104775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>
          <a:xfrm>
            <a:off x="1371600" y="2569852"/>
            <a:ext cx="337759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latin typeface="+mn-lt"/>
              </a:rPr>
              <a:t>Effort of holding force </a:t>
            </a:r>
            <a:r>
              <a:rPr lang="en-US" sz="1600" dirty="0">
                <a:latin typeface="+mn-lt"/>
              </a:rPr>
              <a:t>F1 for period T1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9010304"/>
              </p:ext>
            </p:extLst>
          </p:nvPr>
        </p:nvGraphicFramePr>
        <p:xfrm>
          <a:off x="4795265" y="3186149"/>
          <a:ext cx="154305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78" name="Equation" r:id="rId6" imgW="1028520" imgH="431640" progId="Equation.DSMT4">
                  <p:embed/>
                </p:oleObj>
              </mc:Choice>
              <mc:Fallback>
                <p:oleObj name="Equation" r:id="rId6" imgW="102852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5265" y="3186149"/>
                        <a:ext cx="154305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/>
          <p:nvPr/>
        </p:nvSpPr>
        <p:spPr>
          <a:xfrm>
            <a:off x="2666516" y="3338549"/>
            <a:ext cx="20197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latin typeface="+mn-lt"/>
              </a:rPr>
              <a:t>Indifference condition</a:t>
            </a:r>
            <a:endParaRPr lang="en-US" sz="1600" dirty="0">
              <a:latin typeface="+mn-lt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4572622"/>
              </p:ext>
            </p:extLst>
          </p:nvPr>
        </p:nvGraphicFramePr>
        <p:xfrm>
          <a:off x="4749191" y="4024349"/>
          <a:ext cx="2438100" cy="666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79" name="Equation" r:id="rId8" imgW="1625400" imgH="444240" progId="Equation.DSMT4">
                  <p:embed/>
                </p:oleObj>
              </mc:Choice>
              <mc:Fallback>
                <p:oleObj name="Equation" r:id="rId8" imgW="162540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9191" y="4024349"/>
                        <a:ext cx="2438100" cy="6663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4770456" y="4786349"/>
            <a:ext cx="2264855" cy="666750"/>
            <a:chOff x="4859845" y="4953000"/>
            <a:chExt cx="2264855" cy="666750"/>
          </a:xfrm>
        </p:grpSpPr>
        <p:graphicFrame>
          <p:nvGraphicFramePr>
            <p:cNvPr id="13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04929517"/>
                </p:ext>
              </p:extLst>
            </p:nvPr>
          </p:nvGraphicFramePr>
          <p:xfrm>
            <a:off x="4859845" y="5105400"/>
            <a:ext cx="704850" cy="342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080" name="Equation" r:id="rId10" imgW="469900" imgH="228600" progId="Equation.DSMT4">
                    <p:embed/>
                  </p:oleObj>
                </mc:Choice>
                <mc:Fallback>
                  <p:oleObj name="Equation" r:id="rId10" imgW="46990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59845" y="5105400"/>
                          <a:ext cx="704850" cy="3429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10084755"/>
                </p:ext>
              </p:extLst>
            </p:nvPr>
          </p:nvGraphicFramePr>
          <p:xfrm>
            <a:off x="5791200" y="4953000"/>
            <a:ext cx="1333500" cy="666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081" name="Equation" r:id="rId12" imgW="888840" imgH="444240" progId="Equation.DSMT4">
                    <p:embed/>
                  </p:oleObj>
                </mc:Choice>
                <mc:Fallback>
                  <p:oleObj name="Equation" r:id="rId12" imgW="888840" imgH="4442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91200" y="4953000"/>
                          <a:ext cx="1333500" cy="6667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8" name="TextBox 17"/>
          <p:cNvSpPr txBox="1"/>
          <p:nvPr/>
        </p:nvSpPr>
        <p:spPr>
          <a:xfrm>
            <a:off x="533399" y="5757446"/>
            <a:ext cx="83057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+mn-lt"/>
              </a:rPr>
              <a:t>As duration T2 increases, F2 does not go to zero, but approaches a plateau that increases with F1.</a:t>
            </a:r>
            <a:endParaRPr lang="en-US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52560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7" grpId="0"/>
      <p:bldP spid="9" grpId="0"/>
      <p:bldP spid="1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19200"/>
            <a:ext cx="4572000" cy="28163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19200"/>
            <a:ext cx="4572000" cy="281635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19200"/>
            <a:ext cx="4572000" cy="281635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19200"/>
            <a:ext cx="4572000" cy="281635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838200" y="897706"/>
            <a:ext cx="9637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20N, 0.5s</a:t>
            </a:r>
            <a:endParaRPr lang="en-US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1524000" y="1752600"/>
            <a:ext cx="9637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13.3N, 1s</a:t>
            </a:r>
            <a:endParaRPr lang="en-US" sz="1600" dirty="0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060395" y="381000"/>
            <a:ext cx="26588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Implications of the theory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4064" y="1198910"/>
            <a:ext cx="3072384" cy="2807208"/>
          </a:xfrm>
          <a:prstGeom prst="rect">
            <a:avLst/>
          </a:prstGeom>
        </p:spPr>
      </p:pic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6188208"/>
              </p:ext>
            </p:extLst>
          </p:nvPr>
        </p:nvGraphicFramePr>
        <p:xfrm>
          <a:off x="6400800" y="694085"/>
          <a:ext cx="1219200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87" name="Equation" r:id="rId9" imgW="812520" imgH="672840" progId="Equation.DSMT4">
                  <p:embed/>
                </p:oleObj>
              </mc:Choice>
              <mc:Fallback>
                <p:oleObj name="Equation" r:id="rId9" imgW="812520" imgH="6728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694085"/>
                        <a:ext cx="1219200" cy="1009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" name="Picture 1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4050792"/>
            <a:ext cx="3063240" cy="2807208"/>
          </a:xfrm>
          <a:prstGeom prst="rect">
            <a:avLst/>
          </a:prstGeom>
        </p:spPr>
      </p:pic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4895049"/>
              </p:ext>
            </p:extLst>
          </p:nvPr>
        </p:nvGraphicFramePr>
        <p:xfrm>
          <a:off x="6172200" y="4267200"/>
          <a:ext cx="1695450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88" name="Equation" r:id="rId12" imgW="1130040" imgH="469800" progId="Equation.DSMT4">
                  <p:embed/>
                </p:oleObj>
              </mc:Choice>
              <mc:Fallback>
                <p:oleObj name="Equation" r:id="rId12" imgW="113004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4267200"/>
                        <a:ext cx="1695450" cy="704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" name="Picture 18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757" y="4050792"/>
            <a:ext cx="3081528" cy="2825496"/>
          </a:xfrm>
          <a:prstGeom prst="rect">
            <a:avLst/>
          </a:prstGeom>
        </p:spPr>
      </p:pic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1856196"/>
              </p:ext>
            </p:extLst>
          </p:nvPr>
        </p:nvGraphicFramePr>
        <p:xfrm>
          <a:off x="2286000" y="4324350"/>
          <a:ext cx="1181100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89" name="Equation" r:id="rId15" imgW="787320" imgH="469800" progId="Equation.DSMT4">
                  <p:embed/>
                </p:oleObj>
              </mc:Choice>
              <mc:Fallback>
                <p:oleObj name="Equation" r:id="rId15" imgW="78732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4324350"/>
                        <a:ext cx="1181100" cy="704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81773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764998" y="381000"/>
            <a:ext cx="323857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accent2"/>
                </a:solidFill>
                <a:latin typeface="+mn-lt"/>
              </a:rPr>
              <a:t>Comparison with experimental data</a:t>
            </a:r>
            <a:endParaRPr lang="en-US" sz="1600" dirty="0">
              <a:solidFill>
                <a:schemeClr val="accent2"/>
              </a:solidFill>
              <a:latin typeface="+mn-lt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4064" y="1198910"/>
            <a:ext cx="3072384" cy="2807208"/>
          </a:xfrm>
          <a:prstGeom prst="rect">
            <a:avLst/>
          </a:prstGeom>
        </p:spPr>
      </p:pic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9683825"/>
              </p:ext>
            </p:extLst>
          </p:nvPr>
        </p:nvGraphicFramePr>
        <p:xfrm>
          <a:off x="6400800" y="694085"/>
          <a:ext cx="1219200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097" name="Equation" r:id="rId5" imgW="812520" imgH="672840" progId="Equation.DSMT4">
                  <p:embed/>
                </p:oleObj>
              </mc:Choice>
              <mc:Fallback>
                <p:oleObj name="Equation" r:id="rId5" imgW="812520" imgH="6728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694085"/>
                        <a:ext cx="1219200" cy="1009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1" name="Picture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234440"/>
            <a:ext cx="3035808" cy="2816352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995677" y="915221"/>
            <a:ext cx="18714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+mn-lt"/>
              </a:rPr>
              <a:t>Kording</a:t>
            </a:r>
            <a:r>
              <a:rPr lang="en-US" sz="1600" dirty="0" smtClean="0">
                <a:latin typeface="+mn-lt"/>
              </a:rPr>
              <a:t> et al. (2004)</a:t>
            </a:r>
            <a:endParaRPr lang="en-US" sz="1600" dirty="0"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15160" y="4572000"/>
            <a:ext cx="8143040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itchFamily="34" charset="0"/>
              <a:buChar char="•"/>
            </a:pPr>
            <a:r>
              <a:rPr lang="en-US" sz="1600" dirty="0" smtClean="0">
                <a:latin typeface="+mn-lt"/>
              </a:rPr>
              <a:t>The force-time indifference curves that people exhibit shows a curious pattern: perception of effort plateaus despite increased duration of force production.</a:t>
            </a:r>
          </a:p>
          <a:p>
            <a:pPr marL="285750" indent="-285750">
              <a:spcAft>
                <a:spcPts val="600"/>
              </a:spcAft>
              <a:buFont typeface="Arial" pitchFamily="34" charset="0"/>
              <a:buChar char="•"/>
            </a:pPr>
            <a:r>
              <a:rPr lang="en-US" sz="1600" dirty="0" smtClean="0">
                <a:latin typeface="+mn-lt"/>
              </a:rPr>
              <a:t>This pattern is consistent with a perception of effort based on the metabolic cost of force production (the force-time integral), discounted hyperbolically with time.</a:t>
            </a:r>
          </a:p>
        </p:txBody>
      </p:sp>
    </p:spTree>
    <p:extLst>
      <p:ext uri="{BB962C8B-B14F-4D97-AF65-F5344CB8AC3E}">
        <p14:creationId xmlns:p14="http://schemas.microsoft.com/office/powerpoint/2010/main" val="1308417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9B20D5-47FA-4C8E-A845-B43923CAC621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09600" y="1066800"/>
            <a:ext cx="7848600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Arial" pitchFamily="34" charset="0"/>
              <a:buChar char="•"/>
            </a:pPr>
            <a:r>
              <a:rPr lang="en-US" sz="1600" dirty="0" smtClean="0">
                <a:latin typeface="Calibri" pitchFamily="34" charset="0"/>
                <a:cs typeface="Calibri" pitchFamily="34" charset="0"/>
              </a:rPr>
              <a:t>The metabolic cost of forc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e production appears to grow linearly with the integral of the force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pPr marL="285750" indent="-285750">
              <a:spcAft>
                <a:spcPts val="600"/>
              </a:spcAft>
              <a:buFont typeface="Arial" pitchFamily="34" charset="0"/>
              <a:buChar char="•"/>
            </a:pPr>
            <a:r>
              <a:rPr lang="en-US" sz="1600" dirty="0">
                <a:latin typeface="Calibri" pitchFamily="34" charset="0"/>
                <a:cs typeface="Calibri" pitchFamily="34" charset="0"/>
              </a:rPr>
              <a:t>The utility of 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an action discounts effort by time.  This means that if effort is related to the metabolic cost of force production, then its utility is a temporally discounted measure of the metabolic cost.</a:t>
            </a:r>
          </a:p>
          <a:p>
            <a:pPr marL="285750" indent="-285750">
              <a:spcAft>
                <a:spcPts val="600"/>
              </a:spcAft>
              <a:buFont typeface="Arial" pitchFamily="34" charset="0"/>
              <a:buChar char="•"/>
            </a:pPr>
            <a:r>
              <a:rPr lang="en-US" sz="1600" dirty="0" smtClean="0">
                <a:latin typeface="Calibri" pitchFamily="34" charset="0"/>
                <a:cs typeface="Calibri" pitchFamily="34" charset="0"/>
              </a:rPr>
              <a:t>This makes the unexpected prediction that perception of effort does not increase linearly with duration of force production:  we would rather produce a small force for a long time than a large force for a short time.   </a:t>
            </a:r>
            <a:endParaRPr lang="en-US" sz="16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7517" y="728246"/>
            <a:ext cx="11192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accent2"/>
                </a:solidFill>
              </a:rPr>
              <a:t>Summary</a:t>
            </a:r>
            <a:endParaRPr lang="en-US" sz="16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2314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9751E-3334-4D69-88B0-77D7F2C4806D}" type="slidenum">
              <a:rPr lang="en-US"/>
              <a:pPr/>
              <a:t>17</a:t>
            </a:fld>
            <a:endParaRPr lang="en-US"/>
          </a:p>
        </p:txBody>
      </p:sp>
      <p:sp>
        <p:nvSpPr>
          <p:cNvPr id="149509" name="Rectangle 5"/>
          <p:cNvSpPr>
            <a:spLocks noChangeArrowheads="1"/>
          </p:cNvSpPr>
          <p:nvPr/>
        </p:nvSpPr>
        <p:spPr bwMode="auto">
          <a:xfrm>
            <a:off x="990600" y="304800"/>
            <a:ext cx="6729413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1" dirty="0" smtClean="0">
                <a:solidFill>
                  <a:srgbClr val="3333CC"/>
                </a:solidFill>
                <a:latin typeface="Calibri" pitchFamily="34" charset="0"/>
              </a:rPr>
              <a:t>Encoding of reward and effort by the neurotransmitter </a:t>
            </a:r>
            <a:r>
              <a:rPr lang="en-US" sz="2200" b="1" dirty="0">
                <a:solidFill>
                  <a:srgbClr val="3333CC"/>
                </a:solidFill>
                <a:latin typeface="Calibri" pitchFamily="34" charset="0"/>
              </a:rPr>
              <a:t>dopamine</a:t>
            </a:r>
          </a:p>
        </p:txBody>
      </p:sp>
      <p:pic>
        <p:nvPicPr>
          <p:cNvPr id="14951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209800"/>
            <a:ext cx="3595688" cy="366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9511" name="Text Box 7"/>
          <p:cNvSpPr txBox="1">
            <a:spLocks noChangeArrowheads="1"/>
          </p:cNvSpPr>
          <p:nvPr/>
        </p:nvSpPr>
        <p:spPr bwMode="auto">
          <a:xfrm>
            <a:off x="609600" y="1219200"/>
            <a:ext cx="8229600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Calibri" pitchFamily="34" charset="0"/>
              </a:rPr>
              <a:t>Dopamine releasing neurons have their cell bodies in the brain </a:t>
            </a:r>
            <a:r>
              <a:rPr lang="en-US" dirty="0" smtClean="0">
                <a:latin typeface="Calibri" pitchFamily="34" charset="0"/>
              </a:rPr>
              <a:t>stem: </a:t>
            </a:r>
            <a:r>
              <a:rPr lang="en-US" dirty="0" err="1" smtClean="0">
                <a:latin typeface="Calibri" pitchFamily="34" charset="0"/>
              </a:rPr>
              <a:t>substantia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nigra</a:t>
            </a:r>
            <a:r>
              <a:rPr lang="en-US" dirty="0" smtClean="0">
                <a:latin typeface="Calibri" pitchFamily="34" charset="0"/>
              </a:rPr>
              <a:t> and the ventral tegmental area.  </a:t>
            </a:r>
            <a:r>
              <a:rPr lang="en-US" dirty="0">
                <a:latin typeface="Calibri" pitchFamily="34" charset="0"/>
              </a:rPr>
              <a:t>They project to three main areas: the striatum (</a:t>
            </a:r>
            <a:r>
              <a:rPr lang="en-US" dirty="0" err="1">
                <a:latin typeface="Calibri" pitchFamily="34" charset="0"/>
              </a:rPr>
              <a:t>nigrostriatal</a:t>
            </a:r>
            <a:r>
              <a:rPr lang="en-US" dirty="0">
                <a:latin typeface="Calibri" pitchFamily="34" charset="0"/>
              </a:rPr>
              <a:t> tract), the hippocampus (mesolimbic tract), and the prefrontal cortex (</a:t>
            </a:r>
            <a:r>
              <a:rPr lang="en-US" dirty="0" err="1">
                <a:latin typeface="Calibri" pitchFamily="34" charset="0"/>
              </a:rPr>
              <a:t>mesocortical</a:t>
            </a:r>
            <a:r>
              <a:rPr lang="en-US" dirty="0">
                <a:latin typeface="Calibri" pitchFamily="34" charset="0"/>
              </a:rPr>
              <a:t> tract).</a:t>
            </a:r>
          </a:p>
        </p:txBody>
      </p:sp>
      <p:sp>
        <p:nvSpPr>
          <p:cNvPr id="149512" name="Line 8"/>
          <p:cNvSpPr>
            <a:spLocks noChangeShapeType="1"/>
          </p:cNvSpPr>
          <p:nvPr/>
        </p:nvSpPr>
        <p:spPr bwMode="auto">
          <a:xfrm flipV="1">
            <a:off x="5486400" y="4267200"/>
            <a:ext cx="1295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49513" name="Text Box 9"/>
          <p:cNvSpPr txBox="1">
            <a:spLocks noChangeArrowheads="1"/>
          </p:cNvSpPr>
          <p:nvPr/>
        </p:nvSpPr>
        <p:spPr bwMode="auto">
          <a:xfrm>
            <a:off x="6781800" y="4038600"/>
            <a:ext cx="176509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 err="1">
                <a:latin typeface="Calibri" pitchFamily="34" charset="0"/>
              </a:rPr>
              <a:t>Substantia</a:t>
            </a:r>
            <a:r>
              <a:rPr lang="en-US" dirty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nigra</a:t>
            </a:r>
            <a:r>
              <a:rPr lang="en-US" dirty="0" smtClean="0">
                <a:latin typeface="Calibri" pitchFamily="34" charset="0"/>
              </a:rPr>
              <a:t> </a:t>
            </a:r>
          </a:p>
          <a:p>
            <a:r>
              <a:rPr lang="en-US" dirty="0" smtClean="0">
                <a:latin typeface="Calibri" pitchFamily="34" charset="0"/>
              </a:rPr>
              <a:t>(part of basal ganglia)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149514" name="Line 10"/>
          <p:cNvSpPr>
            <a:spLocks noChangeShapeType="1"/>
          </p:cNvSpPr>
          <p:nvPr/>
        </p:nvSpPr>
        <p:spPr bwMode="auto">
          <a:xfrm>
            <a:off x="5257800" y="4724400"/>
            <a:ext cx="14478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49515" name="Text Box 11"/>
          <p:cNvSpPr txBox="1">
            <a:spLocks noChangeArrowheads="1"/>
          </p:cNvSpPr>
          <p:nvPr/>
        </p:nvSpPr>
        <p:spPr bwMode="auto">
          <a:xfrm>
            <a:off x="6629400" y="5867400"/>
            <a:ext cx="185826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alibri" pitchFamily="34" charset="0"/>
              </a:rPr>
              <a:t>Ventral tegmental area</a:t>
            </a:r>
          </a:p>
        </p:txBody>
      </p:sp>
      <p:sp>
        <p:nvSpPr>
          <p:cNvPr id="149516" name="Line 12"/>
          <p:cNvSpPr>
            <a:spLocks noChangeShapeType="1"/>
          </p:cNvSpPr>
          <p:nvPr/>
        </p:nvSpPr>
        <p:spPr bwMode="auto">
          <a:xfrm flipV="1">
            <a:off x="4572000" y="3505200"/>
            <a:ext cx="2209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49517" name="Text Box 13"/>
          <p:cNvSpPr txBox="1">
            <a:spLocks noChangeArrowheads="1"/>
          </p:cNvSpPr>
          <p:nvPr/>
        </p:nvSpPr>
        <p:spPr bwMode="auto">
          <a:xfrm>
            <a:off x="6781800" y="3124200"/>
            <a:ext cx="1844675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latin typeface="Calibri" pitchFamily="34" charset="0"/>
              </a:rPr>
              <a:t>Striatum (caudate and putamen, parts of the basal ganglia)</a:t>
            </a:r>
          </a:p>
        </p:txBody>
      </p:sp>
      <p:sp>
        <p:nvSpPr>
          <p:cNvPr id="149518" name="Line 14"/>
          <p:cNvSpPr>
            <a:spLocks noChangeShapeType="1"/>
          </p:cNvSpPr>
          <p:nvPr/>
        </p:nvSpPr>
        <p:spPr bwMode="auto">
          <a:xfrm flipH="1" flipV="1">
            <a:off x="2209800" y="3733800"/>
            <a:ext cx="838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49519" name="Text Box 15"/>
          <p:cNvSpPr txBox="1">
            <a:spLocks noChangeArrowheads="1"/>
          </p:cNvSpPr>
          <p:nvPr/>
        </p:nvSpPr>
        <p:spPr bwMode="auto">
          <a:xfrm>
            <a:off x="762000" y="3516313"/>
            <a:ext cx="141019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alibri" pitchFamily="34" charset="0"/>
              </a:rPr>
              <a:t>Prefrontal cortex</a:t>
            </a:r>
          </a:p>
        </p:txBody>
      </p:sp>
      <p:sp>
        <p:nvSpPr>
          <p:cNvPr id="149520" name="Text Box 16"/>
          <p:cNvSpPr txBox="1">
            <a:spLocks noChangeArrowheads="1"/>
          </p:cNvSpPr>
          <p:nvPr/>
        </p:nvSpPr>
        <p:spPr bwMode="auto">
          <a:xfrm>
            <a:off x="381000" y="2514600"/>
            <a:ext cx="2362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latin typeface="Calibri" pitchFamily="34" charset="0"/>
              </a:rPr>
              <a:t>Limbic system: hippocampus and the medial temporal lobe</a:t>
            </a:r>
          </a:p>
        </p:txBody>
      </p:sp>
      <p:sp>
        <p:nvSpPr>
          <p:cNvPr id="149521" name="Line 17"/>
          <p:cNvSpPr>
            <a:spLocks noChangeShapeType="1"/>
          </p:cNvSpPr>
          <p:nvPr/>
        </p:nvSpPr>
        <p:spPr bwMode="auto">
          <a:xfrm flipH="1" flipV="1">
            <a:off x="2209800" y="2971800"/>
            <a:ext cx="762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6810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EA36-295C-4940-8488-980CD02B753F}" type="slidenum">
              <a:rPr lang="en-US">
                <a:latin typeface="Calibri" pitchFamily="34" charset="0"/>
              </a:rPr>
              <a:pPr/>
              <a:t>18</a:t>
            </a:fld>
            <a:endParaRPr lang="en-US">
              <a:latin typeface="Calibri" pitchFamily="34" charset="0"/>
            </a:endParaRPr>
          </a:p>
        </p:txBody>
      </p:sp>
      <p:pic>
        <p:nvPicPr>
          <p:cNvPr id="150530" name="Picture 2" descr="jun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64" b="18823"/>
          <a:stretch>
            <a:fillRect/>
          </a:stretch>
        </p:blipFill>
        <p:spPr bwMode="auto">
          <a:xfrm>
            <a:off x="762000" y="838200"/>
            <a:ext cx="2817813" cy="601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0532" name="Text Box 4"/>
          <p:cNvSpPr txBox="1">
            <a:spLocks noChangeArrowheads="1"/>
          </p:cNvSpPr>
          <p:nvPr/>
        </p:nvSpPr>
        <p:spPr bwMode="auto">
          <a:xfrm>
            <a:off x="533400" y="161091"/>
            <a:ext cx="8305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b="1" dirty="0" smtClean="0">
                <a:solidFill>
                  <a:schemeClr val="accent2"/>
                </a:solidFill>
                <a:latin typeface="Calibri" pitchFamily="34" charset="0"/>
              </a:rPr>
              <a:t>Dopamine </a:t>
            </a:r>
            <a:r>
              <a:rPr lang="en-US" sz="1800" b="1" dirty="0">
                <a:solidFill>
                  <a:schemeClr val="accent2"/>
                </a:solidFill>
                <a:latin typeface="Calibri" pitchFamily="34" charset="0"/>
              </a:rPr>
              <a:t>signals whether a stimulus is expected to be rewarding.</a:t>
            </a:r>
          </a:p>
        </p:txBody>
      </p:sp>
      <p:sp>
        <p:nvSpPr>
          <p:cNvPr id="150533" name="Text Box 5"/>
          <p:cNvSpPr txBox="1">
            <a:spLocks noChangeArrowheads="1"/>
          </p:cNvSpPr>
          <p:nvPr/>
        </p:nvSpPr>
        <p:spPr bwMode="auto">
          <a:xfrm>
            <a:off x="5486400" y="6553200"/>
            <a:ext cx="36576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latin typeface="Calibri" pitchFamily="34" charset="0"/>
              </a:rPr>
              <a:t>Fiorillo, Tobler, and Schultz (2003) Science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733800" y="1590020"/>
            <a:ext cx="4800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 smtClean="0">
                <a:latin typeface="+mn-lt"/>
              </a:rPr>
              <a:t>p represents probability of reward.  In this case it is near zero.  Therefore, when reward is given, it is </a:t>
            </a:r>
            <a:r>
              <a:rPr lang="en-US" dirty="0" smtClean="0">
                <a:latin typeface="+mn-lt"/>
              </a:rPr>
              <a:t>unexpected.  The cell responds not at all to the stimulus, but strongly after the unexpected reward is given.</a:t>
            </a:r>
          </a:p>
        </p:txBody>
      </p:sp>
      <p:sp>
        <p:nvSpPr>
          <p:cNvPr id="3" name="Rectangle 2"/>
          <p:cNvSpPr/>
          <p:nvPr/>
        </p:nvSpPr>
        <p:spPr>
          <a:xfrm>
            <a:off x="1524000" y="517921"/>
            <a:ext cx="6553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This figure shows a dopamine neuron in </a:t>
            </a:r>
            <a:r>
              <a:rPr lang="en-US" dirty="0" err="1">
                <a:latin typeface="Calibri" pitchFamily="34" charset="0"/>
              </a:rPr>
              <a:t>substantia</a:t>
            </a:r>
            <a:r>
              <a:rPr lang="en-US" dirty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nigra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48100" y="5702766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+mn-lt"/>
              </a:rPr>
              <a:t>In this case </a:t>
            </a:r>
            <a:r>
              <a:rPr lang="en-US" dirty="0" smtClean="0">
                <a:latin typeface="+mn-lt"/>
              </a:rPr>
              <a:t>p is near 1.  </a:t>
            </a:r>
            <a:r>
              <a:rPr lang="en-US" dirty="0">
                <a:latin typeface="+mn-lt"/>
              </a:rPr>
              <a:t>Therefore, when reward is given, it is </a:t>
            </a:r>
            <a:r>
              <a:rPr lang="en-US" dirty="0" smtClean="0">
                <a:latin typeface="+mn-lt"/>
              </a:rPr>
              <a:t>expected</a:t>
            </a:r>
            <a:r>
              <a:rPr lang="en-US" dirty="0">
                <a:latin typeface="+mn-lt"/>
              </a:rPr>
              <a:t>.  The cell responds </a:t>
            </a:r>
            <a:r>
              <a:rPr lang="en-US" dirty="0" smtClean="0">
                <a:latin typeface="+mn-lt"/>
              </a:rPr>
              <a:t>strongly to the stimulus</a:t>
            </a:r>
            <a:r>
              <a:rPr lang="en-US" dirty="0">
                <a:latin typeface="+mn-lt"/>
              </a:rPr>
              <a:t>, but </a:t>
            </a:r>
            <a:r>
              <a:rPr lang="en-US" dirty="0" smtClean="0">
                <a:latin typeface="+mn-lt"/>
              </a:rPr>
              <a:t>not at all after </a:t>
            </a:r>
            <a:r>
              <a:rPr lang="en-US" dirty="0">
                <a:latin typeface="+mn-lt"/>
              </a:rPr>
              <a:t>the </a:t>
            </a:r>
            <a:r>
              <a:rPr lang="en-US" dirty="0" smtClean="0">
                <a:latin typeface="+mn-lt"/>
              </a:rPr>
              <a:t>expected </a:t>
            </a:r>
            <a:r>
              <a:rPr lang="en-US" dirty="0">
                <a:latin typeface="+mn-lt"/>
              </a:rPr>
              <a:t>reward is given.</a:t>
            </a:r>
            <a:endParaRPr lang="en-US" dirty="0">
              <a:latin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62375" y="1066800"/>
            <a:ext cx="480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 smtClean="0">
                <a:latin typeface="+mn-lt"/>
              </a:rPr>
              <a:t>Monkey was trained to associate each of 5 distinct visual stimuli with probability of getting juice.</a:t>
            </a:r>
          </a:p>
        </p:txBody>
      </p:sp>
    </p:spTree>
    <p:extLst>
      <p:ext uri="{BB962C8B-B14F-4D97-AF65-F5344CB8AC3E}">
        <p14:creationId xmlns:p14="http://schemas.microsoft.com/office/powerpoint/2010/main" val="481872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1F4FCA-9FD3-44DF-BEAC-2C773801AD05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09600" y="685800"/>
            <a:ext cx="78486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Arial" pitchFamily="34" charset="0"/>
              <a:buChar char="•"/>
            </a:pPr>
            <a:r>
              <a:rPr lang="en-US" sz="1600" dirty="0" smtClean="0">
                <a:latin typeface="Calibri" pitchFamily="34" charset="0"/>
                <a:cs typeface="Calibri" pitchFamily="34" charset="0"/>
              </a:rPr>
              <a:t>The basal ganglia, along with the posterior parietal cortex and the frontal lobe, assign value to the available actions (different movements that can be done).  </a:t>
            </a:r>
          </a:p>
          <a:p>
            <a:pPr marL="285750" indent="-285750">
              <a:spcAft>
                <a:spcPts val="600"/>
              </a:spcAft>
              <a:buFont typeface="Arial" pitchFamily="34" charset="0"/>
              <a:buChar char="•"/>
            </a:pPr>
            <a:r>
              <a:rPr lang="en-US" sz="1600" dirty="0" smtClean="0">
                <a:latin typeface="Calibri" pitchFamily="34" charset="0"/>
                <a:cs typeface="Calibri" pitchFamily="34" charset="0"/>
              </a:rPr>
              <a:t>We tend to produce a movement toward the stimulus that has the highest subjective value.</a:t>
            </a:r>
          </a:p>
          <a:p>
            <a:pPr marL="285750" indent="-285750">
              <a:spcAft>
                <a:spcPts val="600"/>
              </a:spcAft>
              <a:buFont typeface="Arial" pitchFamily="34" charset="0"/>
              <a:buChar char="•"/>
            </a:pPr>
            <a:r>
              <a:rPr lang="en-US" sz="1600" dirty="0" smtClean="0">
                <a:latin typeface="Calibri" pitchFamily="34" charset="0"/>
                <a:cs typeface="Calibri" pitchFamily="34" charset="0"/>
              </a:rPr>
              <a:t>The relative value of the stimulus affects movement speed: we move faster toward stimuli that our brain assigns a greater value. </a:t>
            </a:r>
          </a:p>
          <a:p>
            <a:pPr marL="285750" indent="-285750">
              <a:spcAft>
                <a:spcPts val="600"/>
              </a:spcAft>
              <a:buFont typeface="Arial" pitchFamily="34" charset="0"/>
              <a:buChar char="•"/>
            </a:pPr>
            <a:r>
              <a:rPr lang="en-US" sz="1600" dirty="0">
                <a:latin typeface="Calibri" pitchFamily="34" charset="0"/>
                <a:cs typeface="Calibri" pitchFamily="34" charset="0"/>
              </a:rPr>
              <a:t>Because time discounts the value of the stimulus, the faster we acquire the rewarding stimulus, the 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better.  However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, fast movement require greater energy.</a:t>
            </a:r>
          </a:p>
          <a:p>
            <a:pPr marL="285750" indent="-285750">
              <a:spcAft>
                <a:spcPts val="600"/>
              </a:spcAft>
              <a:buFont typeface="Arial" pitchFamily="34" charset="0"/>
              <a:buChar char="•"/>
            </a:pPr>
            <a:r>
              <a:rPr lang="en-US" sz="1600" dirty="0" smtClean="0">
                <a:latin typeface="Calibri" pitchFamily="34" charset="0"/>
                <a:cs typeface="Calibri" pitchFamily="34" charset="0"/>
              </a:rPr>
              <a:t>The 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utility of a movement is the sum of gains and losses of that movement, discounted by time. 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  Reward we attain is the gain, the energy we spend is the loss.</a:t>
            </a:r>
            <a:endParaRPr lang="en-US" sz="16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033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1710505" y="257145"/>
            <a:ext cx="531735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800" b="1" dirty="0" smtClean="0">
                <a:solidFill>
                  <a:srgbClr val="3333CC"/>
                </a:solidFill>
                <a:latin typeface="Calibri" pitchFamily="34" charset="0"/>
                <a:cs typeface="Arial" charset="0"/>
              </a:rPr>
              <a:t>Dopamine cells encode temporally discounted reward</a:t>
            </a:r>
            <a:endParaRPr lang="en-US" sz="1800" b="1" dirty="0">
              <a:solidFill>
                <a:srgbClr val="3333CC"/>
              </a:solidFill>
              <a:latin typeface="Calibri" pitchFamily="34" charset="0"/>
              <a:cs typeface="Arial" charset="0"/>
            </a:endParaRPr>
          </a:p>
        </p:txBody>
      </p:sp>
      <p:grpSp>
        <p:nvGrpSpPr>
          <p:cNvPr id="581645" name="Group 13"/>
          <p:cNvGrpSpPr>
            <a:grpSpLocks/>
          </p:cNvGrpSpPr>
          <p:nvPr/>
        </p:nvGrpSpPr>
        <p:grpSpPr bwMode="auto">
          <a:xfrm>
            <a:off x="5897721" y="3842619"/>
            <a:ext cx="2998967" cy="2900055"/>
            <a:chOff x="1311" y="937"/>
            <a:chExt cx="2850" cy="2756"/>
          </a:xfrm>
        </p:grpSpPr>
        <p:sp>
          <p:nvSpPr>
            <p:cNvPr id="13316" name="Text Box 7"/>
            <p:cNvSpPr txBox="1">
              <a:spLocks noChangeArrowheads="1"/>
            </p:cNvSpPr>
            <p:nvPr/>
          </p:nvSpPr>
          <p:spPr bwMode="auto">
            <a:xfrm>
              <a:off x="2385" y="3444"/>
              <a:ext cx="177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100" dirty="0">
                  <a:latin typeface="Calibri" pitchFamily="34" charset="0"/>
                </a:rPr>
                <a:t>Kobayashi and Schultz (2008)</a:t>
              </a:r>
            </a:p>
          </p:txBody>
        </p:sp>
        <p:grpSp>
          <p:nvGrpSpPr>
            <p:cNvPr id="13317" name="Group 12"/>
            <p:cNvGrpSpPr>
              <a:grpSpLocks/>
            </p:cNvGrpSpPr>
            <p:nvPr/>
          </p:nvGrpSpPr>
          <p:grpSpPr bwMode="auto">
            <a:xfrm>
              <a:off x="1311" y="937"/>
              <a:ext cx="2817" cy="2444"/>
              <a:chOff x="1311" y="937"/>
              <a:chExt cx="2817" cy="2444"/>
            </a:xfrm>
          </p:grpSpPr>
          <p:pic>
            <p:nvPicPr>
              <p:cNvPr id="13318" name="Picture 8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527" t="9648" b="10168"/>
              <a:stretch>
                <a:fillRect/>
              </a:stretch>
            </p:blipFill>
            <p:spPr bwMode="auto">
              <a:xfrm>
                <a:off x="1680" y="960"/>
                <a:ext cx="2448" cy="22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3319" name="Text Box 10"/>
              <p:cNvSpPr txBox="1">
                <a:spLocks noChangeArrowheads="1"/>
              </p:cNvSpPr>
              <p:nvPr/>
            </p:nvSpPr>
            <p:spPr bwMode="auto">
              <a:xfrm rot="16200000">
                <a:off x="434" y="1814"/>
                <a:ext cx="2194" cy="43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r>
                  <a:rPr lang="en-US" sz="1200" b="1" dirty="0">
                    <a:latin typeface="Calibri" pitchFamily="34" charset="0"/>
                  </a:rPr>
                  <a:t>Discharge with respect to </a:t>
                </a:r>
                <a:endParaRPr lang="en-US" sz="1200" b="1" dirty="0" smtClean="0">
                  <a:latin typeface="Calibri" pitchFamily="34" charset="0"/>
                </a:endParaRPr>
              </a:p>
              <a:p>
                <a:pPr eaLnBrk="1" hangingPunct="1"/>
                <a:r>
                  <a:rPr lang="en-US" sz="1200" b="1" dirty="0" smtClean="0">
                    <a:latin typeface="Calibri" pitchFamily="34" charset="0"/>
                  </a:rPr>
                  <a:t>baseline at stimulus presentation</a:t>
                </a:r>
                <a:endParaRPr lang="en-US" sz="1200" b="1" dirty="0">
                  <a:latin typeface="Calibri" pitchFamily="34" charset="0"/>
                </a:endParaRPr>
              </a:p>
            </p:txBody>
          </p:sp>
          <p:sp>
            <p:nvSpPr>
              <p:cNvPr id="13320" name="Text Box 11"/>
              <p:cNvSpPr txBox="1">
                <a:spLocks noChangeArrowheads="1"/>
              </p:cNvSpPr>
              <p:nvPr/>
            </p:nvSpPr>
            <p:spPr bwMode="auto">
              <a:xfrm>
                <a:off x="2335" y="3118"/>
                <a:ext cx="1459" cy="2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r>
                  <a:rPr lang="en-US" sz="1200" b="1" dirty="0" smtClean="0">
                    <a:latin typeface="Calibri" pitchFamily="34" charset="0"/>
                  </a:rPr>
                  <a:t>Delay to reward (sec)</a:t>
                </a:r>
                <a:endParaRPr lang="en-US" sz="1200" b="1" dirty="0">
                  <a:latin typeface="Calibri" pitchFamily="34" charset="0"/>
                </a:endParaRPr>
              </a:p>
            </p:txBody>
          </p:sp>
        </p:grpSp>
      </p:grpSp>
      <p:pic>
        <p:nvPicPr>
          <p:cNvPr id="2150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762000"/>
            <a:ext cx="6562725" cy="286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152400" y="4132385"/>
            <a:ext cx="5410200" cy="2065501"/>
            <a:chOff x="152400" y="4132385"/>
            <a:chExt cx="5410200" cy="2065501"/>
          </a:xfrm>
        </p:grpSpPr>
        <p:pic>
          <p:nvPicPr>
            <p:cNvPr id="215043" name="Picture 3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3601"/>
            <a:stretch/>
          </p:blipFill>
          <p:spPr bwMode="auto">
            <a:xfrm>
              <a:off x="152400" y="4132385"/>
              <a:ext cx="5410200" cy="16870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1739080" y="4495800"/>
              <a:ext cx="1010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dirty="0" smtClean="0">
                  <a:latin typeface="+mn-lt"/>
                </a:rPr>
                <a:t>Short delay</a:t>
              </a:r>
              <a:endParaRPr lang="en-US" dirty="0" smtClean="0">
                <a:latin typeface="+mn-lt"/>
              </a:endParaRPr>
            </a:p>
          </p:txBody>
        </p:sp>
        <p:cxnSp>
          <p:nvCxnSpPr>
            <p:cNvPr id="4" name="Straight Connector 3"/>
            <p:cNvCxnSpPr/>
            <p:nvPr/>
          </p:nvCxnSpPr>
          <p:spPr bwMode="auto">
            <a:xfrm flipV="1">
              <a:off x="1905000" y="4803577"/>
              <a:ext cx="152400" cy="30182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4" name="TextBox 13"/>
            <p:cNvSpPr txBox="1"/>
            <p:nvPr/>
          </p:nvSpPr>
          <p:spPr>
            <a:xfrm>
              <a:off x="1190190" y="5890109"/>
              <a:ext cx="9652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dirty="0" smtClean="0">
                  <a:latin typeface="+mn-lt"/>
                </a:rPr>
                <a:t>Long delay</a:t>
              </a:r>
              <a:endParaRPr lang="en-US" dirty="0" smtClean="0">
                <a:latin typeface="+mn-lt"/>
              </a:endParaRPr>
            </a:p>
          </p:txBody>
        </p:sp>
        <p:cxnSp>
          <p:nvCxnSpPr>
            <p:cNvPr id="15" name="Straight Connector 14"/>
            <p:cNvCxnSpPr>
              <a:stCxn id="14" idx="0"/>
            </p:cNvCxnSpPr>
            <p:nvPr/>
          </p:nvCxnSpPr>
          <p:spPr bwMode="auto">
            <a:xfrm flipH="1" flipV="1">
              <a:off x="1660910" y="5410201"/>
              <a:ext cx="11881" cy="47990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361220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1F4FCA-9FD3-44DF-BEAC-2C773801AD05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pic>
        <p:nvPicPr>
          <p:cNvPr id="901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640" y="717520"/>
            <a:ext cx="3733800" cy="3007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5436472" y="838200"/>
            <a:ext cx="2063755" cy="2390775"/>
            <a:chOff x="4876800" y="821323"/>
            <a:chExt cx="2670317" cy="3093452"/>
          </a:xfrm>
        </p:grpSpPr>
        <p:pic>
          <p:nvPicPr>
            <p:cNvPr id="90115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6800" y="990600"/>
              <a:ext cx="2038350" cy="2924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5895975" y="821323"/>
              <a:ext cx="1205742" cy="3982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dirty="0" smtClean="0">
                  <a:latin typeface="+mn-lt"/>
                </a:rPr>
                <a:t>Low effort</a:t>
              </a:r>
              <a:endParaRPr lang="en-US" dirty="0" smtClean="0">
                <a:latin typeface="+mn-lt"/>
              </a:endParaRPr>
            </a:p>
          </p:txBody>
        </p:sp>
        <p:cxnSp>
          <p:nvCxnSpPr>
            <p:cNvPr id="5" name="Straight Connector 4"/>
            <p:cNvCxnSpPr/>
            <p:nvPr/>
          </p:nvCxnSpPr>
          <p:spPr bwMode="auto">
            <a:xfrm>
              <a:off x="6172200" y="1159877"/>
              <a:ext cx="245264" cy="28792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" name="TextBox 7"/>
            <p:cNvSpPr txBox="1"/>
            <p:nvPr/>
          </p:nvSpPr>
          <p:spPr>
            <a:xfrm>
              <a:off x="6294832" y="2610935"/>
              <a:ext cx="1252285" cy="3982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dirty="0" smtClean="0">
                  <a:latin typeface="+mn-lt"/>
                </a:rPr>
                <a:t>High effort</a:t>
              </a:r>
              <a:endParaRPr lang="en-US" dirty="0" smtClean="0">
                <a:latin typeface="+mn-lt"/>
              </a:endParaRPr>
            </a:p>
          </p:txBody>
        </p:sp>
        <p:cxnSp>
          <p:nvCxnSpPr>
            <p:cNvPr id="9" name="Straight Connector 8"/>
            <p:cNvCxnSpPr/>
            <p:nvPr/>
          </p:nvCxnSpPr>
          <p:spPr bwMode="auto">
            <a:xfrm>
              <a:off x="6049568" y="2466974"/>
              <a:ext cx="245264" cy="28792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4" name="Group 13"/>
          <p:cNvGrpSpPr/>
          <p:nvPr/>
        </p:nvGrpSpPr>
        <p:grpSpPr>
          <a:xfrm>
            <a:off x="5171364" y="3817150"/>
            <a:ext cx="2677235" cy="2900365"/>
            <a:chOff x="6629400" y="782218"/>
            <a:chExt cx="2328862" cy="2522957"/>
          </a:xfrm>
        </p:grpSpPr>
        <p:pic>
          <p:nvPicPr>
            <p:cNvPr id="15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34200" y="782218"/>
              <a:ext cx="1466850" cy="15152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6" name="Picture 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29400" y="2367678"/>
              <a:ext cx="2328862" cy="9374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90119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701" y="3962400"/>
            <a:ext cx="3395663" cy="23777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76200" y="6450041"/>
            <a:ext cx="20708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 err="1" smtClean="0">
                <a:latin typeface="+mn-lt"/>
              </a:rPr>
              <a:t>Pasquereau</a:t>
            </a:r>
            <a:r>
              <a:rPr lang="en-US" sz="1200" dirty="0" smtClean="0">
                <a:latin typeface="+mn-lt"/>
              </a:rPr>
              <a:t> and Turner (2013)</a:t>
            </a:r>
          </a:p>
        </p:txBody>
      </p:sp>
      <p:sp>
        <p:nvSpPr>
          <p:cNvPr id="20" name="Text Box 2"/>
          <p:cNvSpPr txBox="1">
            <a:spLocks noChangeArrowheads="1"/>
          </p:cNvSpPr>
          <p:nvPr/>
        </p:nvSpPr>
        <p:spPr bwMode="auto">
          <a:xfrm>
            <a:off x="2940432" y="257145"/>
            <a:ext cx="342446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800" b="1" dirty="0" smtClean="0">
                <a:solidFill>
                  <a:srgbClr val="3333CC"/>
                </a:solidFill>
                <a:latin typeface="Calibri" pitchFamily="34" charset="0"/>
                <a:cs typeface="Arial" charset="0"/>
              </a:rPr>
              <a:t>Dopamine cells also encode effort</a:t>
            </a:r>
            <a:endParaRPr lang="en-US" sz="1800" b="1" dirty="0">
              <a:solidFill>
                <a:srgbClr val="3333CC"/>
              </a:solidFill>
              <a:latin typeface="Calibri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0514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1F4FCA-9FD3-44DF-BEAC-2C773801AD05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pic>
        <p:nvPicPr>
          <p:cNvPr id="911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952500"/>
            <a:ext cx="4648200" cy="443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2171700" y="257145"/>
            <a:ext cx="477752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800" b="1" dirty="0" smtClean="0">
                <a:solidFill>
                  <a:srgbClr val="3333CC"/>
                </a:solidFill>
                <a:latin typeface="Calibri" pitchFamily="34" charset="0"/>
                <a:cs typeface="Arial" charset="0"/>
              </a:rPr>
              <a:t>An example of a reward encoding dopamine cell</a:t>
            </a:r>
            <a:endParaRPr lang="en-US" sz="1800" b="1" dirty="0">
              <a:solidFill>
                <a:srgbClr val="3333CC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200" y="6450041"/>
            <a:ext cx="20708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 err="1" smtClean="0">
                <a:latin typeface="+mn-lt"/>
              </a:rPr>
              <a:t>Pasquereau</a:t>
            </a:r>
            <a:r>
              <a:rPr lang="en-US" sz="1200" dirty="0" smtClean="0">
                <a:latin typeface="+mn-lt"/>
              </a:rPr>
              <a:t> and Turner (2013)</a:t>
            </a:r>
          </a:p>
        </p:txBody>
      </p:sp>
    </p:spTree>
    <p:extLst>
      <p:ext uri="{BB962C8B-B14F-4D97-AF65-F5344CB8AC3E}">
        <p14:creationId xmlns:p14="http://schemas.microsoft.com/office/powerpoint/2010/main" val="2698727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1F4FCA-9FD3-44DF-BEAC-2C773801AD05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1752600" y="257145"/>
            <a:ext cx="573163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800" b="1" dirty="0" smtClean="0">
                <a:solidFill>
                  <a:srgbClr val="3333CC"/>
                </a:solidFill>
                <a:latin typeface="Calibri" pitchFamily="34" charset="0"/>
                <a:cs typeface="Arial" charset="0"/>
              </a:rPr>
              <a:t>An example of a </a:t>
            </a:r>
            <a:r>
              <a:rPr lang="en-US" sz="1800" b="1" dirty="0" smtClean="0">
                <a:solidFill>
                  <a:srgbClr val="3333CC"/>
                </a:solidFill>
                <a:latin typeface="Calibri" pitchFamily="34" charset="0"/>
                <a:cs typeface="Arial" charset="0"/>
              </a:rPr>
              <a:t>reward and effort encoding </a:t>
            </a:r>
            <a:r>
              <a:rPr lang="en-US" sz="1800" b="1" dirty="0" smtClean="0">
                <a:solidFill>
                  <a:srgbClr val="3333CC"/>
                </a:solidFill>
                <a:latin typeface="Calibri" pitchFamily="34" charset="0"/>
                <a:cs typeface="Arial" charset="0"/>
              </a:rPr>
              <a:t>dopamine cell</a:t>
            </a:r>
            <a:endParaRPr lang="en-US" sz="1800" b="1" dirty="0">
              <a:solidFill>
                <a:srgbClr val="3333CC"/>
              </a:solidFill>
              <a:latin typeface="Calibri" pitchFamily="34" charset="0"/>
              <a:cs typeface="Arial" charset="0"/>
            </a:endParaRPr>
          </a:p>
        </p:txBody>
      </p:sp>
      <p:pic>
        <p:nvPicPr>
          <p:cNvPr id="921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3150" y="1143000"/>
            <a:ext cx="4514850" cy="443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6200" y="6450041"/>
            <a:ext cx="20708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 err="1" smtClean="0">
                <a:latin typeface="+mn-lt"/>
              </a:rPr>
              <a:t>Pasquereau</a:t>
            </a:r>
            <a:r>
              <a:rPr lang="en-US" sz="1200" dirty="0" smtClean="0">
                <a:latin typeface="+mn-lt"/>
              </a:rPr>
              <a:t> and Turner (2013)</a:t>
            </a:r>
          </a:p>
        </p:txBody>
      </p:sp>
    </p:spTree>
    <p:extLst>
      <p:ext uri="{BB962C8B-B14F-4D97-AF65-F5344CB8AC3E}">
        <p14:creationId xmlns:p14="http://schemas.microsoft.com/office/powerpoint/2010/main" val="878412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8D9BF-022B-4988-8360-A7024654A7B8}" type="slidenum">
              <a:rPr lang="en-US">
                <a:latin typeface="Calibri" pitchFamily="34" charset="0"/>
              </a:rPr>
              <a:pPr/>
              <a:t>23</a:t>
            </a:fld>
            <a:endParaRPr lang="en-US">
              <a:latin typeface="Calibri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9600" y="1066800"/>
            <a:ext cx="7848600" cy="20467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Arial" pitchFamily="34" charset="0"/>
              <a:buChar char="•"/>
            </a:pPr>
            <a:r>
              <a:rPr lang="en-US" sz="1600" dirty="0" smtClean="0">
                <a:latin typeface="Calibri" pitchFamily="34" charset="0"/>
                <a:cs typeface="Calibri" pitchFamily="34" charset="0"/>
              </a:rPr>
              <a:t>In PD, dopamine neurons in the </a:t>
            </a:r>
            <a:r>
              <a:rPr lang="en-US" sz="1600" dirty="0" err="1" smtClean="0">
                <a:latin typeface="Calibri" pitchFamily="34" charset="0"/>
                <a:cs typeface="Calibri" pitchFamily="34" charset="0"/>
              </a:rPr>
              <a:t>substantia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1600" dirty="0" err="1" smtClean="0">
                <a:latin typeface="Calibri" pitchFamily="34" charset="0"/>
                <a:cs typeface="Calibri" pitchFamily="34" charset="0"/>
              </a:rPr>
              <a:t>nigra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 degenerate and die.</a:t>
            </a:r>
          </a:p>
          <a:p>
            <a:pPr marL="285750" indent="-285750">
              <a:spcAft>
                <a:spcPts val="600"/>
              </a:spcAft>
              <a:buFont typeface="Arial" pitchFamily="34" charset="0"/>
              <a:buChar char="•"/>
            </a:pPr>
            <a:r>
              <a:rPr lang="en-US" sz="1600" dirty="0" smtClean="0">
                <a:latin typeface="Calibri" pitchFamily="34" charset="0"/>
                <a:cs typeface="Calibri" pitchFamily="34" charset="0"/>
              </a:rPr>
              <a:t>Symptoms of the disease are slowness of movement (bradykinesia), resting tremor, rigidity of joints, and postural instability.</a:t>
            </a:r>
          </a:p>
          <a:p>
            <a:pPr marL="285750" indent="-285750">
              <a:spcAft>
                <a:spcPts val="600"/>
              </a:spcAft>
              <a:buFont typeface="Arial" pitchFamily="34" charset="0"/>
              <a:buChar char="•"/>
            </a:pPr>
            <a:r>
              <a:rPr lang="en-US" sz="1600" dirty="0" smtClean="0">
                <a:latin typeface="Calibri" pitchFamily="34" charset="0"/>
                <a:cs typeface="Calibri" pitchFamily="34" charset="0"/>
              </a:rPr>
              <a:t>The slowness of movement in particular appears to be context dependent: the patient may run out the building in case of a fire, but otherwise will have trouble moving at normal speeds.</a:t>
            </a:r>
          </a:p>
          <a:p>
            <a:pPr marL="285750" indent="-285750">
              <a:spcAft>
                <a:spcPts val="600"/>
              </a:spcAft>
              <a:buFont typeface="Arial" pitchFamily="34" charset="0"/>
              <a:buChar char="•"/>
            </a:pPr>
            <a:r>
              <a:rPr lang="en-US" sz="1600" dirty="0" smtClean="0">
                <a:latin typeface="Calibri" pitchFamily="34" charset="0"/>
                <a:cs typeface="Calibri" pitchFamily="34" charset="0"/>
              </a:rPr>
              <a:t>Treatments include dopamine replacement therapy.</a:t>
            </a:r>
            <a:endParaRPr lang="en-US" sz="16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7517" y="728246"/>
            <a:ext cx="2148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accent2"/>
                </a:solidFill>
              </a:rPr>
              <a:t>Parkinson’s disease</a:t>
            </a:r>
            <a:endParaRPr lang="en-US" sz="1600" b="1" dirty="0">
              <a:solidFill>
                <a:schemeClr val="accent2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09600" y="3733800"/>
            <a:ext cx="78486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Arial" pitchFamily="34" charset="0"/>
              <a:buChar char="•"/>
            </a:pPr>
            <a:r>
              <a:rPr lang="en-US" sz="1600" dirty="0" smtClean="0">
                <a:latin typeface="Calibri" pitchFamily="34" charset="0"/>
                <a:cs typeface="Calibri" pitchFamily="34" charset="0"/>
              </a:rPr>
              <a:t>Symptoms include hallucinations and delusions, including unrealistic beliefs like superpowers.</a:t>
            </a:r>
          </a:p>
          <a:p>
            <a:pPr marL="285750" indent="-285750">
              <a:spcAft>
                <a:spcPts val="600"/>
              </a:spcAft>
              <a:buFont typeface="Arial" pitchFamily="34" charset="0"/>
              <a:buChar char="•"/>
            </a:pPr>
            <a:r>
              <a:rPr lang="en-US" sz="1600" dirty="0" smtClean="0">
                <a:latin typeface="Calibri" pitchFamily="34" charset="0"/>
                <a:cs typeface="Calibri" pitchFamily="34" charset="0"/>
              </a:rPr>
              <a:t>Pharmacological treatments that appear to help include dopamine antagonists, medication that blocks dopamine receptors.</a:t>
            </a:r>
          </a:p>
          <a:p>
            <a:pPr marL="285750" indent="-285750">
              <a:spcAft>
                <a:spcPts val="600"/>
              </a:spcAft>
              <a:buFont typeface="Arial" pitchFamily="34" charset="0"/>
              <a:buChar char="•"/>
            </a:pPr>
            <a:r>
              <a:rPr lang="en-US" sz="1600" dirty="0" smtClean="0">
                <a:latin typeface="Calibri" pitchFamily="34" charset="0"/>
                <a:cs typeface="Calibri" pitchFamily="34" charset="0"/>
              </a:rPr>
              <a:t>A component of schizophrenia appears to be an over-active dopamine system.</a:t>
            </a:r>
            <a:endParaRPr lang="en-US" sz="16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7517" y="3395246"/>
            <a:ext cx="15856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accent2"/>
                </a:solidFill>
              </a:rPr>
              <a:t>Schizophrenia</a:t>
            </a:r>
            <a:endParaRPr lang="en-US" sz="16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309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2" grpId="0" build="p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914" y="902599"/>
            <a:ext cx="3937286" cy="27739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327" y="4074409"/>
            <a:ext cx="3273552" cy="25244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4084305"/>
            <a:ext cx="3037528" cy="2360241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1753050" y="1752600"/>
            <a:ext cx="2234900" cy="1260176"/>
            <a:chOff x="3505200" y="1673524"/>
            <a:chExt cx="2234900" cy="1260176"/>
          </a:xfrm>
        </p:grpSpPr>
        <p:graphicFrame>
          <p:nvGraphicFramePr>
            <p:cNvPr id="9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92368344"/>
                </p:ext>
              </p:extLst>
            </p:nvPr>
          </p:nvGraphicFramePr>
          <p:xfrm>
            <a:off x="3781425" y="2266950"/>
            <a:ext cx="1466850" cy="666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21" name="Equation" r:id="rId7" imgW="977760" imgH="444240" progId="Equation.DSMT4">
                    <p:embed/>
                  </p:oleObj>
                </mc:Choice>
                <mc:Fallback>
                  <p:oleObj name="Equation" r:id="rId7" imgW="977760" imgH="4442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81425" y="2266950"/>
                          <a:ext cx="1466850" cy="6667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TextBox 9"/>
            <p:cNvSpPr txBox="1"/>
            <p:nvPr/>
          </p:nvSpPr>
          <p:spPr>
            <a:xfrm>
              <a:off x="5029200" y="1676400"/>
              <a:ext cx="7109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effort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505200" y="1673524"/>
              <a:ext cx="8480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reward</a:t>
              </a:r>
              <a:endParaRPr lang="en-US" dirty="0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4114800" y="2045732"/>
              <a:ext cx="152400" cy="2402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>
              <a:off x="4876800" y="2042856"/>
              <a:ext cx="304800" cy="2431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/>
          <p:cNvSpPr/>
          <p:nvPr/>
        </p:nvSpPr>
        <p:spPr>
          <a:xfrm>
            <a:off x="2294710" y="196334"/>
            <a:ext cx="45545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chemeClr val="accent2"/>
                </a:solidFill>
                <a:latin typeface="Calibri" pitchFamily="34" charset="0"/>
                <a:cs typeface="Calibri" pitchFamily="34" charset="0"/>
              </a:rPr>
              <a:t>Movement utility as sum of reward and effort</a:t>
            </a:r>
            <a:endParaRPr lang="en-US" sz="1800" dirty="0">
              <a:solidFill>
                <a:schemeClr val="accent2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445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09021" y="228600"/>
            <a:ext cx="61243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800" b="1" dirty="0" smtClean="0">
                <a:solidFill>
                  <a:schemeClr val="accent2"/>
                </a:solidFill>
                <a:latin typeface="Calibri" pitchFamily="34" charset="0"/>
                <a:cs typeface="Calibri" pitchFamily="34" charset="0"/>
              </a:rPr>
              <a:t>Reaching speed is slower for directions that have greater mass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57400" y="2667000"/>
            <a:ext cx="541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They asked their subjects to make a single, uncorrected movement to a target at 10cm, with no time constraints on the movement.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438400" y="3810000"/>
            <a:ext cx="3660276" cy="2219225"/>
            <a:chOff x="246435" y="3124200"/>
            <a:chExt cx="3660276" cy="2219225"/>
          </a:xfrm>
        </p:grpSpPr>
        <p:pic>
          <p:nvPicPr>
            <p:cNvPr id="15363" name="Picture 3" descr="C:\Reza\Papers\Alaa_effort\junk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44511" y="3124200"/>
              <a:ext cx="2362200" cy="22192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246435" y="4079923"/>
              <a:ext cx="11643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alibri" pitchFamily="34" charset="0"/>
                </a:rPr>
                <a:t>Peak velocity</a:t>
              </a:r>
              <a:endParaRPr lang="en-US" sz="1400" b="1" dirty="0">
                <a:latin typeface="Calibri" pitchFamily="34" charset="0"/>
              </a:endParaRPr>
            </a:p>
          </p:txBody>
        </p:sp>
      </p:grp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2390775" y="1078601"/>
            <a:ext cx="3225147" cy="1257886"/>
            <a:chOff x="241953" y="1231001"/>
            <a:chExt cx="3225147" cy="1257886"/>
          </a:xfrm>
        </p:grpSpPr>
        <p:sp>
          <p:nvSpPr>
            <p:cNvPr id="2" name="TextBox 1"/>
            <p:cNvSpPr txBox="1"/>
            <p:nvPr/>
          </p:nvSpPr>
          <p:spPr>
            <a:xfrm>
              <a:off x="241953" y="1886953"/>
              <a:ext cx="16544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Calibri" pitchFamily="34" charset="0"/>
                  <a:cs typeface="Calibri" pitchFamily="34" charset="0"/>
                </a:rPr>
                <a:t>Gordon et al. (1994)</a:t>
              </a:r>
              <a:endParaRPr lang="en-US" sz="1400" dirty="0">
                <a:latin typeface="Calibri" pitchFamily="34" charset="0"/>
                <a:cs typeface="Calibri" pitchFamily="34" charset="0"/>
              </a:endParaRPr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57400" y="1231001"/>
              <a:ext cx="1409700" cy="12578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57929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9B20D5-47FA-4C8E-A845-B43923CAC621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359" y="1301497"/>
            <a:ext cx="1687618" cy="11226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4734" y="1447801"/>
            <a:ext cx="1568873" cy="9499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218" y="1371600"/>
            <a:ext cx="1295400" cy="1129877"/>
          </a:xfrm>
          <a:prstGeom prst="rect">
            <a:avLst/>
          </a:prstGeom>
        </p:spPr>
      </p:pic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0151678"/>
              </p:ext>
            </p:extLst>
          </p:nvPr>
        </p:nvGraphicFramePr>
        <p:xfrm>
          <a:off x="556971" y="2819400"/>
          <a:ext cx="2659436" cy="14951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05" name="Equation" r:id="rId7" imgW="1917700" imgH="1079500" progId="Equation.DSMT4">
                  <p:embed/>
                </p:oleObj>
              </mc:Choice>
              <mc:Fallback>
                <p:oleObj name="Equation" r:id="rId7" imgW="1917700" imgH="1079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971" y="2819400"/>
                        <a:ext cx="2659436" cy="149510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8051234"/>
              </p:ext>
            </p:extLst>
          </p:nvPr>
        </p:nvGraphicFramePr>
        <p:xfrm>
          <a:off x="644236" y="4572000"/>
          <a:ext cx="238125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06" name="Equation" r:id="rId9" imgW="1587240" imgH="482400" progId="Equation.DSMT4">
                  <p:embed/>
                </p:oleObj>
              </mc:Choice>
              <mc:Fallback>
                <p:oleObj name="Equation" r:id="rId9" imgW="158724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44236" y="4572000"/>
                        <a:ext cx="2381250" cy="723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/>
          <p:cNvSpPr/>
          <p:nvPr/>
        </p:nvSpPr>
        <p:spPr>
          <a:xfrm>
            <a:off x="1248738" y="228600"/>
            <a:ext cx="66449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800" b="1" dirty="0" smtClean="0">
                <a:solidFill>
                  <a:schemeClr val="accent2"/>
                </a:solidFill>
                <a:latin typeface="Calibri" pitchFamily="34" charset="0"/>
                <a:cs typeface="Calibri" pitchFamily="34" charset="0"/>
              </a:rPr>
              <a:t>Estimating the mass of the arm for movements in various directions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09600" y="914400"/>
            <a:ext cx="6324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+mn-lt"/>
              </a:rPr>
              <a:t>1.  Define the inertia of the arm</a:t>
            </a:r>
            <a:endParaRPr lang="en-US" b="1" dirty="0">
              <a:latin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075918" y="4208740"/>
            <a:ext cx="35813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When the arm is in the horizontal plane, the inertia of the arm is a 2x2 matrix</a:t>
            </a:r>
            <a:endParaRPr lang="en-US" dirty="0">
              <a:latin typeface="+mj-lt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3705362" y="2894111"/>
            <a:ext cx="4277591" cy="1017489"/>
            <a:chOff x="3705362" y="2894111"/>
            <a:chExt cx="4277591" cy="1017489"/>
          </a:xfrm>
        </p:grpSpPr>
        <p:graphicFrame>
          <p:nvGraphicFramePr>
            <p:cNvPr id="10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25160216"/>
                </p:ext>
              </p:extLst>
            </p:nvPr>
          </p:nvGraphicFramePr>
          <p:xfrm>
            <a:off x="3771900" y="3276600"/>
            <a:ext cx="4211053" cy="635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907" name="Equation" r:id="rId11" imgW="3200400" imgH="482400" progId="Equation.DSMT4">
                    <p:embed/>
                  </p:oleObj>
                </mc:Choice>
                <mc:Fallback>
                  <p:oleObj name="Equation" r:id="rId11" imgW="3200400" imgH="4824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3771900" y="3276600"/>
                          <a:ext cx="4211053" cy="635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TextBox 13"/>
            <p:cNvSpPr txBox="1"/>
            <p:nvPr/>
          </p:nvSpPr>
          <p:spPr>
            <a:xfrm>
              <a:off x="3705362" y="2894111"/>
              <a:ext cx="15135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bri" pitchFamily="34" charset="0"/>
                </a:rPr>
                <a:t>Inertial of the arm</a:t>
              </a:r>
              <a:endParaRPr lang="en-US" dirty="0">
                <a:latin typeface="Calibri" pitchFamily="34" charset="0"/>
              </a:endParaRPr>
            </a:p>
          </p:txBody>
        </p:sp>
      </p:grpSp>
      <p:cxnSp>
        <p:nvCxnSpPr>
          <p:cNvPr id="3" name="Straight Connector 2"/>
          <p:cNvCxnSpPr/>
          <p:nvPr/>
        </p:nvCxnSpPr>
        <p:spPr bwMode="auto">
          <a:xfrm flipV="1">
            <a:off x="5791200" y="1222177"/>
            <a:ext cx="381000" cy="14942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TextBox 14"/>
          <p:cNvSpPr txBox="1"/>
          <p:nvPr/>
        </p:nvSpPr>
        <p:spPr>
          <a:xfrm>
            <a:off x="6172200" y="1015747"/>
            <a:ext cx="15899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+mn-lt"/>
              </a:rPr>
              <a:t>Length of the segment</a:t>
            </a:r>
            <a:endParaRPr lang="en-US" sz="1200" dirty="0">
              <a:latin typeface="+mn-lt"/>
            </a:endParaRPr>
          </a:p>
        </p:txBody>
      </p:sp>
      <p:cxnSp>
        <p:nvCxnSpPr>
          <p:cNvPr id="18" name="Straight Connector 17"/>
          <p:cNvCxnSpPr/>
          <p:nvPr/>
        </p:nvCxnSpPr>
        <p:spPr bwMode="auto">
          <a:xfrm flipV="1">
            <a:off x="5866618" y="1651577"/>
            <a:ext cx="381000" cy="14942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TextBox 18"/>
          <p:cNvSpPr txBox="1"/>
          <p:nvPr/>
        </p:nvSpPr>
        <p:spPr>
          <a:xfrm>
            <a:off x="6247618" y="1445147"/>
            <a:ext cx="17279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+mn-lt"/>
              </a:rPr>
              <a:t>Length to center of mass</a:t>
            </a:r>
            <a:endParaRPr lang="en-US" sz="1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42953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9B20D5-47FA-4C8E-A845-B43923CAC621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3666984"/>
              </p:ext>
            </p:extLst>
          </p:nvPr>
        </p:nvGraphicFramePr>
        <p:xfrm>
          <a:off x="837359" y="2819400"/>
          <a:ext cx="1616075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58" name="Equation" r:id="rId4" imgW="1155600" imgH="685800" progId="Equation.DSMT4">
                  <p:embed/>
                </p:oleObj>
              </mc:Choice>
              <mc:Fallback>
                <p:oleObj name="Equation" r:id="rId4" imgW="1155600" imgH="6858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7359" y="2819400"/>
                        <a:ext cx="1616075" cy="958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09600" y="914400"/>
            <a:ext cx="6324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+mn-lt"/>
              </a:rPr>
              <a:t>2.  Relate inertia of the arm to the effective mass of at the hand.</a:t>
            </a:r>
            <a:endParaRPr lang="en-US" b="1" dirty="0">
              <a:latin typeface="+mn-l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359" y="1301497"/>
            <a:ext cx="1687618" cy="11226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4734" y="1447801"/>
            <a:ext cx="1568873" cy="9499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218" y="1371600"/>
            <a:ext cx="1295400" cy="1129877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248738" y="228600"/>
            <a:ext cx="66449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800" b="1" dirty="0" smtClean="0">
                <a:solidFill>
                  <a:schemeClr val="accent2"/>
                </a:solidFill>
                <a:latin typeface="Calibri" pitchFamily="34" charset="0"/>
                <a:cs typeface="Calibri" pitchFamily="34" charset="0"/>
              </a:rPr>
              <a:t>Estimating the mass of the arm for movements in various directions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1" y="3886200"/>
            <a:ext cx="25431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At rest, inertia describes the relationship between forces and torques in joint coordinates</a:t>
            </a:r>
            <a:endParaRPr lang="en-US" dirty="0">
              <a:latin typeface="+mn-lt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1068288"/>
            <a:ext cx="1143000" cy="132588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47800"/>
            <a:ext cx="1247484" cy="946367"/>
          </a:xfrm>
          <a:prstGeom prst="rect">
            <a:avLst/>
          </a:prstGeom>
        </p:spPr>
      </p:pic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6126304"/>
              </p:ext>
            </p:extLst>
          </p:nvPr>
        </p:nvGraphicFramePr>
        <p:xfrm>
          <a:off x="2913329" y="3124200"/>
          <a:ext cx="2681287" cy="67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59" name="Equation" r:id="rId11" imgW="1917360" imgH="482400" progId="Equation.DSMT4">
                  <p:embed/>
                </p:oleObj>
              </mc:Choice>
              <mc:Fallback>
                <p:oleObj name="Equation" r:id="rId11" imgW="191736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913329" y="3124200"/>
                        <a:ext cx="2681287" cy="6746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5638800" y="3048000"/>
            <a:ext cx="26384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Location of the hand in Cartesian coordinates written in terms of joint angles</a:t>
            </a:r>
            <a:endParaRPr lang="en-US" dirty="0">
              <a:latin typeface="+mn-lt"/>
            </a:endParaRPr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3672925"/>
              </p:ext>
            </p:extLst>
          </p:nvPr>
        </p:nvGraphicFramePr>
        <p:xfrm>
          <a:off x="863600" y="4953000"/>
          <a:ext cx="1562100" cy="674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60" name="Equation" r:id="rId13" imgW="1117440" imgH="482400" progId="Equation.DSMT4">
                  <p:embed/>
                </p:oleObj>
              </mc:Choice>
              <mc:Fallback>
                <p:oleObj name="Equation" r:id="rId13" imgW="1117440" imgH="482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3600" y="4953000"/>
                        <a:ext cx="1562100" cy="674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180237" y="5715000"/>
            <a:ext cx="30018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At rest, the mass matrix </a:t>
            </a:r>
            <a:r>
              <a:rPr lang="en-US" i="1" dirty="0" smtClean="0">
                <a:latin typeface="+mn-lt"/>
              </a:rPr>
              <a:t>M</a:t>
            </a:r>
            <a:r>
              <a:rPr lang="en-US" dirty="0" smtClean="0">
                <a:latin typeface="+mn-lt"/>
              </a:rPr>
              <a:t> describes the relationship between forces and acceleration in Cartesian coordinates</a:t>
            </a:r>
            <a:endParaRPr lang="en-US" dirty="0">
              <a:latin typeface="+mn-lt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631253" y="4738687"/>
            <a:ext cx="4208463" cy="1952625"/>
            <a:chOff x="3631253" y="4738687"/>
            <a:chExt cx="4208463" cy="1952625"/>
          </a:xfrm>
        </p:grpSpPr>
        <p:graphicFrame>
          <p:nvGraphicFramePr>
            <p:cNvPr id="18" name="Object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04768928"/>
                </p:ext>
              </p:extLst>
            </p:nvPr>
          </p:nvGraphicFramePr>
          <p:xfrm>
            <a:off x="3631253" y="4738687"/>
            <a:ext cx="4208463" cy="1952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961" name="Equation" r:id="rId15" imgW="3009600" imgH="1396800" progId="Equation.DSMT4">
                    <p:embed/>
                  </p:oleObj>
                </mc:Choice>
                <mc:Fallback>
                  <p:oleObj name="Equation" r:id="rId15" imgW="3009600" imgH="1396800" progId="Equation.DSMT4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31253" y="4738687"/>
                          <a:ext cx="4208463" cy="19526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" name="TextBox 18"/>
            <p:cNvSpPr txBox="1"/>
            <p:nvPr/>
          </p:nvSpPr>
          <p:spPr>
            <a:xfrm>
              <a:off x="5667375" y="5180111"/>
              <a:ext cx="13260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+mn-lt"/>
                </a:rPr>
                <a:t>Jacobian</a:t>
              </a:r>
              <a:r>
                <a:rPr lang="en-US" dirty="0" smtClean="0">
                  <a:latin typeface="+mn-lt"/>
                </a:rPr>
                <a:t> matrix</a:t>
              </a:r>
              <a:endParaRPr lang="en-US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99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9B20D5-47FA-4C8E-A845-B43923CAC621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6222620"/>
              </p:ext>
            </p:extLst>
          </p:nvPr>
        </p:nvGraphicFramePr>
        <p:xfrm>
          <a:off x="665018" y="2743200"/>
          <a:ext cx="728663" cy="319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50" name="Equation" r:id="rId4" imgW="520560" imgH="228600" progId="Equation.DSMT4">
                  <p:embed/>
                </p:oleObj>
              </mc:Choice>
              <mc:Fallback>
                <p:oleObj name="Equation" r:id="rId4" imgW="5205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018" y="2743200"/>
                        <a:ext cx="728663" cy="319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09600" y="914400"/>
            <a:ext cx="6324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+mn-lt"/>
              </a:rPr>
              <a:t>2.  Relate inertia of the arm to the effective mass of at the hand.</a:t>
            </a:r>
            <a:endParaRPr lang="en-US" b="1" dirty="0">
              <a:latin typeface="+mn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248738" y="228600"/>
            <a:ext cx="66449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800" b="1" dirty="0" smtClean="0">
                <a:solidFill>
                  <a:schemeClr val="accent2"/>
                </a:solidFill>
                <a:latin typeface="+mn-lt"/>
                <a:cs typeface="Calibri" pitchFamily="34" charset="0"/>
              </a:rPr>
              <a:t>Estimating the mass of the arm for movements in various directions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4801" y="3147535"/>
            <a:ext cx="2133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Force and torques are related by the </a:t>
            </a:r>
            <a:r>
              <a:rPr lang="en-US" dirty="0" err="1" smtClean="0">
                <a:latin typeface="+mn-lt"/>
              </a:rPr>
              <a:t>Jacobian</a:t>
            </a:r>
            <a:r>
              <a:rPr lang="en-US" dirty="0" smtClean="0">
                <a:latin typeface="+mn-lt"/>
              </a:rPr>
              <a:t> matrix</a:t>
            </a:r>
            <a:endParaRPr lang="en-US" dirty="0">
              <a:latin typeface="+mn-lt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980" y="1222177"/>
            <a:ext cx="1143000" cy="132588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4953420" y="4267200"/>
            <a:ext cx="271039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The above equation relates inertia </a:t>
            </a:r>
            <a:r>
              <a:rPr lang="en-US" i="1" dirty="0" smtClean="0">
                <a:latin typeface="+mn-lt"/>
              </a:rPr>
              <a:t>H</a:t>
            </a:r>
            <a:r>
              <a:rPr lang="en-US" dirty="0" smtClean="0">
                <a:latin typeface="+mn-lt"/>
              </a:rPr>
              <a:t> to mass </a:t>
            </a:r>
            <a:r>
              <a:rPr lang="en-US" i="1" dirty="0" smtClean="0">
                <a:latin typeface="+mn-lt"/>
              </a:rPr>
              <a:t>M</a:t>
            </a:r>
            <a:r>
              <a:rPr lang="en-US" dirty="0" smtClean="0">
                <a:latin typeface="+mn-lt"/>
              </a:rPr>
              <a:t>.</a:t>
            </a:r>
          </a:p>
          <a:p>
            <a:endParaRPr lang="en-US" dirty="0" smtClean="0">
              <a:latin typeface="+mn-lt"/>
            </a:endParaRPr>
          </a:p>
          <a:p>
            <a:r>
              <a:rPr lang="en-US" dirty="0" smtClean="0">
                <a:latin typeface="+mn-lt"/>
              </a:rPr>
              <a:t>The mass at the hand </a:t>
            </a:r>
            <a:r>
              <a:rPr lang="en-US" i="1" dirty="0" smtClean="0">
                <a:latin typeface="+mn-lt"/>
              </a:rPr>
              <a:t>M</a:t>
            </a:r>
            <a:r>
              <a:rPr lang="en-US" dirty="0" smtClean="0">
                <a:latin typeface="+mn-lt"/>
              </a:rPr>
              <a:t> is a 2x2 matrix, relating acceleration of the hand to forces at the hand.</a:t>
            </a:r>
            <a:endParaRPr lang="en-US" dirty="0">
              <a:latin typeface="+mn-lt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8241005"/>
              </p:ext>
            </p:extLst>
          </p:nvPr>
        </p:nvGraphicFramePr>
        <p:xfrm>
          <a:off x="2743200" y="2728435"/>
          <a:ext cx="1322388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51" name="Equation" r:id="rId7" imgW="1002960" imgH="634680" progId="Equation.DSMT4">
                  <p:embed/>
                </p:oleObj>
              </mc:Choice>
              <mc:Fallback>
                <p:oleObj name="Equation" r:id="rId7" imgW="1002960" imgH="634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743200" y="2728435"/>
                        <a:ext cx="1322388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" name="Picture 1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416" y="1601690"/>
            <a:ext cx="1247484" cy="94636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2590380" y="3669267"/>
            <a:ext cx="2133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Motion at the hand is related to motion at the joints by the </a:t>
            </a:r>
            <a:r>
              <a:rPr lang="en-US" dirty="0" err="1" smtClean="0">
                <a:latin typeface="+mn-lt"/>
              </a:rPr>
              <a:t>Jacobian</a:t>
            </a:r>
            <a:endParaRPr lang="en-US" dirty="0">
              <a:latin typeface="+mn-lt"/>
            </a:endParaRPr>
          </a:p>
        </p:txBody>
      </p:sp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2224328"/>
              </p:ext>
            </p:extLst>
          </p:nvPr>
        </p:nvGraphicFramePr>
        <p:xfrm>
          <a:off x="4935538" y="1471613"/>
          <a:ext cx="2508250" cy="2659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52" name="Equation" r:id="rId10" imgW="1765080" imgH="1866600" progId="Equation.DSMT4">
                  <p:embed/>
                </p:oleObj>
              </mc:Choice>
              <mc:Fallback>
                <p:oleObj name="Equation" r:id="rId10" imgW="1765080" imgH="1866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935538" y="1471613"/>
                        <a:ext cx="2508250" cy="2659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27968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7" grpId="0"/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9B20D5-47FA-4C8E-A845-B43923CAC621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0252" y="3177797"/>
            <a:ext cx="1628775" cy="1447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35364" y="1606058"/>
            <a:ext cx="300186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Pick a unit length acceleration of the hand in direction </a:t>
            </a:r>
            <a:r>
              <a:rPr lang="en-US" i="1" dirty="0" smtClean="0">
                <a:latin typeface="+mn-lt"/>
              </a:rPr>
              <a:t>p</a:t>
            </a:r>
            <a:r>
              <a:rPr lang="en-US" dirty="0" smtClean="0">
                <a:latin typeface="+mn-lt"/>
              </a:rPr>
              <a:t>.  Using the mass matrix we can compute the required force.  The magnitude of the resulting force vector is the effective mass </a:t>
            </a:r>
            <a:r>
              <a:rPr lang="en-US" i="1" dirty="0" smtClean="0">
                <a:latin typeface="+mn-lt"/>
              </a:rPr>
              <a:t>m</a:t>
            </a:r>
            <a:r>
              <a:rPr lang="en-US" dirty="0" smtClean="0">
                <a:latin typeface="+mn-lt"/>
              </a:rPr>
              <a:t> for a movement in direction </a:t>
            </a:r>
            <a:r>
              <a:rPr lang="en-US" i="1" dirty="0" smtClean="0">
                <a:latin typeface="+mn-lt"/>
              </a:rPr>
              <a:t>p</a:t>
            </a:r>
            <a:r>
              <a:rPr lang="en-US" dirty="0" smtClean="0">
                <a:latin typeface="+mn-lt"/>
              </a:rPr>
              <a:t>.</a:t>
            </a:r>
            <a:endParaRPr lang="en-US" dirty="0">
              <a:latin typeface="+mn-lt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3432329"/>
              </p:ext>
            </p:extLst>
          </p:nvPr>
        </p:nvGraphicFramePr>
        <p:xfrm>
          <a:off x="676207" y="803029"/>
          <a:ext cx="1479550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05" name="Equation" r:id="rId5" imgW="1041120" imgH="558720" progId="Equation.DSMT4">
                  <p:embed/>
                </p:oleObj>
              </mc:Choice>
              <mc:Fallback>
                <p:oleObj name="Equation" r:id="rId5" imgW="1041120" imgH="55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76207" y="803029"/>
                        <a:ext cx="1479550" cy="796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/>
          <p:nvPr/>
        </p:nvSpPr>
        <p:spPr>
          <a:xfrm>
            <a:off x="1248738" y="228600"/>
            <a:ext cx="66449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800" b="1" dirty="0" smtClean="0">
                <a:solidFill>
                  <a:schemeClr val="accent2"/>
                </a:solidFill>
                <a:latin typeface="Calibri" pitchFamily="34" charset="0"/>
                <a:cs typeface="Calibri" pitchFamily="34" charset="0"/>
              </a:rPr>
              <a:t>Estimating the mass of the arm for movements in various directions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2003" y="1686215"/>
            <a:ext cx="1279991" cy="123270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312" y="1447799"/>
            <a:ext cx="1117881" cy="121244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1313688"/>
            <a:ext cx="1219200" cy="136104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7495" y="1335459"/>
            <a:ext cx="1097618" cy="1354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441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9B20D5-47FA-4C8E-A845-B43923CAC621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4300701"/>
            <a:ext cx="3456474" cy="146689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34000" y="5874859"/>
            <a:ext cx="11643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Peak velocity</a:t>
            </a:r>
            <a:endParaRPr lang="en-US" sz="1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086600" y="5867400"/>
            <a:ext cx="8410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Duration</a:t>
            </a:r>
            <a:endParaRPr lang="en-US" sz="1400" b="1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9232318"/>
              </p:ext>
            </p:extLst>
          </p:nvPr>
        </p:nvGraphicFramePr>
        <p:xfrm>
          <a:off x="2063316" y="3276600"/>
          <a:ext cx="1466850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91" name="Equation" r:id="rId5" imgW="977760" imgH="444240" progId="Equation.DSMT4">
                  <p:embed/>
                </p:oleObj>
              </mc:Choice>
              <mc:Fallback>
                <p:oleObj name="Equation" r:id="rId5" imgW="97776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316" y="3276600"/>
                        <a:ext cx="1466850" cy="666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/>
          <p:nvPr/>
        </p:nvSpPr>
        <p:spPr>
          <a:xfrm>
            <a:off x="1509021" y="228600"/>
            <a:ext cx="61243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800" b="1" dirty="0" smtClean="0">
                <a:solidFill>
                  <a:schemeClr val="accent2"/>
                </a:solidFill>
                <a:latin typeface="Calibri" pitchFamily="34" charset="0"/>
                <a:cs typeface="Calibri" pitchFamily="34" charset="0"/>
              </a:rPr>
              <a:t>Reaching speed is slower for directions that have greater mass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3826801" y="750332"/>
            <a:ext cx="3660276" cy="2219225"/>
            <a:chOff x="246435" y="3124200"/>
            <a:chExt cx="3660276" cy="2219225"/>
          </a:xfrm>
        </p:grpSpPr>
        <p:pic>
          <p:nvPicPr>
            <p:cNvPr id="14" name="Picture 3" descr="C:\Reza\Papers\Alaa_effort\junk.jp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44511" y="3124200"/>
              <a:ext cx="2362200" cy="22192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246435" y="4079923"/>
              <a:ext cx="11643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Peak velocity</a:t>
              </a:r>
              <a:endParaRPr lang="en-US" sz="1400" b="1" dirty="0"/>
            </a:p>
          </p:txBody>
        </p:sp>
      </p:grpSp>
      <p:pic>
        <p:nvPicPr>
          <p:cNvPr id="16" name="Picture 1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1391" y="1136044"/>
            <a:ext cx="1628775" cy="1447800"/>
          </a:xfrm>
          <a:prstGeom prst="rect">
            <a:avLst/>
          </a:prstGeom>
        </p:spPr>
      </p:pic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4161776"/>
              </p:ext>
            </p:extLst>
          </p:nvPr>
        </p:nvGraphicFramePr>
        <p:xfrm>
          <a:off x="3962400" y="3200400"/>
          <a:ext cx="31623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92" name="Equation" r:id="rId9" imgW="2108160" imgH="457200" progId="Equation.DSMT4">
                  <p:embed/>
                </p:oleObj>
              </mc:Choice>
              <mc:Fallback>
                <p:oleObj name="Equation" r:id="rId9" imgW="2108160" imgH="45720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3200400"/>
                        <a:ext cx="31623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" name="Group 19"/>
          <p:cNvGrpSpPr/>
          <p:nvPr/>
        </p:nvGrpSpPr>
        <p:grpSpPr>
          <a:xfrm>
            <a:off x="152400" y="4114800"/>
            <a:ext cx="3437143" cy="2360241"/>
            <a:chOff x="152400" y="4114800"/>
            <a:chExt cx="3437143" cy="2360241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2015" y="4114800"/>
              <a:ext cx="3037528" cy="2360241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 rot="16200000">
              <a:off x="-5656" y="5401567"/>
              <a:ext cx="6238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Utility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95399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spcAft>
            <a:spcPts val="600"/>
          </a:spcAft>
          <a:defRPr sz="1600" dirty="0" smtClean="0">
            <a:latin typeface="+mn-lt"/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8200</TotalTime>
  <Words>1473</Words>
  <Application>Microsoft Office PowerPoint</Application>
  <PresentationFormat>On-screen Show (4:3)</PresentationFormat>
  <Paragraphs>163</Paragraphs>
  <Slides>24</Slides>
  <Notes>24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Default Design</vt:lpstr>
      <vt:lpstr>Equation</vt:lpstr>
      <vt:lpstr>MathType 6.0 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Johns Hopkins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Reza Shadmehr</dc:creator>
  <cp:lastModifiedBy>Reza</cp:lastModifiedBy>
  <cp:revision>289</cp:revision>
  <dcterms:created xsi:type="dcterms:W3CDTF">2002-01-24T14:57:28Z</dcterms:created>
  <dcterms:modified xsi:type="dcterms:W3CDTF">2015-03-25T12:35:04Z</dcterms:modified>
</cp:coreProperties>
</file>