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2" r:id="rId2"/>
    <p:sldId id="302" r:id="rId3"/>
    <p:sldId id="336" r:id="rId4"/>
    <p:sldId id="337" r:id="rId5"/>
    <p:sldId id="344" r:id="rId6"/>
    <p:sldId id="339" r:id="rId7"/>
    <p:sldId id="340" r:id="rId8"/>
    <p:sldId id="341" r:id="rId9"/>
    <p:sldId id="343" r:id="rId10"/>
    <p:sldId id="33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0" id="{01E33B1B-E197-463B-A531-467BFB591BCB}">
          <p14:sldIdLst>
            <p14:sldId id="262"/>
            <p14:sldId id="302"/>
            <p14:sldId id="336"/>
            <p14:sldId id="337"/>
            <p14:sldId id="344"/>
            <p14:sldId id="339"/>
            <p14:sldId id="340"/>
            <p14:sldId id="341"/>
            <p14:sldId id="343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73" autoAdjust="0"/>
  </p:normalViewPr>
  <p:slideViewPr>
    <p:cSldViewPr>
      <p:cViewPr varScale="1">
        <p:scale>
          <a:sx n="54" d="100"/>
          <a:sy n="54" d="100"/>
        </p:scale>
        <p:origin x="162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2020/3/8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2020/3/8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4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3/8/2020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3/8/2020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3/8/2020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3/8/2020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3/8/2020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3/8/2020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vt.edu/csonline/OS/Lessons/" TargetMode="External"/><Relationship Id="rId2" Type="http://schemas.openxmlformats.org/officeDocument/2006/relationships/hyperlink" Target="https://www.os-book.com/OS1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e.hcmut.edu.vn/~hungnq/courses/o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400" b="1"/>
              <a:t>HỆ ĐIỀU HÀNH</a:t>
            </a:r>
            <a:br>
              <a:rPr lang="en-US" altLang="ja-JP" sz="4400" b="1"/>
            </a:br>
            <a:r>
              <a:rPr lang="en-US" altLang="ja-JP" sz="4400" b="1"/>
              <a:t>Chương 0 </a:t>
            </a:r>
            <a:br>
              <a:rPr lang="en-US" altLang="ja-JP" sz="4400" b="1"/>
            </a:br>
            <a:r>
              <a:rPr lang="en-US" altLang="ja-JP" sz="4400" b="1"/>
              <a:t>Giới thiệu môn học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3/8/2020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3/8/2020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3/8/2020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Thời gian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24536"/>
          </a:xfrm>
        </p:spPr>
        <p:txBody>
          <a:bodyPr/>
          <a:lstStyle/>
          <a:p>
            <a:r>
              <a:rPr lang="vi-VN" altLang="ja-JP"/>
              <a:t>Thời gian:</a:t>
            </a:r>
          </a:p>
          <a:p>
            <a:pPr lvl="1"/>
            <a:r>
              <a:rPr lang="vi-VN" altLang="ja-JP"/>
              <a:t>Lý thuyết: 45 tiết /15 tuần  </a:t>
            </a:r>
          </a:p>
          <a:p>
            <a:pPr lvl="1"/>
            <a:r>
              <a:rPr lang="vi-VN" altLang="ja-JP"/>
              <a:t>Thực hành: 30 tiết / 6 tuần </a:t>
            </a:r>
          </a:p>
          <a:p>
            <a:endParaRPr lang="vi-VN" altLang="ja-JP"/>
          </a:p>
          <a:p>
            <a:r>
              <a:rPr lang="vi-VN" altLang="ja-JP"/>
              <a:t>Thang điểm:</a:t>
            </a:r>
          </a:p>
          <a:p>
            <a:pPr lvl="1"/>
            <a:r>
              <a:rPr lang="vi-VN" altLang="ja-JP"/>
              <a:t>Thi giữa kỳ: 15%</a:t>
            </a:r>
          </a:p>
          <a:p>
            <a:pPr lvl="1"/>
            <a:r>
              <a:rPr lang="vi-VN" altLang="ja-JP"/>
              <a:t>Quá trình: 15%</a:t>
            </a:r>
          </a:p>
          <a:p>
            <a:pPr lvl="1"/>
            <a:r>
              <a:rPr lang="vi-VN" altLang="ja-JP"/>
              <a:t>Thực hành: 20%</a:t>
            </a:r>
          </a:p>
          <a:p>
            <a:pPr lvl="1"/>
            <a:r>
              <a:rPr lang="vi-VN" altLang="ja-JP"/>
              <a:t>Thi cuối kỳ: 50%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3/8/2020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9E5A-E8E0-45EA-909E-C9E7BEB7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thức thi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9DD7-5547-4913-AF3A-8A0ED20F9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Tự luận + Trắc nghiệm</a:t>
            </a:r>
          </a:p>
          <a:p>
            <a:r>
              <a:rPr lang="en-US"/>
              <a:t>Thời gian: 60 phút – 90 phút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D2774-2F26-4820-96FA-736277EE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3/8/2020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7EAE9-0F88-4A7F-A0C7-9A76B64C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8418B-BE69-49F6-AB91-99219B35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43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E8D3-3EF8-4E4D-8C17-0673ACAA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7163-B357-4A0A-8FEE-9AD50BF2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AutoNum type="arabicPeriod"/>
            </a:pPr>
            <a:r>
              <a:rPr lang="en-US" altLang="en-US" sz="2800"/>
              <a:t>Theo bạn hệ điều hành là gì? Kể tên 10 hệ điều hành mà các bạn biết?</a:t>
            </a:r>
          </a:p>
          <a:p>
            <a:pPr>
              <a:buClr>
                <a:schemeClr val="accent2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AutoNum type="arabicPeriod"/>
            </a:pPr>
            <a:r>
              <a:rPr lang="en-US" altLang="en-US" sz="2800"/>
              <a:t>Theo bạn hệ điều hành dùng để làm gì? Có những loại hệ điều hành nào?</a:t>
            </a:r>
          </a:p>
          <a:p>
            <a:pPr>
              <a:buClr>
                <a:schemeClr val="accent2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AutoNum type="arabicPeriod"/>
            </a:pPr>
            <a:r>
              <a:rPr lang="en-US" altLang="en-US" sz="2800"/>
              <a:t>Bạn thích học gì về hệ điều hành? Và thích học theo cách như thế nào?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33A37-590A-4273-831F-E4643623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3/8/2020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B8C91-05D7-43EE-B714-5ADC6DBB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426B-B9BB-40E1-A534-48BD8FC6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42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DAAD-7E94-4012-AC39-68DBD6CC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Chuẩn đầu ra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08BF-F9E8-4052-BDE6-7D084140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Trình bày lại được các k</a:t>
            </a:r>
            <a:r>
              <a:rPr lang="vi-VN"/>
              <a:t>iến thức về hệ điều hành</a:t>
            </a:r>
            <a:endParaRPr lang="en-US"/>
          </a:p>
          <a:p>
            <a:r>
              <a:rPr lang="en-US"/>
              <a:t>Phân tích, suy luận được các</a:t>
            </a:r>
            <a:r>
              <a:rPr lang="vi-VN"/>
              <a:t> bài toán</a:t>
            </a:r>
            <a:r>
              <a:rPr lang="en-US"/>
              <a:t>, các giải thuật được sử dụng trong hệ điều hành</a:t>
            </a:r>
          </a:p>
          <a:p>
            <a:r>
              <a:rPr lang="en-US"/>
              <a:t>Áp dụng,</a:t>
            </a:r>
            <a:r>
              <a:rPr lang="vi-VN"/>
              <a:t> giải quyết </a:t>
            </a:r>
            <a:r>
              <a:rPr lang="en-US"/>
              <a:t>được</a:t>
            </a:r>
            <a:r>
              <a:rPr lang="vi-VN"/>
              <a:t>các bài toán </a:t>
            </a:r>
            <a:r>
              <a:rPr lang="en-US"/>
              <a:t>về hệ điều hành </a:t>
            </a:r>
            <a:r>
              <a:rPr lang="vi-VN"/>
              <a:t>có tính khoa học</a:t>
            </a:r>
            <a:endParaRPr lang="en-US"/>
          </a:p>
          <a:p>
            <a:r>
              <a:rPr lang="en-US"/>
              <a:t>Áp dụng được việc</a:t>
            </a:r>
            <a:r>
              <a:rPr lang="vi-VN"/>
              <a:t> học tập suối đời </a:t>
            </a:r>
            <a:endParaRPr lang="en-US" altLang="en-US" sz="2400"/>
          </a:p>
          <a:p>
            <a:endParaRPr lang="en-US" altLang="en-US" sz="2400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9660-16A8-451A-BA2A-A270689E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3/8/2020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D933A-D49D-4CAC-84D5-9CD8C03D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7B3D-7260-4D87-99BA-8FA82F4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5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740D-3AA5-4E97-A7E7-E2C33E1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32A-D35C-4C85-A6D8-D5573654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824536"/>
          </a:xfrm>
        </p:spPr>
        <p:txBody>
          <a:bodyPr/>
          <a:lstStyle/>
          <a:p>
            <a:pPr>
              <a:buClr>
                <a:srgbClr val="99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500"/>
              <a:t>Chương 1: Tổng quan về hệ điều hành</a:t>
            </a:r>
          </a:p>
          <a:p>
            <a:pPr>
              <a:buClr>
                <a:srgbClr val="99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500"/>
              <a:t>Chương 2: Cấu trúc hệ điều hành</a:t>
            </a:r>
          </a:p>
          <a:p>
            <a:pPr>
              <a:buClr>
                <a:srgbClr val="99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500"/>
              <a:t>Chương 3: Quản lý tiến trình</a:t>
            </a:r>
          </a:p>
          <a:p>
            <a:pPr>
              <a:buClr>
                <a:srgbClr val="99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500"/>
              <a:t>Chương 4: Định thời CPU</a:t>
            </a:r>
          </a:p>
          <a:p>
            <a:pPr>
              <a:buClr>
                <a:srgbClr val="99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500"/>
              <a:t>Chương 5: Đồng bộ hoá tiến trình</a:t>
            </a:r>
          </a:p>
          <a:p>
            <a:pPr>
              <a:buClr>
                <a:srgbClr val="99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500"/>
              <a:t>Chương 6: Tắc nghẽn</a:t>
            </a:r>
          </a:p>
          <a:p>
            <a:pPr>
              <a:buClr>
                <a:srgbClr val="99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500"/>
              <a:t>Chương 7: Quản lý bộ nhớ</a:t>
            </a:r>
          </a:p>
          <a:p>
            <a:pPr>
              <a:buClr>
                <a:srgbClr val="99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500"/>
              <a:t>Chương 8: Bộ nhớ ảo</a:t>
            </a:r>
          </a:p>
          <a:p>
            <a:pPr algn="l">
              <a:buClr>
                <a:srgbClr val="99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500"/>
              <a:t>Ch</a:t>
            </a:r>
            <a:r>
              <a:rPr lang="vi-VN" altLang="en-US" sz="2500"/>
              <a:t>ư</a:t>
            </a:r>
            <a:r>
              <a:rPr lang="en-US" altLang="en-US" sz="2500"/>
              <a:t>ơng 9: Hệ điều hành Linux và hệ điều hành Windows</a:t>
            </a:r>
          </a:p>
          <a:p>
            <a:r>
              <a:rPr lang="en-US" sz="2500"/>
              <a:t>Đọc thêm: </a:t>
            </a:r>
            <a:r>
              <a:rPr lang="en-US" altLang="en-US" sz="2500">
                <a:solidFill>
                  <a:schemeClr val="tx2">
                    <a:lumMod val="75000"/>
                  </a:schemeClr>
                </a:solidFill>
              </a:rPr>
              <a:t>Hệ thống quản lý tập tin, Hệ thống quản lý nhập xuất, Bảo vệ và an toàn hệ thống</a:t>
            </a:r>
            <a:r>
              <a:rPr lang="en-US" altLang="en-US" sz="2800">
                <a:solidFill>
                  <a:schemeClr val="tx2">
                    <a:lumMod val="75000"/>
                  </a:schemeClr>
                </a:solidFill>
              </a:rPr>
              <a:t>, …</a:t>
            </a:r>
          </a:p>
          <a:p>
            <a:endParaRPr lang="en-US" altLang="en-US" sz="2800">
              <a:solidFill>
                <a:schemeClr val="bg1">
                  <a:lumMod val="8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C81AE-6039-4E71-968A-7D401C44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3/8/2020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06EED-2D65-4CC6-8486-BD86A358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CCFB-D00A-4C7A-80C9-416E9A46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1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80DB-9D08-43D8-AC06-0D79798F22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Tài liệu tham khảo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90C-5001-49CE-A0F4-CFB2EBA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3/8/2020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1D88-9BD8-43C7-A311-6D9D741D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ABA7B-A829-4BF6-9695-22771A1E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pic>
        <p:nvPicPr>
          <p:cNvPr id="9" name="Content Placeholder 8" descr="A close up of a reptile&#10;&#10;Description automatically generated">
            <a:extLst>
              <a:ext uri="{FF2B5EF4-FFF2-40B4-BE49-F238E27FC236}">
                <a16:creationId xmlns:a16="http://schemas.microsoft.com/office/drawing/2014/main" id="{3CFDD79F-8A84-4D62-AD68-C0B988D87B3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24781"/>
            <a:ext cx="2590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CB5F6D-213D-4EC6-98E2-2E45D548643B}"/>
              </a:ext>
            </a:extLst>
          </p:cNvPr>
          <p:cNvPicPr>
            <a:picLocks noGrp="1" noChangeAspect="1" noChangeArrowheads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923" y="1424781"/>
            <a:ext cx="244327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A11947-F097-4644-890F-9D3022EC107A}"/>
              </a:ext>
            </a:extLst>
          </p:cNvPr>
          <p:cNvSpPr/>
          <p:nvPr/>
        </p:nvSpPr>
        <p:spPr>
          <a:xfrm>
            <a:off x="437356" y="534147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</a:rPr>
              <a:t>1. Silberschatz, Galvin, Gagne. </a:t>
            </a:r>
            <a:r>
              <a:rPr lang="en-US" altLang="en-US" b="1">
                <a:latin typeface="Arial" panose="020B0604020202020204" pitchFamily="34" charset="0"/>
              </a:rPr>
              <a:t>Operating System Concepts. 10</a:t>
            </a:r>
            <a:r>
              <a:rPr lang="en-US" altLang="en-US" b="1" baseline="30000">
                <a:latin typeface="Arial" panose="020B0604020202020204" pitchFamily="34" charset="0"/>
              </a:rPr>
              <a:t>th</a:t>
            </a:r>
            <a:r>
              <a:rPr lang="en-US" altLang="en-US" b="1">
                <a:latin typeface="Arial" panose="020B0604020202020204" pitchFamily="34" charset="0"/>
              </a:rPr>
              <a:t> edition</a:t>
            </a:r>
            <a:r>
              <a:rPr lang="en-US" altLang="en-US">
                <a:latin typeface="Arial" panose="020B0604020202020204" pitchFamily="34" charset="0"/>
              </a:rPr>
              <a:t>, John Wiley &amp; Sons, 2018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CB99C43C-8E2A-4003-96B5-7E556FF9E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356" y="5324475"/>
            <a:ext cx="4081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2. Trần Hạnh Nhi, Lê Khắc Nhiên Ân. </a:t>
            </a: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Giáo trình hệ điều hành.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Trung tâm phát triển công nghệ thông tin-ĐHQG.HCM, 2005</a:t>
            </a:r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5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029A7D1-7AA0-4E29-8A04-79138B2F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r>
              <a:rPr kumimoji="1" lang="en-US"/>
              <a:t>Tài liệu tham khảo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84778B-84B4-4EAB-98CD-85943FB3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r>
              <a:rPr lang="en-US" altLang="en-US" sz="2800"/>
              <a:t>3. Nguyễn Phú Trường. Giáo trình hệ điều hành. ĐH Cần Thơ, 2005.</a:t>
            </a:r>
          </a:p>
          <a:p>
            <a:r>
              <a:rPr lang="en-US" altLang="en-US" sz="2800"/>
              <a:t>4. Link web:</a:t>
            </a:r>
          </a:p>
          <a:p>
            <a:pPr marL="0" indent="0">
              <a:buNone/>
            </a:pPr>
            <a:r>
              <a:rPr lang="en-US" altLang="en-US" sz="2800"/>
              <a:t>	</a:t>
            </a:r>
            <a:r>
              <a:rPr lang="en-US" altLang="en-US" sz="2800">
                <a:hlinkClick r:id="rId2"/>
              </a:rPr>
              <a:t>https://www.os-book.com/OS10/</a:t>
            </a:r>
            <a:r>
              <a:rPr lang="en-US" altLang="en-US" sz="2800"/>
              <a:t>	</a:t>
            </a:r>
            <a:r>
              <a:rPr lang="en-US" altLang="en-US" sz="2800">
                <a:hlinkClick r:id="rId3"/>
              </a:rPr>
              <a:t>http://courses.cs.vt.edu/csonline/OS/Lessons/</a:t>
            </a:r>
            <a:r>
              <a:rPr lang="en-US" altLang="en-US" sz="2800"/>
              <a:t>	 	</a:t>
            </a:r>
            <a:r>
              <a:rPr lang="en-US" altLang="en-US" sz="2800">
                <a:hlinkClick r:id="rId4"/>
              </a:rPr>
              <a:t>http://www.cse.hcmut.edu.vn/~hungnq/courses/os/</a:t>
            </a:r>
            <a:endParaRPr lang="en-US" altLang="en-US" sz="2800"/>
          </a:p>
          <a:p>
            <a:endParaRPr kumimoji="1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4D5F-BECC-4828-B494-FFADF13E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BA136E8E-48A6-4CCA-8C49-35959C36CF6D}" type="datetime1">
              <a:rPr kumimoji="1" lang="en-US" altLang="ja-JP" smtClean="0"/>
              <a:pPr>
                <a:spcAft>
                  <a:spcPts val="600"/>
                </a:spcAft>
              </a:pPr>
              <a:t>3/8/2020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2924C-8624-405A-9007-FCFE2D62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8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17288B-7B56-41C5-B8D7-781697A7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 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23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029A7D1-7AA0-4E29-8A04-79138B2F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r>
              <a:rPr kumimoji="1" lang="en-US"/>
              <a:t>Quy định môn học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84778B-84B4-4EAB-98CD-85943FB3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r>
              <a:rPr lang="vi-VN" altLang="en-US" sz="2800">
                <a:solidFill>
                  <a:srgbClr val="FF0000"/>
                </a:solidFill>
              </a:rPr>
              <a:t>Sinh viên cần in slide bài giảng </a:t>
            </a:r>
            <a:r>
              <a:rPr lang="vi-VN" altLang="en-US" sz="2800"/>
              <a:t>và đọc ở nhà trước khi lên lớp.</a:t>
            </a:r>
            <a:endParaRPr lang="en-US" altLang="en-US" sz="2800"/>
          </a:p>
          <a:p>
            <a:r>
              <a:rPr lang="en-US" altLang="en-US" sz="2800"/>
              <a:t>Đi học đúng giờ. </a:t>
            </a:r>
          </a:p>
          <a:p>
            <a:r>
              <a:rPr lang="vi-VN" altLang="en-US" sz="2800"/>
              <a:t>Chủ động mạnh dạn trả lời câu hỏi từ giảng viên và xung phong lên bảng sửa bài tập, đặt câu hỏi khi có thắc mắc.</a:t>
            </a:r>
            <a:endParaRPr lang="en-US" altLang="en-US" sz="2800"/>
          </a:p>
          <a:p>
            <a:r>
              <a:rPr lang="vi-VN" altLang="en-US" sz="2800"/>
              <a:t>Về nhà ôn lại bài ngay, nếu còn chưa hiểu nội dung kiến thức nào có thể gửi email để hỏi hoặc hỏi vào buổi học tiếp theo</a:t>
            </a:r>
            <a:r>
              <a:rPr lang="en-US" altLang="en-US" sz="2800"/>
              <a:t>.</a:t>
            </a:r>
          </a:p>
          <a:p>
            <a:pPr marL="0" indent="0">
              <a:buNone/>
            </a:pP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	</a:t>
            </a:r>
            <a:endParaRPr kumimoji="1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4D5F-BECC-4828-B494-FFADF13E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BA136E8E-48A6-4CCA-8C49-35959C36CF6D}" type="datetime1">
              <a:rPr kumimoji="1" lang="en-US" altLang="ja-JP" smtClean="0"/>
              <a:pPr>
                <a:spcAft>
                  <a:spcPts val="600"/>
                </a:spcAft>
              </a:pPr>
              <a:t>3/8/2020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2924C-8624-405A-9007-FCFE2D62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9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17288B-7B56-41C5-B8D7-781697A7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 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658767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608</Words>
  <Application>Microsoft Office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Monotype Sorts</vt:lpstr>
      <vt:lpstr>Times New Roman</vt:lpstr>
      <vt:lpstr>Verdana</vt:lpstr>
      <vt:lpstr>Wingdings</vt:lpstr>
      <vt:lpstr>dsp</vt:lpstr>
      <vt:lpstr>HỆ ĐIỀU HÀNH Chương 0  Giới thiệu môn học</vt:lpstr>
      <vt:lpstr>Thời gian</vt:lpstr>
      <vt:lpstr>Hình thức thi</vt:lpstr>
      <vt:lpstr>TEST</vt:lpstr>
      <vt:lpstr>Chuẩn đầu ra môn học</vt:lpstr>
      <vt:lpstr>Nội dung</vt:lpstr>
      <vt:lpstr>Tài liệu tham khảo</vt:lpstr>
      <vt:lpstr>Tài liệu tham khảo</vt:lpstr>
      <vt:lpstr>Quy định môn học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0  Giới thiệu môn học</dc:title>
  <dc:creator>ntthien</dc:creator>
  <cp:lastModifiedBy>ntthien</cp:lastModifiedBy>
  <cp:revision>5</cp:revision>
  <dcterms:created xsi:type="dcterms:W3CDTF">2020-03-08T03:18:37Z</dcterms:created>
  <dcterms:modified xsi:type="dcterms:W3CDTF">2020-03-08T14:00:57Z</dcterms:modified>
</cp:coreProperties>
</file>