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62" r:id="rId2"/>
    <p:sldId id="334" r:id="rId3"/>
    <p:sldId id="302" r:id="rId4"/>
    <p:sldId id="303" r:id="rId5"/>
    <p:sldId id="371" r:id="rId6"/>
    <p:sldId id="336" r:id="rId7"/>
    <p:sldId id="337" r:id="rId8"/>
    <p:sldId id="376" r:id="rId9"/>
    <p:sldId id="339" r:id="rId10"/>
    <p:sldId id="340" r:id="rId11"/>
    <p:sldId id="343" r:id="rId12"/>
    <p:sldId id="342" r:id="rId13"/>
    <p:sldId id="344" r:id="rId14"/>
    <p:sldId id="346" r:id="rId15"/>
    <p:sldId id="347" r:id="rId16"/>
    <p:sldId id="348" r:id="rId17"/>
    <p:sldId id="349" r:id="rId18"/>
    <p:sldId id="350" r:id="rId19"/>
    <p:sldId id="345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3" r:id="rId32"/>
    <p:sldId id="377" r:id="rId33"/>
    <p:sldId id="378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9" r:id="rId42"/>
    <p:sldId id="380" r:id="rId43"/>
    <p:sldId id="381" r:id="rId44"/>
    <p:sldId id="382" r:id="rId45"/>
    <p:sldId id="301" r:id="rId46"/>
    <p:sldId id="372" r:id="rId47"/>
    <p:sldId id="373" r:id="rId48"/>
    <p:sldId id="374" r:id="rId49"/>
    <p:sldId id="375" r:id="rId5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3" id="{01E33B1B-E197-463B-A531-467BFB591BCB}">
          <p14:sldIdLst>
            <p14:sldId id="262"/>
            <p14:sldId id="334"/>
            <p14:sldId id="302"/>
            <p14:sldId id="303"/>
            <p14:sldId id="371"/>
            <p14:sldId id="336"/>
            <p14:sldId id="337"/>
            <p14:sldId id="376"/>
            <p14:sldId id="339"/>
            <p14:sldId id="340"/>
            <p14:sldId id="343"/>
            <p14:sldId id="342"/>
            <p14:sldId id="344"/>
            <p14:sldId id="346"/>
            <p14:sldId id="347"/>
            <p14:sldId id="348"/>
            <p14:sldId id="349"/>
            <p14:sldId id="350"/>
            <p14:sldId id="345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3"/>
            <p14:sldId id="377"/>
            <p14:sldId id="378"/>
            <p14:sldId id="364"/>
            <p14:sldId id="365"/>
            <p14:sldId id="366"/>
            <p14:sldId id="367"/>
            <p14:sldId id="368"/>
            <p14:sldId id="369"/>
            <p14:sldId id="370"/>
            <p14:sldId id="379"/>
            <p14:sldId id="380"/>
            <p14:sldId id="381"/>
            <p14:sldId id="382"/>
            <p14:sldId id="301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573" autoAdjust="0"/>
  </p:normalViewPr>
  <p:slideViewPr>
    <p:cSldViewPr>
      <p:cViewPr varScale="1">
        <p:scale>
          <a:sx n="54" d="100"/>
          <a:sy n="54" d="100"/>
        </p:scale>
        <p:origin x="90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2020/3/5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42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many-to-many model suffers from neither of these</a:t>
            </a:r>
            <a:b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shortcomings: developers can create as many user threads as necessary, and</a:t>
            </a:r>
            <a:b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corresponding kernel threads can run in parallel on a multiprocessor. Also,</a:t>
            </a:r>
            <a:b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thread performs a blocking system call, the kernel can schedule another</a:t>
            </a:r>
            <a:b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for execution.</a:t>
            </a:r>
            <a:r>
              <a:rPr lang="en-US"/>
              <a:t> </a:t>
            </a:r>
          </a:p>
          <a:p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 many-to-many model appears to be the most ﬂexible of the</a:t>
            </a:r>
            <a:b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discussed, in practice it is diffcult to implement. In addition, with an</a:t>
            </a:r>
            <a:b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number of processing cores appearing on most systems, limiting</a:t>
            </a:r>
            <a:b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kernel threads has become less important. As a result, most</a:t>
            </a:r>
            <a:b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systems now use the one-to-one model. 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57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88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77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5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56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96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250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97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10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133600"/>
          </a:xfrm>
        </p:spPr>
        <p:txBody>
          <a:bodyPr/>
          <a:lstStyle/>
          <a:p>
            <a:r>
              <a:rPr lang="en-US" altLang="ja-JP" sz="4400" b="1"/>
              <a:t>HỆ ĐIỀU HÀNH</a:t>
            </a:r>
            <a:br>
              <a:rPr lang="en-US" altLang="ja-JP" sz="4400" b="1"/>
            </a:br>
            <a:r>
              <a:rPr lang="en-US" altLang="ja-JP" sz="4400" b="1"/>
              <a:t>Chương 3 </a:t>
            </a:r>
            <a:br>
              <a:rPr lang="en-US" altLang="ja-JP" sz="4400" b="1"/>
            </a:br>
            <a:r>
              <a:rPr lang="en-US" altLang="ja-JP" sz="4400" b="1"/>
              <a:t>Tiến trình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0013" y="4495800"/>
            <a:ext cx="6400800" cy="1143000"/>
          </a:xfrm>
        </p:spPr>
        <p:txBody>
          <a:bodyPr/>
          <a:lstStyle/>
          <a:p>
            <a:fld id="{EC249288-D14A-467C-8366-77A5EE84F41A}" type="datetime1">
              <a:rPr lang="en-US" altLang="ja-JP" smtClean="0"/>
              <a:t>3/5/2020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3/5/2020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Trạng thái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  <a:p>
            <a:r>
              <a:rPr lang="vi-VN"/>
              <a:t>new: tiến trình vừa được tạo</a:t>
            </a:r>
          </a:p>
          <a:p>
            <a:r>
              <a:rPr lang="vi-VN"/>
              <a:t>ready: tiến trình đã có đủ tài nguyên, chỉ còn cần CPU</a:t>
            </a:r>
          </a:p>
          <a:p>
            <a:r>
              <a:rPr lang="vi-VN"/>
              <a:t>running: các lệnh của tiến trình đang được thực thi</a:t>
            </a:r>
          </a:p>
          <a:p>
            <a:r>
              <a:rPr lang="vi-VN"/>
              <a:t>waiting: hay là blocked, tiến trình đợi I/O hoàn tất, tín hiệu</a:t>
            </a:r>
          </a:p>
          <a:p>
            <a:r>
              <a:rPr lang="vi-VN"/>
              <a:t>terminated: tiến trình đã kết thúc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362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Trạng thái tiến trình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17550" y="5715000"/>
            <a:ext cx="775176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225"/>
              </a:spcBef>
              <a:buClr>
                <a:srgbClr val="993300"/>
              </a:buClr>
              <a:buSzPct val="90000"/>
            </a:pPr>
            <a:r>
              <a:rPr lang="en-US" altLang="en-US" sz="2600">
                <a:solidFill>
                  <a:schemeClr val="tx1"/>
                </a:solidFill>
                <a:latin typeface="+mj-lt"/>
              </a:rPr>
              <a:t>Chuyển đổi giữa các trạng thái của tiến trình</a:t>
            </a:r>
            <a:endParaRPr lang="vi-VN" altLang="en-US" sz="2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303463" y="2438400"/>
            <a:ext cx="1446212" cy="944563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ready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199063" y="2514600"/>
            <a:ext cx="1538287" cy="8683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running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827463" y="1790700"/>
            <a:ext cx="1195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dispatch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598863" y="3670300"/>
            <a:ext cx="15938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interrupt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1313" y="3971925"/>
            <a:ext cx="1433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I/O or event completion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743575" y="3962400"/>
            <a:ext cx="1323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I/O or event wait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717550" y="1676400"/>
            <a:ext cx="1066800" cy="6096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new</a:t>
            </a:r>
          </a:p>
        </p:txBody>
      </p:sp>
      <p:cxnSp>
        <p:nvCxnSpPr>
          <p:cNvPr id="16" name="AutoShape 10"/>
          <p:cNvCxnSpPr>
            <a:cxnSpLocks noChangeShapeType="1"/>
            <a:stCxn id="15" idx="6"/>
            <a:endCxn id="9" idx="1"/>
          </p:cNvCxnSpPr>
          <p:nvPr/>
        </p:nvCxnSpPr>
        <p:spPr bwMode="auto">
          <a:xfrm>
            <a:off x="1784350" y="1981200"/>
            <a:ext cx="730250" cy="595313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118350" y="1524000"/>
            <a:ext cx="1447800" cy="60960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terminated</a:t>
            </a:r>
          </a:p>
        </p:txBody>
      </p:sp>
      <p:cxnSp>
        <p:nvCxnSpPr>
          <p:cNvPr id="18" name="AutoShape 12"/>
          <p:cNvCxnSpPr>
            <a:cxnSpLocks noChangeShapeType="1"/>
            <a:stCxn id="10" idx="7"/>
            <a:endCxn id="17" idx="2"/>
          </p:cNvCxnSpPr>
          <p:nvPr/>
        </p:nvCxnSpPr>
        <p:spPr bwMode="auto">
          <a:xfrm rot="16200000">
            <a:off x="6408738" y="1931987"/>
            <a:ext cx="812800" cy="60642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3"/>
          <p:cNvCxnSpPr>
            <a:cxnSpLocks noChangeShapeType="1"/>
            <a:stCxn id="9" idx="7"/>
            <a:endCxn id="10" idx="1"/>
          </p:cNvCxnSpPr>
          <p:nvPr/>
        </p:nvCxnSpPr>
        <p:spPr bwMode="auto">
          <a:xfrm rot="5400000" flipV="1">
            <a:off x="4448969" y="1666082"/>
            <a:ext cx="65087" cy="1885950"/>
          </a:xfrm>
          <a:prstGeom prst="curvedConnector3">
            <a:avLst>
              <a:gd name="adj1" fmla="val -563417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4"/>
          <p:cNvCxnSpPr>
            <a:cxnSpLocks noChangeShapeType="1"/>
            <a:stCxn id="10" idx="3"/>
            <a:endCxn id="9" idx="5"/>
          </p:cNvCxnSpPr>
          <p:nvPr/>
        </p:nvCxnSpPr>
        <p:spPr bwMode="auto">
          <a:xfrm rot="16200000" flipV="1">
            <a:off x="4475956" y="2307432"/>
            <a:ext cx="11113" cy="1885950"/>
          </a:xfrm>
          <a:prstGeom prst="curvedConnector3">
            <a:avLst>
              <a:gd name="adj1" fmla="val -3185713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5"/>
          <p:cNvCxnSpPr>
            <a:cxnSpLocks noChangeShapeType="1"/>
            <a:stCxn id="10" idx="4"/>
            <a:endCxn id="22" idx="6"/>
          </p:cNvCxnSpPr>
          <p:nvPr/>
        </p:nvCxnSpPr>
        <p:spPr bwMode="auto">
          <a:xfrm rot="5400000">
            <a:off x="4802187" y="3717926"/>
            <a:ext cx="1501775" cy="8318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765550" y="4419600"/>
            <a:ext cx="1371600" cy="9302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waiting</a:t>
            </a:r>
          </a:p>
        </p:txBody>
      </p:sp>
      <p:cxnSp>
        <p:nvCxnSpPr>
          <p:cNvPr id="23" name="AutoShape 17"/>
          <p:cNvCxnSpPr>
            <a:cxnSpLocks noChangeShapeType="1"/>
            <a:stCxn id="22" idx="2"/>
            <a:endCxn id="9" idx="4"/>
          </p:cNvCxnSpPr>
          <p:nvPr/>
        </p:nvCxnSpPr>
        <p:spPr bwMode="auto">
          <a:xfrm rot="10800000">
            <a:off x="3027363" y="3382963"/>
            <a:ext cx="738187" cy="150177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2222500" y="17780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admit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40450" y="18034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5741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7" grpId="0" animBg="1"/>
      <p:bldP spid="22" grpId="0" animBg="1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Trạng thái tiến trình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412776"/>
            <a:ext cx="3863280" cy="4824536"/>
          </a:xfrm>
        </p:spPr>
        <p:txBody>
          <a:bodyPr/>
          <a:lstStyle/>
          <a:p>
            <a:r>
              <a:rPr lang="vi-VN"/>
              <a:t>Chuỗi trạng thái của tiến trình test như sau (trường hợp tốt nhất):</a:t>
            </a:r>
          </a:p>
          <a:p>
            <a:pPr lvl="1"/>
            <a:r>
              <a:rPr lang="vi-VN"/>
              <a:t>new</a:t>
            </a:r>
          </a:p>
          <a:p>
            <a:pPr lvl="1"/>
            <a:r>
              <a:rPr lang="vi-VN"/>
              <a:t>ready</a:t>
            </a:r>
          </a:p>
          <a:p>
            <a:pPr lvl="1"/>
            <a:r>
              <a:rPr lang="vi-VN"/>
              <a:t>running</a:t>
            </a:r>
          </a:p>
          <a:p>
            <a:pPr lvl="1"/>
            <a:r>
              <a:rPr lang="vi-VN"/>
              <a:t>waiting (do chờ I/O khi gọi printf)</a:t>
            </a:r>
          </a:p>
          <a:p>
            <a:pPr lvl="1"/>
            <a:r>
              <a:rPr lang="vi-VN"/>
              <a:t>ready</a:t>
            </a:r>
          </a:p>
          <a:p>
            <a:pPr lvl="1"/>
            <a:r>
              <a:rPr lang="vi-VN"/>
              <a:t>running</a:t>
            </a:r>
          </a:p>
          <a:p>
            <a:pPr lvl="1"/>
            <a:r>
              <a:rPr lang="vi-VN"/>
              <a:t>terminated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442020" y="1358900"/>
            <a:ext cx="4419600" cy="531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+mj-lt"/>
              </a:rPr>
              <a:t>/* test.c */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+mj-lt"/>
              </a:rPr>
              <a:t>int main(int argc, char** argv)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+mj-lt"/>
              </a:rPr>
              <a:t>{       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+mj-lt"/>
              </a:rPr>
              <a:t>   printf(“Hello world\n");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+mj-lt"/>
              </a:rPr>
              <a:t>   exit(0);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+mj-lt"/>
              </a:rPr>
              <a:t>}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vi-VN" altLang="en-US" sz="2400">
                <a:solidFill>
                  <a:srgbClr val="000000"/>
                </a:solidFill>
                <a:latin typeface="+mj-lt"/>
              </a:rPr>
              <a:t>Biên dịch chương trình trong Linux</a:t>
            </a:r>
            <a:r>
              <a:rPr lang="en-US" altLang="en-US" sz="2400">
                <a:solidFill>
                  <a:srgbClr val="000000"/>
                </a:solidFill>
                <a:latin typeface="+mj-lt"/>
              </a:rPr>
              <a:t>: </a:t>
            </a:r>
            <a:r>
              <a:rPr lang="en-US" altLang="en-US" sz="2400" b="1">
                <a:solidFill>
                  <a:srgbClr val="000000"/>
                </a:solidFill>
                <a:latin typeface="+mj-lt"/>
              </a:rPr>
              <a:t>gcc test.c –o test</a:t>
            </a:r>
            <a:endParaRPr lang="en-US" altLang="en-US" sz="1200" b="1">
              <a:solidFill>
                <a:srgbClr val="000000"/>
              </a:solidFill>
              <a:latin typeface="+mj-lt"/>
            </a:endParaRP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vi-VN" altLang="en-US" sz="2400">
                <a:solidFill>
                  <a:srgbClr val="000000"/>
                </a:solidFill>
                <a:latin typeface="+mj-lt"/>
              </a:rPr>
              <a:t>Thực thi chương trình test</a:t>
            </a:r>
            <a:r>
              <a:rPr lang="en-US" altLang="en-US" sz="2400">
                <a:solidFill>
                  <a:srgbClr val="000000"/>
                </a:solidFill>
                <a:latin typeface="+mj-lt"/>
              </a:rPr>
              <a:t>: </a:t>
            </a:r>
            <a:r>
              <a:rPr lang="en-US" altLang="en-US" sz="2400" b="1">
                <a:solidFill>
                  <a:srgbClr val="000000"/>
                </a:solidFill>
                <a:latin typeface="+mj-lt"/>
              </a:rPr>
              <a:t>./test</a:t>
            </a:r>
            <a:endParaRPr lang="en-US" altLang="en-US" sz="1200" b="1">
              <a:solidFill>
                <a:srgbClr val="000000"/>
              </a:solidFill>
              <a:latin typeface="+mj-lt"/>
            </a:endParaRP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vi-VN" altLang="en-US" sz="2400">
                <a:solidFill>
                  <a:srgbClr val="000000"/>
                </a:solidFill>
                <a:latin typeface="+mj-lt"/>
              </a:rPr>
              <a:t>Trong hệ thống sẽ có một tiến trình test được tạo ra, thực thi và kết thúc.</a:t>
            </a:r>
          </a:p>
        </p:txBody>
      </p:sp>
    </p:spTree>
    <p:extLst>
      <p:ext uri="{BB962C8B-B14F-4D97-AF65-F5344CB8AC3E}">
        <p14:creationId xmlns:p14="http://schemas.microsoft.com/office/powerpoint/2010/main" val="412658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Mỗi tiến trình trong hệ thống đều được cấp phát một Process Control Block (PCB)</a:t>
            </a:r>
          </a:p>
          <a:p>
            <a:pPr lvl="1"/>
            <a:r>
              <a:rPr lang="vi-VN"/>
              <a:t>PCB là một trong các cấu trúc dữ liệu quan trọng nhất của hệ điều hành</a:t>
            </a:r>
          </a:p>
          <a:p>
            <a:r>
              <a:rPr lang="vi-VN"/>
              <a:t>PCB gồm:</a:t>
            </a:r>
          </a:p>
          <a:p>
            <a:pPr lvl="1"/>
            <a:r>
              <a:rPr lang="vi-VN"/>
              <a:t>Trạng thái tiến trình: new, ready, running,…</a:t>
            </a:r>
          </a:p>
          <a:p>
            <a:pPr lvl="1"/>
            <a:r>
              <a:rPr lang="vi-VN"/>
              <a:t>Bộ đếm chương trình</a:t>
            </a:r>
          </a:p>
          <a:p>
            <a:pPr lvl="1"/>
            <a:r>
              <a:rPr lang="vi-VN"/>
              <a:t>Các thanh ghi</a:t>
            </a:r>
          </a:p>
          <a:p>
            <a:pPr lvl="1"/>
            <a:r>
              <a:rPr lang="vi-VN"/>
              <a:t>Thông tin lập thời biểu CPU: độ ưu tiên, …</a:t>
            </a:r>
          </a:p>
          <a:p>
            <a:pPr lvl="1"/>
            <a:r>
              <a:rPr lang="vi-VN"/>
              <a:t>Thông tin quản lý bộ nhớ</a:t>
            </a:r>
          </a:p>
          <a:p>
            <a:pPr lvl="1"/>
            <a:r>
              <a:rPr lang="vi-VN"/>
              <a:t>Thông tin: lượng CPU, thời gian sử dụng,</a:t>
            </a:r>
          </a:p>
          <a:p>
            <a:pPr lvl="1"/>
            <a:r>
              <a:rPr lang="vi-VN"/>
              <a:t>Thông tin trạng thái I/O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7" t="731" r="28017" b="540"/>
          <a:stretch>
            <a:fillRect/>
          </a:stretch>
        </p:blipFill>
        <p:spPr bwMode="auto">
          <a:xfrm>
            <a:off x="6817660" y="2911499"/>
            <a:ext cx="1858053" cy="333851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4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/>
              <a:t>Yêu cầu đối với hệ điều hành về quản lý tiến trình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Hỗ trợ sự thực thi luân phiên giữa nhiều tiến trình</a:t>
            </a:r>
          </a:p>
          <a:p>
            <a:pPr lvl="1"/>
            <a:r>
              <a:rPr lang="vi-VN"/>
              <a:t>Hiệu suất sử dụng CPU</a:t>
            </a:r>
          </a:p>
          <a:p>
            <a:pPr lvl="1"/>
            <a:r>
              <a:rPr lang="vi-VN"/>
              <a:t>Thời gian đáp ứng</a:t>
            </a:r>
          </a:p>
          <a:p>
            <a:r>
              <a:rPr lang="vi-VN"/>
              <a:t>Phân phối tài nguyên hệ thống hợp lý</a:t>
            </a:r>
          </a:p>
          <a:p>
            <a:r>
              <a:rPr lang="vi-VN"/>
              <a:t>Tránh deadlock, trì hoãn vô hạn định</a:t>
            </a:r>
          </a:p>
          <a:p>
            <a:r>
              <a:rPr lang="vi-VN"/>
              <a:t>Cung cấp cơ chế giao tiếp và đồng bộ hoạt động các tiến trình</a:t>
            </a:r>
          </a:p>
          <a:p>
            <a:r>
              <a:rPr lang="vi-VN"/>
              <a:t>Cung cấp cơ chế hỗ trợ user tạo/kết thúc tiến trình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793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các tiến trình: các hàng đợi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93825" y="23717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zh-TW" sz="14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running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393825" y="3298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zh-TW" sz="14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ready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393825" y="4264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zh-TW" sz="14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waiting</a:t>
            </a:r>
          </a:p>
        </p:txBody>
      </p:sp>
      <p:graphicFrame>
        <p:nvGraphicFramePr>
          <p:cNvPr id="10" name="Group 163"/>
          <p:cNvGraphicFramePr>
            <a:graphicFrameLocks noGrp="1"/>
          </p:cNvGraphicFramePr>
          <p:nvPr/>
        </p:nvGraphicFramePr>
        <p:xfrm>
          <a:off x="3298825" y="2246313"/>
          <a:ext cx="609600" cy="884237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3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39"/>
          <p:cNvGraphicFramePr>
            <a:graphicFrameLocks noGrp="1"/>
          </p:cNvGraphicFramePr>
          <p:nvPr/>
        </p:nvGraphicFramePr>
        <p:xfrm>
          <a:off x="3298825" y="3717925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47"/>
          <p:cNvGraphicFramePr>
            <a:graphicFrameLocks noGrp="1"/>
          </p:cNvGraphicFramePr>
          <p:nvPr/>
        </p:nvGraphicFramePr>
        <p:xfrm>
          <a:off x="4365625" y="3717925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55"/>
          <p:cNvGraphicFramePr>
            <a:graphicFrameLocks noGrp="1"/>
          </p:cNvGraphicFramePr>
          <p:nvPr/>
        </p:nvGraphicFramePr>
        <p:xfrm>
          <a:off x="5432425" y="3717925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63"/>
          <p:cNvGraphicFramePr>
            <a:graphicFrameLocks noGrp="1"/>
          </p:cNvGraphicFramePr>
          <p:nvPr/>
        </p:nvGraphicFramePr>
        <p:xfrm>
          <a:off x="6499225" y="3717925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Line 111"/>
          <p:cNvSpPr>
            <a:spLocks noChangeShapeType="1"/>
          </p:cNvSpPr>
          <p:nvPr/>
        </p:nvSpPr>
        <p:spPr bwMode="auto">
          <a:xfrm>
            <a:off x="3908425" y="3819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12"/>
          <p:cNvSpPr>
            <a:spLocks noChangeShapeType="1"/>
          </p:cNvSpPr>
          <p:nvPr/>
        </p:nvSpPr>
        <p:spPr bwMode="auto">
          <a:xfrm>
            <a:off x="4984750" y="3819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3"/>
          <p:cNvSpPr>
            <a:spLocks noChangeShapeType="1"/>
          </p:cNvSpPr>
          <p:nvPr/>
        </p:nvSpPr>
        <p:spPr bwMode="auto">
          <a:xfrm>
            <a:off x="6061075" y="3819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14"/>
          <p:cNvSpPr>
            <a:spLocks/>
          </p:cNvSpPr>
          <p:nvPr/>
        </p:nvSpPr>
        <p:spPr bwMode="auto">
          <a:xfrm>
            <a:off x="2473325" y="3449638"/>
            <a:ext cx="825500" cy="369887"/>
          </a:xfrm>
          <a:custGeom>
            <a:avLst/>
            <a:gdLst>
              <a:gd name="T0" fmla="*/ 0 w 520"/>
              <a:gd name="T1" fmla="*/ 0 h 233"/>
              <a:gd name="T2" fmla="*/ 2147483646 w 520"/>
              <a:gd name="T3" fmla="*/ 2147483646 h 233"/>
              <a:gd name="T4" fmla="*/ 2147483646 w 520"/>
              <a:gd name="T5" fmla="*/ 2147483646 h 233"/>
              <a:gd name="T6" fmla="*/ 2147483646 w 520"/>
              <a:gd name="T7" fmla="*/ 2147483646 h 2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0" h="233">
                <a:moveTo>
                  <a:pt x="0" y="0"/>
                </a:moveTo>
                <a:lnTo>
                  <a:pt x="250" y="3"/>
                </a:lnTo>
                <a:lnTo>
                  <a:pt x="252" y="232"/>
                </a:lnTo>
                <a:lnTo>
                  <a:pt x="520" y="23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" name="Group 115"/>
          <p:cNvGraphicFramePr>
            <a:graphicFrameLocks noGrp="1"/>
          </p:cNvGraphicFramePr>
          <p:nvPr/>
        </p:nvGraphicFramePr>
        <p:xfrm>
          <a:off x="3298825" y="5267325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23"/>
          <p:cNvGraphicFramePr>
            <a:graphicFrameLocks noGrp="1"/>
          </p:cNvGraphicFramePr>
          <p:nvPr/>
        </p:nvGraphicFramePr>
        <p:xfrm>
          <a:off x="4365625" y="5267325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Line 147"/>
          <p:cNvSpPr>
            <a:spLocks noChangeShapeType="1"/>
          </p:cNvSpPr>
          <p:nvPr/>
        </p:nvSpPr>
        <p:spPr bwMode="auto">
          <a:xfrm>
            <a:off x="3908425" y="53689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59"/>
          <p:cNvSpPr>
            <a:spLocks/>
          </p:cNvSpPr>
          <p:nvPr/>
        </p:nvSpPr>
        <p:spPr bwMode="auto">
          <a:xfrm>
            <a:off x="2473325" y="4427538"/>
            <a:ext cx="825500" cy="944562"/>
          </a:xfrm>
          <a:custGeom>
            <a:avLst/>
            <a:gdLst>
              <a:gd name="T0" fmla="*/ 0 w 520"/>
              <a:gd name="T1" fmla="*/ 0 h 595"/>
              <a:gd name="T2" fmla="*/ 2147483646 w 520"/>
              <a:gd name="T3" fmla="*/ 2147483646 h 595"/>
              <a:gd name="T4" fmla="*/ 2147483646 w 520"/>
              <a:gd name="T5" fmla="*/ 2147483646 h 595"/>
              <a:gd name="T6" fmla="*/ 2147483646 w 520"/>
              <a:gd name="T7" fmla="*/ 2147483646 h 5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0" h="595">
                <a:moveTo>
                  <a:pt x="0" y="0"/>
                </a:moveTo>
                <a:lnTo>
                  <a:pt x="242" y="3"/>
                </a:lnTo>
                <a:lnTo>
                  <a:pt x="242" y="595"/>
                </a:lnTo>
                <a:lnTo>
                  <a:pt x="520" y="59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" name="AutoShape 164"/>
          <p:cNvCxnSpPr>
            <a:cxnSpLocks noChangeShapeType="1"/>
            <a:stCxn id="7" idx="3"/>
          </p:cNvCxnSpPr>
          <p:nvPr/>
        </p:nvCxnSpPr>
        <p:spPr bwMode="auto">
          <a:xfrm flipV="1">
            <a:off x="2460625" y="2332038"/>
            <a:ext cx="812800" cy="1920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171"/>
          <p:cNvSpPr>
            <a:spLocks noChangeArrowheads="1"/>
          </p:cNvSpPr>
          <p:nvPr/>
        </p:nvSpPr>
        <p:spPr bwMode="auto">
          <a:xfrm>
            <a:off x="3298825" y="2427288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 sz="12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7</a:t>
            </a:r>
            <a:endParaRPr kumimoji="1" lang="vi-VN" altLang="en-US" sz="1200">
              <a:solidFill>
                <a:schemeClr val="tx1"/>
              </a:solidFill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25" name="Rectangle 172"/>
          <p:cNvSpPr>
            <a:spLocks noChangeArrowheads="1"/>
          </p:cNvSpPr>
          <p:nvPr/>
        </p:nvSpPr>
        <p:spPr bwMode="auto">
          <a:xfrm>
            <a:off x="3298825" y="3922713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 sz="12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11</a:t>
            </a:r>
            <a:endParaRPr kumimoji="1" lang="vi-VN" altLang="en-US" sz="1200">
              <a:solidFill>
                <a:schemeClr val="tx1"/>
              </a:solidFill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26" name="Rectangle 173"/>
          <p:cNvSpPr>
            <a:spLocks noChangeArrowheads="1"/>
          </p:cNvSpPr>
          <p:nvPr/>
        </p:nvSpPr>
        <p:spPr bwMode="auto">
          <a:xfrm>
            <a:off x="4365625" y="3922713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 sz="12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4</a:t>
            </a:r>
            <a:endParaRPr kumimoji="1" lang="vi-VN" altLang="en-US" sz="1200">
              <a:solidFill>
                <a:schemeClr val="tx1"/>
              </a:solidFill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27" name="Rectangle 174"/>
          <p:cNvSpPr>
            <a:spLocks noChangeArrowheads="1"/>
          </p:cNvSpPr>
          <p:nvPr/>
        </p:nvSpPr>
        <p:spPr bwMode="auto">
          <a:xfrm>
            <a:off x="5432425" y="3925888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 sz="12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2</a:t>
            </a:r>
            <a:endParaRPr kumimoji="1" lang="vi-VN" altLang="en-US" sz="1200">
              <a:solidFill>
                <a:schemeClr val="tx1"/>
              </a:solidFill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28" name="Rectangle 175"/>
          <p:cNvSpPr>
            <a:spLocks noChangeArrowheads="1"/>
          </p:cNvSpPr>
          <p:nvPr/>
        </p:nvSpPr>
        <p:spPr bwMode="auto">
          <a:xfrm>
            <a:off x="6499225" y="3925888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 sz="12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17</a:t>
            </a:r>
            <a:endParaRPr kumimoji="1" lang="vi-VN" altLang="en-US" sz="1200">
              <a:solidFill>
                <a:schemeClr val="tx1"/>
              </a:solidFill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29" name="Rectangle 176"/>
          <p:cNvSpPr>
            <a:spLocks noChangeArrowheads="1"/>
          </p:cNvSpPr>
          <p:nvPr/>
        </p:nvSpPr>
        <p:spPr bwMode="auto">
          <a:xfrm>
            <a:off x="3298825" y="5475288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 sz="12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19</a:t>
            </a:r>
            <a:endParaRPr kumimoji="1" lang="vi-VN" altLang="en-US" sz="1200">
              <a:solidFill>
                <a:schemeClr val="tx1"/>
              </a:solidFill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0" name="Rectangle 177"/>
          <p:cNvSpPr>
            <a:spLocks noChangeArrowheads="1"/>
          </p:cNvSpPr>
          <p:nvPr/>
        </p:nvSpPr>
        <p:spPr bwMode="auto">
          <a:xfrm>
            <a:off x="4365625" y="5478463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 sz="12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11</a:t>
            </a:r>
            <a:endParaRPr kumimoji="1" lang="vi-VN" altLang="en-US" sz="1200">
              <a:solidFill>
                <a:schemeClr val="tx1"/>
              </a:solidFill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1" name="Text Box 181"/>
          <p:cNvSpPr txBox="1">
            <a:spLocks noChangeArrowheads="1"/>
          </p:cNvSpPr>
          <p:nvPr/>
        </p:nvSpPr>
        <p:spPr bwMode="auto">
          <a:xfrm>
            <a:off x="3932238" y="2320925"/>
            <a:ext cx="180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Tx/>
              <a:buFontTx/>
              <a:buNone/>
              <a:defRPr/>
            </a:pPr>
            <a:r>
              <a:rPr lang="en-US" altLang="en-US" sz="2000" dirty="0">
                <a:latin typeface="+mn-lt"/>
              </a:rPr>
              <a:t>process number</a:t>
            </a:r>
            <a:endParaRPr lang="vi-VN" altLang="en-US" sz="2000" dirty="0">
              <a:latin typeface="+mn-lt"/>
            </a:endParaRPr>
          </a:p>
        </p:txBody>
      </p:sp>
      <p:sp>
        <p:nvSpPr>
          <p:cNvPr id="32" name="AutoShape 183"/>
          <p:cNvSpPr>
            <a:spLocks/>
          </p:cNvSpPr>
          <p:nvPr/>
        </p:nvSpPr>
        <p:spPr bwMode="auto">
          <a:xfrm rot="5400000">
            <a:off x="5057775" y="-77787"/>
            <a:ext cx="261937" cy="3976688"/>
          </a:xfrm>
          <a:prstGeom prst="leftBrace">
            <a:avLst>
              <a:gd name="adj1" fmla="val 1265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endParaRPr kumimoji="1" lang="en-US" altLang="en-US" sz="1600">
              <a:solidFill>
                <a:schemeClr val="tx1"/>
              </a:solidFill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3" name="Text Box 184"/>
          <p:cNvSpPr txBox="1">
            <a:spLocks noChangeArrowheads="1"/>
          </p:cNvSpPr>
          <p:nvPr/>
        </p:nvSpPr>
        <p:spPr bwMode="auto">
          <a:xfrm>
            <a:off x="4672013" y="1419225"/>
            <a:ext cx="1076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9pPr>
          </a:lstStyle>
          <a:p>
            <a:pPr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sz="2000" dirty="0" err="1">
                <a:latin typeface="+mn-lt"/>
              </a:rPr>
              <a:t>các</a:t>
            </a:r>
            <a:r>
              <a:rPr lang="en-US" sz="2000" dirty="0">
                <a:latin typeface="+mn-lt"/>
              </a:rPr>
              <a:t> PCB</a:t>
            </a:r>
            <a:endParaRPr lang="vi-VN" sz="2000" dirty="0">
              <a:latin typeface="+mn-lt"/>
            </a:endParaRPr>
          </a:p>
        </p:txBody>
      </p:sp>
      <p:sp>
        <p:nvSpPr>
          <p:cNvPr id="34" name="Rectangle 186"/>
          <p:cNvSpPr txBox="1">
            <a:spLocks noChangeArrowheads="1"/>
          </p:cNvSpPr>
          <p:nvPr/>
        </p:nvSpPr>
        <p:spPr bwMode="auto">
          <a:xfrm>
            <a:off x="685800" y="1268413"/>
            <a:ext cx="16541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</a:pP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Ví</a:t>
            </a:r>
            <a:r>
              <a:rPr lang="zh-TW" altLang="en-US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dụ</a:t>
            </a:r>
            <a:endParaRPr lang="zh-TW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1"/>
          <p:cNvSpPr txBox="1">
            <a:spLocks noChangeArrowheads="1"/>
          </p:cNvSpPr>
          <p:nvPr/>
        </p:nvSpPr>
        <p:spPr bwMode="auto">
          <a:xfrm>
            <a:off x="5328971" y="5713413"/>
            <a:ext cx="3395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trường hợp sai không?</a:t>
            </a:r>
          </a:p>
        </p:txBody>
      </p:sp>
    </p:spTree>
    <p:extLst>
      <p:ext uri="{BB962C8B-B14F-4D97-AF65-F5344CB8AC3E}">
        <p14:creationId xmlns:p14="http://schemas.microsoft.com/office/powerpoint/2010/main" val="2993481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thời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Tại sao phải định thời?</a:t>
            </a:r>
          </a:p>
          <a:p>
            <a:pPr lvl="1"/>
            <a:r>
              <a:rPr lang="vi-VN"/>
              <a:t>Đa chương</a:t>
            </a:r>
          </a:p>
          <a:p>
            <a:pPr lvl="2"/>
            <a:r>
              <a:rPr lang="vi-VN"/>
              <a:t>Có vài tiến trình chạy tại các thời điểm</a:t>
            </a:r>
          </a:p>
          <a:p>
            <a:pPr lvl="2"/>
            <a:r>
              <a:rPr lang="vi-VN"/>
              <a:t>Mục tiêu: tận dụng tối đa CPU</a:t>
            </a:r>
          </a:p>
          <a:p>
            <a:pPr lvl="1"/>
            <a:r>
              <a:rPr lang="vi-VN"/>
              <a:t>Chia thời</a:t>
            </a:r>
          </a:p>
          <a:p>
            <a:pPr lvl="2"/>
            <a:r>
              <a:rPr lang="vi-VN"/>
              <a:t>User tương tác với mỗi chương trình đang thực thi</a:t>
            </a:r>
          </a:p>
          <a:p>
            <a:pPr lvl="2"/>
            <a:r>
              <a:rPr lang="vi-VN"/>
              <a:t>Mục tiêu: tối thiểu thời gian đáp ứng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4757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hàng đợi định thời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2720280" cy="4824536"/>
          </a:xfrm>
        </p:spPr>
        <p:txBody>
          <a:bodyPr/>
          <a:lstStyle/>
          <a:p>
            <a:r>
              <a:rPr lang="en-US"/>
              <a:t>Hàng đợi công việc-Job queue </a:t>
            </a:r>
          </a:p>
          <a:p>
            <a:r>
              <a:rPr lang="en-US"/>
              <a:t>Hàng đợi sẵn sàng-Ready queue</a:t>
            </a:r>
          </a:p>
          <a:p>
            <a:r>
              <a:rPr lang="en-US"/>
              <a:t>Hàng đợi thiết bị-Device queues</a:t>
            </a:r>
          </a:p>
          <a:p>
            <a:r>
              <a:rPr lang="en-US"/>
              <a:t>…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t="679" r="7777" b="1550"/>
          <a:stretch>
            <a:fillRect/>
          </a:stretch>
        </p:blipFill>
        <p:spPr bwMode="auto">
          <a:xfrm>
            <a:off x="2997200" y="1182712"/>
            <a:ext cx="59436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45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hàng đợi định thời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323975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52600" y="5553075"/>
            <a:ext cx="5622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9pPr>
          </a:lstStyle>
          <a:p>
            <a:pPr algn="ctr"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vi-VN" dirty="0">
                <a:latin typeface="+mn-lt"/>
              </a:rPr>
              <a:t>Lưu đồ hàng đợi của định thời tiến trình</a:t>
            </a:r>
          </a:p>
        </p:txBody>
      </p:sp>
    </p:spTree>
    <p:extLst>
      <p:ext uri="{BB962C8B-B14F-4D97-AF65-F5344CB8AC3E}">
        <p14:creationId xmlns:p14="http://schemas.microsoft.com/office/powerpoint/2010/main" val="359978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Chuyển ngữ cảnh (context switch)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220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</a:pP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Chuyển ngữ cảnh: CPU chuyển từ tiến trình này đến tiến trình khác</a:t>
            </a:r>
            <a:endParaRPr lang="vi-VN" altLang="en-US" sz="260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295400"/>
            <a:ext cx="61499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2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 chương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Nêu các thành phần chính của hệ điều hành?</a:t>
            </a:r>
          </a:p>
          <a:p>
            <a:r>
              <a:rPr lang="vi-VN"/>
              <a:t>Nêu các dịch vụ mà hệ điều hành cung cấp?</a:t>
            </a:r>
          </a:p>
          <a:p>
            <a:r>
              <a:rPr lang="vi-VN"/>
              <a:t>Lời gọi hệ thống là gì? Nêu 1 vài ví dụ?</a:t>
            </a:r>
          </a:p>
          <a:p>
            <a:r>
              <a:rPr lang="vi-VN"/>
              <a:t>Có mấy dạng cấu trúc hệ điều hành? Kể tên?</a:t>
            </a:r>
          </a:p>
          <a:p>
            <a:r>
              <a:rPr lang="vi-VN"/>
              <a:t>Máy ảo dùng để làm gì? Có mấy loại? Cho ví dụ</a:t>
            </a:r>
          </a:p>
          <a:p>
            <a:r>
              <a:rPr lang="vi-VN"/>
              <a:t>Tiến trình là gì? Các nhiệm vụ chính của thành phần quản lý tiến trình?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785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Bộ định thời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Bộ định thời công việc (Job scheduler) hay bộ định thời dài (long-term scheduler)</a:t>
            </a:r>
          </a:p>
          <a:p>
            <a:r>
              <a:rPr lang="vi-VN"/>
              <a:t>Bộ định thời CPU hay bộ định thời ngắn</a:t>
            </a:r>
          </a:p>
          <a:p>
            <a:r>
              <a:rPr lang="vi-VN"/>
              <a:t>Các tiến trình có thể mô tả như:</a:t>
            </a:r>
          </a:p>
          <a:p>
            <a:pPr lvl="1"/>
            <a:r>
              <a:rPr lang="vi-VN"/>
              <a:t>tiến trình hướng I/O</a:t>
            </a:r>
          </a:p>
          <a:p>
            <a:pPr lvl="1"/>
            <a:r>
              <a:rPr lang="vi-VN"/>
              <a:t>tiến trình hướng CPU</a:t>
            </a:r>
          </a:p>
          <a:p>
            <a:r>
              <a:rPr lang="vi-VN"/>
              <a:t>Thời gian thực hiện khác nhau -&gt; kết hợp hài hòa giữa chúng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6656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Bộ định thời trung gian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Đôi khi hệ điều hành (như time-sharing system) có thêm medium-term scheduling để điều chỉnh mức độ đa chương của hệ thống</a:t>
            </a:r>
          </a:p>
          <a:p>
            <a:r>
              <a:rPr lang="vi-VN"/>
              <a:t>Medium-term scheduler</a:t>
            </a:r>
          </a:p>
          <a:p>
            <a:pPr lvl="1"/>
            <a:r>
              <a:rPr lang="vi-VN"/>
              <a:t>chuyển tiến trình từ bộ nhớ sang đĩa (swap out)</a:t>
            </a:r>
          </a:p>
          <a:p>
            <a:pPr lvl="1"/>
            <a:r>
              <a:rPr lang="vi-VN"/>
              <a:t>chuyển tiến trình từ đĩa vào bộ nhớ (swap in)</a:t>
            </a:r>
          </a:p>
          <a:p>
            <a:endParaRPr lang="vi-VN"/>
          </a:p>
          <a:p>
            <a:endParaRPr lang="vi-VN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08661"/>
            <a:ext cx="6642100" cy="241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824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tác vụ đối với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Tạo tiến trình mới:</a:t>
            </a:r>
          </a:p>
          <a:p>
            <a:pPr lvl="1"/>
            <a:r>
              <a:rPr lang="vi-VN"/>
              <a:t>Một tiến trình có thể tạo nhiều tiến trình mới thông qua một lời gọi hệ thống create-process (vd: hàm fork trong Unix)</a:t>
            </a:r>
          </a:p>
          <a:p>
            <a:pPr lvl="2"/>
            <a:r>
              <a:rPr lang="vi-VN"/>
              <a:t>Ví dụ: (Unix) Khi user đăng nhập hệ thống, một command interpreter (shell) sẽ được tạo ra cho user</a:t>
            </a:r>
          </a:p>
          <a:p>
            <a:pPr lvl="1"/>
            <a:r>
              <a:rPr lang="en-US"/>
              <a:t>T</a:t>
            </a:r>
            <a:r>
              <a:rPr lang="vi-VN"/>
              <a:t>iến trình được tạo là tiến trình con của tiến trình tạo (tiến trình cha)</a:t>
            </a:r>
          </a:p>
          <a:p>
            <a:pPr lvl="2"/>
            <a:r>
              <a:rPr lang="vi-VN"/>
              <a:t>Quan hệ cha-con định nghĩa một cây tiến trình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916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tiến trình trong Linux/Unix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6" name="Picture 1" descr="3_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52550"/>
            <a:ext cx="82327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37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tác vụ đối với tiến trình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Tạo tiến trình mới:</a:t>
            </a:r>
          </a:p>
          <a:p>
            <a:pPr lvl="1"/>
            <a:r>
              <a:rPr lang="en-US"/>
              <a:t>Tiến trình con nhận tài nguyên: từ HĐH hoặc từ tiến trình cha</a:t>
            </a:r>
          </a:p>
          <a:p>
            <a:pPr lvl="1"/>
            <a:r>
              <a:rPr lang="en-US"/>
              <a:t>Chia sẻ tài nguyên của tiến trình cha</a:t>
            </a:r>
          </a:p>
          <a:p>
            <a:pPr lvl="2"/>
            <a:r>
              <a:rPr lang="en-US"/>
              <a:t>tiến trình cha và con chia sẻ mọi tài nguyên</a:t>
            </a:r>
          </a:p>
          <a:p>
            <a:pPr lvl="2"/>
            <a:r>
              <a:rPr lang="en-US"/>
              <a:t>tiến trình con chia sẻ một phần tài nguyên của cha</a:t>
            </a:r>
          </a:p>
          <a:p>
            <a:pPr lvl="1"/>
            <a:r>
              <a:rPr lang="en-US"/>
              <a:t>Trình tự thực thi</a:t>
            </a:r>
          </a:p>
          <a:p>
            <a:pPr lvl="2"/>
            <a:r>
              <a:rPr lang="en-US"/>
              <a:t>tiến trình cha và con thực thi đồng thời (concurrently)</a:t>
            </a:r>
          </a:p>
          <a:p>
            <a:pPr lvl="2"/>
            <a:r>
              <a:rPr lang="en-US"/>
              <a:t>tiến trình cha đợi đến khi các tiến trình con kết thúc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9597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Về quan hệ cha/con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Không gian địa chỉ:</a:t>
            </a:r>
          </a:p>
          <a:p>
            <a:pPr lvl="1"/>
            <a:r>
              <a:rPr lang="vi-VN"/>
              <a:t>Không gian địa chỉ của tiến trình con được nhân bản từ cha</a:t>
            </a:r>
          </a:p>
          <a:p>
            <a:pPr lvl="1"/>
            <a:r>
              <a:rPr lang="vi-VN"/>
              <a:t>Không gian địa chỉ của tiến trình con được khởi tạo từ t</a:t>
            </a:r>
            <a:r>
              <a:rPr lang="en-US"/>
              <a:t>e</a:t>
            </a:r>
            <a:r>
              <a:rPr lang="vi-VN"/>
              <a:t>mplate</a:t>
            </a:r>
          </a:p>
          <a:p>
            <a:r>
              <a:rPr lang="vi-VN"/>
              <a:t>Ví dụ trong Unix/Linux</a:t>
            </a:r>
          </a:p>
          <a:p>
            <a:pPr lvl="1"/>
            <a:r>
              <a:rPr lang="vi-VN"/>
              <a:t>System call fork() tạo một tiến trình mới</a:t>
            </a:r>
          </a:p>
          <a:p>
            <a:pPr lvl="1"/>
            <a:r>
              <a:rPr lang="vi-VN"/>
              <a:t>System call exec() dùng sau fork() để nạp một chương trình mới vào không gian nhớ của tiến trình mới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01" y="4859644"/>
            <a:ext cx="6042025" cy="152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022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Ví dụ tạo process với fork()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981200" y="1295400"/>
            <a:ext cx="4953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&lt;unistd.h&gt;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int main (int argc, char *argv[]){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int	pid;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/* create a new process */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pid = fork();	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if (pid &gt; 0){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printf(“This is parent process”);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wait(NULL);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exit(0);} 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else if (pid == 0) 	{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printf(“This is child process”);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execlp(“/bin/ls”, “ls”, NULL);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exit(0);}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else {   // pid &lt; 0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printf(“Fork error\n”);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exit(-1);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81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Ví dụ tạo process với fork() (tt)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057400" y="1542517"/>
            <a:ext cx="484753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&lt;unistd.h&gt;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int main (int argc, char *argv[])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printf(“hi”);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int pid = 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if (pid &gt; 0){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	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		printf(“hello”);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	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		printf(“bye”);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5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Ví dụ tạo process với fork() (tt)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057400" y="1542517"/>
            <a:ext cx="484753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&lt;unistd.h&gt;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int main (int argc, char *argv[])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int pid;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printf(“hi”);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pid = 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if (pid &gt; 0){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printf(“hello”);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}else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printf(“bye”);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159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tác vụ đối với tiến trình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Kết thúc tiến trình:</a:t>
            </a:r>
          </a:p>
          <a:p>
            <a:pPr lvl="1"/>
            <a:r>
              <a:rPr lang="en-US"/>
              <a:t>T</a:t>
            </a:r>
            <a:r>
              <a:rPr lang="vi-VN"/>
              <a:t>iến trình tự kết thúc</a:t>
            </a:r>
          </a:p>
          <a:p>
            <a:pPr lvl="2"/>
            <a:r>
              <a:rPr lang="en-US"/>
              <a:t>T</a:t>
            </a:r>
            <a:r>
              <a:rPr lang="vi-VN"/>
              <a:t>iến trình kết thúc khi thực thi lệnh cuối và gọi system routine exit</a:t>
            </a:r>
          </a:p>
          <a:p>
            <a:pPr lvl="1"/>
            <a:r>
              <a:rPr lang="en-US"/>
              <a:t>T</a:t>
            </a:r>
            <a:r>
              <a:rPr lang="vi-VN"/>
              <a:t>iến trình kết thúc do tiến trình khác (có đủ quyền, vd: tiến trình cha của nó)</a:t>
            </a:r>
          </a:p>
          <a:p>
            <a:pPr lvl="2"/>
            <a:r>
              <a:rPr lang="vi-VN"/>
              <a:t>Gọi system routine abort với tham số là pid (process identifier) của tiến trình cần được kết thúc</a:t>
            </a:r>
          </a:p>
          <a:p>
            <a:pPr lvl="1"/>
            <a:r>
              <a:rPr lang="vi-VN"/>
              <a:t>Hệ điều hành thu hồi tất cả các tài nguyên của tiến trình kết thúc (vùng nhớ, I/O buffer,…)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259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Mục tiêu chương 3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Hiểu được khái niệm và các trạng thái của tiến trình</a:t>
            </a:r>
          </a:p>
          <a:p>
            <a:r>
              <a:rPr lang="vi-VN"/>
              <a:t>Biết được các thông số của tiến trình</a:t>
            </a:r>
          </a:p>
          <a:p>
            <a:r>
              <a:rPr lang="vi-VN"/>
              <a:t>Biết được các khái niệm về định thời tiến trình</a:t>
            </a:r>
          </a:p>
          <a:p>
            <a:r>
              <a:rPr lang="vi-VN"/>
              <a:t>Biết được các tác vụ cơ bản của một tiến trình</a:t>
            </a:r>
          </a:p>
          <a:p>
            <a:r>
              <a:rPr lang="vi-VN"/>
              <a:t>Hiểu được cách giao tiếp giữa các tiến trình</a:t>
            </a:r>
          </a:p>
        </p:txBody>
      </p:sp>
    </p:spTree>
    <p:extLst>
      <p:ext uri="{BB962C8B-B14F-4D97-AF65-F5344CB8AC3E}">
        <p14:creationId xmlns:p14="http://schemas.microsoft.com/office/powerpoint/2010/main" val="1601255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Cộng tác giữa các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/>
              <a:t>Trong tiến trình thực thi, các tiến trình có thể cộng tác (cooperate) để hoàn thành công việc</a:t>
            </a:r>
          </a:p>
          <a:p>
            <a:r>
              <a:rPr lang="vi-VN" sz="2400"/>
              <a:t>Các tiến trình cộng tác để</a:t>
            </a:r>
          </a:p>
          <a:p>
            <a:pPr lvl="1"/>
            <a:r>
              <a:rPr lang="vi-VN"/>
              <a:t>Chia sẻ dữ liệu (information sharing)</a:t>
            </a:r>
          </a:p>
          <a:p>
            <a:pPr lvl="1"/>
            <a:r>
              <a:rPr lang="vi-VN"/>
              <a:t>Tăng tốc tính toán (computational speedup)</a:t>
            </a:r>
          </a:p>
          <a:p>
            <a:pPr lvl="2"/>
            <a:r>
              <a:rPr lang="vi-VN"/>
              <a:t>Nếu hệ thống có nhiều CPU, chia công việc tính toán thành nhiều công việc tính toán nhỏ chạy song song</a:t>
            </a:r>
          </a:p>
          <a:p>
            <a:pPr lvl="1"/>
            <a:r>
              <a:rPr lang="vi-VN"/>
              <a:t>Thực hiện một công việc chung</a:t>
            </a:r>
          </a:p>
          <a:p>
            <a:pPr lvl="2"/>
            <a:r>
              <a:rPr lang="vi-VN"/>
              <a:t>Xây dựng một phần mềm phức tạp bằng cách chia thành các module/process hợp tác nhau </a:t>
            </a:r>
          </a:p>
          <a:p>
            <a:r>
              <a:rPr lang="vi-VN" sz="2400"/>
              <a:t>Sự cộng tác giữa các tiến trình yêu cầu hệ điều hành hỗ trợ cơ chế giao tiếp và cơ chế đồng bộ hoạt động của các tiến trình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056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tiếp liên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IPC là cơ chế cung cấp bởi hệ điều hành nhằm giúp các tiến trình: </a:t>
            </a:r>
          </a:p>
          <a:p>
            <a:pPr lvl="1"/>
            <a:r>
              <a:rPr lang="vi-VN"/>
              <a:t>Giao tiếp với nhau</a:t>
            </a:r>
          </a:p>
          <a:p>
            <a:pPr lvl="1"/>
            <a:r>
              <a:rPr lang="vi-VN"/>
              <a:t>Đồng bộ hoạt động</a:t>
            </a:r>
          </a:p>
          <a:p>
            <a:r>
              <a:rPr lang="en-US"/>
              <a:t>Hai mô hình </a:t>
            </a:r>
            <a:r>
              <a:rPr lang="vi-VN"/>
              <a:t>IPC</a:t>
            </a:r>
            <a:r>
              <a:rPr lang="en-US"/>
              <a:t>:</a:t>
            </a:r>
          </a:p>
          <a:p>
            <a:pPr lvl="1"/>
            <a:r>
              <a:rPr lang="en-US" altLang="en-US"/>
              <a:t>Shared memory</a:t>
            </a:r>
          </a:p>
          <a:p>
            <a:pPr lvl="1"/>
            <a:r>
              <a:rPr lang="en-US" altLang="en-US"/>
              <a:t>Message passing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897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D111-037F-47D8-9382-FD04F322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tiếp liên tiến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6D9D7-981D-47CB-A37F-A301695F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0"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(a) Shared memory.  	(b) Message passing. </a:t>
            </a:r>
            <a:r>
              <a:rPr kumimoji="0" lang="en-US" altLang="en-US">
                <a:latin typeface="Arial" panose="020B0604020202020204" pitchFamily="34" charset="0"/>
              </a:rPr>
              <a:t> 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116E-AF42-4AA5-82AC-9E086A09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7571B-AFF2-40E1-B202-8B8365EB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8179B-46E9-4D91-8DD8-DF4F1037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38AED-C0F5-4084-BE69-BF6EFD7FF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38399"/>
            <a:ext cx="6246813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76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074E-8FB6-4B2A-BE85-1885F1D0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093C-4084-4571-958A-AD2E3B2C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Một vùng nhớ dùng chung (đ</a:t>
            </a:r>
            <a:r>
              <a:rPr lang="vi-VN"/>
              <a:t>ư</a:t>
            </a:r>
            <a:r>
              <a:rPr lang="en-US"/>
              <a:t>ợc chia sẻ chung) giữa các tiến trình cần giao tiếp với nhau.</a:t>
            </a:r>
          </a:p>
          <a:p>
            <a:r>
              <a:rPr lang="en-US"/>
              <a:t>Quá trình giao tiếp đ</a:t>
            </a:r>
            <a:r>
              <a:rPr lang="vi-VN"/>
              <a:t>ư</a:t>
            </a:r>
            <a:r>
              <a:rPr lang="en-US"/>
              <a:t>ợc thực hiện d</a:t>
            </a:r>
            <a:r>
              <a:rPr lang="vi-VN"/>
              <a:t>ư</a:t>
            </a:r>
            <a:r>
              <a:rPr lang="en-US"/>
              <a:t>ới sự điều khiển của các tiến trình, không phải của hệ điều hành.</a:t>
            </a:r>
          </a:p>
          <a:p>
            <a:r>
              <a:rPr lang="en-US"/>
              <a:t>Cần có c</a:t>
            </a:r>
            <a:r>
              <a:rPr lang="vi-VN"/>
              <a:t>ơ</a:t>
            </a:r>
            <a:r>
              <a:rPr lang="en-US"/>
              <a:t> chế đồng bộ hoạt động của các tiến trình khi chúng cùng truy xuất bộ nhớ dùng chung.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7CF68-33D0-4032-94FF-A70446E5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DDE3C-5F82-476F-A4C5-6D833C58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9AF2-CE1D-43F7-B36C-48FC6596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5937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truyền thông điệp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/>
              <a:t>Làm thế nào để các tiến trình giao tiếp nhau?</a:t>
            </a:r>
          </a:p>
          <a:p>
            <a:r>
              <a:rPr lang="en-US"/>
              <a:t>Đặt tên (Naming)</a:t>
            </a:r>
          </a:p>
          <a:p>
            <a:pPr lvl="1"/>
            <a:r>
              <a:rPr lang="en-US"/>
              <a:t>Giao tiếp trực tiếp</a:t>
            </a:r>
          </a:p>
          <a:p>
            <a:pPr lvl="2"/>
            <a:r>
              <a:rPr lang="en-US"/>
              <a:t>send(P, msg): gửi thông điệp đến tiến trình P</a:t>
            </a:r>
          </a:p>
          <a:p>
            <a:pPr lvl="2"/>
            <a:r>
              <a:rPr lang="en-US"/>
              <a:t>receive(Q, msg): nhận thông điệp đến từ tiến trình Q</a:t>
            </a:r>
          </a:p>
          <a:p>
            <a:pPr lvl="1"/>
            <a:r>
              <a:rPr lang="en-US"/>
              <a:t>Giao tiếp gián tiếp: thông qua mailbox hay port</a:t>
            </a:r>
          </a:p>
          <a:p>
            <a:pPr lvl="2"/>
            <a:r>
              <a:rPr lang="en-US"/>
              <a:t>send(A, msg): gửi thông điệp đến mailbox A</a:t>
            </a:r>
          </a:p>
          <a:p>
            <a:pPr lvl="2"/>
            <a:r>
              <a:rPr lang="en-US"/>
              <a:t>receive(Q, msg): nhận thông điệp từ mailbox B</a:t>
            </a:r>
          </a:p>
          <a:p>
            <a:endParaRPr lang="en-US"/>
          </a:p>
          <a:p>
            <a:r>
              <a:rPr lang="en-US"/>
              <a:t>Đồng bộ hóa (Synchronization): blocking send, nonblocking send, blocking receive, nonblocking receive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618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truyền thông điệp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/>
              <a:t>Làm thế nào để các tiến trình giao tiếp nhau?</a:t>
            </a:r>
          </a:p>
          <a:p>
            <a:r>
              <a:rPr lang="en-US"/>
              <a:t>Tạo vùng đệm (Buffering): dùng queue để tạm chứa các message</a:t>
            </a:r>
          </a:p>
          <a:p>
            <a:pPr lvl="1"/>
            <a:r>
              <a:rPr lang="en-US"/>
              <a:t>Khả năng chứa là 0 (Zero capacity hay no buffering)</a:t>
            </a:r>
          </a:p>
          <a:p>
            <a:pPr lvl="1"/>
            <a:r>
              <a:rPr lang="en-US"/>
              <a:t>Bounded capacity: độ dài của queue là giới hạn</a:t>
            </a:r>
          </a:p>
          <a:p>
            <a:pPr lvl="1"/>
            <a:r>
              <a:rPr lang="en-US"/>
              <a:t>Unbounded capacity: độ dài của queue là không giới hạn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063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Tiểu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Tiểu trình</a:t>
            </a:r>
            <a:r>
              <a:rPr lang="en-US"/>
              <a:t> </a:t>
            </a:r>
            <a:r>
              <a:rPr lang="vi-VN"/>
              <a:t>là một đơn vị cơ bản sử dụng CPU gồm:</a:t>
            </a:r>
          </a:p>
          <a:p>
            <a:pPr lvl="1"/>
            <a:r>
              <a:rPr lang="vi-VN"/>
              <a:t>Thread ID, PC, Registers, Stack và chia sẻ chung code, data, resourses (files)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1" descr="4_0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25229"/>
            <a:ext cx="5485705" cy="35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065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PCB và TCB trong mô hình multithreads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47700" y="21717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vi-VN" altLang="en-US" sz="2400">
              <a:latin typeface="VNI-Univer" pitchFamily="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09700" y="2019300"/>
            <a:ext cx="3276600" cy="495300"/>
          </a:xfrm>
          <a:prstGeom prst="rect">
            <a:avLst/>
          </a:prstGeom>
          <a:solidFill>
            <a:srgbClr val="CCCCFF"/>
          </a:solidFill>
          <a:ln w="38100">
            <a:solidFill>
              <a:srgbClr val="CC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pid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409700" y="2552700"/>
            <a:ext cx="3276600" cy="495300"/>
          </a:xfrm>
          <a:prstGeom prst="rect">
            <a:avLst/>
          </a:prstGeom>
          <a:solidFill>
            <a:srgbClr val="99FF66"/>
          </a:solidFill>
          <a:ln w="38100">
            <a:solidFill>
              <a:srgbClr val="99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6600"/>
                </a:solidFill>
                <a:latin typeface="Comic Sans MS" panose="030F0702030302020204" pitchFamily="66" charset="0"/>
              </a:rPr>
              <a:t>Threads list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409700" y="3086100"/>
            <a:ext cx="3276600" cy="1408113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Context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(Mem, global ressources…)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409700" y="5600700"/>
            <a:ext cx="32766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Scheduling statistic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409700" y="4533900"/>
            <a:ext cx="3276600" cy="1042988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99"/>
                </a:solidFill>
                <a:latin typeface="Comic Sans MS" panose="030F0702030302020204" pitchFamily="66" charset="0"/>
              </a:rPr>
              <a:t>Relatives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99"/>
                </a:solidFill>
                <a:latin typeface="Comic Sans MS" panose="030F0702030302020204" pitchFamily="66" charset="0"/>
              </a:rPr>
              <a:t>( Dad, children)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9263" y="2019300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PCB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143500" y="3009900"/>
            <a:ext cx="3276600" cy="495300"/>
          </a:xfrm>
          <a:prstGeom prst="rect">
            <a:avLst/>
          </a:prstGeom>
          <a:solidFill>
            <a:srgbClr val="CCCCFF"/>
          </a:solidFill>
          <a:ln w="38100">
            <a:solidFill>
              <a:srgbClr val="CC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tid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143500" y="3543300"/>
            <a:ext cx="3276600" cy="1042988"/>
          </a:xfrm>
          <a:prstGeom prst="rect">
            <a:avLst/>
          </a:prstGeom>
          <a:solidFill>
            <a:srgbClr val="99FF66"/>
          </a:solidFill>
          <a:ln w="38100">
            <a:solidFill>
              <a:srgbClr val="99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6600"/>
                </a:solidFill>
                <a:latin typeface="Comic Sans MS" panose="030F0702030302020204" pitchFamily="66" charset="0"/>
              </a:rPr>
              <a:t>State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6600"/>
                </a:solidFill>
                <a:latin typeface="Comic Sans MS" panose="030F0702030302020204" pitchFamily="66" charset="0"/>
              </a:rPr>
              <a:t>(State, details)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143500" y="4610100"/>
            <a:ext cx="3276600" cy="1042988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Context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(IP, local stack…)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838700" y="2035175"/>
            <a:ext cx="3194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Thread Control Block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TCB</a:t>
            </a:r>
          </a:p>
        </p:txBody>
      </p:sp>
    </p:spTree>
    <p:extLst>
      <p:ext uri="{BB962C8B-B14F-4D97-AF65-F5344CB8AC3E}">
        <p14:creationId xmlns:p14="http://schemas.microsoft.com/office/powerpoint/2010/main" val="11093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Lợi ích của tiến trình đa luồng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Đáp ứng nhanh: cho phép chương trình tiếp tục thực thi khi một bộ phận bị khóa hoặc một hoạt động dài</a:t>
            </a:r>
          </a:p>
          <a:p>
            <a:r>
              <a:rPr lang="vi-VN"/>
              <a:t>Chia sẻ tài nguyên: tiết kiệm không gian nhớ</a:t>
            </a:r>
          </a:p>
          <a:p>
            <a:r>
              <a:rPr lang="vi-VN"/>
              <a:t>Kinh tế: tạo và chuyển ngữ cảnh nhanh hơn tiến trình</a:t>
            </a:r>
          </a:p>
          <a:p>
            <a:pPr lvl="1"/>
            <a:r>
              <a:rPr lang="vi-VN"/>
              <a:t>Ví dụ: Trong Solaris 2, tạo process chậm hơn 30 lần, chuyển chậm hơn 5 lần so với thread</a:t>
            </a:r>
          </a:p>
          <a:p>
            <a:r>
              <a:rPr lang="vi-VN"/>
              <a:t>Trong multiprocessor: có thể thực hiện song song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545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Tiểu trình người dùng (User thread)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0413" y="5141912"/>
            <a:ext cx="769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993300"/>
                </a:solidFill>
                <a:latin typeface="Times New Roman" panose="02020603050405020304" pitchFamily="18" charset="0"/>
              </a:rPr>
              <a:t>Khái niệm tiểu trình được hỗ trợ bởi một thư viện hoạt động trong user mode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74775" y="2203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vi-VN" altLang="en-US" sz="2400">
              <a:solidFill>
                <a:schemeClr val="tx1"/>
              </a:solidFill>
              <a:latin typeface="VNI-Univer" pitchFamily="2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305050" y="1468437"/>
            <a:ext cx="609600" cy="6096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T1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457450" y="3830637"/>
            <a:ext cx="2870200" cy="1187450"/>
          </a:xfrm>
          <a:prstGeom prst="rect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FFFF99"/>
              </a:solidFill>
              <a:latin typeface="Comic Sans MS" panose="030F0702030302020204" pitchFamily="66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FFFF99"/>
              </a:solidFill>
              <a:latin typeface="Comic Sans MS" panose="030F0702030302020204" pitchFamily="66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Kernel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143250" y="1468437"/>
            <a:ext cx="609600" cy="609600"/>
          </a:xfrm>
          <a:prstGeom prst="ellipse">
            <a:avLst/>
          </a:prstGeom>
          <a:solidFill>
            <a:srgbClr val="FF3399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99FF66"/>
                </a:solidFill>
                <a:latin typeface="Comic Sans MS" panose="030F0702030302020204" pitchFamily="66" charset="0"/>
              </a:rPr>
              <a:t>T2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924050" y="3602037"/>
            <a:ext cx="38862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962650" y="1925637"/>
            <a:ext cx="14128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User</a:t>
            </a:r>
            <a:r>
              <a:rPr lang="en-US" altLang="en-US" sz="2400">
                <a:solidFill>
                  <a:schemeClr val="tx1"/>
                </a:solidFill>
                <a:latin typeface="VNI-Univer" pitchFamily="2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808663" y="3952875"/>
            <a:ext cx="161131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Kernel</a:t>
            </a:r>
            <a:r>
              <a:rPr lang="en-US" altLang="en-US" sz="2400">
                <a:solidFill>
                  <a:schemeClr val="tx1"/>
                </a:solidFill>
                <a:latin typeface="VNI-Univer" pitchFamily="2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4743450" y="1468437"/>
            <a:ext cx="609600" cy="609600"/>
          </a:xfrm>
          <a:prstGeom prst="ellipse">
            <a:avLst/>
          </a:prstGeom>
          <a:solidFill>
            <a:srgbClr val="CCCCFF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T3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2228850" y="2611437"/>
            <a:ext cx="1295400" cy="6096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LWP1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4286250" y="2535237"/>
            <a:ext cx="1371600" cy="6096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LWP2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2686050" y="4059237"/>
            <a:ext cx="609600" cy="6096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P1</a:t>
            </a: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4362450" y="3983037"/>
            <a:ext cx="609600" cy="6096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P2</a:t>
            </a: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368550" y="2078037"/>
            <a:ext cx="190500" cy="533400"/>
          </a:xfrm>
          <a:custGeom>
            <a:avLst/>
            <a:gdLst>
              <a:gd name="T0" fmla="*/ 2147483646 w 120"/>
              <a:gd name="T1" fmla="*/ 0 h 336"/>
              <a:gd name="T2" fmla="*/ 2147483646 w 120"/>
              <a:gd name="T3" fmla="*/ 2147483646 h 336"/>
              <a:gd name="T4" fmla="*/ 2147483646 w 120"/>
              <a:gd name="T5" fmla="*/ 2147483646 h 336"/>
              <a:gd name="T6" fmla="*/ 2147483646 w 120"/>
              <a:gd name="T7" fmla="*/ 2147483646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" h="336">
                <a:moveTo>
                  <a:pt x="56" y="0"/>
                </a:moveTo>
                <a:cubicBezTo>
                  <a:pt x="28" y="56"/>
                  <a:pt x="0" y="112"/>
                  <a:pt x="8" y="144"/>
                </a:cubicBezTo>
                <a:cubicBezTo>
                  <a:pt x="16" y="176"/>
                  <a:pt x="88" y="160"/>
                  <a:pt x="104" y="192"/>
                </a:cubicBezTo>
                <a:cubicBezTo>
                  <a:pt x="120" y="224"/>
                  <a:pt x="112" y="280"/>
                  <a:pt x="104" y="336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med" len="med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3117850" y="2078037"/>
            <a:ext cx="292100" cy="533400"/>
          </a:xfrm>
          <a:custGeom>
            <a:avLst/>
            <a:gdLst>
              <a:gd name="T0" fmla="*/ 2147483646 w 184"/>
              <a:gd name="T1" fmla="*/ 0 h 336"/>
              <a:gd name="T2" fmla="*/ 2147483646 w 184"/>
              <a:gd name="T3" fmla="*/ 2147483646 h 336"/>
              <a:gd name="T4" fmla="*/ 2147483646 w 184"/>
              <a:gd name="T5" fmla="*/ 2147483646 h 336"/>
              <a:gd name="T6" fmla="*/ 2147483646 w 184"/>
              <a:gd name="T7" fmla="*/ 2147483646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4" h="336">
                <a:moveTo>
                  <a:pt x="160" y="0"/>
                </a:moveTo>
                <a:cubicBezTo>
                  <a:pt x="172" y="52"/>
                  <a:pt x="184" y="104"/>
                  <a:pt x="160" y="144"/>
                </a:cubicBezTo>
                <a:cubicBezTo>
                  <a:pt x="136" y="184"/>
                  <a:pt x="32" y="208"/>
                  <a:pt x="16" y="240"/>
                </a:cubicBezTo>
                <a:cubicBezTo>
                  <a:pt x="0" y="272"/>
                  <a:pt x="32" y="304"/>
                  <a:pt x="64" y="336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med" len="med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4857750" y="2078037"/>
            <a:ext cx="342900" cy="381000"/>
          </a:xfrm>
          <a:custGeom>
            <a:avLst/>
            <a:gdLst>
              <a:gd name="T0" fmla="*/ 2147483646 w 216"/>
              <a:gd name="T1" fmla="*/ 0 h 240"/>
              <a:gd name="T2" fmla="*/ 2147483646 w 216"/>
              <a:gd name="T3" fmla="*/ 2147483646 h 240"/>
              <a:gd name="T4" fmla="*/ 2147483646 w 216"/>
              <a:gd name="T5" fmla="*/ 2147483646 h 240"/>
              <a:gd name="T6" fmla="*/ 2147483646 w 216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" h="240">
                <a:moveTo>
                  <a:pt x="72" y="0"/>
                </a:moveTo>
                <a:cubicBezTo>
                  <a:pt x="36" y="36"/>
                  <a:pt x="0" y="72"/>
                  <a:pt x="24" y="96"/>
                </a:cubicBezTo>
                <a:cubicBezTo>
                  <a:pt x="48" y="120"/>
                  <a:pt x="216" y="120"/>
                  <a:pt x="216" y="144"/>
                </a:cubicBezTo>
                <a:cubicBezTo>
                  <a:pt x="216" y="168"/>
                  <a:pt x="120" y="204"/>
                  <a:pt x="24" y="240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med" len="med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838450" y="3221037"/>
            <a:ext cx="76200" cy="8382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4743450" y="3144837"/>
            <a:ext cx="228600" cy="8382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0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chương 3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Khái niệm cơ bản</a:t>
            </a:r>
          </a:p>
          <a:p>
            <a:r>
              <a:rPr lang="vi-VN"/>
              <a:t>Trạng thái tiến trình</a:t>
            </a:r>
          </a:p>
          <a:p>
            <a:r>
              <a:rPr lang="vi-VN"/>
              <a:t>Khối điều khiển tiến trình</a:t>
            </a:r>
          </a:p>
          <a:p>
            <a:r>
              <a:rPr lang="vi-VN"/>
              <a:t>Định thời tiến trình</a:t>
            </a:r>
          </a:p>
          <a:p>
            <a:r>
              <a:rPr lang="vi-VN"/>
              <a:t>Các tác vụ đối với tiến trình</a:t>
            </a:r>
          </a:p>
          <a:p>
            <a:r>
              <a:rPr lang="vi-VN"/>
              <a:t>Sự cộng tác giữa các tiến trình</a:t>
            </a:r>
          </a:p>
          <a:p>
            <a:r>
              <a:rPr lang="vi-VN"/>
              <a:t>Giao tiếp giữa các tiến trình</a:t>
            </a:r>
          </a:p>
          <a:p>
            <a:r>
              <a:rPr lang="vi-VN"/>
              <a:t>Tiểu trình </a:t>
            </a:r>
          </a:p>
        </p:txBody>
      </p:sp>
    </p:spTree>
    <p:extLst>
      <p:ext uri="{BB962C8B-B14F-4D97-AF65-F5344CB8AC3E}">
        <p14:creationId xmlns:p14="http://schemas.microsoft.com/office/powerpoint/2010/main" val="478851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Tiểu trình hạt nhân (Kernel thread)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5181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3399"/>
                </a:solidFill>
                <a:latin typeface="Times New Roman" panose="02020603050405020304" pitchFamily="18" charset="0"/>
              </a:rPr>
              <a:t>Khái niệm tiểu trình được xây dựng bên trong hạt nhân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17725" y="26400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vi-VN" altLang="en-US" sz="2400">
              <a:latin typeface="VNI-Univer" pitchFamily="2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1752600" y="2209800"/>
            <a:ext cx="914400" cy="9144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T1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5334000" y="2209800"/>
            <a:ext cx="914400" cy="914400"/>
          </a:xfrm>
          <a:prstGeom prst="ellipse">
            <a:avLst/>
          </a:prstGeom>
          <a:solidFill>
            <a:srgbClr val="FF3399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99FF66"/>
                </a:solidFill>
                <a:latin typeface="Comic Sans MS" panose="030F0702030302020204" pitchFamily="66" charset="0"/>
              </a:rPr>
              <a:t>T2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409950" y="3810000"/>
            <a:ext cx="871538" cy="457200"/>
          </a:xfrm>
          <a:prstGeom prst="rect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HDH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590800" y="2971800"/>
            <a:ext cx="762000" cy="8382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4191000" y="2819400"/>
            <a:ext cx="990600" cy="990600"/>
          </a:xfrm>
          <a:prstGeom prst="line">
            <a:avLst/>
          </a:prstGeom>
          <a:noFill/>
          <a:ln w="76200">
            <a:solidFill>
              <a:schemeClr val="hlink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124200" y="3049588"/>
            <a:ext cx="160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System</a:t>
            </a:r>
            <a:r>
              <a:rPr lang="en-US" altLang="en-US" sz="2400">
                <a:solidFill>
                  <a:schemeClr val="tx1"/>
                </a:solidFill>
                <a:latin typeface="VNI-Univer" pitchFamily="2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call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914400" y="3581400"/>
            <a:ext cx="64008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613525" y="2489200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User</a:t>
            </a:r>
            <a:r>
              <a:rPr lang="en-US" altLang="en-US" sz="2400">
                <a:solidFill>
                  <a:schemeClr val="tx1"/>
                </a:solidFill>
                <a:latin typeface="VNI-Univer" pitchFamily="2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689725" y="3556000"/>
            <a:ext cx="177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Kernel</a:t>
            </a:r>
            <a:r>
              <a:rPr lang="en-US" altLang="en-US" sz="2400">
                <a:solidFill>
                  <a:schemeClr val="tx1"/>
                </a:solidFill>
                <a:latin typeface="VNI-Univer" pitchFamily="2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24432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 advAuto="0"/>
      <p:bldP spid="9" grpId="0" animBg="1" autoUpdateAnimBg="0"/>
      <p:bldP spid="10" grpId="0" animBg="1" autoUpdateAnimBg="0"/>
      <p:bldP spid="11" grpId="0" animBg="1" autoUpdateAnimBg="0"/>
      <p:bldP spid="14" grpId="0" autoUpdateAnimBg="0"/>
      <p:bldP spid="16" grpId="0" autoUpdateAnimBg="0"/>
      <p:bldP spid="1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AAF3-D394-4E59-B5D9-7E9335D9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mô hình đa tiểu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268B-8C05-462D-8059-CC6D554E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Nhiều – Một (Many-to-One)</a:t>
            </a:r>
          </a:p>
          <a:p>
            <a:pPr algn="l"/>
            <a:r>
              <a:rPr lang="en-US" altLang="en-US"/>
              <a:t>Một – Một (One-to-One)</a:t>
            </a:r>
          </a:p>
          <a:p>
            <a:r>
              <a:rPr lang="en-US" altLang="en-US"/>
              <a:t>Nhiều – Nhiều (Many-to-Many)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38E5-459C-4783-A614-7C217D36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B7155-BCF9-4AE1-B780-A2E58B98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EE6D9-D435-48DB-AFF9-9D25A1DF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587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B8D0-C566-44EC-89C4-E30833EF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Nhiều – Một (Many-to-One)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B8F0-D625-4E83-BAA4-AD82902B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Nhiều tiểu trình ng</a:t>
            </a:r>
            <a:r>
              <a:rPr lang="vi-VN" altLang="en-US"/>
              <a:t>ư</a:t>
            </a:r>
            <a:r>
              <a:rPr lang="en-US" altLang="en-US"/>
              <a:t>ời dùng đ</a:t>
            </a:r>
            <a:r>
              <a:rPr lang="vi-VN" altLang="en-US"/>
              <a:t>ư</a:t>
            </a:r>
            <a:r>
              <a:rPr lang="en-US" altLang="en-US"/>
              <a:t>ợc ánh xạ đến một tiểu trình hạt nhân.</a:t>
            </a:r>
          </a:p>
          <a:p>
            <a:r>
              <a:rPr lang="en-US" altLang="en-US"/>
              <a:t>Một tiểu trình bị block sẽ dẫn đến tất cả tiểu trình bị block. </a:t>
            </a:r>
          </a:p>
          <a:p>
            <a:r>
              <a:rPr lang="en-US" altLang="en-US"/>
              <a:t>Các tiểu trình không thể chạy song song trên các hệ thống đa lõi bởi vì chỉ có một tiểu trình có thể truy xuất nhân tại một thời điểm. </a:t>
            </a:r>
          </a:p>
          <a:p>
            <a:r>
              <a:rPr lang="en-US" altLang="en-US"/>
              <a:t>Rất ít hệ thống sử dụng mô hình này.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3EF0A-9F02-41FB-A7C3-89F99D33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5136C-E645-4438-9802-4354FF55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1255C-F9E2-4BE8-BDA2-773315E2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15585-915F-44AD-918A-FBC0A438F8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647" y="4495800"/>
            <a:ext cx="3563417" cy="195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295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AA42-BBCE-4733-ABBD-FFD26E0D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</a:t>
            </a:r>
            <a:r>
              <a:rPr lang="en-US" altLang="en-US"/>
              <a:t>Một – Một (One-to-One)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290A-8839-4DCF-9F1C-EB0A5324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Mỗi tiểu trình ng</a:t>
            </a:r>
            <a:r>
              <a:rPr lang="vi-VN" altLang="en-US"/>
              <a:t>ư</a:t>
            </a:r>
            <a:r>
              <a:rPr lang="en-US" altLang="en-US"/>
              <a:t>ời dùng ứng với một tiểu trình hạt nhân.</a:t>
            </a:r>
          </a:p>
          <a:p>
            <a:r>
              <a:rPr lang="en-US" altLang="en-US"/>
              <a:t>Tạo một tiểu trình ng</a:t>
            </a:r>
            <a:r>
              <a:rPr lang="vi-VN" altLang="en-US"/>
              <a:t>ư</a:t>
            </a:r>
            <a:r>
              <a:rPr lang="en-US" altLang="en-US"/>
              <a:t>ời dùng cũng đồng thời tạo một tiểu trình hạt nhân. </a:t>
            </a:r>
          </a:p>
          <a:p>
            <a:r>
              <a:rPr lang="en-US" altLang="en-US"/>
              <a:t>Tính đồng thời (concurrency) tốt h</a:t>
            </a:r>
            <a:r>
              <a:rPr lang="vi-VN" altLang="en-US"/>
              <a:t>ơ</a:t>
            </a:r>
            <a:r>
              <a:rPr lang="en-US" altLang="en-US"/>
              <a:t>n mô hình nhiều – một vì các tiểu trình khác vẫn hoạt động bình th</a:t>
            </a:r>
            <a:r>
              <a:rPr lang="vi-VN" altLang="en-US"/>
              <a:t>ư</a:t>
            </a:r>
            <a:r>
              <a:rPr lang="en-US" altLang="en-US"/>
              <a:t>ờng khi một tiểu trình bị block. </a:t>
            </a:r>
          </a:p>
          <a:p>
            <a:r>
              <a:rPr lang="en-US" altLang="en-US"/>
              <a:t>Nh</a:t>
            </a:r>
            <a:r>
              <a:rPr lang="vi-VN" altLang="en-US"/>
              <a:t>ư</a:t>
            </a:r>
            <a:r>
              <a:rPr lang="en-US" altLang="en-US"/>
              <a:t>ợc điểm: Số l</a:t>
            </a:r>
            <a:r>
              <a:rPr lang="vi-VN" altLang="en-US"/>
              <a:t>ư</a:t>
            </a:r>
            <a:r>
              <a:rPr lang="en-US" altLang="en-US"/>
              <a:t>ợng tiểu trình của mỗi tiến trình có thể bị hạn chế.</a:t>
            </a:r>
          </a:p>
          <a:p>
            <a:r>
              <a:rPr lang="en-US" altLang="en-US"/>
              <a:t>Nhiều hệ điều hành sử dụng:</a:t>
            </a:r>
          </a:p>
          <a:p>
            <a:pPr lvl="1"/>
            <a:r>
              <a:rPr lang="en-US" altLang="en-US"/>
              <a:t>Windows</a:t>
            </a:r>
          </a:p>
          <a:p>
            <a:pPr lvl="1"/>
            <a:r>
              <a:rPr lang="en-US" altLang="en-US"/>
              <a:t>Linux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CCAD-9EE0-4433-99D5-900C86EC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9AE33-2C37-405A-A01A-59361662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D4FCC-A46F-41C9-89F5-F2A83C4E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F904A-031A-45E1-82C4-C375DF8A63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751" y="4467959"/>
            <a:ext cx="3524326" cy="195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140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AA42-BBCE-4733-ABBD-FFD26E0D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</a:t>
            </a:r>
            <a:r>
              <a:rPr lang="en-US" altLang="en-US"/>
              <a:t>Nhiều – Nhiều (Many-to-Many)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290A-8839-4DCF-9F1C-EB0A5324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Các tiểu trình ng</a:t>
            </a:r>
            <a:r>
              <a:rPr lang="vi-VN" altLang="en-US"/>
              <a:t>ư</a:t>
            </a:r>
            <a:r>
              <a:rPr lang="en-US" altLang="en-US"/>
              <a:t>ời dùng đ</a:t>
            </a:r>
            <a:r>
              <a:rPr lang="vi-VN" altLang="en-US"/>
              <a:t>ư</a:t>
            </a:r>
            <a:r>
              <a:rPr lang="en-US" altLang="en-US"/>
              <a:t>ợc ánh xạ với nhiều tiểu trình hạt nhân.</a:t>
            </a:r>
          </a:p>
          <a:p>
            <a:r>
              <a:rPr lang="en-US" altLang="en-US"/>
              <a:t>Cho phép hệ điều hành tạo đủ số l</a:t>
            </a:r>
            <a:r>
              <a:rPr lang="vi-VN" altLang="en-US"/>
              <a:t>ư</a:t>
            </a:r>
            <a:r>
              <a:rPr lang="en-US" altLang="en-US"/>
              <a:t>ợng tiểu trình hạt nhân =&gt; Giải quyết đ</a:t>
            </a:r>
            <a:r>
              <a:rPr lang="vi-VN" altLang="en-US"/>
              <a:t>ư</a:t>
            </a:r>
            <a:r>
              <a:rPr lang="en-US" altLang="en-US"/>
              <a:t>ợc hạn chế của 2 mô hình trên.</a:t>
            </a:r>
          </a:p>
          <a:p>
            <a:r>
              <a:rPr lang="en-US" altLang="en-US"/>
              <a:t>Khó cài đặt nên ít phổ biến. 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CCAD-9EE0-4433-99D5-900C86EC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9AE33-2C37-405A-A01A-59361662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D4FCC-A46F-41C9-89F5-F2A83C4E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AA589D-3ED6-47FF-8B49-15D858089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374" y="3825044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571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Tóm</a:t>
            </a:r>
            <a:r>
              <a:rPr lang="en-US" altLang="ja-JP" dirty="0"/>
              <a:t> </a:t>
            </a:r>
            <a:r>
              <a:rPr lang="en-US" altLang="ja-JP" dirty="0" err="1"/>
              <a:t>tắt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</a:t>
            </a:r>
            <a:r>
              <a:rPr lang="en-US" altLang="ja-JP"/>
              <a:t>dung buổi </a:t>
            </a:r>
            <a:r>
              <a:rPr lang="en-US" altLang="ja-JP" dirty="0" err="1"/>
              <a:t>học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Khái niệm cơ bản</a:t>
            </a:r>
          </a:p>
          <a:p>
            <a:r>
              <a:rPr lang="vi-VN"/>
              <a:t>Trạng thái tiến trình</a:t>
            </a:r>
          </a:p>
          <a:p>
            <a:r>
              <a:rPr lang="vi-VN"/>
              <a:t>Khối điều khiển tiến trình</a:t>
            </a:r>
          </a:p>
          <a:p>
            <a:r>
              <a:rPr lang="vi-VN"/>
              <a:t>Định thời tiến trình</a:t>
            </a:r>
          </a:p>
          <a:p>
            <a:r>
              <a:rPr lang="vi-VN"/>
              <a:t>Các tác vụ đối với tiến trình</a:t>
            </a:r>
          </a:p>
          <a:p>
            <a:r>
              <a:rPr lang="vi-VN"/>
              <a:t>Sự cộng tác giữa các tiến trình</a:t>
            </a:r>
          </a:p>
          <a:p>
            <a:r>
              <a:rPr lang="vi-VN"/>
              <a:t>Giao tiếp giữa các tiến trình</a:t>
            </a:r>
          </a:p>
          <a:p>
            <a:r>
              <a:rPr lang="vi-VN"/>
              <a:t>Tiểu trình </a:t>
            </a:r>
          </a:p>
        </p:txBody>
      </p:sp>
    </p:spTree>
    <p:extLst>
      <p:ext uri="{BB962C8B-B14F-4D97-AF65-F5344CB8AC3E}">
        <p14:creationId xmlns:p14="http://schemas.microsoft.com/office/powerpoint/2010/main" val="18962798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 chương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41475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kern="0"/>
              <a:t>Nêu cụ thể các trạng thái của tiến trình?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/* test.c */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int main(int argc, char** argv)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{       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   printf(“Hello world\n");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   scanf(“ Nhập c = %d”,&amp;c);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   exit(0);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marL="0" indent="0">
              <a:lnSpc>
                <a:spcPct val="150000"/>
              </a:lnSpc>
              <a:buFont typeface="Monotype Sorts" charset="2"/>
              <a:buNone/>
              <a:defRPr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615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 chương 3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0" y="1295400"/>
            <a:ext cx="628580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#include &lt;unistd.h&gt;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int main (int argc, char *argv[])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	int pid;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altLang="en-US" sz="2000" b="1" kern="0">
                <a:solidFill>
                  <a:schemeClr val="hlink"/>
                </a:solidFill>
                <a:latin typeface="Courier New" pitchFamily="49" charset="0"/>
              </a:rPr>
              <a:t>	pid = fork</a:t>
            </a: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2000" b="1" kern="0">
                <a:solidFill>
                  <a:srgbClr val="00B0F0"/>
                </a:solidFill>
                <a:latin typeface="Courier New" pitchFamily="49" charset="0"/>
              </a:rPr>
              <a:t>printf(“ so 1”);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altLang="en-US" sz="2000" b="1" kern="0">
                <a:solidFill>
                  <a:srgbClr val="00B0F0"/>
                </a:solidFill>
                <a:latin typeface="Courier New" pitchFamily="49" charset="0"/>
              </a:rPr>
              <a:t>printf(“ so 2”);</a:t>
            </a:r>
            <a:endParaRPr lang="en-US" altLang="en-US" sz="2000" b="1" ker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altLang="en-US" sz="2000" b="1" kern="0">
                <a:solidFill>
                  <a:schemeClr val="hlink"/>
                </a:solidFill>
                <a:latin typeface="Courier New" pitchFamily="49" charset="0"/>
              </a:rPr>
              <a:t>	fork</a:t>
            </a: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B0F0"/>
                </a:solidFill>
                <a:latin typeface="Courier New" pitchFamily="49" charset="0"/>
              </a:rPr>
              <a:t>	</a:t>
            </a: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if (pid &lt; 0){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kern="0">
                <a:solidFill>
                  <a:srgbClr val="00B0F0"/>
                </a:solidFill>
                <a:latin typeface="Courier New" pitchFamily="49" charset="0"/>
              </a:rPr>
              <a:t>printf(“hello”);</a:t>
            </a:r>
            <a:r>
              <a:rPr lang="en-US" altLang="en-US" sz="2000" b="1" kern="0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altLang="en-US" sz="2000" b="1" kern="0">
                <a:solidFill>
                  <a:schemeClr val="hlink"/>
                </a:solidFill>
                <a:latin typeface="Courier New" pitchFamily="49" charset="0"/>
              </a:rPr>
              <a:t>		fork</a:t>
            </a: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en-US" altLang="en-US" sz="2000" b="1" kern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B0F0"/>
                </a:solidFill>
                <a:latin typeface="Courier New" pitchFamily="49" charset="0"/>
              </a:rPr>
              <a:t>	</a:t>
            </a:r>
            <a:r>
              <a:rPr lang="en-US" altLang="en-US" sz="2000" b="1" kern="0">
                <a:latin typeface="Courier New" pitchFamily="49" charset="0"/>
              </a:rPr>
              <a:t>}else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latin typeface="Courier New" pitchFamily="49" charset="0"/>
              </a:rPr>
              <a:t>		</a:t>
            </a:r>
            <a:r>
              <a:rPr lang="en-US" altLang="en-US" sz="2000" b="1" kern="0">
                <a:solidFill>
                  <a:schemeClr val="hlink"/>
                </a:solidFill>
                <a:latin typeface="Courier New" pitchFamily="49" charset="0"/>
              </a:rPr>
              <a:t>fork</a:t>
            </a: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en-US" altLang="en-US" sz="2000" b="1" kern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2000" b="1" kern="0">
                <a:solidFill>
                  <a:srgbClr val="00B0F0"/>
                </a:solidFill>
                <a:latin typeface="Courier New" pitchFamily="49" charset="0"/>
              </a:rPr>
              <a:t>printf(“bye”);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alt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590800"/>
            <a:ext cx="1958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Chương trình này in ra những chữ gì?</a:t>
            </a:r>
          </a:p>
        </p:txBody>
      </p:sp>
    </p:spTree>
    <p:extLst>
      <p:ext uri="{BB962C8B-B14F-4D97-AF65-F5344CB8AC3E}">
        <p14:creationId xmlns:p14="http://schemas.microsoft.com/office/powerpoint/2010/main" val="2965117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 chương 3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Process control block chứa những thông tin gì?</a:t>
            </a:r>
          </a:p>
          <a:p>
            <a:r>
              <a:rPr lang="en-US"/>
              <a:t>Các tác vụ đối với tiến trình?</a:t>
            </a:r>
          </a:p>
          <a:p>
            <a:r>
              <a:rPr lang="en-US"/>
              <a:t>Tại sao phải định thời, có mấy loại bộ định thời?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4950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49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55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Khái niệm cơ bản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hoạt động của CPU được gọi là gì?</a:t>
            </a:r>
          </a:p>
          <a:p>
            <a:pPr lvl="1"/>
            <a:r>
              <a:rPr lang="vi-VN"/>
              <a:t>Hệ thống bó (Batch system): jobs </a:t>
            </a:r>
          </a:p>
          <a:p>
            <a:pPr lvl="1"/>
            <a:r>
              <a:rPr lang="vi-VN"/>
              <a:t>Time-shared systems: use</a:t>
            </a:r>
            <a:r>
              <a:rPr lang="en-US"/>
              <a:t>r</a:t>
            </a:r>
            <a:r>
              <a:rPr lang="vi-VN"/>
              <a:t> program, task</a:t>
            </a:r>
          </a:p>
          <a:p>
            <a:pPr lvl="1"/>
            <a:r>
              <a:rPr lang="vi-VN"/>
              <a:t>Các hoạt động là tương tự → gọi là process </a:t>
            </a:r>
          </a:p>
          <a:p>
            <a:r>
              <a:rPr lang="en-US"/>
              <a:t>T</a:t>
            </a:r>
            <a:r>
              <a:rPr lang="vi-VN"/>
              <a:t>iến trình (pr</a:t>
            </a:r>
            <a:r>
              <a:rPr lang="en-US"/>
              <a:t>o</a:t>
            </a:r>
            <a:r>
              <a:rPr lang="vi-VN"/>
              <a:t>cess) là gì?</a:t>
            </a:r>
          </a:p>
          <a:p>
            <a:pPr lvl="1"/>
            <a:r>
              <a:rPr lang="vi-VN"/>
              <a:t>Một chương trình đang thực thi</a:t>
            </a:r>
          </a:p>
          <a:p>
            <a:r>
              <a:rPr lang="en-US" altLang="en-US"/>
              <a:t>Ch</a:t>
            </a:r>
            <a:r>
              <a:rPr lang="vi-VN" altLang="en-US"/>
              <a:t>ư</a:t>
            </a:r>
            <a:r>
              <a:rPr lang="en-US" altLang="en-US"/>
              <a:t>ơng trình là thực thể </a:t>
            </a:r>
            <a:r>
              <a:rPr lang="en-US" altLang="en-US" b="1"/>
              <a:t>bị động </a:t>
            </a:r>
            <a:r>
              <a:rPr lang="en-US" altLang="en-US"/>
              <a:t>l</a:t>
            </a:r>
            <a:r>
              <a:rPr lang="vi-VN" altLang="en-US"/>
              <a:t>ư</a:t>
            </a:r>
            <a:r>
              <a:rPr lang="en-US" altLang="en-US"/>
              <a:t>u trên đĩa (tập tin thực thi - executable file); tiến trình là thực thể </a:t>
            </a:r>
            <a:r>
              <a:rPr lang="en-US" altLang="en-US" b="1"/>
              <a:t>chủ động</a:t>
            </a:r>
            <a:r>
              <a:rPr lang="en-US" altLang="en-US"/>
              <a:t>. </a:t>
            </a:r>
          </a:p>
          <a:p>
            <a:r>
              <a:rPr lang="en-US"/>
              <a:t>Ch</a:t>
            </a:r>
            <a:r>
              <a:rPr lang="vi-VN"/>
              <a:t>ư</a:t>
            </a:r>
            <a:r>
              <a:rPr lang="en-US"/>
              <a:t>ơng trình trở thành tiến trình khi một tập tin thực thi đ</a:t>
            </a:r>
            <a:r>
              <a:rPr lang="vi-VN"/>
              <a:t>ư</a:t>
            </a:r>
            <a:r>
              <a:rPr lang="en-US"/>
              <a:t>ợc nạp vào bộ nhớ.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909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cơ bản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Một tiến trình bao gồm:</a:t>
            </a:r>
          </a:p>
          <a:p>
            <a:pPr lvl="1"/>
            <a:r>
              <a:rPr lang="vi-VN"/>
              <a:t>Text section (program code)</a:t>
            </a:r>
          </a:p>
          <a:p>
            <a:pPr lvl="1"/>
            <a:r>
              <a:rPr lang="vi-VN"/>
              <a:t>Data section (chứa global variables)</a:t>
            </a:r>
            <a:endParaRPr lang="en-US"/>
          </a:p>
          <a:p>
            <a:pPr lvl="1"/>
            <a:r>
              <a:rPr lang="en-US"/>
              <a:t>P</a:t>
            </a:r>
            <a:r>
              <a:rPr lang="vi-VN"/>
              <a:t>rogram counter, processor registers</a:t>
            </a:r>
          </a:p>
          <a:p>
            <a:pPr lvl="1"/>
            <a:r>
              <a:rPr lang="en-US"/>
              <a:t>Heap section (chứa bộ nhớ cấp phát động)</a:t>
            </a:r>
            <a:endParaRPr lang="vi-VN"/>
          </a:p>
          <a:p>
            <a:pPr lvl="1"/>
            <a:r>
              <a:rPr lang="en-US"/>
              <a:t>Stack section </a:t>
            </a:r>
            <a:r>
              <a:rPr lang="vi-VN"/>
              <a:t>(</a:t>
            </a:r>
            <a:r>
              <a:rPr lang="en-US"/>
              <a:t>chứa dữ liệu tạm thời)</a:t>
            </a:r>
          </a:p>
          <a:p>
            <a:pPr lvl="2"/>
            <a:r>
              <a:rPr lang="en-US"/>
              <a:t>Function parameters</a:t>
            </a:r>
          </a:p>
          <a:p>
            <a:pPr lvl="2"/>
            <a:r>
              <a:rPr lang="en-US"/>
              <a:t>Return address</a:t>
            </a:r>
          </a:p>
          <a:p>
            <a:pPr lvl="2"/>
            <a:r>
              <a:rPr lang="en-US"/>
              <a:t>Local variables 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9B459-77DA-4947-9056-612CB76E5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209" y="2057400"/>
            <a:ext cx="2409825" cy="33623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EB713A-3025-438E-8A63-E066393C7D64}"/>
              </a:ext>
            </a:extLst>
          </p:cNvPr>
          <p:cNvSpPr/>
          <p:nvPr/>
        </p:nvSpPr>
        <p:spPr>
          <a:xfrm>
            <a:off x="5410200" y="5421868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vi-VN"/>
              <a:t>Layout </a:t>
            </a:r>
            <a:r>
              <a:rPr lang="en-US"/>
              <a:t>của tiến trình trong bộ nhớ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66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cơ bản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bước nạp chương trình vào bộ nhớ: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709982"/>
              </p:ext>
            </p:extLst>
          </p:nvPr>
        </p:nvGraphicFramePr>
        <p:xfrm>
          <a:off x="264220" y="2362200"/>
          <a:ext cx="83264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Artwork" r:id="rId3" imgW="8771429" imgH="3704762" progId="Adobe.Illustrator.7">
                  <p:embed/>
                </p:oleObj>
              </mc:Choice>
              <mc:Fallback>
                <p:oleObj name="Artwork" r:id="rId3" imgW="8771429" imgH="3704762" progId="Adobe.Illustrator.7">
                  <p:embed/>
                  <p:pic>
                    <p:nvPicPr>
                      <p:cNvPr id="1638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20" y="2362200"/>
                        <a:ext cx="832643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47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97E8-D4FA-4956-9F35-8EA33CD8B5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Layout bộ nhớ của một ch</a:t>
            </a:r>
            <a:r>
              <a:rPr lang="vi-VN"/>
              <a:t>ư</a:t>
            </a:r>
            <a:r>
              <a:rPr lang="en-US"/>
              <a:t>ơng trình C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E58EFC16-5ABF-4B34-B546-50AB9FB81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772816"/>
            <a:ext cx="8640960" cy="41044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3B36-19BB-4E2F-A2B1-8C18343D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3/5/2020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6A96C-67BE-4CBB-A166-9E2D47FE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B225-560C-4426-9E28-FB506FDE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37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cơ bản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bước khởi tạo tiến trình:</a:t>
            </a:r>
          </a:p>
          <a:p>
            <a:pPr lvl="1"/>
            <a:r>
              <a:rPr lang="vi-VN"/>
              <a:t>Cấp phát một định danh duy nhất cho tiến trình</a:t>
            </a:r>
          </a:p>
          <a:p>
            <a:pPr lvl="1"/>
            <a:r>
              <a:rPr lang="vi-VN"/>
              <a:t>Cấp phát không gian nhớ để nạp tiến trình</a:t>
            </a:r>
          </a:p>
          <a:p>
            <a:pPr lvl="1"/>
            <a:r>
              <a:rPr lang="vi-VN"/>
              <a:t>Khởi tạo khối dữ liệu Process Control Block (PCB) cho tiến trình</a:t>
            </a:r>
          </a:p>
          <a:p>
            <a:pPr lvl="1"/>
            <a:r>
              <a:rPr lang="vi-VN"/>
              <a:t>Thiết lập các mối liên hệ cần thiết (ví dụ: sắp PCB vào hàng đợi định thời, 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9981755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3542</Words>
  <Application>Microsoft Office PowerPoint</Application>
  <PresentationFormat>On-screen Show (4:3)</PresentationFormat>
  <Paragraphs>543</Paragraphs>
  <Slides>49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Comic Sans MS</vt:lpstr>
      <vt:lpstr>Courier New</vt:lpstr>
      <vt:lpstr>Monotype Sorts</vt:lpstr>
      <vt:lpstr>Times New Roman</vt:lpstr>
      <vt:lpstr>VNI-Univer</vt:lpstr>
      <vt:lpstr>Wingdings</vt:lpstr>
      <vt:lpstr>dsp</vt:lpstr>
      <vt:lpstr>Artwork</vt:lpstr>
      <vt:lpstr>HỆ ĐIỀU HÀNH Chương 3  Tiến trình</vt:lpstr>
      <vt:lpstr>Câu hỏi ôn tập chương 2</vt:lpstr>
      <vt:lpstr>Mục tiêu chương 3</vt:lpstr>
      <vt:lpstr>Nội dung chương 3</vt:lpstr>
      <vt:lpstr>Khái niệm cơ bản</vt:lpstr>
      <vt:lpstr>Khái niệm cơ bản (tt)</vt:lpstr>
      <vt:lpstr>Khái niệm cơ bản (tt)</vt:lpstr>
      <vt:lpstr>Layout bộ nhớ của một chương trình C</vt:lpstr>
      <vt:lpstr>Khái niệm cơ bản (tt)</vt:lpstr>
      <vt:lpstr>Trạng thái tiến trình</vt:lpstr>
      <vt:lpstr>Trạng thái tiến trình (tt)</vt:lpstr>
      <vt:lpstr>Trạng thái tiến trình (tt)</vt:lpstr>
      <vt:lpstr>Process Control Block</vt:lpstr>
      <vt:lpstr>Yêu cầu đối với hệ điều hành về quản lý tiến trình </vt:lpstr>
      <vt:lpstr>Quản lý các tiến trình: các hàng đợi</vt:lpstr>
      <vt:lpstr>Định thời tiến trình</vt:lpstr>
      <vt:lpstr>Các hàng đợi định thời</vt:lpstr>
      <vt:lpstr>Các hàng đợi định thời (tt)</vt:lpstr>
      <vt:lpstr>Chuyển ngữ cảnh (context switch)</vt:lpstr>
      <vt:lpstr>Bộ định thời</vt:lpstr>
      <vt:lpstr>Bộ định thời trung gian</vt:lpstr>
      <vt:lpstr>Các tác vụ đối với tiến trình</vt:lpstr>
      <vt:lpstr>Cây tiến trình trong Linux/Unix</vt:lpstr>
      <vt:lpstr>Các tác vụ đối với tiến trình (tt)</vt:lpstr>
      <vt:lpstr>Về quan hệ cha/con</vt:lpstr>
      <vt:lpstr>Ví dụ tạo process với fork()</vt:lpstr>
      <vt:lpstr>Ví dụ tạo process với fork() (tt)</vt:lpstr>
      <vt:lpstr>Ví dụ tạo process với fork() (tt)</vt:lpstr>
      <vt:lpstr>Các tác vụ đối với tiến trình (tt)</vt:lpstr>
      <vt:lpstr>Cộng tác giữa các tiến trình</vt:lpstr>
      <vt:lpstr>Giao tiếp liên tiến trình</vt:lpstr>
      <vt:lpstr>Giao tiếp liên tiến trình</vt:lpstr>
      <vt:lpstr>Shared Memory</vt:lpstr>
      <vt:lpstr>Hệ thống truyền thông điệp</vt:lpstr>
      <vt:lpstr>Hệ thống truyền thông điệp (tt)</vt:lpstr>
      <vt:lpstr>Tiểu trình</vt:lpstr>
      <vt:lpstr>PCB và TCB trong mô hình multithreads</vt:lpstr>
      <vt:lpstr>Lợi ích của tiến trình đa luồng</vt:lpstr>
      <vt:lpstr>Tiểu trình người dùng (User thread)</vt:lpstr>
      <vt:lpstr>Tiểu trình hạt nhân (Kernel thread)</vt:lpstr>
      <vt:lpstr>Các mô hình đa tiểu trình</vt:lpstr>
      <vt:lpstr>Mô hình Nhiều – Một (Many-to-One)</vt:lpstr>
      <vt:lpstr>Mô hình Một – Một (One-to-One)</vt:lpstr>
      <vt:lpstr>Mô hình Nhiều – Nhiều (Many-to-Many)</vt:lpstr>
      <vt:lpstr>Tóm tắt lại nội dung buổi học</vt:lpstr>
      <vt:lpstr>Câu hỏi ôn tập chương 3</vt:lpstr>
      <vt:lpstr>Câu hỏi ôn tập chương 3 (tt)</vt:lpstr>
      <vt:lpstr>Câu hỏi ôn tập chương 3 (tt)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Chương 3  Tiến trình</dc:title>
  <dc:creator>ntthien</dc:creator>
  <cp:lastModifiedBy>ntthien</cp:lastModifiedBy>
  <cp:revision>9</cp:revision>
  <dcterms:created xsi:type="dcterms:W3CDTF">2020-03-05T00:22:55Z</dcterms:created>
  <dcterms:modified xsi:type="dcterms:W3CDTF">2020-03-05T01:20:54Z</dcterms:modified>
</cp:coreProperties>
</file>