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2" r:id="rId2"/>
    <p:sldId id="300" r:id="rId3"/>
    <p:sldId id="316" r:id="rId4"/>
    <p:sldId id="302" r:id="rId5"/>
    <p:sldId id="303" r:id="rId6"/>
    <p:sldId id="299" r:id="rId7"/>
    <p:sldId id="304" r:id="rId8"/>
    <p:sldId id="305" r:id="rId9"/>
    <p:sldId id="308" r:id="rId10"/>
    <p:sldId id="309" r:id="rId11"/>
    <p:sldId id="310" r:id="rId12"/>
    <p:sldId id="311" r:id="rId13"/>
    <p:sldId id="306" r:id="rId14"/>
    <p:sldId id="312" r:id="rId15"/>
    <p:sldId id="313" r:id="rId16"/>
    <p:sldId id="296" r:id="rId17"/>
    <p:sldId id="314" r:id="rId18"/>
    <p:sldId id="315" r:id="rId19"/>
    <p:sldId id="301" r:id="rId20"/>
    <p:sldId id="31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16"/>
            <p14:sldId id="302"/>
            <p14:sldId id="303"/>
            <p14:sldId id="299"/>
            <p14:sldId id="304"/>
            <p14:sldId id="305"/>
            <p14:sldId id="308"/>
            <p14:sldId id="309"/>
            <p14:sldId id="310"/>
            <p14:sldId id="311"/>
            <p14:sldId id="306"/>
            <p14:sldId id="312"/>
            <p14:sldId id="313"/>
            <p14:sldId id="296"/>
            <p14:sldId id="314"/>
            <p14:sldId id="315"/>
            <p14:sldId id="301"/>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80" d="100"/>
          <a:sy n="80" d="100"/>
        </p:scale>
        <p:origin x="830"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2020/5/27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9961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344695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5/27/2020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5/27/2020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5/27/2020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5/27/2020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5/27/2020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5/27/2020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(1)</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F14B07E5-87C2-41EC-A0DE-C651F213D0B8}" type="datetime1">
              <a:rPr lang="en-US" altLang="ja-JP" smtClean="0"/>
              <a:t>5/27/2020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5/27/2020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Mã máy của các lệnh tăng và giảm biến count có thể bị thực thi xen kẽ</a:t>
            </a:r>
          </a:p>
          <a:p>
            <a:r>
              <a:rPr lang="vi-VN" altLang="ja-JP" sz="2600"/>
              <a:t>Giả sử count đang bằng 5. Chuỗi thực thi có thể xảy ra, khi quantum time = 2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2:consumer	register2 := count            	{register2 = 5}</a:t>
            </a:r>
          </a:p>
          <a:p>
            <a:pPr marL="635000" lvl="2"/>
            <a:r>
              <a:rPr lang="en-US" altLang="ja-JP" sz="2200"/>
              <a:t>	3:consumer	register2 := register2 – 1	{register2 = 4}</a:t>
            </a:r>
          </a:p>
          <a:p>
            <a:pPr marL="635000" lvl="2"/>
            <a:r>
              <a:rPr lang="en-US" altLang="ja-JP" sz="2200"/>
              <a:t>	4:producer	count := register1           		{count = 6}</a:t>
            </a:r>
          </a:p>
          <a:p>
            <a:pPr marL="635000" lvl="2"/>
            <a:r>
              <a:rPr lang="en-US" altLang="ja-JP" sz="2200"/>
              <a:t>	5:consumer	count := register2             	{count = 4}</a:t>
            </a: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400"/>
              <a:t>Mã máy của các lệnh tăng và giảm biến count có thể bị thực thi xen kẽ</a:t>
            </a:r>
          </a:p>
          <a:p>
            <a:r>
              <a:rPr lang="vi-VN" altLang="ja-JP" sz="2400"/>
              <a:t>Giả sử count đang bằng 5. Chuỗi thực thi có thể xảy ra, khi quantum time = </a:t>
            </a:r>
            <a:r>
              <a:rPr lang="en-US" altLang="ja-JP" sz="2400"/>
              <a:t>3</a:t>
            </a:r>
            <a:r>
              <a:rPr lang="vi-VN" altLang="ja-JP" sz="2400"/>
              <a:t>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2:producer	count := register1           		{count = 6}</a:t>
            </a:r>
          </a:p>
          <a:p>
            <a:pPr marL="635000" lvl="2"/>
            <a:r>
              <a:rPr lang="en-US" altLang="ja-JP" sz="2200"/>
              <a:t>	3:consumer	register2 := count            	{register2 = 6}</a:t>
            </a:r>
          </a:p>
          <a:p>
            <a:pPr marL="635000" lvl="2"/>
            <a:r>
              <a:rPr lang="en-US" altLang="ja-JP" sz="2200"/>
              <a:t>	4:consumer	register2 := register2 – 1	{register2 = 5}</a:t>
            </a:r>
          </a:p>
          <a:p>
            <a:pPr marL="635000" lvl="2"/>
            <a:r>
              <a:rPr lang="en-US" altLang="ja-JP" sz="2200"/>
              <a:t>	5:consumer	count := register2             	{count = 5}</a:t>
            </a:r>
            <a:endParaRPr lang="en-US" altLang="ja-JP" sz="2400"/>
          </a:p>
          <a:p>
            <a:pPr marL="406400" lvl="2" indent="0">
              <a:buNone/>
            </a:pPr>
            <a:r>
              <a:rPr lang="en-US" sz="2100">
                <a:solidFill>
                  <a:srgbClr val="000000"/>
                </a:solidFill>
                <a:latin typeface="+mj-lt"/>
                <a:sym typeface="Wingdings 3"/>
              </a:rPr>
              <a:t> </a:t>
            </a:r>
            <a:r>
              <a:rPr lang="en-US" sz="2100">
                <a:solidFill>
                  <a:srgbClr val="000000"/>
                </a:solidFill>
                <a:latin typeface="+mj-lt"/>
              </a:rPr>
              <a:t>Cần phải có giải pháp để c</a:t>
            </a:r>
            <a:r>
              <a:rPr lang="vi-VN" sz="2100">
                <a:solidFill>
                  <a:srgbClr val="000000"/>
                </a:solidFill>
                <a:latin typeface="+mj-lt"/>
              </a:rPr>
              <a:t>ác lệnh count++, count-- phải là đơn nguyên (atomic), nghĩa là thực hiện như một lệnh đơn, không bị ngắt nửa chừng.</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173058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Race condition: nhiều process truy xuất và thao tác đồng thời lên dữ liệu chia sẻ (như biến count)</a:t>
            </a:r>
          </a:p>
          <a:p>
            <a:pPr lvl="1"/>
            <a:r>
              <a:rPr lang="vi-VN" altLang="ja-JP" sz="2200"/>
              <a:t>Kết quả cuối cùng của việc truy xuất đồng thời này phụ thuộc thứ tự thực thi của các lệnh thao tác dữ liệu.</a:t>
            </a:r>
          </a:p>
          <a:p>
            <a:r>
              <a:rPr lang="vi-VN" altLang="ja-JP" sz="2600"/>
              <a:t>Để dữ liệu chia sẻ được nhất quán, cần bảo đảm sao cho tại mỗi thời điểm chỉ có một process được thao tác lên dữ liệu chia sẻ. Do đó, cần có cơ chế đồng bộ hoạt động của các process này.</a:t>
            </a:r>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0736110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Giả sử có n process truy xuất đồng thời dữ liệu chia sẻ</a:t>
            </a:r>
          </a:p>
          <a:p>
            <a:r>
              <a:rPr lang="vi-VN" altLang="ja-JP" sz="2600"/>
              <a:t>Cấu trúc của mỗi process Pi có đoạn code như sau:</a:t>
            </a:r>
          </a:p>
          <a:p>
            <a:pPr lvl="2" defTabSz="457200" eaLnBrk="0" hangingPunct="0">
              <a:spcBef>
                <a:spcPct val="0"/>
              </a:spcBef>
              <a:buClrTx/>
              <a:buNone/>
            </a:pPr>
            <a:r>
              <a:rPr lang="vi-VN" altLang="ja-JP" sz="3300"/>
              <a:t>	</a:t>
            </a:r>
            <a:r>
              <a:rPr kumimoji="0" lang="en-US" altLang="en-US" b="1" kern="1200">
                <a:solidFill>
                  <a:srgbClr val="00CC99"/>
                </a:solidFill>
                <a:latin typeface="Verdana" panose="020B0604030504040204" pitchFamily="34" charset="0"/>
                <a:ea typeface="MS PGothic" panose="020B0600070205080204" pitchFamily="34" charset="-128"/>
                <a:cs typeface="+mn-cs"/>
              </a:rPr>
              <a:t>Do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a:t>
            </a:r>
            <a:r>
              <a:rPr kumimoji="0" lang="en-US" altLang="en-US" i="1" kern="1200">
                <a:solidFill>
                  <a:srgbClr val="6600FF"/>
                </a:solidFill>
                <a:latin typeface="Verdana" panose="020B0604030504040204" pitchFamily="34" charset="0"/>
                <a:ea typeface="MS PGothic" panose="020B0600070205080204" pitchFamily="34" charset="-128"/>
                <a:cs typeface="+mn-cs"/>
              </a:rPr>
              <a:t>entry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vào critical section */</a:t>
            </a:r>
            <a:endParaRPr kumimoji="0" lang="en-US" altLang="en-US" sz="1600" i="1" kern="1200">
              <a:solidFill>
                <a:srgbClr val="000000"/>
              </a:solidFill>
              <a:latin typeface="Verdana" panose="020B0604030504040204" pitchFamily="34" charset="0"/>
              <a:ea typeface="MS PGothic" panose="020B0600070205080204" pitchFamily="34" charset="-128"/>
              <a:cs typeface="+mn-cs"/>
            </a:endParaRP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critical section  </a:t>
            </a:r>
            <a:r>
              <a:rPr kumimoji="0" lang="en-US" altLang="en-US" sz="2000" kern="1200">
                <a:solidFill>
                  <a:srgbClr val="FFFFFF"/>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truy xuất dữ liệu chia xẻ */</a:t>
            </a: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a:t>
            </a:r>
            <a:r>
              <a:rPr kumimoji="0" lang="en-US" altLang="en-US" sz="2000" i="1" kern="1200">
                <a:solidFill>
                  <a:srgbClr val="6600FF"/>
                </a:solidFill>
                <a:latin typeface="Verdana" panose="020B0604030504040204" pitchFamily="34" charset="0"/>
                <a:ea typeface="MS PGothic" panose="020B0600070205080204" pitchFamily="34" charset="-128"/>
                <a:cs typeface="+mn-cs"/>
              </a:rPr>
              <a:t>exit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rời critical section */</a:t>
            </a: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remainder section  </a:t>
            </a:r>
            <a:r>
              <a:rPr kumimoji="0" lang="en-US" altLang="en-US" sz="1800" kern="1200">
                <a:solidFill>
                  <a:srgbClr val="000000"/>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làm những việc khác </a:t>
            </a:r>
            <a:r>
              <a:rPr kumimoji="0" lang="en-US" altLang="en-US" sz="1800" kern="1200">
                <a:solidFill>
                  <a:srgbClr val="000000"/>
                </a:solidFill>
                <a:latin typeface="Verdana" panose="020B0604030504040204" pitchFamily="34" charset="0"/>
                <a:ea typeface="MS PGothic" panose="020B0600070205080204" pitchFamily="34" charset="-128"/>
                <a:cs typeface="+mn-cs"/>
              </a:rPr>
              <a:t>*/</a:t>
            </a:r>
            <a:endParaRPr kumimoji="0" lang="en-US" altLang="en-US" kern="1200">
              <a:solidFill>
                <a:srgbClr val="000000"/>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b="1" kern="1200">
                <a:solidFill>
                  <a:srgbClr val="00CC99"/>
                </a:solidFill>
                <a:latin typeface="Verdana" panose="020B0604030504040204" pitchFamily="34" charset="0"/>
                <a:ea typeface="MS PGothic" panose="020B0600070205080204" pitchFamily="34" charset="-128"/>
                <a:cs typeface="+mn-cs"/>
              </a:rPr>
              <a:t> 	} While (1)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r>
              <a:rPr lang="vi-VN" altLang="ja-JP" sz="2600"/>
              <a:t>Trong mỗi process có những đoạn code có chứa các thao tác lên dữ liệu chia sẻ. Đoạn code này được gọi là vùng tranh chấp (critical section, CS).</a:t>
            </a:r>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411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Vấn đề Critical Section: phải bảo đảm sự loại trừ tương hỗ (mutual exclusion, mutex), tức là khi một process đang thực thi trong vùng tranh chấp, không có process nào khác đồng thời thực thi các lệnh trong vùng tranh chấp.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9346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Yêu cầu của lời giải cho CS Problem</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Lời giải phải thỏa ba tính chất:</a:t>
            </a:r>
          </a:p>
          <a:p>
            <a:pPr lvl="1" algn="just"/>
            <a:r>
              <a:rPr lang="vi-VN" altLang="ja-JP" sz="2200"/>
              <a:t>(1) Loại trừ tương hỗ (Mutual exclusion): Khi một process P đang thực thi trong vùng tranh chấp (CS) của nó thì không có process Q nào khác đang thực thi trong CS của Q.</a:t>
            </a:r>
          </a:p>
          <a:p>
            <a:pPr lvl="1" algn="just"/>
            <a:r>
              <a:rPr lang="vi-VN" altLang="ja-JP" sz="2200"/>
              <a:t>(2) Progress: Một tiến trình tạm dừng bên ngoài miền găng không được ngăn cản các tiến trình khác vào miền găng</a:t>
            </a:r>
          </a:p>
          <a:p>
            <a:pPr lvl="1" algn="just"/>
            <a:r>
              <a:rPr lang="vi-VN" altLang="ja-JP" sz="2200"/>
              <a:t>(3) Chờ đợi giới  hạn (Bounded waiting): Mỗi process chỉ phải chờ để được vào vùng tranh chấp trong một khoảng thời gian có hạn định nào đó. Không xảy ra tình trạng đói tài nguyên (starvation).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302193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Phân loại giải pháp</a:t>
            </a:r>
            <a:endParaRPr kumimoji="1" lang="ja-JP" altLang="en-US" dirty="0"/>
          </a:p>
        </p:txBody>
      </p:sp>
      <p:sp>
        <p:nvSpPr>
          <p:cNvPr id="3" name="コンテンツ プレースホルダ 2"/>
          <p:cNvSpPr>
            <a:spLocks noGrp="1"/>
          </p:cNvSpPr>
          <p:nvPr>
            <p:ph idx="1"/>
          </p:nvPr>
        </p:nvSpPr>
        <p:spPr/>
        <p:txBody>
          <a:bodyPr/>
          <a:lstStyle/>
          <a:p>
            <a:r>
              <a:rPr lang="en-US" altLang="ja-JP" sz="2600"/>
              <a:t>Nhóm giải pháp Busy Waiting</a:t>
            </a:r>
          </a:p>
          <a:p>
            <a:pPr lvl="1"/>
            <a:r>
              <a:rPr lang="en-US" altLang="ja-JP" sz="2200"/>
              <a:t>Sử dụng các biến cờ hiệu</a:t>
            </a:r>
          </a:p>
          <a:p>
            <a:pPr lvl="1"/>
            <a:r>
              <a:rPr lang="en-US" altLang="ja-JP" sz="2200"/>
              <a:t>Sử dụng việc kiểm tra luân phiên </a:t>
            </a:r>
          </a:p>
          <a:p>
            <a:pPr lvl="1"/>
            <a:r>
              <a:rPr lang="en-US" altLang="ja-JP" sz="2200"/>
              <a:t>Giải pháp của Peterson </a:t>
            </a:r>
          </a:p>
          <a:p>
            <a:pPr lvl="1"/>
            <a:r>
              <a:rPr lang="en-US" altLang="ja-JP" sz="2200"/>
              <a:t>Cấm ngắt</a:t>
            </a:r>
          </a:p>
          <a:p>
            <a:pPr lvl="1"/>
            <a:r>
              <a:rPr lang="en-US" altLang="ja-JP" sz="2200"/>
              <a:t>Chỉ thị TSL </a:t>
            </a:r>
          </a:p>
          <a:p>
            <a:r>
              <a:rPr lang="en-US" altLang="ja-JP" sz="2600"/>
              <a:t>Nhóm giải pháp Sleep &amp; Wakeup</a:t>
            </a:r>
          </a:p>
          <a:p>
            <a:pPr lvl="1"/>
            <a:r>
              <a:rPr lang="en-US" altLang="ja-JP" sz="2200"/>
              <a:t>Semaphore</a:t>
            </a:r>
          </a:p>
          <a:p>
            <a:pPr lvl="1"/>
            <a:r>
              <a:rPr lang="en-US" altLang="ja-JP" sz="2200"/>
              <a:t>Monitor</a:t>
            </a:r>
          </a:p>
          <a:p>
            <a:pPr lvl="1"/>
            <a:r>
              <a:rPr lang="en-US" altLang="ja-JP" sz="2200"/>
              <a:t>Message</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“Busy waiting”</a:t>
            </a:r>
            <a:endParaRPr lang="en-US" altLang="ja-JP" dirty="0" err="1"/>
          </a:p>
        </p:txBody>
      </p:sp>
      <p:sp>
        <p:nvSpPr>
          <p:cNvPr id="3" name="コンテンツ プレースホルダ 2"/>
          <p:cNvSpPr>
            <a:spLocks noGrp="1"/>
          </p:cNvSpPr>
          <p:nvPr>
            <p:ph idx="1"/>
          </p:nvPr>
        </p:nvSpPr>
        <p:spPr/>
        <p:txBody>
          <a:bodyPr/>
          <a:lstStyle/>
          <a:p>
            <a:r>
              <a:rPr lang="en-US" altLang="ja-JP" sz="2600"/>
              <a:t>Tiếp tục tiêu thụ CPU trong khi chờ đợi vào miền găng</a:t>
            </a:r>
          </a:p>
          <a:p>
            <a:r>
              <a:rPr lang="en-US" altLang="ja-JP" sz="2600"/>
              <a:t>Không đòi hỏi sự trợ giúp của Hệ điều hành</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Rectangle 4"/>
          <p:cNvSpPr>
            <a:spLocks/>
          </p:cNvSpPr>
          <p:nvPr/>
        </p:nvSpPr>
        <p:spPr bwMode="auto">
          <a:xfrm>
            <a:off x="2013843" y="3352800"/>
            <a:ext cx="5126037" cy="431800"/>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400" b="1">
                <a:solidFill>
                  <a:srgbClr val="CC0066"/>
                </a:solidFill>
              </a:rPr>
              <a:t>While (chưa có quyền) do_nothing</a:t>
            </a:r>
            <a:r>
              <a:rPr lang="en-US" altLang="en-US" sz="2800" b="1">
                <a:solidFill>
                  <a:srgbClr val="CC0066"/>
                </a:solidFill>
              </a:rPr>
              <a:t>() ;</a:t>
            </a:r>
            <a:endParaRPr lang="en-US" altLang="en-US" sz="1600"/>
          </a:p>
        </p:txBody>
      </p:sp>
      <p:sp>
        <p:nvSpPr>
          <p:cNvPr id="8" name="Rectangle 5"/>
          <p:cNvSpPr>
            <a:spLocks/>
          </p:cNvSpPr>
          <p:nvPr/>
        </p:nvSpPr>
        <p:spPr bwMode="auto">
          <a:xfrm>
            <a:off x="4196556" y="3928616"/>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2540013" y="4504072"/>
            <a:ext cx="4062387" cy="430213"/>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800" b="1">
                <a:solidFill>
                  <a:schemeClr val="tx1"/>
                </a:solidFill>
              </a:rPr>
              <a:t>Từ bỏ quyền sử dụng  CS</a:t>
            </a:r>
            <a:endParaRPr lang="en-US" altLang="en-US" sz="1600">
              <a:solidFill>
                <a:schemeClr val="tx1"/>
              </a:solidFill>
            </a:endParaRPr>
          </a:p>
        </p:txBody>
      </p:sp>
    </p:spTree>
    <p:extLst>
      <p:ext uri="{BB962C8B-B14F-4D97-AF65-F5344CB8AC3E}">
        <p14:creationId xmlns:p14="http://schemas.microsoft.com/office/powerpoint/2010/main" val="21073688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 2"/>
          <p:cNvSpPr>
            <a:spLocks noGrp="1"/>
          </p:cNvSpPr>
          <p:nvPr>
            <p:ph idx="1"/>
          </p:nvPr>
        </p:nvSpPr>
        <p:spPr/>
        <p:txBody>
          <a:bodyPr/>
          <a:lstStyle/>
          <a:p>
            <a:r>
              <a:rPr lang="vi-VN" altLang="ja-JP" sz="2600"/>
              <a:t>Từ bỏ CPU khi chưa được vào miền găng</a:t>
            </a:r>
          </a:p>
          <a:p>
            <a:r>
              <a:rPr lang="vi-VN" altLang="ja-JP" sz="2600"/>
              <a:t>Cần Hệ điều hành hỗ trợ</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Rectangle 4"/>
          <p:cNvSpPr>
            <a:spLocks/>
          </p:cNvSpPr>
          <p:nvPr/>
        </p:nvSpPr>
        <p:spPr bwMode="auto">
          <a:xfrm>
            <a:off x="2274888" y="3276600"/>
            <a:ext cx="4886325" cy="430213"/>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spAutoFit/>
          </a:bodyPr>
          <a:lstStyle/>
          <a:p>
            <a:pPr algn="ctr">
              <a:buClr>
                <a:srgbClr val="000000"/>
              </a:buClr>
              <a:buSzPct val="100000"/>
              <a:buFont typeface="Times New Roman" panose="02020603050405020304" pitchFamily="18" charset="0"/>
              <a:buNone/>
            </a:pPr>
            <a:r>
              <a:rPr lang="en-US" altLang="en-US" sz="2400" b="1">
                <a:solidFill>
                  <a:srgbClr val="CC0066"/>
                </a:solidFill>
              </a:rPr>
              <a:t>if (chưa có quyền) Sleep</a:t>
            </a:r>
            <a:r>
              <a:rPr lang="en-US" altLang="en-US" sz="2800" b="1">
                <a:solidFill>
                  <a:srgbClr val="CC0066"/>
                </a:solidFill>
              </a:rPr>
              <a:t>() ;</a:t>
            </a:r>
            <a:endParaRPr lang="en-US" altLang="en-US" sz="1600"/>
          </a:p>
        </p:txBody>
      </p:sp>
      <p:sp>
        <p:nvSpPr>
          <p:cNvPr id="8" name="Rectangle 5"/>
          <p:cNvSpPr>
            <a:spLocks/>
          </p:cNvSpPr>
          <p:nvPr/>
        </p:nvSpPr>
        <p:spPr bwMode="auto">
          <a:xfrm>
            <a:off x="4343400" y="4062413"/>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1968500" y="4802188"/>
            <a:ext cx="5499100" cy="430212"/>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b="1">
                <a:solidFill>
                  <a:schemeClr val="tx1"/>
                </a:solidFill>
              </a:rPr>
              <a:t>Wakeup (somebody);</a:t>
            </a:r>
            <a:endParaRPr lang="en-US" altLang="en-US" sz="1600">
              <a:solidFill>
                <a:schemeClr val="tx1"/>
              </a:solidFill>
            </a:endParaRPr>
          </a:p>
        </p:txBody>
      </p:sp>
    </p:spTree>
    <p:extLst>
      <p:ext uri="{BB962C8B-B14F-4D97-AF65-F5344CB8AC3E}">
        <p14:creationId xmlns:p14="http://schemas.microsoft.com/office/powerpoint/2010/main" val="3541834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ja-JP" sz="2600"/>
              <a:t>Race condition</a:t>
            </a:r>
          </a:p>
          <a:p>
            <a:r>
              <a:rPr lang="en-US" altLang="ja-JP" sz="2600"/>
              <a:t>Các giải pháp tổng quát để giải quyết tranh chấp</a:t>
            </a:r>
          </a:p>
          <a:p>
            <a:r>
              <a:rPr lang="en-US" altLang="ja-JP" sz="2600"/>
              <a:t>Các chi tiết các vấn đề trong việc giải quyết tranh chấp</a:t>
            </a:r>
          </a:p>
          <a:p>
            <a:r>
              <a:rPr lang="en-US" altLang="ja-JP" sz="2600"/>
              <a:t>Yêu cầu của giải pháp trong việc giải quyết tranh chấp</a:t>
            </a:r>
          </a:p>
          <a:p>
            <a:r>
              <a:rPr lang="en-US" altLang="ja-JP" sz="2600"/>
              <a:t>Các nhóm các giải pháp</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Tại sao phải định thời? Nêu các bộ định thời và mô tả về chúng?</a:t>
            </a:r>
          </a:p>
          <a:p>
            <a:r>
              <a:rPr lang="vi-VN" altLang="ja-JP" sz="3000"/>
              <a:t>Các tiêu chuẩn định thời CPU?</a:t>
            </a:r>
          </a:p>
          <a:p>
            <a:r>
              <a:rPr lang="vi-VN" altLang="ja-JP" sz="3000"/>
              <a:t>Có bao nhiêu giải thuật định thời? Kể tên?</a:t>
            </a:r>
          </a:p>
          <a:p>
            <a:r>
              <a:rPr lang="vi-VN" altLang="ja-JP" sz="3000"/>
              <a:t>Mô tả và nêu ưu điểm, nhược điểm của từng giải thuật định thời? FCFS, SJF, SRTF, RR, Priority Scheduling, HRRN, MQ, MFQ.</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5/27/2020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400"/>
              <a:t>Sử dụng các giải thuật FCFS, SJF, SRTF, Priority -Pre, RR (10) để tính các giá trị thời gian đợi, thời gian đáp ứng và thời gian hoàn thành trung bình và vẽ giản đồ Gaint</a:t>
            </a:r>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417" y="2646486"/>
            <a:ext cx="6875463" cy="3524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7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Hiểu được vấn đề tranh chấp giữa các tiến trình trong hệ điều hành</a:t>
            </a:r>
          </a:p>
          <a:p>
            <a:r>
              <a:rPr lang="vi-VN" altLang="ja-JP" sz="3000"/>
              <a:t>Biết được các giải pháp để giải quyết tranh chấp</a:t>
            </a:r>
          </a:p>
          <a:p>
            <a:r>
              <a:rPr lang="vi-VN" altLang="ja-JP" sz="3000"/>
              <a:t>Hiểu được các vấn đề trong giải quyết tranh chấp</a:t>
            </a:r>
          </a:p>
          <a:p>
            <a:r>
              <a:rPr lang="vi-VN" altLang="ja-JP" sz="3000"/>
              <a:t>Biết được các yêu cầu của các giải pháp trong việc giải quyết tranh chấp và 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Giới thiệu về race condition</a:t>
            </a:r>
          </a:p>
          <a:p>
            <a:r>
              <a:rPr lang="vi-VN" altLang="ja-JP" sz="3000"/>
              <a:t>Giới thiệu các giải pháp tổng quát để giải quyết tranh chấp</a:t>
            </a:r>
          </a:p>
          <a:p>
            <a:r>
              <a:rPr lang="vi-VN" altLang="ja-JP" sz="3000"/>
              <a:t>Phân tích các chi tiết các vấn đề trong việc giải quyết tranh chấp</a:t>
            </a:r>
          </a:p>
          <a:p>
            <a:r>
              <a:rPr lang="vi-VN" altLang="ja-JP" sz="3000"/>
              <a:t>Yêu cầu của giải pháp trong việc giải quyết tranh chấp</a:t>
            </a:r>
          </a:p>
          <a:p>
            <a:r>
              <a:rPr lang="vi-VN" altLang="ja-JP" sz="3000"/>
              <a:t>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cần đồng bộ</a:t>
            </a:r>
            <a:endParaRPr kumimoji="1" lang="ja-JP" altLang="en-US" dirty="0"/>
          </a:p>
        </p:txBody>
      </p:sp>
      <p:sp>
        <p:nvSpPr>
          <p:cNvPr id="3" name="コンテンツ プレースホルダー 2"/>
          <p:cNvSpPr>
            <a:spLocks noGrp="1"/>
          </p:cNvSpPr>
          <p:nvPr>
            <p:ph idx="1"/>
          </p:nvPr>
        </p:nvSpPr>
        <p:spPr/>
        <p:txBody>
          <a:bodyPr/>
          <a:lstStyle/>
          <a:p>
            <a:r>
              <a:rPr lang="vi-VN" altLang="ja-JP"/>
              <a:t>Khảo sát các process/thread thực thi đồng thời và chia sẻ dữ liệu (qua shared memory, file).</a:t>
            </a:r>
          </a:p>
          <a:p>
            <a:r>
              <a:rPr lang="vi-VN" altLang="ja-JP"/>
              <a:t>Nếu không có sự kiểm soát khi truy cập các dữ liệu chia sẻ thì có thể đưa đến ra trường hợp không nhất quán dữ liệu (data inconsistency).</a:t>
            </a:r>
          </a:p>
          <a:p>
            <a:r>
              <a:rPr lang="vi-VN" altLang="ja-JP"/>
              <a:t>Để duy trì sự nhất quán dữ liệu, hệ thống cần có cơ chế  bảo đảm sự thực thi có trật tự của các process đồng thời.</a:t>
            </a:r>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grpSp>
        <p:nvGrpSpPr>
          <p:cNvPr id="7" name="Group 3"/>
          <p:cNvGrpSpPr>
            <a:grpSpLocks/>
          </p:cNvGrpSpPr>
          <p:nvPr/>
        </p:nvGrpSpPr>
        <p:grpSpPr bwMode="auto">
          <a:xfrm>
            <a:off x="6890644" y="4713300"/>
            <a:ext cx="755650" cy="733425"/>
            <a:chOff x="0" y="0"/>
            <a:chExt cx="755651" cy="735013"/>
          </a:xfrm>
        </p:grpSpPr>
        <p:sp>
          <p:nvSpPr>
            <p:cNvPr id="8" name="AutoShape 4"/>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762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 name="Rectangle 5"/>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FF3399"/>
                  </a:solidFill>
                  <a:latin typeface="VNI-Helve" pitchFamily="2" charset="0"/>
                  <a:sym typeface="VNI-Helve" pitchFamily="2" charset="0"/>
                </a:rPr>
                <a:t>Q</a:t>
              </a:r>
              <a:endParaRPr lang="en-US" altLang="en-US">
                <a:latin typeface="VNI-Helve" pitchFamily="2" charset="0"/>
                <a:sym typeface="VNI-Helve" pitchFamily="2" charset="0"/>
              </a:endParaRPr>
            </a:p>
          </p:txBody>
        </p:sp>
      </p:grpSp>
      <p:grpSp>
        <p:nvGrpSpPr>
          <p:cNvPr id="10" name="Group 6"/>
          <p:cNvGrpSpPr>
            <a:grpSpLocks/>
          </p:cNvGrpSpPr>
          <p:nvPr/>
        </p:nvGrpSpPr>
        <p:grpSpPr bwMode="auto">
          <a:xfrm>
            <a:off x="8109844" y="5627700"/>
            <a:ext cx="755650" cy="733425"/>
            <a:chOff x="0" y="0"/>
            <a:chExt cx="755651" cy="735013"/>
          </a:xfrm>
        </p:grpSpPr>
        <p:sp>
          <p:nvSpPr>
            <p:cNvPr id="11" name="AutoShape 7"/>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333CC"/>
            </a:solidFill>
            <a:ln w="76200" cap="flat" cmpd="sng">
              <a:solidFill>
                <a:srgbClr val="99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993366"/>
                  </a:solidFill>
                  <a:latin typeface="VNI-Helve" pitchFamily="2" charset="0"/>
                  <a:sym typeface="VNI-Helve" pitchFamily="2" charset="0"/>
                </a:rPr>
                <a:t>L</a:t>
              </a:r>
              <a:endParaRPr lang="en-US" altLang="en-US">
                <a:latin typeface="VNI-Helve" pitchFamily="2" charset="0"/>
                <a:sym typeface="VNI-Helve" pitchFamily="2" charset="0"/>
              </a:endParaRPr>
            </a:p>
          </p:txBody>
        </p:sp>
      </p:grpSp>
      <p:grpSp>
        <p:nvGrpSpPr>
          <p:cNvPr id="13" name="Group 9"/>
          <p:cNvGrpSpPr>
            <a:grpSpLocks/>
          </p:cNvGrpSpPr>
          <p:nvPr/>
        </p:nvGrpSpPr>
        <p:grpSpPr bwMode="auto">
          <a:xfrm>
            <a:off x="5519044" y="5703900"/>
            <a:ext cx="755650" cy="733425"/>
            <a:chOff x="0" y="0"/>
            <a:chExt cx="755651" cy="735013"/>
          </a:xfrm>
        </p:grpSpPr>
        <p:sp>
          <p:nvSpPr>
            <p:cNvPr id="14" name="AutoShape 10"/>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76200" cap="flat" cmpd="sng">
              <a:solidFill>
                <a:srgbClr val="00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 name="Rectangle 11"/>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006600"/>
                  </a:solidFill>
                  <a:latin typeface="VNI-Helve" pitchFamily="2" charset="0"/>
                  <a:sym typeface="VNI-Helve" pitchFamily="2" charset="0"/>
                </a:rPr>
                <a:t>p</a:t>
              </a:r>
              <a:endParaRPr lang="en-US" altLang="en-US">
                <a:latin typeface="VNI-Helve" pitchFamily="2" charset="0"/>
                <a:sym typeface="VNI-Helve" pitchFamily="2" charset="0"/>
              </a:endParaRPr>
            </a:p>
          </p:txBody>
        </p:sp>
      </p:grpSp>
      <p:sp>
        <p:nvSpPr>
          <p:cNvPr id="16" name="Rectangle 12"/>
          <p:cNvSpPr>
            <a:spLocks/>
          </p:cNvSpPr>
          <p:nvPr/>
        </p:nvSpPr>
        <p:spPr bwMode="auto">
          <a:xfrm>
            <a:off x="6966844" y="5932500"/>
            <a:ext cx="473075" cy="649287"/>
          </a:xfrm>
          <a:prstGeom prst="rect">
            <a:avLst/>
          </a:prstGeom>
          <a:noFill/>
          <a:ln w="76200">
            <a:solidFill>
              <a:srgbClr val="FFFF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buClr>
                <a:srgbClr val="000000"/>
              </a:buClr>
              <a:buSzPct val="100000"/>
              <a:buFont typeface="Times New Roman" panose="02020603050405020304" pitchFamily="18" charset="0"/>
              <a:buNone/>
            </a:pPr>
            <a:r>
              <a:rPr lang="en-US" altLang="en-US" sz="3200" b="1">
                <a:solidFill>
                  <a:srgbClr val="FFFF66"/>
                </a:solidFill>
                <a:latin typeface="VNI-Helve" pitchFamily="2" charset="0"/>
                <a:sym typeface="VNI-Helve" pitchFamily="2" charset="0"/>
              </a:rPr>
              <a:t>R</a:t>
            </a:r>
            <a:endParaRPr lang="en-US" altLang="en-US">
              <a:latin typeface="VNI-Helve" pitchFamily="2" charset="0"/>
              <a:sym typeface="VNI-Helve" pitchFamily="2" charset="0"/>
            </a:endParaRPr>
          </a:p>
        </p:txBody>
      </p:sp>
      <p:grpSp>
        <p:nvGrpSpPr>
          <p:cNvPr id="17" name="Group 13"/>
          <p:cNvGrpSpPr>
            <a:grpSpLocks/>
          </p:cNvGrpSpPr>
          <p:nvPr/>
        </p:nvGrpSpPr>
        <p:grpSpPr bwMode="auto">
          <a:xfrm>
            <a:off x="6279456" y="5475300"/>
            <a:ext cx="1830388" cy="912812"/>
            <a:chOff x="-1" y="-1"/>
            <a:chExt cx="1828802" cy="914401"/>
          </a:xfrm>
        </p:grpSpPr>
        <p:sp>
          <p:nvSpPr>
            <p:cNvPr id="18" name="Line 14"/>
            <p:cNvSpPr>
              <a:spLocks noChangeShapeType="1"/>
            </p:cNvSpPr>
            <p:nvPr/>
          </p:nvSpPr>
          <p:spPr bwMode="auto">
            <a:xfrm>
              <a:off x="-1" y="685800"/>
              <a:ext cx="685801" cy="76200"/>
            </a:xfrm>
            <a:prstGeom prst="line">
              <a:avLst/>
            </a:prstGeom>
            <a:noFill/>
            <a:ln w="762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 name="Line 15"/>
            <p:cNvSpPr>
              <a:spLocks noChangeShapeType="1"/>
            </p:cNvSpPr>
            <p:nvPr/>
          </p:nvSpPr>
          <p:spPr bwMode="auto">
            <a:xfrm flipH="1">
              <a:off x="914400" y="-1"/>
              <a:ext cx="76200" cy="53340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6"/>
            <p:cNvSpPr>
              <a:spLocks noChangeShapeType="1"/>
            </p:cNvSpPr>
            <p:nvPr/>
          </p:nvSpPr>
          <p:spPr bwMode="auto">
            <a:xfrm flipH="1">
              <a:off x="1066799" y="609600"/>
              <a:ext cx="762002" cy="304800"/>
            </a:xfrm>
            <a:prstGeom prst="line">
              <a:avLst/>
            </a:prstGeom>
            <a:noFill/>
            <a:ln w="7620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0198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Producer - Consumer</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P không được ghi dữ liệu vào buffer đã đầy</a:t>
            </a:r>
          </a:p>
          <a:p>
            <a:r>
              <a:rPr lang="vi-VN" altLang="ja-JP" sz="3300"/>
              <a:t>C không được đọc dữ liệu từ buffer đang trống</a:t>
            </a:r>
          </a:p>
          <a:p>
            <a:r>
              <a:rPr lang="vi-VN" altLang="ja-JP" sz="3300"/>
              <a:t>P và C không được thao tác trên buffer cùng lúc</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grpSp>
        <p:nvGrpSpPr>
          <p:cNvPr id="7" name="Group 3"/>
          <p:cNvGrpSpPr>
            <a:grpSpLocks/>
          </p:cNvGrpSpPr>
          <p:nvPr/>
        </p:nvGrpSpPr>
        <p:grpSpPr bwMode="auto">
          <a:xfrm>
            <a:off x="1981200" y="4495800"/>
            <a:ext cx="3886200" cy="1371600"/>
            <a:chOff x="0" y="-1"/>
            <a:chExt cx="3886201" cy="1371601"/>
          </a:xfrm>
        </p:grpSpPr>
        <p:sp>
          <p:nvSpPr>
            <p:cNvPr id="8" name="AutoShape 4"/>
            <p:cNvSpPr>
              <a:spLocks/>
            </p:cNvSpPr>
            <p:nvPr/>
          </p:nvSpPr>
          <p:spPr bwMode="auto">
            <a:xfrm>
              <a:off x="3060701" y="603249"/>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9525" cap="flat" cmpd="sng">
              <a:solidFill>
                <a:srgbClr val="0066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3200">
                <a:solidFill>
                  <a:srgbClr val="FF3399"/>
                </a:solidFill>
                <a:latin typeface="VNI-Helve" pitchFamily="2" charset="0"/>
                <a:sym typeface="VNI-Helve" pitchFamily="2" charset="0"/>
              </a:endParaRPr>
            </a:p>
          </p:txBody>
        </p:sp>
        <p:sp>
          <p:nvSpPr>
            <p:cNvPr id="9" name="AutoShape 5"/>
            <p:cNvSpPr>
              <a:spLocks/>
            </p:cNvSpPr>
            <p:nvPr/>
          </p:nvSpPr>
          <p:spPr bwMode="auto">
            <a:xfrm>
              <a:off x="0" y="-1"/>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9525" cap="flat" cmpd="sng">
              <a:solidFill>
                <a:srgbClr val="993366"/>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a:latin typeface="VNI-Helve" pitchFamily="2" charset="0"/>
                <a:sym typeface="VNI-Helve" pitchFamily="2" charset="0"/>
              </a:endParaRPr>
            </a:p>
          </p:txBody>
        </p:sp>
        <p:sp>
          <p:nvSpPr>
            <p:cNvPr id="10" name="Rectangle 6"/>
            <p:cNvSpPr>
              <a:spLocks/>
            </p:cNvSpPr>
            <p:nvPr/>
          </p:nvSpPr>
          <p:spPr bwMode="auto">
            <a:xfrm>
              <a:off x="50799" y="271462"/>
              <a:ext cx="688977" cy="393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400">
                  <a:solidFill>
                    <a:srgbClr val="993366"/>
                  </a:solidFill>
                  <a:latin typeface="VNI-Helve" pitchFamily="2" charset="0"/>
                  <a:sym typeface="VNI-Helve" pitchFamily="2" charset="0"/>
                </a:rPr>
                <a:t>P</a:t>
              </a:r>
              <a:endParaRPr lang="en-US" altLang="en-US">
                <a:latin typeface="VNI-Helve" pitchFamily="2" charset="0"/>
                <a:sym typeface="VNI-Helve" pitchFamily="2" charset="0"/>
              </a:endParaRPr>
            </a:p>
          </p:txBody>
        </p:sp>
        <p:grpSp>
          <p:nvGrpSpPr>
            <p:cNvPr id="11" name="Group 7"/>
            <p:cNvGrpSpPr>
              <a:grpSpLocks/>
            </p:cNvGrpSpPr>
            <p:nvPr/>
          </p:nvGrpSpPr>
          <p:grpSpPr bwMode="auto">
            <a:xfrm>
              <a:off x="3079750" y="895350"/>
              <a:ext cx="792163" cy="330200"/>
              <a:chOff x="0" y="0"/>
              <a:chExt cx="792163" cy="330200"/>
            </a:xfrm>
          </p:grpSpPr>
          <p:sp>
            <p:nvSpPr>
              <p:cNvPr id="17" name="Rectangle 8"/>
              <p:cNvSpPr>
                <a:spLocks/>
              </p:cNvSpPr>
              <p:nvPr/>
            </p:nvSpPr>
            <p:spPr bwMode="auto">
              <a:xfrm>
                <a:off x="0" y="0"/>
                <a:ext cx="792163" cy="239713"/>
              </a:xfrm>
              <a:prstGeom prst="rect">
                <a:avLst/>
              </a:prstGeom>
              <a:solidFill>
                <a:srgbClr val="00CC99"/>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buClr>
                    <a:srgbClr val="000000"/>
                  </a:buClr>
                  <a:buSzPct val="100000"/>
                  <a:buFont typeface="Times New Roman" panose="02020603050405020304" pitchFamily="18" charset="0"/>
                  <a:buNone/>
                </a:pPr>
                <a:endParaRPr lang="en-US" altLang="en-US" sz="2000" b="1">
                  <a:solidFill>
                    <a:srgbClr val="006600"/>
                  </a:solidFill>
                  <a:latin typeface="VNI-Helve" pitchFamily="2" charset="0"/>
                  <a:sym typeface="VNI-Helve" pitchFamily="2" charset="0"/>
                </a:endParaRPr>
              </a:p>
            </p:txBody>
          </p:sp>
          <p:sp>
            <p:nvSpPr>
              <p:cNvPr id="18" name="Rectangle 9"/>
              <p:cNvSpPr>
                <a:spLocks/>
              </p:cNvSpPr>
              <p:nvPr/>
            </p:nvSpPr>
            <p:spPr bwMode="auto">
              <a:xfrm>
                <a:off x="0" y="0"/>
                <a:ext cx="7921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000" b="1">
                    <a:solidFill>
                      <a:srgbClr val="006600"/>
                    </a:solidFill>
                    <a:latin typeface="VNI-Helve" pitchFamily="2" charset="0"/>
                    <a:sym typeface="VNI-Helve" pitchFamily="2" charset="0"/>
                  </a:rPr>
                  <a:t>C</a:t>
                </a:r>
                <a:endParaRPr lang="en-US" altLang="en-US">
                  <a:latin typeface="VNI-Helve" pitchFamily="2" charset="0"/>
                  <a:sym typeface="VNI-Helve" pitchFamily="2" charset="0"/>
                </a:endParaRPr>
              </a:p>
            </p:txBody>
          </p:sp>
        </p:grpSp>
        <p:grpSp>
          <p:nvGrpSpPr>
            <p:cNvPr id="12" name="Group 10"/>
            <p:cNvGrpSpPr>
              <a:grpSpLocks/>
            </p:cNvGrpSpPr>
            <p:nvPr/>
          </p:nvGrpSpPr>
          <p:grpSpPr bwMode="auto">
            <a:xfrm>
              <a:off x="1168400" y="463550"/>
              <a:ext cx="1600200" cy="576263"/>
              <a:chOff x="0" y="0"/>
              <a:chExt cx="1600200" cy="576263"/>
            </a:xfrm>
          </p:grpSpPr>
          <p:sp>
            <p:nvSpPr>
              <p:cNvPr id="15" name="Rectangle 14"/>
              <p:cNvSpPr>
                <a:spLocks/>
              </p:cNvSpPr>
              <p:nvPr/>
            </p:nvSpPr>
            <p:spPr bwMode="auto">
              <a:xfrm>
                <a:off x="0" y="-1"/>
                <a:ext cx="1600200" cy="576263"/>
              </a:xfrm>
              <a:prstGeom prst="rect">
                <a:avLst/>
              </a:prstGeom>
              <a:solidFill>
                <a:srgbClr val="3333CC"/>
              </a:solidFill>
              <a:ln w="9525" cap="flat" cmpd="sng">
                <a:solidFill>
                  <a:srgbClr val="0000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1000">
                  <a:latin typeface="VNI-Helve" pitchFamily="2" charset="0"/>
                  <a:sym typeface="VNI-Helve" pitchFamily="2" charset="0"/>
                </a:endParaRPr>
              </a:p>
            </p:txBody>
          </p:sp>
          <p:sp>
            <p:nvSpPr>
              <p:cNvPr id="16" name="Rectangle 12"/>
              <p:cNvSpPr>
                <a:spLocks/>
              </p:cNvSpPr>
              <p:nvPr/>
            </p:nvSpPr>
            <p:spPr bwMode="auto">
              <a:xfrm>
                <a:off x="0" y="0"/>
                <a:ext cx="1600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endParaRPr lang="en-US" altLang="en-US" sz="1000">
                  <a:latin typeface="VNI-Helve" pitchFamily="2" charset="0"/>
                  <a:sym typeface="VNI-Helve" pitchFamily="2" charset="0"/>
                </a:endParaRPr>
              </a:p>
              <a:p>
                <a:pPr>
                  <a:buClr>
                    <a:srgbClr val="000000"/>
                  </a:buClr>
                  <a:buSzPct val="100000"/>
                  <a:buFont typeface="Times New Roman" panose="02020603050405020304" pitchFamily="18" charset="0"/>
                  <a:buNone/>
                </a:pPr>
                <a:r>
                  <a:rPr lang="en-US" altLang="en-US" sz="2400">
                    <a:latin typeface="VNI-Helve" pitchFamily="2" charset="0"/>
                    <a:sym typeface="VNI-Helve" pitchFamily="2" charset="0"/>
                  </a:rPr>
                  <a:t>Buffer (N)</a:t>
                </a:r>
                <a:endParaRPr lang="en-US" altLang="en-US"/>
              </a:p>
            </p:txBody>
          </p:sp>
        </p:grpSp>
        <p:sp>
          <p:nvSpPr>
            <p:cNvPr id="13" name="AutoShape 13"/>
            <p:cNvSpPr>
              <a:spLocks/>
            </p:cNvSpPr>
            <p:nvPr/>
          </p:nvSpPr>
          <p:spPr bwMode="auto">
            <a:xfrm>
              <a:off x="790575" y="550862"/>
              <a:ext cx="361371" cy="208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07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AutoShape 14"/>
            <p:cNvSpPr>
              <a:spLocks/>
            </p:cNvSpPr>
            <p:nvPr/>
          </p:nvSpPr>
          <p:spPr bwMode="auto">
            <a:xfrm>
              <a:off x="2786062" y="733425"/>
              <a:ext cx="377259" cy="5502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8346" y="0"/>
                  </a:lnTo>
                  <a:lnTo>
                    <a:pt x="8346" y="2160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19" name="Group 15"/>
          <p:cNvGrpSpPr>
            <a:grpSpLocks/>
          </p:cNvGrpSpPr>
          <p:nvPr/>
        </p:nvGrpSpPr>
        <p:grpSpPr bwMode="auto">
          <a:xfrm>
            <a:off x="4360863" y="3471863"/>
            <a:ext cx="3851275" cy="1182687"/>
            <a:chOff x="0" y="0"/>
            <a:chExt cx="3851275" cy="1182688"/>
          </a:xfrm>
        </p:grpSpPr>
        <p:sp>
          <p:nvSpPr>
            <p:cNvPr id="20" name="AutoShape 16"/>
            <p:cNvSpPr>
              <a:spLocks/>
            </p:cNvSpPr>
            <p:nvPr/>
          </p:nvSpPr>
          <p:spPr bwMode="auto">
            <a:xfrm>
              <a:off x="0" y="0"/>
              <a:ext cx="3851275" cy="1182688"/>
            </a:xfrm>
            <a:prstGeom prst="wedgeEllipseCallout">
              <a:avLst>
                <a:gd name="adj1" fmla="val -43736"/>
                <a:gd name="adj2" fmla="val 63958"/>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buClr>
                  <a:srgbClr val="000000"/>
                </a:buClr>
                <a:buSzPct val="100000"/>
                <a:buFont typeface="Times New Roman" panose="02020603050405020304" pitchFamily="18" charset="0"/>
                <a:buNone/>
              </a:pPr>
              <a:endParaRPr lang="en-US" altLang="en-US" sz="2000" b="1">
                <a:solidFill>
                  <a:srgbClr val="CC3300"/>
                </a:solidFill>
                <a:latin typeface="VNI-Helve" pitchFamily="2" charset="0"/>
                <a:sym typeface="VNI-Helve" pitchFamily="2" charset="0"/>
              </a:endParaRPr>
            </a:p>
          </p:txBody>
        </p:sp>
        <p:sp>
          <p:nvSpPr>
            <p:cNvPr id="21" name="Rectangle 17"/>
            <p:cNvSpPr>
              <a:spLocks/>
            </p:cNvSpPr>
            <p:nvPr/>
          </p:nvSpPr>
          <p:spPr bwMode="auto">
            <a:xfrm>
              <a:off x="563962" y="286543"/>
              <a:ext cx="2723351"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ctr">
                <a:buClr>
                  <a:srgbClr val="000000"/>
                </a:buClr>
                <a:buSzPct val="100000"/>
                <a:buFont typeface="Times New Roman" panose="02020603050405020304" pitchFamily="18" charset="0"/>
                <a:buNone/>
              </a:pPr>
              <a:r>
                <a:rPr lang="en-US" altLang="en-US" sz="2000" b="1">
                  <a:solidFill>
                    <a:srgbClr val="CC3300"/>
                  </a:solidFill>
                  <a:latin typeface="Times New Roman" panose="02020603050405020304" pitchFamily="18" charset="0"/>
                  <a:cs typeface="Times New Roman" panose="02020603050405020304" pitchFamily="18" charset="0"/>
                  <a:sym typeface="VNI-Helve" pitchFamily="2" charset="0"/>
                </a:rPr>
                <a:t>Giới hạn, không giới hạn ???</a:t>
              </a:r>
              <a:endParaRPr lang="en-US" altLang="en-US">
                <a:latin typeface="Times New Roman" panose="02020603050405020304" pitchFamily="18" charset="0"/>
                <a:cs typeface="Times New Roman" panose="02020603050405020304" pitchFamily="18" charset="0"/>
                <a:sym typeface="VNI-Helve" pitchFamily="2" charset="0"/>
              </a:endParaRPr>
            </a:p>
          </p:txBody>
        </p:sp>
      </p:grpSp>
    </p:spTree>
    <p:extLst>
      <p:ext uri="{BB962C8B-B14F-4D97-AF65-F5344CB8AC3E}">
        <p14:creationId xmlns:p14="http://schemas.microsoft.com/office/powerpoint/2010/main" val="427368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en-US" altLang="en-US"/>
              <a:t>Quá trình 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nextProduce;</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BUFFER_SIZE);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buffer[in] = nextProducer;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in = (in+1)%BUFFER_SIZE</a:t>
            </a:r>
            <a:r>
              <a:rPr lang="en-US" altLang="en-US">
                <a:latin typeface="Courier New" panose="02070309020205020404" pitchFamily="49" charset="0"/>
                <a:cs typeface="Courier New" panose="02070309020205020404" pitchFamily="49" charset="0"/>
                <a:sym typeface="Courier New" panose="02070309020205020404" pitchFamily="49" charset="0"/>
              </a:rPr>
              <a:t>;</a:t>
            </a:r>
            <a:endParaRPr lang="en-US" altLang="en-US" sz="2800"/>
          </a:p>
          <a:p>
            <a:pPr>
              <a:buSzPct val="90000"/>
            </a:pPr>
            <a:r>
              <a:rPr lang="en-US" altLang="en-US"/>
              <a:t>Quá trình 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0);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nextConsumer = buffer[out];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out = (out+1)%BUFFER_SIZE;</a:t>
            </a:r>
            <a:endParaRPr lang="vi-VN" altLang="en-US" sz="18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22" name="Rectangle 3"/>
          <p:cNvSpPr>
            <a:spLocks/>
          </p:cNvSpPr>
          <p:nvPr/>
        </p:nvSpPr>
        <p:spPr bwMode="auto">
          <a:xfrm>
            <a:off x="5410200" y="3475893"/>
            <a:ext cx="3048000" cy="615950"/>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biến count được chia sẻ</a:t>
            </a:r>
          </a:p>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giữa producer và consumer</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Các lệnh tăng, giảm biến count tương đương trong ngôn ngữ máy là:</a:t>
            </a:r>
          </a:p>
          <a:p>
            <a:pPr lvl="1"/>
            <a:r>
              <a:rPr lang="vi-VN" altLang="ja-JP"/>
              <a:t>Producer (count++)</a:t>
            </a:r>
          </a:p>
          <a:p>
            <a:pPr lvl="2"/>
            <a:r>
              <a:rPr lang="en-US" altLang="ja-JP" sz="2200"/>
              <a:t>register1 = count</a:t>
            </a:r>
          </a:p>
          <a:p>
            <a:pPr lvl="2"/>
            <a:r>
              <a:rPr lang="en-US" altLang="ja-JP" sz="2200"/>
              <a:t>register1 = register1 + 1</a:t>
            </a:r>
          </a:p>
          <a:p>
            <a:pPr lvl="2"/>
            <a:r>
              <a:rPr lang="en-US" altLang="ja-JP" sz="2200"/>
              <a:t>count = register1</a:t>
            </a:r>
          </a:p>
          <a:p>
            <a:pPr lvl="1"/>
            <a:r>
              <a:rPr lang="en-US" altLang="en-US"/>
              <a:t>Consumer (count--)</a:t>
            </a:r>
          </a:p>
          <a:p>
            <a:pPr lvl="2">
              <a:buSzPct val="80000"/>
            </a:pPr>
            <a:r>
              <a:rPr lang="en-US" altLang="en-US" sz="2200"/>
              <a:t>register2 = count</a:t>
            </a:r>
          </a:p>
          <a:p>
            <a:pPr lvl="2">
              <a:buSzPct val="80000"/>
            </a:pPr>
            <a:r>
              <a:rPr lang="en-US" altLang="en-US" sz="2200"/>
              <a:t>register2 = register2 - 1</a:t>
            </a:r>
          </a:p>
          <a:p>
            <a:pPr lvl="2">
              <a:buSzPct val="80000"/>
            </a:pPr>
            <a:r>
              <a:rPr lang="en-US" altLang="en-US" sz="2200"/>
              <a:t>count = register2</a:t>
            </a:r>
          </a:p>
          <a:p>
            <a:pPr marL="457200" lvl="1" indent="0">
              <a:buNone/>
            </a:pPr>
            <a:r>
              <a:rPr lang="en-US" altLang="en-US" sz="2200"/>
              <a:t>Trong đó, các register là các thanh ghi của CPU</a:t>
            </a:r>
            <a:endParaRPr lang="vi-VN" altLang="en-US" sz="2200"/>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768540662"/>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208</TotalTime>
  <Words>1274</Words>
  <Application>Microsoft Office PowerPoint</Application>
  <PresentationFormat>On-screen Show (4:3)</PresentationFormat>
  <Paragraphs>224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VNI-Helve</vt:lpstr>
      <vt:lpstr>Calibri</vt:lpstr>
      <vt:lpstr>Courier New</vt:lpstr>
      <vt:lpstr>Times New Roman</vt:lpstr>
      <vt:lpstr>Verdana</vt:lpstr>
      <vt:lpstr>Wingdings</vt:lpstr>
      <vt:lpstr>dsp</vt:lpstr>
      <vt:lpstr>HỆ ĐIỀU HÀNH Chương 5 – Đồng bộ (1) </vt:lpstr>
      <vt:lpstr>Ôn tập chương 4</vt:lpstr>
      <vt:lpstr>Bài tập chương 4</vt:lpstr>
      <vt:lpstr>Mục tiêu chương 5</vt:lpstr>
      <vt:lpstr>Nội dung chương 5</vt:lpstr>
      <vt:lpstr>Vấn đề cần đồng bộ</vt:lpstr>
      <vt:lpstr>Bài toán Producer - Consumer</vt:lpstr>
      <vt:lpstr>Bounded buffer</vt:lpstr>
      <vt:lpstr>Bounded buffer (tt)</vt:lpstr>
      <vt:lpstr>Bounded buffer (tt)</vt:lpstr>
      <vt:lpstr>Bounded buffer (tt)</vt:lpstr>
      <vt:lpstr>Bounded buffer (tt)</vt:lpstr>
      <vt:lpstr>Vấn đề Critical Section</vt:lpstr>
      <vt:lpstr>Vấn đề Critical Section (tt)</vt:lpstr>
      <vt:lpstr>Yêu cầu của lời giải cho CS Problem</vt:lpstr>
      <vt:lpstr>Phân loại giải pháp</vt:lpstr>
      <vt:lpstr>Các giải pháp “Busy waiting”</vt:lpstr>
      <vt:lpstr>Các giải pháp “Sleep &amp; Wake up”</vt:lpstr>
      <vt:lpstr>Tóm tắt lại nội dung buổi học</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duc tran</cp:lastModifiedBy>
  <cp:revision>36</cp:revision>
  <dcterms:created xsi:type="dcterms:W3CDTF">2017-02-19T14:22:18Z</dcterms:created>
  <dcterms:modified xsi:type="dcterms:W3CDTF">2020-05-27T07:39:54Z</dcterms:modified>
</cp:coreProperties>
</file>