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262" r:id="rId2"/>
    <p:sldId id="300" r:id="rId3"/>
    <p:sldId id="302" r:id="rId4"/>
    <p:sldId id="303" r:id="rId5"/>
    <p:sldId id="299" r:id="rId6"/>
    <p:sldId id="304" r:id="rId7"/>
    <p:sldId id="305" r:id="rId8"/>
    <p:sldId id="308" r:id="rId9"/>
    <p:sldId id="316" r:id="rId10"/>
    <p:sldId id="309" r:id="rId11"/>
    <p:sldId id="317" r:id="rId12"/>
    <p:sldId id="310" r:id="rId13"/>
    <p:sldId id="318" r:id="rId14"/>
    <p:sldId id="319" r:id="rId15"/>
    <p:sldId id="311" r:id="rId16"/>
    <p:sldId id="306" r:id="rId17"/>
    <p:sldId id="320" r:id="rId18"/>
    <p:sldId id="312" r:id="rId19"/>
    <p:sldId id="321" r:id="rId20"/>
    <p:sldId id="322" r:id="rId21"/>
    <p:sldId id="323" r:id="rId22"/>
    <p:sldId id="313" r:id="rId23"/>
    <p:sldId id="296" r:id="rId24"/>
    <p:sldId id="325" r:id="rId25"/>
    <p:sldId id="326" r:id="rId26"/>
    <p:sldId id="314" r:id="rId27"/>
    <p:sldId id="327" r:id="rId28"/>
    <p:sldId id="328" r:id="rId29"/>
    <p:sldId id="329" r:id="rId30"/>
    <p:sldId id="330" r:id="rId31"/>
    <p:sldId id="331" r:id="rId32"/>
    <p:sldId id="332" r:id="rId33"/>
    <p:sldId id="333" r:id="rId34"/>
    <p:sldId id="334" r:id="rId35"/>
    <p:sldId id="335" r:id="rId36"/>
    <p:sldId id="336" r:id="rId37"/>
    <p:sldId id="337" r:id="rId38"/>
    <p:sldId id="339" r:id="rId39"/>
    <p:sldId id="340" r:id="rId40"/>
    <p:sldId id="341" r:id="rId41"/>
    <p:sldId id="342" r:id="rId42"/>
    <p:sldId id="343" r:id="rId43"/>
    <p:sldId id="344" r:id="rId44"/>
    <p:sldId id="345" r:id="rId45"/>
    <p:sldId id="346" r:id="rId46"/>
    <p:sldId id="347" r:id="rId47"/>
    <p:sldId id="348" r:id="rId48"/>
    <p:sldId id="349" r:id="rId49"/>
    <p:sldId id="301" r:id="rId50"/>
    <p:sldId id="351" r:id="rId51"/>
    <p:sldId id="352" r:id="rId52"/>
    <p:sldId id="353" r:id="rId53"/>
    <p:sldId id="354" r:id="rId54"/>
    <p:sldId id="358" r:id="rId5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6" id="{01E33B1B-E197-463B-A531-467BFB591BCB}">
          <p14:sldIdLst>
            <p14:sldId id="262"/>
            <p14:sldId id="300"/>
            <p14:sldId id="302"/>
            <p14:sldId id="303"/>
            <p14:sldId id="299"/>
            <p14:sldId id="304"/>
            <p14:sldId id="305"/>
            <p14:sldId id="308"/>
            <p14:sldId id="316"/>
            <p14:sldId id="309"/>
            <p14:sldId id="317"/>
            <p14:sldId id="310"/>
            <p14:sldId id="318"/>
            <p14:sldId id="319"/>
            <p14:sldId id="311"/>
            <p14:sldId id="306"/>
            <p14:sldId id="320"/>
            <p14:sldId id="312"/>
            <p14:sldId id="321"/>
            <p14:sldId id="322"/>
            <p14:sldId id="323"/>
            <p14:sldId id="313"/>
            <p14:sldId id="296"/>
            <p14:sldId id="325"/>
            <p14:sldId id="326"/>
            <p14:sldId id="314"/>
            <p14:sldId id="327"/>
            <p14:sldId id="328"/>
            <p14:sldId id="329"/>
            <p14:sldId id="330"/>
            <p14:sldId id="331"/>
            <p14:sldId id="332"/>
            <p14:sldId id="333"/>
            <p14:sldId id="334"/>
            <p14:sldId id="335"/>
            <p14:sldId id="336"/>
            <p14:sldId id="337"/>
            <p14:sldId id="339"/>
            <p14:sldId id="340"/>
            <p14:sldId id="341"/>
            <p14:sldId id="342"/>
            <p14:sldId id="343"/>
            <p14:sldId id="344"/>
            <p14:sldId id="345"/>
            <p14:sldId id="346"/>
            <p14:sldId id="347"/>
            <p14:sldId id="348"/>
            <p14:sldId id="349"/>
            <p14:sldId id="301"/>
            <p14:sldId id="351"/>
            <p14:sldId id="352"/>
            <p14:sldId id="353"/>
            <p14:sldId id="354"/>
            <p14:sldId id="3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2020/2/13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2020/2/13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251022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4254393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3924395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4</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(3, 3, 0) ?</a:t>
            </a:r>
          </a:p>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0</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(0, 2, 0) ?</a:t>
            </a:r>
          </a:p>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3</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(0, 2, 1)?</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3835359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4</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(3, 3, 0) ?</a:t>
            </a:r>
          </a:p>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0</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(0, 2, 0) ?</a:t>
            </a:r>
          </a:p>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3</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(0, 2, 1)?</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2342990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38</a:t>
            </a:fld>
            <a:endParaRPr kumimoji="1" lang="ja-JP" altLang="en-US"/>
          </a:p>
        </p:txBody>
      </p:sp>
    </p:spTree>
    <p:extLst>
      <p:ext uri="{BB962C8B-B14F-4D97-AF65-F5344CB8AC3E}">
        <p14:creationId xmlns:p14="http://schemas.microsoft.com/office/powerpoint/2010/main" val="855713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40</a:t>
            </a:fld>
            <a:endParaRPr kumimoji="1" lang="ja-JP" altLang="en-US"/>
          </a:p>
        </p:txBody>
      </p:sp>
    </p:spTree>
    <p:extLst>
      <p:ext uri="{BB962C8B-B14F-4D97-AF65-F5344CB8AC3E}">
        <p14:creationId xmlns:p14="http://schemas.microsoft.com/office/powerpoint/2010/main" val="4179182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41</a:t>
            </a:fld>
            <a:endParaRPr kumimoji="1" lang="ja-JP" altLang="en-US"/>
          </a:p>
        </p:txBody>
      </p:sp>
    </p:spTree>
    <p:extLst>
      <p:ext uri="{BB962C8B-B14F-4D97-AF65-F5344CB8AC3E}">
        <p14:creationId xmlns:p14="http://schemas.microsoft.com/office/powerpoint/2010/main" val="698481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42</a:t>
            </a:fld>
            <a:endParaRPr kumimoji="1" lang="ja-JP" altLang="en-US"/>
          </a:p>
        </p:txBody>
      </p:sp>
    </p:spTree>
    <p:extLst>
      <p:ext uri="{BB962C8B-B14F-4D97-AF65-F5344CB8AC3E}">
        <p14:creationId xmlns:p14="http://schemas.microsoft.com/office/powerpoint/2010/main" val="478446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44</a:t>
            </a:fld>
            <a:endParaRPr kumimoji="1" lang="ja-JP" altLang="en-US"/>
          </a:p>
        </p:txBody>
      </p:sp>
    </p:spTree>
    <p:extLst>
      <p:ext uri="{BB962C8B-B14F-4D97-AF65-F5344CB8AC3E}">
        <p14:creationId xmlns:p14="http://schemas.microsoft.com/office/powerpoint/2010/main" val="209493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a:latin typeface="Times New Roman" panose="02020603050405020304" pitchFamily="18" charset="0"/>
              </a:rPr>
              <a:t>Ví dụ 2 file là A, B; P1 nắm giữ file A và yêu cầu file B và ngược lại. P1 muốn  hoàn tất thì phải có cả file A và B, P2 cũng vậy. </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276307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45</a:t>
            </a:fld>
            <a:endParaRPr kumimoji="1" lang="ja-JP" altLang="en-US"/>
          </a:p>
        </p:txBody>
      </p:sp>
    </p:spTree>
    <p:extLst>
      <p:ext uri="{BB962C8B-B14F-4D97-AF65-F5344CB8AC3E}">
        <p14:creationId xmlns:p14="http://schemas.microsoft.com/office/powerpoint/2010/main" val="1195979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46</a:t>
            </a:fld>
            <a:endParaRPr kumimoji="1" lang="ja-JP" altLang="en-US"/>
          </a:p>
        </p:txBody>
      </p:sp>
    </p:spTree>
    <p:extLst>
      <p:ext uri="{BB962C8B-B14F-4D97-AF65-F5344CB8AC3E}">
        <p14:creationId xmlns:p14="http://schemas.microsoft.com/office/powerpoint/2010/main" val="3180277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47</a:t>
            </a:fld>
            <a:endParaRPr kumimoji="1" lang="ja-JP" altLang="en-US"/>
          </a:p>
        </p:txBody>
      </p:sp>
    </p:spTree>
    <p:extLst>
      <p:ext uri="{BB962C8B-B14F-4D97-AF65-F5344CB8AC3E}">
        <p14:creationId xmlns:p14="http://schemas.microsoft.com/office/powerpoint/2010/main" val="2310394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48</a:t>
            </a:fld>
            <a:endParaRPr kumimoji="1" lang="ja-JP" altLang="en-US"/>
          </a:p>
        </p:txBody>
      </p:sp>
    </p:spTree>
    <p:extLst>
      <p:ext uri="{BB962C8B-B14F-4D97-AF65-F5344CB8AC3E}">
        <p14:creationId xmlns:p14="http://schemas.microsoft.com/office/powerpoint/2010/main" val="296530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49</a:t>
            </a:fld>
            <a:endParaRPr kumimoji="1" lang="ja-JP" altLang="en-US"/>
          </a:p>
        </p:txBody>
      </p:sp>
    </p:spTree>
    <p:extLst>
      <p:ext uri="{BB962C8B-B14F-4D97-AF65-F5344CB8AC3E}">
        <p14:creationId xmlns:p14="http://schemas.microsoft.com/office/powerpoint/2010/main" val="1338723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50</a:t>
            </a:fld>
            <a:endParaRPr kumimoji="1" lang="ja-JP" altLang="en-US"/>
          </a:p>
        </p:txBody>
      </p:sp>
    </p:spTree>
    <p:extLst>
      <p:ext uri="{BB962C8B-B14F-4D97-AF65-F5344CB8AC3E}">
        <p14:creationId xmlns:p14="http://schemas.microsoft.com/office/powerpoint/2010/main" val="1921207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51</a:t>
            </a:fld>
            <a:endParaRPr kumimoji="1" lang="ja-JP" altLang="en-US"/>
          </a:p>
        </p:txBody>
      </p:sp>
    </p:spTree>
    <p:extLst>
      <p:ext uri="{BB962C8B-B14F-4D97-AF65-F5344CB8AC3E}">
        <p14:creationId xmlns:p14="http://schemas.microsoft.com/office/powerpoint/2010/main" val="951851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52</a:t>
            </a:fld>
            <a:endParaRPr kumimoji="1" lang="ja-JP" altLang="en-US"/>
          </a:p>
        </p:txBody>
      </p:sp>
    </p:spTree>
    <p:extLst>
      <p:ext uri="{BB962C8B-B14F-4D97-AF65-F5344CB8AC3E}">
        <p14:creationId xmlns:p14="http://schemas.microsoft.com/office/powerpoint/2010/main" val="3612679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53</a:t>
            </a:fld>
            <a:endParaRPr kumimoji="1" lang="ja-JP" altLang="en-US"/>
          </a:p>
        </p:txBody>
      </p:sp>
    </p:spTree>
    <p:extLst>
      <p:ext uri="{BB962C8B-B14F-4D97-AF65-F5344CB8AC3E}">
        <p14:creationId xmlns:p14="http://schemas.microsoft.com/office/powerpoint/2010/main" val="884645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54</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a:latin typeface="Times New Roman" panose="02020603050405020304" pitchFamily="18" charset="0"/>
              </a:rPr>
              <a:t>Xét lần lượt 4 điều kiện cần để xảy ra deadlock? Thực thi process nào trước?</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3015791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332524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579930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47026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a:latin typeface="Times New Roman" panose="02020603050405020304" pitchFamily="18" charset="0"/>
              </a:rPr>
              <a:t>Ví dụ 2 file là A, B; P1 nắm giữ file A và yêu cầu file B và ngược lại. P1 muốn  hoàn tất thì phải có cả file A và B, P2 cũng vậy. </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2276307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237397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903297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2/13/2020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2/13/2020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2/13/2020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2/13/2020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2/13/2020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2/13/2020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6 – Deadlocks</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fld id="{F7199A1A-9D5A-4CBE-9E36-1F76D972A5F0}" type="datetime1">
              <a:rPr lang="en-US" altLang="ja-JP" smtClean="0"/>
              <a:t>2/13/2020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2/13/2020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Đồ thị cấp phát tài nguyên - RAG</a:t>
            </a:r>
            <a:endParaRPr kumimoji="1" lang="ja-JP" altLang="en-US" dirty="0"/>
          </a:p>
        </p:txBody>
      </p:sp>
      <p:sp>
        <p:nvSpPr>
          <p:cNvPr id="3" name="コンテンツ プレースホルダ 2"/>
          <p:cNvSpPr>
            <a:spLocks noGrp="1"/>
          </p:cNvSpPr>
          <p:nvPr>
            <p:ph idx="1"/>
          </p:nvPr>
        </p:nvSpPr>
        <p:spPr/>
        <p:txBody>
          <a:bodyPr/>
          <a:lstStyle/>
          <a:p>
            <a:r>
              <a:rPr lang="vi-VN" altLang="ja-JP" sz="2600"/>
              <a:t>Là đồ thị có hướng, với tập đỉnh V và tập cạnh E</a:t>
            </a:r>
          </a:p>
          <a:p>
            <a:r>
              <a:rPr lang="vi-VN" altLang="ja-JP" sz="2600"/>
              <a:t>Tập đỉnh V gồm 2 loại: </a:t>
            </a:r>
          </a:p>
          <a:p>
            <a:pPr lvl="1">
              <a:buSzPct val="90000"/>
            </a:pPr>
            <a:r>
              <a:rPr lang="vi-VN" altLang="ja-JP"/>
              <a:t>P = {P1, P2,…,Pn} (All process)</a:t>
            </a:r>
          </a:p>
          <a:p>
            <a:pPr lvl="1">
              <a:buSzPct val="90000"/>
            </a:pPr>
            <a:r>
              <a:rPr lang="vi-VN" altLang="ja-JP"/>
              <a:t>R = {R1, R2,…,Rn} (All resource)</a:t>
            </a:r>
          </a:p>
          <a:p>
            <a:r>
              <a:rPr lang="vi-VN" altLang="ja-JP" sz="2600"/>
              <a:t>Tập cạnh E gồm 2 loại:</a:t>
            </a:r>
          </a:p>
          <a:p>
            <a:pPr lvl="1">
              <a:buSzPct val="90000"/>
            </a:pPr>
            <a:r>
              <a:rPr lang="vi-VN" altLang="ja-JP"/>
              <a:t>Cạnh yêu cầu: Pi -&gt; Rj</a:t>
            </a:r>
          </a:p>
          <a:p>
            <a:pPr lvl="1">
              <a:buSzPct val="90000"/>
            </a:pPr>
            <a:r>
              <a:rPr lang="vi-VN" altLang="ja-JP"/>
              <a:t>Cạnh cấp phát: Rj-&gt; Pi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2279319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Đồ thị cấp phát tài nguyên – RAG (tt)</a:t>
            </a:r>
            <a:endParaRPr kumimoji="1" lang="ja-JP" altLang="en-US" dirty="0"/>
          </a:p>
        </p:txBody>
      </p:sp>
      <p:sp>
        <p:nvSpPr>
          <p:cNvPr id="3" name="コンテンツ プレースホルダ 2"/>
          <p:cNvSpPr>
            <a:spLocks noGrp="1"/>
          </p:cNvSpPr>
          <p:nvPr>
            <p:ph idx="1"/>
          </p:nvPr>
        </p:nvSpPr>
        <p:spPr/>
        <p:txBody>
          <a:bodyPr/>
          <a:lstStyle/>
          <a:p>
            <a:r>
              <a:rPr lang="vi-VN" altLang="ja-JP" sz="2600"/>
              <a:t>Process i</a:t>
            </a:r>
          </a:p>
          <a:p>
            <a:endParaRPr lang="vi-VN" altLang="ja-JP" sz="2600"/>
          </a:p>
          <a:p>
            <a:r>
              <a:rPr lang="vi-VN" altLang="ja-JP" sz="2600"/>
              <a:t>Loại tài nguyên Rj với 4 thực thể</a:t>
            </a:r>
          </a:p>
          <a:p>
            <a:endParaRPr lang="en-US" altLang="ja-JP" sz="2600"/>
          </a:p>
          <a:p>
            <a:endParaRPr lang="vi-VN" altLang="ja-JP" sz="2600"/>
          </a:p>
          <a:p>
            <a:r>
              <a:rPr lang="vi-VN" altLang="ja-JP" sz="2600"/>
              <a:t>Pi yêu cầu một thực thể của Rj</a:t>
            </a:r>
          </a:p>
          <a:p>
            <a:endParaRPr lang="vi-VN" altLang="ja-JP" sz="2600"/>
          </a:p>
          <a:p>
            <a:r>
              <a:rPr lang="vi-VN" altLang="ja-JP" sz="2600"/>
              <a:t>Pi đang giữ một thực thể của Rj</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395" y="1272010"/>
            <a:ext cx="12382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274" y="1811760"/>
            <a:ext cx="11525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60" y="3234494"/>
            <a:ext cx="18288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6260" y="4529329"/>
            <a:ext cx="18764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2473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RAG</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092" y="1419450"/>
            <a:ext cx="5665788" cy="507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058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000"/>
              <a:t>Đồ thị cấp phát tài nguyên với một deadlock</a:t>
            </a:r>
            <a:endParaRPr kumimoji="1" lang="ja-JP" altLang="en-US" sz="30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742" y="1460761"/>
            <a:ext cx="704373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2644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3000"/>
              <a:t>Đồ thị chứa chu trình nhưng không deadlock</a:t>
            </a:r>
            <a:endParaRPr kumimoji="1" lang="ja-JP" altLang="en-US" sz="30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31392"/>
            <a:ext cx="7807325"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17323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RAG và deadlock</a:t>
            </a:r>
            <a:endParaRPr kumimoji="1" lang="ja-JP" altLang="en-US" dirty="0"/>
          </a:p>
        </p:txBody>
      </p:sp>
      <p:sp>
        <p:nvSpPr>
          <p:cNvPr id="3" name="コンテンツ プレースホルダ 2"/>
          <p:cNvSpPr>
            <a:spLocks noGrp="1"/>
          </p:cNvSpPr>
          <p:nvPr>
            <p:ph idx="1"/>
          </p:nvPr>
        </p:nvSpPr>
        <p:spPr/>
        <p:txBody>
          <a:bodyPr/>
          <a:lstStyle/>
          <a:p>
            <a:r>
              <a:rPr lang="vi-VN" altLang="ja-JP" sz="2600"/>
              <a:t>RAG không chứa chu trình -&gt; không có deadlock</a:t>
            </a:r>
          </a:p>
          <a:p>
            <a:r>
              <a:rPr lang="vi-VN" altLang="ja-JP" sz="2600"/>
              <a:t>RAG chứa một (hay nhiều) chu trình</a:t>
            </a:r>
          </a:p>
          <a:p>
            <a:pPr lvl="1">
              <a:buSzPct val="90000"/>
            </a:pPr>
            <a:r>
              <a:rPr lang="vi-VN" altLang="ja-JP"/>
              <a:t>Nếu mỗi loại tài nguyên chỉ có một thực thể </a:t>
            </a:r>
          </a:p>
          <a:p>
            <a:pPr marL="0" indent="0">
              <a:buNone/>
            </a:pPr>
            <a:r>
              <a:rPr lang="vi-VN" altLang="ja-JP" sz="2600"/>
              <a:t>	-&gt; deadlock</a:t>
            </a:r>
          </a:p>
          <a:p>
            <a:pPr lvl="1">
              <a:buSzPct val="90000"/>
            </a:pPr>
            <a:r>
              <a:rPr lang="vi-VN" altLang="ja-JP"/>
              <a:t>Nếu mỗi loại tài nguyên có nhiều thực thể </a:t>
            </a:r>
          </a:p>
          <a:p>
            <a:pPr marL="0" indent="0">
              <a:buNone/>
            </a:pPr>
            <a:r>
              <a:rPr lang="vi-VN" altLang="ja-JP" sz="2600"/>
              <a:t>	-&gt; có thể xảy ra deadlock</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10736110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Các phương pháp giải quyết deadlock</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Bảo đảm rằng hệ thống không rơi vào tình trạng deadlock bằng cách ngăn hoặc tránh deadlock</a:t>
            </a:r>
          </a:p>
          <a:p>
            <a:r>
              <a:rPr lang="vi-VN" altLang="ja-JP" sz="2600"/>
              <a:t>Khác biệt</a:t>
            </a:r>
          </a:p>
          <a:p>
            <a:pPr lvl="1">
              <a:buSzPct val="90000"/>
            </a:pPr>
            <a:r>
              <a:rPr lang="vi-VN" altLang="ja-JP"/>
              <a:t>Ngăn deadlock: không cho phép (ít nhất) một trong 4 điều kiện cần cho deadlock</a:t>
            </a:r>
          </a:p>
          <a:p>
            <a:pPr lvl="1">
              <a:buSzPct val="90000"/>
            </a:pPr>
            <a:r>
              <a:rPr lang="vi-VN" altLang="ja-JP"/>
              <a:t>Tránh deadlock: các quá trình cần cung cấp thông tin về tài nguyên nó cần để hệ thống cấp phát tài nguyên một cách thích hợp</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341153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Các phương pháp giải quyết deadlock</a:t>
            </a:r>
            <a:r>
              <a:rPr lang="en-US" altLang="ja-JP"/>
              <a:t>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Cho phép hệ thống vào trạng thái deadlock, nhưng sau đó phát hiện deadlock và phục hồi hệ thống</a:t>
            </a:r>
          </a:p>
          <a:p>
            <a:r>
              <a:rPr lang="vi-VN" altLang="ja-JP" sz="2600"/>
              <a:t>Bỏ qua mọi vấn đề, xem như deadlock không bao giờ xảy ra trong hệ thống</a:t>
            </a:r>
          </a:p>
          <a:p>
            <a:pPr lvl="1">
              <a:buSzPct val="90000"/>
            </a:pPr>
            <a:r>
              <a:rPr lang="vi-VN" altLang="ja-JP"/>
              <a:t>Khá nhiều hệ điều hành sử dụng phương pháp này</a:t>
            </a:r>
          </a:p>
          <a:p>
            <a:pPr lvl="1">
              <a:buSzPct val="90000"/>
            </a:pPr>
            <a:r>
              <a:rPr lang="vi-VN" altLang="ja-JP"/>
              <a:t>Deadlock không được phát hiện, dẫn đến việc giảm hiệu suất của hệ thống. Cuối cùng, hệ thống có thể ngưng hoạt động và phải khởi động lại</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1270944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Ngăn deadlock</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Ngăn deadlock bằng cách ngăn một trong 4 điều kiện cần của deadlock</a:t>
            </a:r>
          </a:p>
          <a:p>
            <a:r>
              <a:rPr lang="vi-VN" altLang="ja-JP" sz="2600"/>
              <a:t>Ngăn mutual exclusion</a:t>
            </a:r>
          </a:p>
          <a:p>
            <a:pPr lvl="1">
              <a:buSzPct val="90000"/>
            </a:pPr>
            <a:r>
              <a:rPr lang="vi-VN" altLang="ja-JP"/>
              <a:t>Đối với tài nguyên không chia sẻ (printer): không làm được</a:t>
            </a:r>
          </a:p>
          <a:p>
            <a:pPr lvl="1">
              <a:buSzPct val="90000"/>
            </a:pPr>
            <a:r>
              <a:rPr lang="vi-VN" altLang="ja-JP"/>
              <a:t>Đối với tài nguyên chia sẻ (read-only file): không cần thiết</a:t>
            </a:r>
            <a:endParaRPr lang="en-US" altLang="ja-JP"/>
          </a:p>
          <a:p>
            <a:pPr>
              <a:buSzPct val="90000"/>
            </a:pPr>
            <a:r>
              <a:rPr lang="vi-VN" altLang="ja-JP" sz="2600"/>
              <a:t>Hold and wait</a:t>
            </a:r>
          </a:p>
          <a:p>
            <a:pPr lvl="1">
              <a:buSzPct val="90000"/>
            </a:pPr>
            <a:r>
              <a:rPr lang="vi-VN" altLang="ja-JP"/>
              <a:t>Cách 1: Mỗi tiến trình yêu cầu toàn bộ tài nguyên cần thiết một lần. Nếu có đủ tài nguyên thì hệ thống sẽ cấp phát, nếu không đủ tài nguyên thì tiến trình phải bị block</a:t>
            </a:r>
          </a:p>
          <a:p>
            <a:pPr lvl="1">
              <a:buSzPct val="90000"/>
            </a:pPr>
            <a:r>
              <a:rPr lang="vi-VN" altLang="ja-JP"/>
              <a:t>Cách 2: Khi yêu cầu tài nguyên, tiến trình không được giữ tài nguyên nào. Nếu đang có thì phải trả lại trước khi yêu cầu</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Tree>
    <p:extLst>
      <p:ext uri="{BB962C8B-B14F-4D97-AF65-F5344CB8AC3E}">
        <p14:creationId xmlns:p14="http://schemas.microsoft.com/office/powerpoint/2010/main" val="293462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Ngăn deadlock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Ngăn no preemption: nếu tiến trình A có giữ tài nguyên và đang yêu cầu tài nguyên khác nhưng tài nguyên này chưa được cấp phát ngay thì:</a:t>
            </a:r>
          </a:p>
          <a:p>
            <a:pPr lvl="1"/>
            <a:r>
              <a:rPr lang="vi-VN" altLang="ja-JP"/>
              <a:t>Cách 1: Hệ thống lấy lại mọi tài nguyên mà A đang giữ</a:t>
            </a:r>
          </a:p>
          <a:p>
            <a:pPr lvl="2"/>
            <a:r>
              <a:rPr lang="vi-VN" altLang="ja-JP"/>
              <a:t>A chỉ bắt đầu lại được khi có được các tài nguyên đã bị lấy lại cùng với tài nguyên đang yêu cầu</a:t>
            </a:r>
          </a:p>
          <a:p>
            <a:pPr lvl="1"/>
            <a:r>
              <a:rPr lang="vi-VN" altLang="ja-JP"/>
              <a:t>Cách 2: Hệ thống sẽ xem tài nguyên mà A yêu cầu</a:t>
            </a:r>
          </a:p>
          <a:p>
            <a:pPr lvl="2"/>
            <a:r>
              <a:rPr lang="vi-VN" altLang="ja-JP"/>
              <a:t>Nếu tài nguyên được giữ bởi một tiến trình khác đang đợi thêm tài nguyên, tài nguyên này được hệ thống lấy lại và cấp phát cho A</a:t>
            </a:r>
          </a:p>
          <a:p>
            <a:pPr lvl="2"/>
            <a:r>
              <a:rPr lang="vi-VN" altLang="ja-JP"/>
              <a:t>Nếu tài nguyên được giữ bởi tiến trình không đợi tài nguyên, A phải đợi và tài nguyên của A bị lấy lại. Tuy nhiên hệ thống chỉ lấy lại các tài nguyên mà tiến trình khác yêu cầu</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190866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5</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Phân biệt semaphore với monitor? Nêu ứng dụng của từng giải pháp?</a:t>
            </a:r>
          </a:p>
          <a:p>
            <a:r>
              <a:rPr lang="vi-VN" altLang="ja-JP" sz="3000"/>
              <a:t>Áp dụng semaphore vào bài toán reader-writer, giải thích rõ hoạt động?</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Ngăn deadlock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pPr>
            <a:r>
              <a:rPr lang="en-US" altLang="en-US" sz="2400"/>
              <a:t>Ngăn </a:t>
            </a:r>
            <a:r>
              <a:rPr lang="en-US" altLang="en-US" sz="2400">
                <a:solidFill>
                  <a:srgbClr val="0070C0"/>
                </a:solidFill>
              </a:rPr>
              <a:t>Circular wait</a:t>
            </a:r>
            <a:r>
              <a:rPr lang="en-US" altLang="en-US" sz="2400"/>
              <a:t>: gán một thứ tự cho tất cả các tài nguyên trong hệ thống</a:t>
            </a:r>
            <a:endParaRPr lang="vi-VN" altLang="en-US" sz="2400"/>
          </a:p>
          <a:p>
            <a:pPr lvl="1">
              <a:lnSpc>
                <a:spcPct val="150000"/>
              </a:lnSpc>
            </a:pPr>
            <a:r>
              <a:rPr lang="en-US" altLang="en-US"/>
              <a:t>Tập hợp tài nguyên: R = {R</a:t>
            </a:r>
            <a:r>
              <a:rPr lang="en-US" altLang="en-US" baseline="-25000"/>
              <a:t>1</a:t>
            </a:r>
            <a:r>
              <a:rPr lang="en-US" altLang="en-US"/>
              <a:t>, R</a:t>
            </a:r>
            <a:r>
              <a:rPr lang="en-US" altLang="en-US" baseline="-25000"/>
              <a:t>2</a:t>
            </a:r>
            <a:r>
              <a:rPr lang="en-US" altLang="en-US"/>
              <a:t>,…,R</a:t>
            </a:r>
            <a:r>
              <a:rPr lang="en-US" altLang="en-US" baseline="-25000"/>
              <a:t>n</a:t>
            </a:r>
            <a:r>
              <a:rPr lang="en-US" altLang="en-US"/>
              <a:t>} </a:t>
            </a:r>
          </a:p>
          <a:p>
            <a:pPr lvl="2">
              <a:lnSpc>
                <a:spcPct val="150000"/>
              </a:lnSpc>
            </a:pPr>
            <a:r>
              <a:rPr lang="en-US" altLang="en-US" sz="2200"/>
              <a:t>Hàm ánh xạ: F: R -&gt; N</a:t>
            </a:r>
          </a:p>
          <a:p>
            <a:pPr lvl="1">
              <a:lnSpc>
                <a:spcPct val="150000"/>
              </a:lnSpc>
            </a:pPr>
            <a:r>
              <a:rPr lang="en-US" altLang="en-US"/>
              <a:t>Ví dụ: F(tape drive) = 1, F(disk) = 5, F(printer) = 12</a:t>
            </a:r>
          </a:p>
          <a:p>
            <a:pPr lvl="2">
              <a:lnSpc>
                <a:spcPct val="150000"/>
              </a:lnSpc>
            </a:pPr>
            <a:r>
              <a:rPr lang="en-US" altLang="en-US" sz="2200"/>
              <a:t>F là hàm định nghĩa thứ tự trên tập các loại tài nguyên</a:t>
            </a:r>
            <a:endParaRPr lang="vi-VN" altLang="en-US" sz="22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Tree>
    <p:extLst>
      <p:ext uri="{BB962C8B-B14F-4D97-AF65-F5344CB8AC3E}">
        <p14:creationId xmlns:p14="http://schemas.microsoft.com/office/powerpoint/2010/main" val="3172620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Ngăn deadlock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pPr>
            <a:r>
              <a:rPr lang="en-US" altLang="en-US" sz="2400"/>
              <a:t>Ngăn Circular wait (tt):</a:t>
            </a:r>
            <a:endParaRPr lang="vi-VN" altLang="en-US" sz="2400"/>
          </a:p>
          <a:p>
            <a:pPr lvl="1">
              <a:lnSpc>
                <a:spcPct val="150000"/>
              </a:lnSpc>
            </a:pPr>
            <a:r>
              <a:rPr lang="en-US" altLang="en-US"/>
              <a:t>Mỗi tiến trình chỉ có thể yêu cầu thực thể của một loại tài nguyên theo thứ tự tăng dần (định nghĩa bởi hàm F) của loại tài nguyên.</a:t>
            </a:r>
          </a:p>
          <a:p>
            <a:pPr lvl="1">
              <a:lnSpc>
                <a:spcPct val="150000"/>
              </a:lnSpc>
            </a:pPr>
            <a:r>
              <a:rPr lang="en-US" altLang="en-US"/>
              <a:t>Ví dụ:</a:t>
            </a:r>
          </a:p>
          <a:p>
            <a:pPr lvl="2">
              <a:lnSpc>
                <a:spcPct val="150000"/>
              </a:lnSpc>
            </a:pPr>
            <a:r>
              <a:rPr lang="en-US" altLang="en-US" sz="2400"/>
              <a:t>Chuỗi yêu cầu thực thể hợp lệ: tape driver -&gt; disk -&gt; printer</a:t>
            </a:r>
          </a:p>
          <a:p>
            <a:pPr lvl="1">
              <a:lnSpc>
                <a:spcPct val="150000"/>
              </a:lnSpc>
            </a:pPr>
            <a:r>
              <a:rPr lang="en-US" altLang="en-US"/>
              <a:t>Khi một tiến trình yêu cầu một thực thể của loại tài nguyên R</a:t>
            </a:r>
            <a:r>
              <a:rPr lang="en-US" altLang="en-US" baseline="-25000"/>
              <a:t>j</a:t>
            </a:r>
            <a:r>
              <a:rPr lang="en-US" altLang="en-US"/>
              <a:t> thì nó phải trả lại các tài nguyên R</a:t>
            </a:r>
            <a:r>
              <a:rPr lang="en-US" altLang="en-US" baseline="-25000"/>
              <a:t>i</a:t>
            </a:r>
            <a:r>
              <a:rPr lang="en-US" altLang="en-US"/>
              <a:t> với F(R</a:t>
            </a:r>
            <a:r>
              <a:rPr lang="en-US" altLang="en-US" baseline="-25000"/>
              <a:t>i</a:t>
            </a:r>
            <a:r>
              <a:rPr lang="en-US" altLang="en-US"/>
              <a:t>) &gt; F(R</a:t>
            </a:r>
            <a:r>
              <a:rPr lang="en-US" altLang="en-US" baseline="-25000"/>
              <a:t>j</a:t>
            </a:r>
            <a:r>
              <a:rPr lang="en-US" altLang="en-US"/>
              <a: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Tree>
    <p:extLst>
      <p:ext uri="{BB962C8B-B14F-4D97-AF65-F5344CB8AC3E}">
        <p14:creationId xmlns:p14="http://schemas.microsoft.com/office/powerpoint/2010/main" val="2758124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Tránh deadlock</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Ngăn deadlock sử dụng tài nguyên không hiệu quả</a:t>
            </a:r>
          </a:p>
          <a:p>
            <a:r>
              <a:rPr lang="vi-VN" altLang="ja-JP" sz="2600"/>
              <a:t>Tránh deadlock vẫn đảm bảo hiệu suất sử dụng tài nguyên tối đa đến mức có thể</a:t>
            </a:r>
          </a:p>
          <a:p>
            <a:r>
              <a:rPr lang="vi-VN" altLang="ja-JP" sz="2600"/>
              <a:t>Yêu cầu mỗi tiến trình khai báo số lượng tài nguyên tối đa cần để thực hiện công việc</a:t>
            </a:r>
          </a:p>
          <a:p>
            <a:r>
              <a:rPr lang="vi-VN" altLang="ja-JP" sz="2600"/>
              <a:t>Giải thuật tránh deadlock sẽ kiểm tra trạng thái cấp phát tài nguyên để đảm bảo hệ thống không rơi vào deadlock</a:t>
            </a:r>
          </a:p>
          <a:p>
            <a:r>
              <a:rPr lang="vi-VN" altLang="ja-JP" sz="2600"/>
              <a:t>Trạng thái cấp phát tài nguyên được định nghĩa dựa trên số tài nguyên còn lại, số tài nguyên đã được cấp phát và yêu cầu tối đa của các tiến trình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Tree>
    <p:extLst>
      <p:ext uri="{BB962C8B-B14F-4D97-AF65-F5344CB8AC3E}">
        <p14:creationId xmlns:p14="http://schemas.microsoft.com/office/powerpoint/2010/main" val="3021938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Trạng thái safe và unsafe</a:t>
            </a:r>
            <a:endParaRPr kumimoji="1" lang="ja-JP" altLang="en-US" dirty="0"/>
          </a:p>
        </p:txBody>
      </p:sp>
      <p:sp>
        <p:nvSpPr>
          <p:cNvPr id="3" name="コンテンツ プレースホルダ 2"/>
          <p:cNvSpPr>
            <a:spLocks noGrp="1"/>
          </p:cNvSpPr>
          <p:nvPr>
            <p:ph idx="1"/>
          </p:nvPr>
        </p:nvSpPr>
        <p:spPr/>
        <p:txBody>
          <a:bodyPr/>
          <a:lstStyle/>
          <a:p>
            <a:r>
              <a:rPr lang="en-US" altLang="en-US" sz="2600"/>
              <a:t>Một trạng thái của hệ thống được gọi là </a:t>
            </a:r>
            <a:r>
              <a:rPr lang="en-US" altLang="en-US" sz="2600">
                <a:solidFill>
                  <a:srgbClr val="0070C0"/>
                </a:solidFill>
              </a:rPr>
              <a:t>an toàn </a:t>
            </a:r>
            <a:r>
              <a:rPr lang="en-US" altLang="en-US" sz="2600"/>
              <a:t>(safe) nếu tồn tại một </a:t>
            </a:r>
            <a:r>
              <a:rPr lang="en-US" altLang="en-US" sz="2600">
                <a:solidFill>
                  <a:srgbClr val="0070C0"/>
                </a:solidFill>
              </a:rPr>
              <a:t>chuỗi thứ tự an toàn</a:t>
            </a:r>
          </a:p>
          <a:p>
            <a:r>
              <a:rPr lang="en-US" altLang="en-US" sz="2600"/>
              <a:t>Một chuỗi quá trình &lt;P1, P2,…,Pn&gt; là một </a:t>
            </a:r>
            <a:r>
              <a:rPr lang="en-US" altLang="en-US" sz="2600">
                <a:solidFill>
                  <a:srgbClr val="0070C0"/>
                </a:solidFill>
              </a:rPr>
              <a:t>chuỗi an toàn </a:t>
            </a:r>
            <a:r>
              <a:rPr lang="en-US" altLang="en-US" sz="2600"/>
              <a:t>nếu</a:t>
            </a:r>
          </a:p>
          <a:p>
            <a:pPr lvl="1"/>
            <a:r>
              <a:rPr lang="en-US" altLang="en-US" sz="2600"/>
              <a:t>Với mọi i = 1, …, n yêu cầu tối đa về tài nguyên của Pi có thể được thỏa bởi</a:t>
            </a:r>
          </a:p>
          <a:p>
            <a:pPr lvl="2"/>
            <a:r>
              <a:rPr lang="en-US" altLang="en-US" sz="2600"/>
              <a:t>Tài nguyên mà hệ thống đang có sẵn sàng</a:t>
            </a:r>
          </a:p>
          <a:p>
            <a:pPr lvl="2"/>
            <a:r>
              <a:rPr lang="en-US" altLang="en-US" sz="2600"/>
              <a:t>Cùng với tài nguyên mà tất cả các Pj (j &lt; i) đang giữ</a:t>
            </a:r>
          </a:p>
          <a:p>
            <a:pPr algn="just"/>
            <a:r>
              <a:rPr lang="en-US" altLang="en-US" sz="2600"/>
              <a:t>Một trạng thái của hệ thống được gọi là </a:t>
            </a:r>
            <a:r>
              <a:rPr lang="en-US" altLang="en-US" sz="2600">
                <a:solidFill>
                  <a:srgbClr val="0070C0"/>
                </a:solidFill>
              </a:rPr>
              <a:t>không an toàn </a:t>
            </a:r>
            <a:r>
              <a:rPr lang="en-US" altLang="en-US" sz="2600"/>
              <a:t>(unsafe) nếu không tồn tại một chuỗi an toàn</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Tree>
    <p:extLst>
      <p:ext uri="{BB962C8B-B14F-4D97-AF65-F5344CB8AC3E}">
        <p14:creationId xmlns:p14="http://schemas.microsoft.com/office/powerpoint/2010/main" val="142145646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Trạng thái safe và unsafe (tt)</a:t>
            </a:r>
            <a:endParaRPr kumimoji="1" lang="ja-JP" altLang="en-US" dirty="0"/>
          </a:p>
        </p:txBody>
      </p:sp>
      <p:sp>
        <p:nvSpPr>
          <p:cNvPr id="3" name="コンテンツ プレースホルダ 2"/>
          <p:cNvSpPr>
            <a:spLocks noGrp="1"/>
          </p:cNvSpPr>
          <p:nvPr>
            <p:ph idx="1"/>
          </p:nvPr>
        </p:nvSpPr>
        <p:spPr/>
        <p:txBody>
          <a:bodyPr/>
          <a:lstStyle/>
          <a:p>
            <a:r>
              <a:rPr lang="en-US" altLang="en-US" sz="2600"/>
              <a:t>Ví dụ: hệ thông có 12 tape drive và 3 tiến trình P0, P1, P2</a:t>
            </a:r>
          </a:p>
          <a:p>
            <a:pPr lvl="1"/>
            <a:r>
              <a:rPr lang="en-US" altLang="en-US" sz="2600"/>
              <a:t>Tại thời điểm t</a:t>
            </a:r>
            <a:r>
              <a:rPr lang="en-US" altLang="en-US" sz="2600" baseline="-25000"/>
              <a:t>o</a:t>
            </a:r>
          </a:p>
          <a:p>
            <a:pPr lvl="1"/>
            <a:endParaRPr lang="en-US" altLang="en-US" sz="2600"/>
          </a:p>
          <a:p>
            <a:pPr lvl="1"/>
            <a:endParaRPr lang="en-US" altLang="en-US" sz="2600"/>
          </a:p>
          <a:p>
            <a:pPr lvl="1"/>
            <a:endParaRPr lang="en-US" altLang="en-US" sz="2600"/>
          </a:p>
          <a:p>
            <a:pPr lvl="2"/>
            <a:endParaRPr lang="en-US" altLang="en-US" sz="2600"/>
          </a:p>
          <a:p>
            <a:pPr lvl="2"/>
            <a:r>
              <a:rPr lang="en-US" altLang="en-US" sz="2600"/>
              <a:t>Còn 3 tape drive sẵn sàng</a:t>
            </a:r>
          </a:p>
          <a:p>
            <a:pPr lvl="2"/>
            <a:r>
              <a:rPr lang="en-US" altLang="en-US" sz="2600"/>
              <a:t>Chuỗi &lt;P1, P0, P2&gt; là chuỗi an toàn -&gt; hệ thống là an toàn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graphicFrame>
        <p:nvGraphicFramePr>
          <p:cNvPr id="9" name="Table 8"/>
          <p:cNvGraphicFramePr>
            <a:graphicFrameLocks noGrp="1"/>
          </p:cNvGraphicFramePr>
          <p:nvPr>
            <p:extLst>
              <p:ext uri="{D42A27DB-BD31-4B8C-83A1-F6EECF244321}">
                <p14:modId xmlns:p14="http://schemas.microsoft.com/office/powerpoint/2010/main" val="1433082234"/>
              </p:ext>
            </p:extLst>
          </p:nvPr>
        </p:nvGraphicFramePr>
        <p:xfrm>
          <a:off x="1550988" y="2543175"/>
          <a:ext cx="6096000" cy="148431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078">
                <a:tc>
                  <a:txBody>
                    <a:bodyPr/>
                    <a:lstStyle/>
                    <a:p>
                      <a:pPr algn="ctr"/>
                      <a:endParaRPr lang="en-US" sz="1800"/>
                    </a:p>
                  </a:txBody>
                  <a:tcPr marT="45749" marB="45749"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Cần</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tối</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đa</a:t>
                      </a:r>
                      <a:endParaRPr lang="en-US" sz="1800">
                        <a:solidFill>
                          <a:schemeClr val="tx1"/>
                        </a:solidFill>
                        <a:latin typeface="Times New Roman" panose="02020603050405020304" pitchFamily="18" charset="0"/>
                        <a:cs typeface="Times New Roman" panose="02020603050405020304" pitchFamily="18" charset="0"/>
                      </a:endParaRPr>
                    </a:p>
                  </a:txBody>
                  <a:tcPr marT="45749" marB="45749"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Đang</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giữ</a:t>
                      </a:r>
                      <a:endParaRPr lang="en-US" sz="1800">
                        <a:solidFill>
                          <a:schemeClr val="tx1"/>
                        </a:solidFill>
                        <a:latin typeface="Times New Roman" panose="02020603050405020304" pitchFamily="18" charset="0"/>
                        <a:cs typeface="Times New Roman" panose="02020603050405020304" pitchFamily="18" charset="0"/>
                      </a:endParaRPr>
                    </a:p>
                  </a:txBody>
                  <a:tcPr marT="45749" marB="45749"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Cần</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thêm</a:t>
                      </a:r>
                      <a:endParaRPr lang="en-US" sz="1800">
                        <a:solidFill>
                          <a:schemeClr val="tx1"/>
                        </a:solidFill>
                        <a:latin typeface="Times New Roman" panose="02020603050405020304" pitchFamily="18" charset="0"/>
                        <a:cs typeface="Times New Roman" panose="02020603050405020304" pitchFamily="18" charset="0"/>
                      </a:endParaRPr>
                    </a:p>
                  </a:txBody>
                  <a:tcPr marT="45749" marB="45749" anchor="ctr"/>
                </a:tc>
                <a:extLst>
                  <a:ext uri="{0D108BD9-81ED-4DB2-BD59-A6C34878D82A}">
                    <a16:rowId xmlns:a16="http://schemas.microsoft.com/office/drawing/2014/main" val="10000"/>
                  </a:ext>
                </a:extLst>
              </a:tr>
              <a:tr h="371078">
                <a:tc>
                  <a:txBody>
                    <a:bodyPr/>
                    <a:lstStyle/>
                    <a:p>
                      <a:pPr algn="ctr"/>
                      <a:r>
                        <a:rPr lang="en-US" sz="1800" err="1"/>
                        <a:t>P0</a:t>
                      </a:r>
                      <a:endParaRPr lang="en-US" sz="1800"/>
                    </a:p>
                  </a:txBody>
                  <a:tcPr marT="45749" marB="45749" anchor="ctr"/>
                </a:tc>
                <a:tc>
                  <a:txBody>
                    <a:bodyPr/>
                    <a:lstStyle/>
                    <a:p>
                      <a:pPr algn="ctr"/>
                      <a:r>
                        <a:rPr lang="en-US" sz="1800">
                          <a:solidFill>
                            <a:schemeClr val="tx1"/>
                          </a:solidFill>
                        </a:rPr>
                        <a:t>10</a:t>
                      </a:r>
                    </a:p>
                  </a:txBody>
                  <a:tcPr marT="45749" marB="45749" anchor="ctr"/>
                </a:tc>
                <a:tc>
                  <a:txBody>
                    <a:bodyPr/>
                    <a:lstStyle/>
                    <a:p>
                      <a:pPr algn="ctr"/>
                      <a:r>
                        <a:rPr lang="en-US" sz="1800">
                          <a:solidFill>
                            <a:schemeClr val="tx1"/>
                          </a:solidFill>
                        </a:rPr>
                        <a:t>5</a:t>
                      </a:r>
                    </a:p>
                  </a:txBody>
                  <a:tcPr marT="45749" marB="45749" anchor="ctr"/>
                </a:tc>
                <a:tc>
                  <a:txBody>
                    <a:bodyPr/>
                    <a:lstStyle/>
                    <a:p>
                      <a:pPr algn="ctr"/>
                      <a:r>
                        <a:rPr lang="en-US" sz="1800">
                          <a:solidFill>
                            <a:schemeClr val="tx1"/>
                          </a:solidFill>
                        </a:rPr>
                        <a:t>5</a:t>
                      </a:r>
                    </a:p>
                  </a:txBody>
                  <a:tcPr marT="45749" marB="45749" anchor="ctr"/>
                </a:tc>
                <a:extLst>
                  <a:ext uri="{0D108BD9-81ED-4DB2-BD59-A6C34878D82A}">
                    <a16:rowId xmlns:a16="http://schemas.microsoft.com/office/drawing/2014/main" val="10001"/>
                  </a:ext>
                </a:extLst>
              </a:tr>
              <a:tr h="371078">
                <a:tc>
                  <a:txBody>
                    <a:bodyPr/>
                    <a:lstStyle/>
                    <a:p>
                      <a:pPr algn="ctr"/>
                      <a:r>
                        <a:rPr lang="en-US" sz="1800" err="1"/>
                        <a:t>P1</a:t>
                      </a:r>
                      <a:endParaRPr lang="en-US" sz="1800"/>
                    </a:p>
                  </a:txBody>
                  <a:tcPr marT="45749" marB="45749" anchor="ctr"/>
                </a:tc>
                <a:tc>
                  <a:txBody>
                    <a:bodyPr/>
                    <a:lstStyle/>
                    <a:p>
                      <a:pPr algn="ctr"/>
                      <a:r>
                        <a:rPr lang="en-US" sz="1800">
                          <a:solidFill>
                            <a:schemeClr val="tx1"/>
                          </a:solidFill>
                        </a:rPr>
                        <a:t>4</a:t>
                      </a:r>
                    </a:p>
                  </a:txBody>
                  <a:tcPr marT="45749" marB="45749" anchor="ctr"/>
                </a:tc>
                <a:tc>
                  <a:txBody>
                    <a:bodyPr/>
                    <a:lstStyle/>
                    <a:p>
                      <a:pPr algn="ctr"/>
                      <a:r>
                        <a:rPr lang="en-US" sz="1800">
                          <a:solidFill>
                            <a:schemeClr val="tx1"/>
                          </a:solidFill>
                        </a:rPr>
                        <a:t>2</a:t>
                      </a:r>
                    </a:p>
                  </a:txBody>
                  <a:tcPr marT="45749" marB="45749" anchor="ctr"/>
                </a:tc>
                <a:tc>
                  <a:txBody>
                    <a:bodyPr/>
                    <a:lstStyle/>
                    <a:p>
                      <a:pPr algn="ctr"/>
                      <a:r>
                        <a:rPr lang="en-US" sz="1800">
                          <a:solidFill>
                            <a:schemeClr val="tx1"/>
                          </a:solidFill>
                        </a:rPr>
                        <a:t>2</a:t>
                      </a:r>
                    </a:p>
                  </a:txBody>
                  <a:tcPr marT="45749" marB="45749" anchor="ctr"/>
                </a:tc>
                <a:extLst>
                  <a:ext uri="{0D108BD9-81ED-4DB2-BD59-A6C34878D82A}">
                    <a16:rowId xmlns:a16="http://schemas.microsoft.com/office/drawing/2014/main" val="10002"/>
                  </a:ext>
                </a:extLst>
              </a:tr>
              <a:tr h="371078">
                <a:tc>
                  <a:txBody>
                    <a:bodyPr/>
                    <a:lstStyle/>
                    <a:p>
                      <a:pPr algn="ctr"/>
                      <a:r>
                        <a:rPr lang="en-US" sz="1800" err="1"/>
                        <a:t>P2</a:t>
                      </a:r>
                      <a:endParaRPr lang="en-US" sz="1800"/>
                    </a:p>
                  </a:txBody>
                  <a:tcPr marT="45749" marB="45749" anchor="ctr"/>
                </a:tc>
                <a:tc>
                  <a:txBody>
                    <a:bodyPr/>
                    <a:lstStyle/>
                    <a:p>
                      <a:pPr algn="ctr"/>
                      <a:r>
                        <a:rPr lang="en-US" sz="1800">
                          <a:solidFill>
                            <a:schemeClr val="tx1"/>
                          </a:solidFill>
                        </a:rPr>
                        <a:t>9</a:t>
                      </a:r>
                    </a:p>
                  </a:txBody>
                  <a:tcPr marT="45749" marB="45749" anchor="ctr"/>
                </a:tc>
                <a:tc>
                  <a:txBody>
                    <a:bodyPr/>
                    <a:lstStyle/>
                    <a:p>
                      <a:pPr algn="ctr"/>
                      <a:r>
                        <a:rPr lang="en-US" sz="1800">
                          <a:solidFill>
                            <a:schemeClr val="tx1"/>
                          </a:solidFill>
                        </a:rPr>
                        <a:t>2</a:t>
                      </a:r>
                    </a:p>
                  </a:txBody>
                  <a:tcPr marT="45749" marB="45749" anchor="ctr"/>
                </a:tc>
                <a:tc>
                  <a:txBody>
                    <a:bodyPr/>
                    <a:lstStyle/>
                    <a:p>
                      <a:pPr algn="ctr"/>
                      <a:r>
                        <a:rPr lang="en-US" sz="1800">
                          <a:solidFill>
                            <a:schemeClr val="tx1"/>
                          </a:solidFill>
                        </a:rPr>
                        <a:t>7</a:t>
                      </a:r>
                    </a:p>
                  </a:txBody>
                  <a:tcPr marT="45749" marB="45749"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78985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Trạng thái safe và unsafe (tt)</a:t>
            </a:r>
            <a:endParaRPr kumimoji="1" lang="ja-JP" altLang="en-US" dirty="0"/>
          </a:p>
        </p:txBody>
      </p:sp>
      <p:sp>
        <p:nvSpPr>
          <p:cNvPr id="3" name="コンテンツ プレースホルダ 2"/>
          <p:cNvSpPr>
            <a:spLocks noGrp="1"/>
          </p:cNvSpPr>
          <p:nvPr>
            <p:ph idx="1"/>
          </p:nvPr>
        </p:nvSpPr>
        <p:spPr/>
        <p:txBody>
          <a:bodyPr/>
          <a:lstStyle/>
          <a:p>
            <a:r>
              <a:rPr lang="en-US" altLang="en-US" sz="2600"/>
              <a:t>Giả sử tại thời điểm t</a:t>
            </a:r>
            <a:r>
              <a:rPr lang="en-US" altLang="en-US" sz="2600" baseline="-25000"/>
              <a:t>1</a:t>
            </a:r>
            <a:r>
              <a:rPr lang="en-US" altLang="en-US" sz="2600"/>
              <a:t>, P2 yêu cầu và được cấp phát 1 tape drive</a:t>
            </a:r>
          </a:p>
          <a:p>
            <a:pPr lvl="1"/>
            <a:r>
              <a:rPr lang="en-US" altLang="en-US" sz="2600"/>
              <a:t>Còn 2 tape drive sẵn sàng</a:t>
            </a:r>
          </a:p>
          <a:p>
            <a:pPr lvl="1"/>
            <a:endParaRPr lang="en-US" altLang="en-US" sz="2600"/>
          </a:p>
          <a:p>
            <a:pPr lvl="1"/>
            <a:endParaRPr lang="en-US" altLang="en-US" sz="2600"/>
          </a:p>
          <a:p>
            <a:pPr lvl="1"/>
            <a:endParaRPr lang="en-US" altLang="en-US" sz="2600"/>
          </a:p>
          <a:p>
            <a:pPr lvl="2"/>
            <a:endParaRPr lang="en-US" altLang="en-US" sz="2600"/>
          </a:p>
          <a:p>
            <a:pPr lvl="2"/>
            <a:r>
              <a:rPr lang="en-US" altLang="en-US" sz="2600"/>
              <a:t>Hệ thống còn an toàn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graphicFrame>
        <p:nvGraphicFramePr>
          <p:cNvPr id="8" name="Table 7"/>
          <p:cNvGraphicFramePr>
            <a:graphicFrameLocks noGrp="1"/>
          </p:cNvGraphicFramePr>
          <p:nvPr/>
        </p:nvGraphicFramePr>
        <p:xfrm>
          <a:off x="1565275" y="3021013"/>
          <a:ext cx="5832474" cy="1482724"/>
        </p:xfrm>
        <a:graphic>
          <a:graphicData uri="http://schemas.openxmlformats.org/drawingml/2006/table">
            <a:tbl>
              <a:tblPr firstRow="1" bandRow="1">
                <a:tableStyleId>{5C22544A-7EE6-4342-B048-85BDC9FD1C3A}</a:tableStyleId>
              </a:tblPr>
              <a:tblGrid>
                <a:gridCol w="1944158">
                  <a:extLst>
                    <a:ext uri="{9D8B030D-6E8A-4147-A177-3AD203B41FA5}">
                      <a16:colId xmlns:a16="http://schemas.microsoft.com/office/drawing/2014/main" val="20000"/>
                    </a:ext>
                  </a:extLst>
                </a:gridCol>
                <a:gridCol w="1944158">
                  <a:extLst>
                    <a:ext uri="{9D8B030D-6E8A-4147-A177-3AD203B41FA5}">
                      <a16:colId xmlns:a16="http://schemas.microsoft.com/office/drawing/2014/main" val="20001"/>
                    </a:ext>
                  </a:extLst>
                </a:gridCol>
                <a:gridCol w="1944158">
                  <a:extLst>
                    <a:ext uri="{9D8B030D-6E8A-4147-A177-3AD203B41FA5}">
                      <a16:colId xmlns:a16="http://schemas.microsoft.com/office/drawing/2014/main" val="20002"/>
                    </a:ext>
                  </a:extLst>
                </a:gridCol>
              </a:tblGrid>
              <a:tr h="370681">
                <a:tc>
                  <a:txBody>
                    <a:bodyPr/>
                    <a:lstStyle/>
                    <a:p>
                      <a:pPr algn="ctr"/>
                      <a:endParaRPr lang="en-US" sz="1800"/>
                    </a:p>
                  </a:txBody>
                  <a:tcPr marL="91445" marR="91445" marT="45700" marB="45700"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Cần</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tối</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đa</a:t>
                      </a:r>
                      <a:endParaRPr lang="en-US" sz="1800">
                        <a:solidFill>
                          <a:schemeClr val="tx1"/>
                        </a:solidFill>
                        <a:latin typeface="Times New Roman" panose="02020603050405020304" pitchFamily="18" charset="0"/>
                        <a:cs typeface="Times New Roman" panose="02020603050405020304" pitchFamily="18" charset="0"/>
                      </a:endParaRPr>
                    </a:p>
                  </a:txBody>
                  <a:tcPr marL="91445" marR="91445" marT="45700" marB="45700"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Đang</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giữ</a:t>
                      </a:r>
                      <a:endParaRPr lang="en-US" sz="1800">
                        <a:solidFill>
                          <a:schemeClr val="tx1"/>
                        </a:solidFill>
                        <a:latin typeface="Times New Roman" panose="02020603050405020304" pitchFamily="18" charset="0"/>
                        <a:cs typeface="Times New Roman" panose="02020603050405020304" pitchFamily="18" charset="0"/>
                      </a:endParaRPr>
                    </a:p>
                  </a:txBody>
                  <a:tcPr marL="91445" marR="91445" marT="45700" marB="45700" anchor="ctr"/>
                </a:tc>
                <a:extLst>
                  <a:ext uri="{0D108BD9-81ED-4DB2-BD59-A6C34878D82A}">
                    <a16:rowId xmlns:a16="http://schemas.microsoft.com/office/drawing/2014/main" val="10000"/>
                  </a:ext>
                </a:extLst>
              </a:tr>
              <a:tr h="370681">
                <a:tc>
                  <a:txBody>
                    <a:bodyPr/>
                    <a:lstStyle/>
                    <a:p>
                      <a:pPr algn="ctr"/>
                      <a:r>
                        <a:rPr lang="en-US" sz="1800" err="1"/>
                        <a:t>P0</a:t>
                      </a:r>
                      <a:endParaRPr lang="en-US" sz="1800"/>
                    </a:p>
                  </a:txBody>
                  <a:tcPr marL="91445" marR="91445" marT="45700" marB="45700" anchor="ctr"/>
                </a:tc>
                <a:tc>
                  <a:txBody>
                    <a:bodyPr/>
                    <a:lstStyle/>
                    <a:p>
                      <a:pPr algn="ctr"/>
                      <a:r>
                        <a:rPr lang="en-US" sz="1800">
                          <a:solidFill>
                            <a:schemeClr val="tx1"/>
                          </a:solidFill>
                        </a:rPr>
                        <a:t>10</a:t>
                      </a:r>
                    </a:p>
                  </a:txBody>
                  <a:tcPr marL="91445" marR="91445" marT="45700" marB="45700" anchor="ctr"/>
                </a:tc>
                <a:tc>
                  <a:txBody>
                    <a:bodyPr/>
                    <a:lstStyle/>
                    <a:p>
                      <a:pPr algn="ctr"/>
                      <a:r>
                        <a:rPr lang="en-US" sz="1800">
                          <a:solidFill>
                            <a:schemeClr val="tx1"/>
                          </a:solidFill>
                        </a:rPr>
                        <a:t>5</a:t>
                      </a:r>
                    </a:p>
                  </a:txBody>
                  <a:tcPr marL="91445" marR="91445" marT="45700" marB="45700" anchor="ctr"/>
                </a:tc>
                <a:extLst>
                  <a:ext uri="{0D108BD9-81ED-4DB2-BD59-A6C34878D82A}">
                    <a16:rowId xmlns:a16="http://schemas.microsoft.com/office/drawing/2014/main" val="10001"/>
                  </a:ext>
                </a:extLst>
              </a:tr>
              <a:tr h="370681">
                <a:tc>
                  <a:txBody>
                    <a:bodyPr/>
                    <a:lstStyle/>
                    <a:p>
                      <a:pPr algn="ctr"/>
                      <a:r>
                        <a:rPr lang="en-US" sz="1800" err="1"/>
                        <a:t>P1</a:t>
                      </a:r>
                      <a:endParaRPr lang="en-US" sz="1800"/>
                    </a:p>
                  </a:txBody>
                  <a:tcPr marL="91445" marR="91445" marT="45700" marB="45700" anchor="ctr"/>
                </a:tc>
                <a:tc>
                  <a:txBody>
                    <a:bodyPr/>
                    <a:lstStyle/>
                    <a:p>
                      <a:pPr algn="ctr"/>
                      <a:r>
                        <a:rPr lang="en-US" sz="1800">
                          <a:solidFill>
                            <a:schemeClr val="tx1"/>
                          </a:solidFill>
                        </a:rPr>
                        <a:t>4</a:t>
                      </a:r>
                    </a:p>
                  </a:txBody>
                  <a:tcPr marL="91445" marR="91445" marT="45700" marB="45700" anchor="ctr"/>
                </a:tc>
                <a:tc>
                  <a:txBody>
                    <a:bodyPr/>
                    <a:lstStyle/>
                    <a:p>
                      <a:pPr algn="ctr"/>
                      <a:r>
                        <a:rPr lang="en-US" sz="1800">
                          <a:solidFill>
                            <a:schemeClr val="tx1"/>
                          </a:solidFill>
                        </a:rPr>
                        <a:t>2</a:t>
                      </a:r>
                    </a:p>
                  </a:txBody>
                  <a:tcPr marL="91445" marR="91445" marT="45700" marB="45700" anchor="ctr"/>
                </a:tc>
                <a:extLst>
                  <a:ext uri="{0D108BD9-81ED-4DB2-BD59-A6C34878D82A}">
                    <a16:rowId xmlns:a16="http://schemas.microsoft.com/office/drawing/2014/main" val="10002"/>
                  </a:ext>
                </a:extLst>
              </a:tr>
              <a:tr h="370681">
                <a:tc>
                  <a:txBody>
                    <a:bodyPr/>
                    <a:lstStyle/>
                    <a:p>
                      <a:pPr algn="ctr"/>
                      <a:r>
                        <a:rPr lang="en-US" sz="1800" err="1"/>
                        <a:t>P2</a:t>
                      </a:r>
                      <a:endParaRPr lang="en-US" sz="1800"/>
                    </a:p>
                  </a:txBody>
                  <a:tcPr marL="91445" marR="91445" marT="45700" marB="45700" anchor="ctr"/>
                </a:tc>
                <a:tc>
                  <a:txBody>
                    <a:bodyPr/>
                    <a:lstStyle/>
                    <a:p>
                      <a:pPr algn="ctr"/>
                      <a:r>
                        <a:rPr lang="en-US" sz="1800">
                          <a:solidFill>
                            <a:schemeClr val="tx1"/>
                          </a:solidFill>
                        </a:rPr>
                        <a:t>9</a:t>
                      </a:r>
                    </a:p>
                  </a:txBody>
                  <a:tcPr marL="91445" marR="91445" marT="45700" marB="45700" anchor="ctr"/>
                </a:tc>
                <a:tc>
                  <a:txBody>
                    <a:bodyPr/>
                    <a:lstStyle/>
                    <a:p>
                      <a:pPr algn="ctr"/>
                      <a:r>
                        <a:rPr lang="en-US" sz="1800">
                          <a:solidFill>
                            <a:schemeClr val="tx1"/>
                          </a:solidFill>
                        </a:rPr>
                        <a:t>3</a:t>
                      </a:r>
                    </a:p>
                  </a:txBody>
                  <a:tcPr marL="91445" marR="91445" marT="45700" marB="457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529018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Trạng thái safe/unsafe và deadlock</a:t>
            </a:r>
            <a:endParaRPr lang="en-US" altLang="ja-JP" dirty="0" err="1"/>
          </a:p>
        </p:txBody>
      </p:sp>
      <p:sp>
        <p:nvSpPr>
          <p:cNvPr id="3" name="コンテンツ プレースホルダ 2"/>
          <p:cNvSpPr>
            <a:spLocks noGrp="1"/>
          </p:cNvSpPr>
          <p:nvPr>
            <p:ph idx="1"/>
          </p:nvPr>
        </p:nvSpPr>
        <p:spPr/>
        <p:txBody>
          <a:bodyPr/>
          <a:lstStyle/>
          <a:p>
            <a:r>
              <a:rPr lang="en-US" altLang="ja-JP" sz="2600"/>
              <a:t>Nếu hệ thống đang ở trạng thái safe -&gt; không deadlock</a:t>
            </a:r>
          </a:p>
          <a:p>
            <a:r>
              <a:rPr lang="en-US" altLang="ja-JP" sz="2600"/>
              <a:t>Nếu hệ thống đang ở trạng thái unsafe -&gt; có thể dẫn đến deadlock</a:t>
            </a:r>
          </a:p>
          <a:p>
            <a:r>
              <a:rPr lang="en-US" altLang="ja-JP" sz="2600"/>
              <a:t>Tránh deadlock bằng cách bảo đảm hệ thống không đi đến trạng thái unsafe</a:t>
            </a:r>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grpSp>
        <p:nvGrpSpPr>
          <p:cNvPr id="10" name="Group 5"/>
          <p:cNvGrpSpPr>
            <a:grpSpLocks/>
          </p:cNvGrpSpPr>
          <p:nvPr/>
        </p:nvGrpSpPr>
        <p:grpSpPr bwMode="auto">
          <a:xfrm>
            <a:off x="2759075" y="3787775"/>
            <a:ext cx="3941763" cy="2333625"/>
            <a:chOff x="0" y="0"/>
            <a:chExt cx="3941763" cy="2333625"/>
          </a:xfrm>
        </p:grpSpPr>
        <p:sp>
          <p:nvSpPr>
            <p:cNvPr id="11" name="AutoShape 6"/>
            <p:cNvSpPr>
              <a:spLocks/>
            </p:cNvSpPr>
            <p:nvPr/>
          </p:nvSpPr>
          <p:spPr bwMode="auto">
            <a:xfrm>
              <a:off x="0" y="3175"/>
              <a:ext cx="3941763" cy="14843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708"/>
                  </a:moveTo>
                  <a:lnTo>
                    <a:pt x="0" y="21600"/>
                  </a:lnTo>
                  <a:lnTo>
                    <a:pt x="21600" y="8729"/>
                  </a:lnTo>
                  <a:lnTo>
                    <a:pt x="21600" y="0"/>
                  </a:lnTo>
                  <a:lnTo>
                    <a:pt x="0" y="0"/>
                  </a:lnTo>
                  <a:lnTo>
                    <a:pt x="0" y="1708"/>
                  </a:lnTo>
                  <a:close/>
                </a:path>
              </a:pathLst>
            </a:custGeom>
            <a:solidFill>
              <a:srgbClr val="C0C0C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2" name="Rectangle 7"/>
            <p:cNvSpPr>
              <a:spLocks/>
            </p:cNvSpPr>
            <p:nvPr/>
          </p:nvSpPr>
          <p:spPr bwMode="auto">
            <a:xfrm>
              <a:off x="0" y="0"/>
              <a:ext cx="3941763" cy="23336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04000"/>
                </a:lnSpc>
                <a:spcBef>
                  <a:spcPts val="100"/>
                </a:spcBef>
                <a:buClrTx/>
                <a:buSzTx/>
                <a:buFontTx/>
                <a:buNone/>
              </a:pP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sp>
          <p:nvSpPr>
            <p:cNvPr id="13" name="Rectangle 8"/>
            <p:cNvSpPr>
              <a:spLocks/>
            </p:cNvSpPr>
            <p:nvPr/>
          </p:nvSpPr>
          <p:spPr bwMode="auto">
            <a:xfrm>
              <a:off x="1973245" y="1735137"/>
              <a:ext cx="584235" cy="375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latin typeface="Arial" panose="020B0604020202020204" pitchFamily="34" charset="0"/>
                  <a:cs typeface="Arial" panose="020B0604020202020204" pitchFamily="34" charset="0"/>
                  <a:sym typeface="Arial" panose="020B0604020202020204" pitchFamily="34" charset="0"/>
                </a:rPr>
                <a:t>safe</a:t>
              </a: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grpSp>
          <p:nvGrpSpPr>
            <p:cNvPr id="14" name="Group 9"/>
            <p:cNvGrpSpPr>
              <a:grpSpLocks/>
            </p:cNvGrpSpPr>
            <p:nvPr/>
          </p:nvGrpSpPr>
          <p:grpSpPr bwMode="auto">
            <a:xfrm>
              <a:off x="238125" y="211137"/>
              <a:ext cx="1385888" cy="450851"/>
              <a:chOff x="0" y="0"/>
              <a:chExt cx="1385888" cy="450850"/>
            </a:xfrm>
          </p:grpSpPr>
          <p:sp>
            <p:nvSpPr>
              <p:cNvPr id="16" name="Rectangle 10" descr="pattern.png"/>
              <p:cNvSpPr>
                <a:spLocks/>
              </p:cNvSpPr>
              <p:nvPr/>
            </p:nvSpPr>
            <p:spPr bwMode="auto">
              <a:xfrm>
                <a:off x="0" y="0"/>
                <a:ext cx="1385888" cy="450850"/>
              </a:xfrm>
              <a:prstGeom prst="rect">
                <a:avLst/>
              </a:prstGeom>
              <a:blipFill dpi="0" rotWithShape="0">
                <a:blip r:embed="rId2"/>
                <a:srcRect/>
                <a:tile tx="0" ty="0" sx="100000" sy="100000" flip="none" algn="tl"/>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sp>
            <p:nvSpPr>
              <p:cNvPr id="17" name="Rectangle 11"/>
              <p:cNvSpPr>
                <a:spLocks/>
              </p:cNvSpPr>
              <p:nvPr/>
            </p:nvSpPr>
            <p:spPr bwMode="auto">
              <a:xfrm>
                <a:off x="183338" y="50094"/>
                <a:ext cx="1019211" cy="350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latin typeface="Arial" panose="020B0604020202020204" pitchFamily="34" charset="0"/>
                    <a:cs typeface="Arial" panose="020B0604020202020204" pitchFamily="34" charset="0"/>
                    <a:sym typeface="Arial" panose="020B0604020202020204" pitchFamily="34" charset="0"/>
                  </a:rPr>
                  <a:t>deadlock</a:t>
                </a:r>
              </a:p>
            </p:txBody>
          </p:sp>
        </p:grpSp>
        <p:sp>
          <p:nvSpPr>
            <p:cNvPr id="15" name="Rectangle 12"/>
            <p:cNvSpPr>
              <a:spLocks/>
            </p:cNvSpPr>
            <p:nvPr/>
          </p:nvSpPr>
          <p:spPr bwMode="auto">
            <a:xfrm>
              <a:off x="2066932" y="309562"/>
              <a:ext cx="866761" cy="375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latin typeface="Arial" panose="020B0604020202020204" pitchFamily="34" charset="0"/>
                  <a:cs typeface="Arial" panose="020B0604020202020204" pitchFamily="34" charset="0"/>
                  <a:sym typeface="Arial" panose="020B0604020202020204" pitchFamily="34" charset="0"/>
                </a:rPr>
                <a:t>unsafe</a:t>
              </a: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2107368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E89B-8FAE-4F6D-B255-075A340240B0}"/>
              </a:ext>
            </a:extLst>
          </p:cNvPr>
          <p:cNvSpPr>
            <a:spLocks noGrp="1"/>
          </p:cNvSpPr>
          <p:nvPr>
            <p:ph type="title"/>
          </p:nvPr>
        </p:nvSpPr>
        <p:spPr/>
        <p:txBody>
          <a:bodyPr/>
          <a:lstStyle/>
          <a:p>
            <a:r>
              <a:rPr lang="en-US"/>
              <a:t>Các giải thuật tránh deadlock</a:t>
            </a:r>
          </a:p>
        </p:txBody>
      </p:sp>
      <p:sp>
        <p:nvSpPr>
          <p:cNvPr id="3" name="Content Placeholder 2">
            <a:extLst>
              <a:ext uri="{FF2B5EF4-FFF2-40B4-BE49-F238E27FC236}">
                <a16:creationId xmlns:a16="http://schemas.microsoft.com/office/drawing/2014/main" id="{7A9CDE12-2FDC-4B2E-B256-B79AF0DB87C9}"/>
              </a:ext>
            </a:extLst>
          </p:cNvPr>
          <p:cNvSpPr>
            <a:spLocks noGrp="1"/>
          </p:cNvSpPr>
          <p:nvPr>
            <p:ph idx="1"/>
          </p:nvPr>
        </p:nvSpPr>
        <p:spPr/>
        <p:txBody>
          <a:bodyPr/>
          <a:lstStyle/>
          <a:p>
            <a:r>
              <a:rPr lang="en-US"/>
              <a:t>Mỗi tài nguyên chỉ có một thực thể</a:t>
            </a:r>
          </a:p>
          <a:p>
            <a:pPr lvl="1"/>
            <a:r>
              <a:rPr lang="en-US"/>
              <a:t>Giải thuật đồ thị cấp phát tài nguyên</a:t>
            </a:r>
          </a:p>
          <a:p>
            <a:r>
              <a:rPr lang="en-US"/>
              <a:t>Mỗi tài nguyên có nhiều thực thể</a:t>
            </a:r>
          </a:p>
          <a:p>
            <a:pPr lvl="1"/>
            <a:r>
              <a:rPr lang="en-US"/>
              <a:t>Giải thuật Banker</a:t>
            </a:r>
          </a:p>
        </p:txBody>
      </p:sp>
      <p:sp>
        <p:nvSpPr>
          <p:cNvPr id="4" name="Date Placeholder 3">
            <a:extLst>
              <a:ext uri="{FF2B5EF4-FFF2-40B4-BE49-F238E27FC236}">
                <a16:creationId xmlns:a16="http://schemas.microsoft.com/office/drawing/2014/main" id="{EFD115C2-DF4F-4637-B146-2A35500929E2}"/>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395529D6-BE54-4932-9806-6625B166D852}"/>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9D54971C-F5EA-4808-BFB0-CDF95592DA5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05998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đồ thị cấp phát tài nguyên</a:t>
            </a:r>
          </a:p>
        </p:txBody>
      </p:sp>
      <p:sp>
        <p:nvSpPr>
          <p:cNvPr id="4" name="日付プレースホルダー 3"/>
          <p:cNvSpPr>
            <a:spLocks noGrp="1"/>
          </p:cNvSpPr>
          <p:nvPr>
            <p:ph type="dt" sz="half" idx="10"/>
          </p:nvPr>
        </p:nvSpPr>
        <p:spPr/>
        <p:txBody>
          <a:bodyPr/>
          <a:lstStyle/>
          <a:p>
            <a:fld id="{B6AFDA5B-177A-4B3A-AA1F-6527474C0159}"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981200"/>
            <a:ext cx="32194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6475" y="1981200"/>
            <a:ext cx="3338513" cy="260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7562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Banker</a:t>
            </a:r>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400"/>
              <a:t>Mỗi loại tài nguyên có nhiều thực thể</a:t>
            </a:r>
          </a:p>
          <a:p>
            <a:r>
              <a:rPr lang="vi-VN" altLang="ja-JP" sz="2400"/>
              <a:t>Bắt chước nghiệp vụ ngân hàng</a:t>
            </a:r>
          </a:p>
          <a:p>
            <a:r>
              <a:rPr lang="vi-VN" altLang="ja-JP" sz="2400"/>
              <a:t>Điều kiện:</a:t>
            </a:r>
          </a:p>
          <a:p>
            <a:pPr lvl="1">
              <a:lnSpc>
                <a:spcPct val="150000"/>
              </a:lnSpc>
              <a:buSzPct val="90000"/>
              <a:defRPr/>
            </a:pPr>
            <a:r>
              <a:rPr lang="vi-VN" altLang="ja-JP" sz="2200"/>
              <a:t>Mỗi tiến trình phải khai báo số lượng thực thể tối đa của mỗi loại tài nguyên mà nó cần</a:t>
            </a:r>
          </a:p>
          <a:p>
            <a:pPr lvl="1">
              <a:lnSpc>
                <a:spcPct val="150000"/>
              </a:lnSpc>
              <a:buSzPct val="90000"/>
              <a:defRPr/>
            </a:pPr>
            <a:r>
              <a:rPr lang="vi-VN" altLang="ja-JP" sz="2200"/>
              <a:t>Khi tiến trình yêu cầu tài nguyên thì có thể phải đợi</a:t>
            </a:r>
          </a:p>
          <a:p>
            <a:pPr lvl="1">
              <a:lnSpc>
                <a:spcPct val="150000"/>
              </a:lnSpc>
              <a:buSzPct val="90000"/>
              <a:defRPr/>
            </a:pPr>
            <a:r>
              <a:rPr lang="vi-VN" altLang="ja-JP" sz="2200"/>
              <a:t>Khi tiến trình đã có được đầy đủ tài nguyên thì phải hoàn trả trong một khoảng thời gian hữu hạn nào đó</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Tree>
    <p:extLst>
      <p:ext uri="{BB962C8B-B14F-4D97-AF65-F5344CB8AC3E}">
        <p14:creationId xmlns:p14="http://schemas.microsoft.com/office/powerpoint/2010/main" val="372852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6</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sz="2600"/>
              <a:t>Hiểu được vấn đề bài toán deadlock và các tính chất của deadlock</a:t>
            </a:r>
          </a:p>
          <a:p>
            <a:pPr>
              <a:lnSpc>
                <a:spcPct val="150000"/>
              </a:lnSpc>
              <a:defRPr/>
            </a:pPr>
            <a:r>
              <a:rPr lang="en-US" sz="2600"/>
              <a:t>Hiển được các phương pháp giải quyết deadlock</a:t>
            </a:r>
          </a:p>
          <a:p>
            <a:pPr lvl="1">
              <a:lnSpc>
                <a:spcPct val="150000"/>
              </a:lnSpc>
              <a:defRPr/>
            </a:pPr>
            <a:r>
              <a:rPr lang="en-US" sz="2600"/>
              <a:t>Bảo vệ</a:t>
            </a:r>
          </a:p>
          <a:p>
            <a:pPr lvl="1">
              <a:lnSpc>
                <a:spcPct val="150000"/>
              </a:lnSpc>
              <a:defRPr/>
            </a:pPr>
            <a:r>
              <a:rPr lang="en-US" sz="2600"/>
              <a:t>Tránh</a:t>
            </a:r>
          </a:p>
          <a:p>
            <a:pPr lvl="1">
              <a:lnSpc>
                <a:spcPct val="150000"/>
              </a:lnSpc>
              <a:defRPr/>
            </a:pPr>
            <a:r>
              <a:rPr lang="en-US" sz="2600"/>
              <a:t>Kiểm tra</a:t>
            </a:r>
          </a:p>
          <a:p>
            <a:pPr lvl="1">
              <a:lnSpc>
                <a:spcPct val="150000"/>
              </a:lnSpc>
              <a:defRPr/>
            </a:pPr>
            <a:r>
              <a:rPr lang="en-US" sz="2600"/>
              <a:t>Phục hồi</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dữ liệu cho giải thuật Banker</a:t>
            </a:r>
          </a:p>
        </p:txBody>
      </p:sp>
      <p:sp>
        <p:nvSpPr>
          <p:cNvPr id="3" name="コンテンツ プレースホルダー 2"/>
          <p:cNvSpPr>
            <a:spLocks noGrp="1"/>
          </p:cNvSpPr>
          <p:nvPr>
            <p:ph idx="1"/>
          </p:nvPr>
        </p:nvSpPr>
        <p:spPr>
          <a:xfrm>
            <a:off x="251520" y="1219199"/>
            <a:ext cx="8640960" cy="5305425"/>
          </a:xfrm>
        </p:spPr>
        <p:txBody>
          <a:bodyPr/>
          <a:lstStyle/>
          <a:p>
            <a:pPr marL="0" indent="0">
              <a:buSzPct val="90000"/>
              <a:buNone/>
            </a:pPr>
            <a:r>
              <a:rPr lang="vi-VN" altLang="en-US" sz="2200"/>
              <a:t>n: số tiến trình; m: số loại tài nguyên </a:t>
            </a:r>
          </a:p>
          <a:p>
            <a:pPr>
              <a:buSzPct val="90000"/>
            </a:pPr>
            <a:r>
              <a:rPr lang="vi-VN" altLang="en-US" sz="2200"/>
              <a:t>Available: vector độ dài m</a:t>
            </a:r>
          </a:p>
          <a:p>
            <a:pPr lvl="1">
              <a:buSzPct val="90000"/>
              <a:defRPr/>
            </a:pPr>
            <a:r>
              <a:rPr lang="vi-VN" altLang="en-US" sz="2200"/>
              <a:t>Available[j] = k  loại tài nguyên Rj có k instance sẵn sàng</a:t>
            </a:r>
          </a:p>
          <a:p>
            <a:pPr>
              <a:buSzPct val="90000"/>
            </a:pPr>
            <a:r>
              <a:rPr lang="vi-VN" altLang="en-US" sz="2200"/>
              <a:t>Max: ma trận n x m</a:t>
            </a:r>
          </a:p>
          <a:p>
            <a:pPr lvl="1">
              <a:buSzPct val="90000"/>
              <a:defRPr/>
            </a:pPr>
            <a:r>
              <a:rPr lang="vi-VN" altLang="en-US" sz="2200"/>
              <a:t>Max[i, j] = k  tiến trình Pi yêu cầu tối đa k instance của loại tài nguyên Rj</a:t>
            </a:r>
          </a:p>
          <a:p>
            <a:pPr>
              <a:buSzPct val="90000"/>
            </a:pPr>
            <a:r>
              <a:rPr lang="vi-VN" altLang="en-US" sz="2200"/>
              <a:t>Allocation: vector độ dài n x m</a:t>
            </a:r>
          </a:p>
          <a:p>
            <a:pPr lvl="1">
              <a:buSzPct val="90000"/>
              <a:defRPr/>
            </a:pPr>
            <a:r>
              <a:rPr lang="vi-VN" altLang="en-US" sz="2200"/>
              <a:t>Allocation[i, j] = k  Pi đã được cấp phát k instance của Rj</a:t>
            </a:r>
          </a:p>
          <a:p>
            <a:pPr>
              <a:buSzPct val="90000"/>
            </a:pPr>
            <a:r>
              <a:rPr lang="vi-VN" altLang="en-US" sz="2200"/>
              <a:t>Need: vector độ dài n x m</a:t>
            </a:r>
          </a:p>
          <a:p>
            <a:pPr lvl="1">
              <a:buSzPct val="90000"/>
              <a:defRPr/>
            </a:pPr>
            <a:r>
              <a:rPr lang="vi-VN" altLang="en-US"/>
              <a:t>Need[i, j] = k  Pi cần thêm k instance của Rj</a:t>
            </a:r>
          </a:p>
          <a:p>
            <a:pPr lvl="1">
              <a:buSzPct val="90000"/>
              <a:defRPr/>
            </a:pPr>
            <a:r>
              <a:rPr lang="vi-VN" altLang="en-US"/>
              <a:t>=&gt; Need[i, j] = Max[i, j] - Allocation[i, j]</a:t>
            </a:r>
          </a:p>
        </p:txBody>
      </p:sp>
      <p:sp>
        <p:nvSpPr>
          <p:cNvPr id="4" name="日付プレースホルダー 3"/>
          <p:cNvSpPr>
            <a:spLocks noGrp="1"/>
          </p:cNvSpPr>
          <p:nvPr>
            <p:ph type="dt" sz="half" idx="10"/>
          </p:nvPr>
        </p:nvSpPr>
        <p:spPr/>
        <p:txBody>
          <a:bodyPr/>
          <a:lstStyle/>
          <a:p>
            <a:fld id="{0DB942B6-B4D9-4495-B974-EBCB4AFDE5F6}" type="datetime1">
              <a:rPr lang="en-US" altLang="ja-JP" sz="1200"/>
              <a:t>2/13/2020</a:t>
            </a:fld>
            <a:endParaRPr lang="ja-JP" altLang="en-US" sz="1200"/>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7" name="Text Box 13"/>
          <p:cNvSpPr txBox="1">
            <a:spLocks noChangeArrowheads="1"/>
          </p:cNvSpPr>
          <p:nvPr/>
        </p:nvSpPr>
        <p:spPr bwMode="auto">
          <a:xfrm>
            <a:off x="533400" y="5793221"/>
            <a:ext cx="7724775" cy="461963"/>
          </a:xfrm>
          <a:prstGeom prst="rect">
            <a:avLst/>
          </a:prstGeom>
          <a:solidFill>
            <a:srgbClr val="E1E1E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zh-TW" sz="2400">
                <a:latin typeface="Times New Roman" panose="02020603050405020304" pitchFamily="18" charset="0"/>
                <a:cs typeface="Times New Roman" panose="02020603050405020304" pitchFamily="18" charset="0"/>
              </a:rPr>
              <a:t>Ký hiệu </a:t>
            </a:r>
            <a:r>
              <a:rPr kumimoji="0" lang="en-US" altLang="zh-TW" sz="2400">
                <a:solidFill>
                  <a:srgbClr val="0000FF"/>
                </a:solidFill>
                <a:latin typeface="Times New Roman" panose="02020603050405020304" pitchFamily="18" charset="0"/>
                <a:cs typeface="Times New Roman" panose="02020603050405020304" pitchFamily="18" charset="0"/>
              </a:rPr>
              <a:t>Y </a:t>
            </a:r>
            <a:r>
              <a:rPr kumimoji="0" lang="en-US" altLang="zh-TW" sz="24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X</a:t>
            </a:r>
            <a:r>
              <a:rPr kumimoji="0" lang="en-US" altLang="zh-TW" sz="2400">
                <a:latin typeface="Times New Roman" panose="02020603050405020304" pitchFamily="18" charset="0"/>
                <a:cs typeface="Times New Roman" panose="02020603050405020304" pitchFamily="18" charset="0"/>
                <a:sym typeface="Symbol" panose="05050102010706020507" pitchFamily="18" charset="2"/>
              </a:rPr>
              <a:t>  Y[i]  X[i], ví dụ (0, 3, 2, 1)  (1, 7, 3, 2)</a:t>
            </a:r>
          </a:p>
        </p:txBody>
      </p:sp>
    </p:spTree>
    <p:extLst>
      <p:ext uri="{BB962C8B-B14F-4D97-AF65-F5344CB8AC3E}">
        <p14:creationId xmlns:p14="http://schemas.microsoft.com/office/powerpoint/2010/main" val="3183597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an toàn</a:t>
            </a:r>
            <a:endParaRPr kumimoji="1" lang="ja-JP" altLang="en-US" dirty="0"/>
          </a:p>
        </p:txBody>
      </p:sp>
      <p:sp>
        <p:nvSpPr>
          <p:cNvPr id="3" name="コンテンツ プレースホルダ 2"/>
          <p:cNvSpPr>
            <a:spLocks noGrp="1"/>
          </p:cNvSpPr>
          <p:nvPr>
            <p:ph idx="1"/>
          </p:nvPr>
        </p:nvSpPr>
        <p:spPr>
          <a:xfrm>
            <a:off x="251520" y="1347664"/>
            <a:ext cx="8640960" cy="4824536"/>
          </a:xfrm>
        </p:spPr>
        <p:txBody>
          <a:bodyPr/>
          <a:lstStyle/>
          <a:p>
            <a:pPr defTabSz="584200">
              <a:lnSpc>
                <a:spcPct val="104000"/>
              </a:lnSpc>
              <a:spcBef>
                <a:spcPts val="400"/>
              </a:spcBef>
              <a:buNone/>
            </a:pPr>
            <a:r>
              <a:rPr lang="en-US" altLang="en-US" sz="2500">
                <a:solidFill>
                  <a:srgbClr val="0000FF"/>
                </a:solidFill>
                <a:sym typeface="Arial" panose="020B0604020202020204" pitchFamily="34" charset="0"/>
              </a:rPr>
              <a:t>1.</a:t>
            </a:r>
            <a:r>
              <a:rPr lang="en-US" altLang="en-US" sz="2500">
                <a:sym typeface="Arial" panose="020B0604020202020204" pitchFamily="34" charset="0"/>
              </a:rPr>
              <a:t> Gọi </a:t>
            </a:r>
            <a:r>
              <a:rPr lang="en-US" altLang="en-US" sz="2500">
                <a:solidFill>
                  <a:srgbClr val="FF0000"/>
                </a:solidFill>
                <a:sym typeface="Arial" panose="020B0604020202020204" pitchFamily="34" charset="0"/>
              </a:rPr>
              <a:t>Work</a:t>
            </a:r>
            <a:r>
              <a:rPr lang="en-US" altLang="en-US" sz="2500">
                <a:sym typeface="Arial" panose="020B0604020202020204" pitchFamily="34" charset="0"/>
              </a:rPr>
              <a:t> và </a:t>
            </a:r>
            <a:r>
              <a:rPr lang="en-US" altLang="en-US" sz="2500">
                <a:solidFill>
                  <a:srgbClr val="FF0000"/>
                </a:solidFill>
                <a:sym typeface="Arial" panose="020B0604020202020204" pitchFamily="34" charset="0"/>
              </a:rPr>
              <a:t>Finish</a:t>
            </a:r>
            <a:r>
              <a:rPr lang="en-US" altLang="en-US" sz="2500">
                <a:sym typeface="Arial" panose="020B0604020202020204" pitchFamily="34" charset="0"/>
              </a:rPr>
              <a:t> là hai vector độ dài là m và n. Khởi tạo</a:t>
            </a:r>
          </a:p>
          <a:p>
            <a:pPr marL="285750" lvl="1" indent="158750" defTabSz="584200">
              <a:lnSpc>
                <a:spcPct val="104000"/>
              </a:lnSpc>
              <a:spcBef>
                <a:spcPts val="300"/>
              </a:spcBef>
              <a:buNone/>
            </a:pPr>
            <a:r>
              <a:rPr lang="en-US" altLang="en-US" sz="2500">
                <a:sym typeface="Arial" panose="020B0604020202020204" pitchFamily="34" charset="0"/>
              </a:rPr>
              <a:t>	Work       = Available</a:t>
            </a:r>
          </a:p>
          <a:p>
            <a:pPr marL="285750" lvl="1" indent="158750" defTabSz="584200">
              <a:lnSpc>
                <a:spcPct val="104000"/>
              </a:lnSpc>
              <a:spcBef>
                <a:spcPts val="300"/>
              </a:spcBef>
              <a:buNone/>
            </a:pPr>
            <a:r>
              <a:rPr lang="en-US" altLang="en-US" sz="2500">
                <a:sym typeface="Arial" panose="020B0604020202020204" pitchFamily="34" charset="0"/>
              </a:rPr>
              <a:t>	Finish[</a:t>
            </a:r>
            <a:r>
              <a:rPr lang="en-US" altLang="en-US" sz="2500" i="1">
                <a:sym typeface="Arial" panose="020B0604020202020204" pitchFamily="34" charset="0"/>
              </a:rPr>
              <a:t>i</a:t>
            </a:r>
            <a:r>
              <a:rPr lang="en-US" altLang="en-US" sz="2500">
                <a:sym typeface="Arial" panose="020B0604020202020204" pitchFamily="34" charset="0"/>
              </a:rPr>
              <a:t>] = </a:t>
            </a:r>
            <a:r>
              <a:rPr lang="en-US" altLang="en-US" sz="2500">
                <a:solidFill>
                  <a:srgbClr val="3333CC"/>
                </a:solidFill>
                <a:sym typeface="Arial" panose="020B0604020202020204" pitchFamily="34" charset="0"/>
              </a:rPr>
              <a:t>false</a:t>
            </a:r>
            <a:r>
              <a:rPr lang="en-US" altLang="en-US" sz="2500">
                <a:sym typeface="Arial" panose="020B0604020202020204" pitchFamily="34" charset="0"/>
              </a:rPr>
              <a:t>, </a:t>
            </a:r>
            <a:r>
              <a:rPr lang="en-US" altLang="en-US" sz="2500" i="1">
                <a:sym typeface="Arial" panose="020B0604020202020204" pitchFamily="34" charset="0"/>
              </a:rPr>
              <a:t>i</a:t>
            </a:r>
            <a:r>
              <a:rPr lang="en-US" altLang="en-US" sz="2500">
                <a:sym typeface="Arial" panose="020B0604020202020204" pitchFamily="34" charset="0"/>
              </a:rPr>
              <a:t> = 0, 1, …, </a:t>
            </a:r>
            <a:r>
              <a:rPr lang="en-US" altLang="en-US" sz="2500" i="1">
                <a:sym typeface="Arial" panose="020B0604020202020204" pitchFamily="34" charset="0"/>
              </a:rPr>
              <a:t>n</a:t>
            </a:r>
            <a:r>
              <a:rPr lang="en-US" altLang="en-US" sz="2500">
                <a:sym typeface="Arial" panose="020B0604020202020204" pitchFamily="34" charset="0"/>
              </a:rPr>
              <a:t>-1</a:t>
            </a:r>
          </a:p>
          <a:p>
            <a:pPr defTabSz="584200">
              <a:lnSpc>
                <a:spcPct val="104000"/>
              </a:lnSpc>
              <a:spcBef>
                <a:spcPts val="400"/>
              </a:spcBef>
              <a:buNone/>
            </a:pPr>
            <a:r>
              <a:rPr lang="en-US" altLang="en-US" sz="2500">
                <a:solidFill>
                  <a:srgbClr val="0000FF"/>
                </a:solidFill>
                <a:sym typeface="Arial" panose="020B0604020202020204" pitchFamily="34" charset="0"/>
              </a:rPr>
              <a:t>2.</a:t>
            </a:r>
            <a:r>
              <a:rPr lang="en-US" altLang="en-US" sz="2500">
                <a:sym typeface="Arial" panose="020B0604020202020204" pitchFamily="34" charset="0"/>
              </a:rPr>
              <a:t> Tìm</a:t>
            </a:r>
            <a:r>
              <a:rPr lang="en-US" altLang="en-US" sz="2500" i="1">
                <a:sym typeface="Arial" panose="020B0604020202020204" pitchFamily="34" charset="0"/>
              </a:rPr>
              <a:t> i </a:t>
            </a:r>
            <a:r>
              <a:rPr lang="en-US" altLang="en-US" sz="2500">
                <a:sym typeface="Arial" panose="020B0604020202020204" pitchFamily="34" charset="0"/>
              </a:rPr>
              <a:t>thỏa </a:t>
            </a:r>
          </a:p>
          <a:p>
            <a:pPr marL="285750" lvl="1" indent="158750" defTabSz="584200">
              <a:lnSpc>
                <a:spcPct val="104000"/>
              </a:lnSpc>
              <a:spcBef>
                <a:spcPts val="300"/>
              </a:spcBef>
              <a:buNone/>
            </a:pPr>
            <a:r>
              <a:rPr lang="en-US" altLang="en-US" sz="2500">
                <a:sym typeface="Arial" panose="020B0604020202020204" pitchFamily="34" charset="0"/>
              </a:rPr>
              <a:t>	(a) Finish[</a:t>
            </a:r>
            <a:r>
              <a:rPr lang="en-US" altLang="en-US" sz="2500" i="1">
                <a:sym typeface="Arial" panose="020B0604020202020204" pitchFamily="34" charset="0"/>
              </a:rPr>
              <a:t>i</a:t>
            </a:r>
            <a:r>
              <a:rPr lang="en-US" altLang="en-US" sz="2500">
                <a:sym typeface="Arial" panose="020B0604020202020204" pitchFamily="34" charset="0"/>
              </a:rPr>
              <a:t>] = </a:t>
            </a:r>
            <a:r>
              <a:rPr lang="en-US" altLang="en-US" sz="2500">
                <a:solidFill>
                  <a:srgbClr val="3333CC"/>
                </a:solidFill>
                <a:sym typeface="Arial" panose="020B0604020202020204" pitchFamily="34" charset="0"/>
              </a:rPr>
              <a:t>false</a:t>
            </a:r>
          </a:p>
          <a:p>
            <a:pPr marL="285750" lvl="1" indent="158750" defTabSz="584200">
              <a:lnSpc>
                <a:spcPct val="104000"/>
              </a:lnSpc>
              <a:spcBef>
                <a:spcPts val="300"/>
              </a:spcBef>
              <a:buNone/>
            </a:pPr>
            <a:r>
              <a:rPr lang="en-US" altLang="en-US" sz="2500">
                <a:sym typeface="Arial" panose="020B0604020202020204" pitchFamily="34" charset="0"/>
              </a:rPr>
              <a:t>	(b) Need</a:t>
            </a:r>
            <a:r>
              <a:rPr lang="en-US" altLang="en-US" sz="2500" i="1" baseline="-25000">
                <a:sym typeface="Arial" panose="020B0604020202020204" pitchFamily="34" charset="0"/>
              </a:rPr>
              <a:t>i</a:t>
            </a:r>
            <a:r>
              <a:rPr lang="en-US" altLang="en-US" sz="2500" i="1">
                <a:sym typeface="Arial" panose="020B0604020202020204" pitchFamily="34" charset="0"/>
              </a:rPr>
              <a:t> </a:t>
            </a:r>
            <a:r>
              <a:rPr lang="en-US" altLang="en-US" sz="2500">
                <a:sym typeface="Arial" panose="020B0604020202020204" pitchFamily="34" charset="0"/>
              </a:rPr>
              <a:t>  </a:t>
            </a:r>
            <a:r>
              <a:rPr lang="en-US" altLang="en-US" sz="2500">
                <a:sym typeface="Symbol" panose="05050102010706020507" pitchFamily="18" charset="2"/>
              </a:rPr>
              <a:t>≤  </a:t>
            </a:r>
            <a:r>
              <a:rPr lang="en-US" altLang="en-US" sz="2500">
                <a:sym typeface="Arial" panose="020B0604020202020204" pitchFamily="34" charset="0"/>
              </a:rPr>
              <a:t>Work (hàng thứ i của Need)</a:t>
            </a:r>
          </a:p>
          <a:p>
            <a:pPr marL="285750" lvl="1" indent="158750" defTabSz="584200">
              <a:lnSpc>
                <a:spcPct val="104000"/>
              </a:lnSpc>
              <a:spcBef>
                <a:spcPts val="300"/>
              </a:spcBef>
              <a:buNone/>
            </a:pPr>
            <a:r>
              <a:rPr lang="en-US" altLang="en-US" sz="2500">
                <a:sym typeface="Arial" panose="020B0604020202020204" pitchFamily="34" charset="0"/>
              </a:rPr>
              <a:t>Nếu không tồn tại </a:t>
            </a:r>
            <a:r>
              <a:rPr lang="en-US" altLang="en-US" sz="2500" i="1">
                <a:sym typeface="Arial" panose="020B0604020202020204" pitchFamily="34" charset="0"/>
              </a:rPr>
              <a:t>i</a:t>
            </a:r>
            <a:r>
              <a:rPr lang="en-US" altLang="en-US" sz="2500">
                <a:sym typeface="Arial" panose="020B0604020202020204" pitchFamily="34" charset="0"/>
              </a:rPr>
              <a:t> như vậy, đến bước 4.</a:t>
            </a:r>
          </a:p>
          <a:p>
            <a:pPr defTabSz="584200">
              <a:lnSpc>
                <a:spcPct val="104000"/>
              </a:lnSpc>
              <a:spcBef>
                <a:spcPts val="400"/>
              </a:spcBef>
              <a:buNone/>
            </a:pPr>
            <a:r>
              <a:rPr lang="en-US" altLang="en-US" sz="2500">
                <a:solidFill>
                  <a:srgbClr val="0000FF"/>
                </a:solidFill>
                <a:sym typeface="Arial" panose="020B0604020202020204" pitchFamily="34" charset="0"/>
              </a:rPr>
              <a:t>3.</a:t>
            </a:r>
            <a:r>
              <a:rPr lang="en-US" altLang="en-US" sz="2500">
                <a:sym typeface="Arial" panose="020B0604020202020204" pitchFamily="34" charset="0"/>
              </a:rPr>
              <a:t> Work = Work + Allocation</a:t>
            </a:r>
            <a:r>
              <a:rPr lang="en-US" altLang="en-US" sz="2500" i="1" baseline="-25000">
                <a:sym typeface="Arial" panose="020B0604020202020204" pitchFamily="34" charset="0"/>
              </a:rPr>
              <a:t>i</a:t>
            </a:r>
            <a:br>
              <a:rPr lang="en-US" altLang="en-US" sz="2500" i="1" baseline="-25000">
                <a:sym typeface="Arial" panose="020B0604020202020204" pitchFamily="34" charset="0"/>
              </a:rPr>
            </a:br>
            <a:r>
              <a:rPr lang="en-US" altLang="en-US" sz="2500">
                <a:sym typeface="Arial" panose="020B0604020202020204" pitchFamily="34" charset="0"/>
              </a:rPr>
              <a:t>	Finish[</a:t>
            </a:r>
            <a:r>
              <a:rPr lang="en-US" altLang="en-US" sz="2500" i="1">
                <a:sym typeface="Arial" panose="020B0604020202020204" pitchFamily="34" charset="0"/>
              </a:rPr>
              <a:t>i</a:t>
            </a:r>
            <a:r>
              <a:rPr lang="en-US" altLang="en-US" sz="2500">
                <a:sym typeface="Arial" panose="020B0604020202020204" pitchFamily="34" charset="0"/>
              </a:rPr>
              <a:t>] = </a:t>
            </a:r>
            <a:r>
              <a:rPr lang="en-US" altLang="en-US" sz="2500">
                <a:solidFill>
                  <a:srgbClr val="3333CC"/>
                </a:solidFill>
                <a:sym typeface="Arial" panose="020B0604020202020204" pitchFamily="34" charset="0"/>
              </a:rPr>
              <a:t>true</a:t>
            </a:r>
            <a:br>
              <a:rPr lang="en-US" altLang="en-US" sz="2500">
                <a:solidFill>
                  <a:srgbClr val="3333CC"/>
                </a:solidFill>
                <a:sym typeface="Arial" panose="020B0604020202020204" pitchFamily="34" charset="0"/>
              </a:rPr>
            </a:br>
            <a:r>
              <a:rPr lang="en-US" altLang="en-US" sz="2500">
                <a:sym typeface="Arial" panose="020B0604020202020204" pitchFamily="34" charset="0"/>
              </a:rPr>
              <a:t>	quay về bước 2</a:t>
            </a:r>
          </a:p>
          <a:p>
            <a:pPr defTabSz="584200">
              <a:lnSpc>
                <a:spcPct val="104000"/>
              </a:lnSpc>
              <a:spcBef>
                <a:spcPts val="400"/>
              </a:spcBef>
              <a:buNone/>
            </a:pPr>
            <a:r>
              <a:rPr lang="en-US" altLang="en-US" sz="2500">
                <a:solidFill>
                  <a:srgbClr val="0000FF"/>
                </a:solidFill>
                <a:sym typeface="Arial" panose="020B0604020202020204" pitchFamily="34" charset="0"/>
              </a:rPr>
              <a:t>4.</a:t>
            </a:r>
            <a:r>
              <a:rPr lang="en-US" altLang="en-US" sz="2500">
                <a:sym typeface="Arial" panose="020B0604020202020204" pitchFamily="34" charset="0"/>
              </a:rPr>
              <a:t> Nếu Finish[</a:t>
            </a:r>
            <a:r>
              <a:rPr lang="en-US" altLang="en-US" sz="2500" i="1">
                <a:sym typeface="Arial" panose="020B0604020202020204" pitchFamily="34" charset="0"/>
              </a:rPr>
              <a:t>i</a:t>
            </a:r>
            <a:r>
              <a:rPr lang="en-US" altLang="en-US" sz="2500">
                <a:sym typeface="Arial" panose="020B0604020202020204" pitchFamily="34" charset="0"/>
              </a:rPr>
              <a:t>] = </a:t>
            </a:r>
            <a:r>
              <a:rPr lang="en-US" altLang="en-US" sz="2500">
                <a:solidFill>
                  <a:srgbClr val="3333CC"/>
                </a:solidFill>
                <a:sym typeface="Arial" panose="020B0604020202020204" pitchFamily="34" charset="0"/>
              </a:rPr>
              <a:t>true</a:t>
            </a:r>
            <a:r>
              <a:rPr lang="en-US" altLang="en-US" sz="2500">
                <a:sym typeface="Arial" panose="020B0604020202020204" pitchFamily="34" charset="0"/>
              </a:rPr>
              <a:t>,</a:t>
            </a:r>
            <a:r>
              <a:rPr lang="en-US" altLang="en-US" sz="2500" i="1">
                <a:sym typeface="Arial" panose="020B0604020202020204" pitchFamily="34" charset="0"/>
              </a:rPr>
              <a:t> i </a:t>
            </a:r>
            <a:r>
              <a:rPr lang="en-US" altLang="en-US" sz="2500">
                <a:sym typeface="Arial" panose="020B0604020202020204" pitchFamily="34" charset="0"/>
              </a:rPr>
              <a:t>= 1,…, </a:t>
            </a:r>
            <a:r>
              <a:rPr lang="en-US" altLang="en-US" sz="2500" i="1">
                <a:sym typeface="Arial" panose="020B0604020202020204" pitchFamily="34" charset="0"/>
              </a:rPr>
              <a:t>n</a:t>
            </a:r>
            <a:r>
              <a:rPr lang="en-US" altLang="en-US" sz="2500">
                <a:sym typeface="Arial" panose="020B0604020202020204" pitchFamily="34" charset="0"/>
              </a:rPr>
              <a:t>, thì hệ thống đang ở trạng thái </a:t>
            </a:r>
            <a:r>
              <a:rPr lang="en-US" altLang="en-US" sz="2500" u="sng">
                <a:sym typeface="Arial" panose="020B0604020202020204" pitchFamily="34" charset="0"/>
              </a:rPr>
              <a:t>safe</a:t>
            </a:r>
            <a:endParaRPr lang="en-US" altLang="en-US" sz="25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Tree>
    <p:extLst>
      <p:ext uri="{BB962C8B-B14F-4D97-AF65-F5344CB8AC3E}">
        <p14:creationId xmlns:p14="http://schemas.microsoft.com/office/powerpoint/2010/main" val="91735203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Banker - Ví dụ</a:t>
            </a:r>
            <a:endParaRPr kumimoji="1" lang="ja-JP" altLang="en-US" dirty="0"/>
          </a:p>
        </p:txBody>
      </p:sp>
      <p:sp>
        <p:nvSpPr>
          <p:cNvPr id="3" name="コンテンツ プレースホルダ 2"/>
          <p:cNvSpPr>
            <a:spLocks noGrp="1"/>
          </p:cNvSpPr>
          <p:nvPr>
            <p:ph idx="1"/>
          </p:nvPr>
        </p:nvSpPr>
        <p:spPr/>
        <p:txBody>
          <a:bodyPr/>
          <a:lstStyle/>
          <a:p>
            <a:r>
              <a:rPr lang="vi-VN" altLang="ja-JP" sz="2600"/>
              <a:t>5 tiến trình P0,…,P4</a:t>
            </a:r>
          </a:p>
          <a:p>
            <a:r>
              <a:rPr lang="vi-VN" altLang="ja-JP" sz="2600"/>
              <a:t>3 loại tài nguyên: </a:t>
            </a:r>
          </a:p>
          <a:p>
            <a:pPr lvl="1">
              <a:buSzPct val="90000"/>
            </a:pPr>
            <a:r>
              <a:rPr lang="vi-VN" altLang="ja-JP"/>
              <a:t>A (10 thực thể), B (5 thực thể), C (7 thực thể)</a:t>
            </a:r>
          </a:p>
          <a:p>
            <a:r>
              <a:rPr lang="vi-VN" altLang="ja-JP" sz="2600"/>
              <a:t>Sơ đồ cấp phát trong hệ thống tại thời điểm T0</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graphicFrame>
        <p:nvGraphicFramePr>
          <p:cNvPr id="7" name="Table 6"/>
          <p:cNvGraphicFramePr>
            <a:graphicFrameLocks noGrp="1"/>
          </p:cNvGraphicFramePr>
          <p:nvPr/>
        </p:nvGraphicFramePr>
        <p:xfrm>
          <a:off x="381000" y="3444874"/>
          <a:ext cx="8210550" cy="2803526"/>
        </p:xfrm>
        <a:graphic>
          <a:graphicData uri="http://schemas.openxmlformats.org/drawingml/2006/table">
            <a:tbl>
              <a:tblPr firstRow="1" bandRow="1">
                <a:tableStyleId>{5C22544A-7EE6-4342-B048-85BDC9FD1C3A}</a:tableStyleId>
              </a:tblPr>
              <a:tblGrid>
                <a:gridCol w="1642110">
                  <a:extLst>
                    <a:ext uri="{9D8B030D-6E8A-4147-A177-3AD203B41FA5}">
                      <a16:colId xmlns:a16="http://schemas.microsoft.com/office/drawing/2014/main" val="20000"/>
                    </a:ext>
                  </a:extLst>
                </a:gridCol>
                <a:gridCol w="547370">
                  <a:extLst>
                    <a:ext uri="{9D8B030D-6E8A-4147-A177-3AD203B41FA5}">
                      <a16:colId xmlns:a16="http://schemas.microsoft.com/office/drawing/2014/main" val="20001"/>
                    </a:ext>
                  </a:extLst>
                </a:gridCol>
                <a:gridCol w="547370">
                  <a:extLst>
                    <a:ext uri="{9D8B030D-6E8A-4147-A177-3AD203B41FA5}">
                      <a16:colId xmlns:a16="http://schemas.microsoft.com/office/drawing/2014/main" val="20002"/>
                    </a:ext>
                  </a:extLst>
                </a:gridCol>
                <a:gridCol w="547370">
                  <a:extLst>
                    <a:ext uri="{9D8B030D-6E8A-4147-A177-3AD203B41FA5}">
                      <a16:colId xmlns:a16="http://schemas.microsoft.com/office/drawing/2014/main" val="20003"/>
                    </a:ext>
                  </a:extLst>
                </a:gridCol>
                <a:gridCol w="547370">
                  <a:extLst>
                    <a:ext uri="{9D8B030D-6E8A-4147-A177-3AD203B41FA5}">
                      <a16:colId xmlns:a16="http://schemas.microsoft.com/office/drawing/2014/main" val="20004"/>
                    </a:ext>
                  </a:extLst>
                </a:gridCol>
                <a:gridCol w="547370">
                  <a:extLst>
                    <a:ext uri="{9D8B030D-6E8A-4147-A177-3AD203B41FA5}">
                      <a16:colId xmlns:a16="http://schemas.microsoft.com/office/drawing/2014/main" val="20005"/>
                    </a:ext>
                  </a:extLst>
                </a:gridCol>
                <a:gridCol w="547370">
                  <a:extLst>
                    <a:ext uri="{9D8B030D-6E8A-4147-A177-3AD203B41FA5}">
                      <a16:colId xmlns:a16="http://schemas.microsoft.com/office/drawing/2014/main" val="20006"/>
                    </a:ext>
                  </a:extLst>
                </a:gridCol>
                <a:gridCol w="547370">
                  <a:extLst>
                    <a:ext uri="{9D8B030D-6E8A-4147-A177-3AD203B41FA5}">
                      <a16:colId xmlns:a16="http://schemas.microsoft.com/office/drawing/2014/main" val="20007"/>
                    </a:ext>
                  </a:extLst>
                </a:gridCol>
                <a:gridCol w="547370">
                  <a:extLst>
                    <a:ext uri="{9D8B030D-6E8A-4147-A177-3AD203B41FA5}">
                      <a16:colId xmlns:a16="http://schemas.microsoft.com/office/drawing/2014/main" val="20008"/>
                    </a:ext>
                  </a:extLst>
                </a:gridCol>
                <a:gridCol w="547370">
                  <a:extLst>
                    <a:ext uri="{9D8B030D-6E8A-4147-A177-3AD203B41FA5}">
                      <a16:colId xmlns:a16="http://schemas.microsoft.com/office/drawing/2014/main" val="20009"/>
                    </a:ext>
                  </a:extLst>
                </a:gridCol>
                <a:gridCol w="547370">
                  <a:extLst>
                    <a:ext uri="{9D8B030D-6E8A-4147-A177-3AD203B41FA5}">
                      <a16:colId xmlns:a16="http://schemas.microsoft.com/office/drawing/2014/main" val="20010"/>
                    </a:ext>
                  </a:extLst>
                </a:gridCol>
                <a:gridCol w="547370">
                  <a:extLst>
                    <a:ext uri="{9D8B030D-6E8A-4147-A177-3AD203B41FA5}">
                      <a16:colId xmlns:a16="http://schemas.microsoft.com/office/drawing/2014/main" val="20011"/>
                    </a:ext>
                  </a:extLst>
                </a:gridCol>
                <a:gridCol w="547370">
                  <a:extLst>
                    <a:ext uri="{9D8B030D-6E8A-4147-A177-3AD203B41FA5}">
                      <a16:colId xmlns:a16="http://schemas.microsoft.com/office/drawing/2014/main" val="20012"/>
                    </a:ext>
                  </a:extLst>
                </a:gridCol>
              </a:tblGrid>
              <a:tr h="365900">
                <a:tc>
                  <a:txBody>
                    <a:bodyPr/>
                    <a:lstStyle/>
                    <a:p>
                      <a:pPr algn="ctr"/>
                      <a:endParaRPr lang="en-US" sz="1800"/>
                    </a:p>
                  </a:txBody>
                  <a:tcPr marL="91437" marR="91437" marT="45757" marB="45757" anchor="ct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Allocation</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Max</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Available</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Need</a:t>
                      </a:r>
                    </a:p>
                  </a:txBody>
                  <a:tcPr marL="91437" marR="91437" marT="45757" marB="457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6271">
                <a:tc>
                  <a:txBody>
                    <a:bodyPr/>
                    <a:lstStyle/>
                    <a:p>
                      <a:pPr algn="ctr"/>
                      <a:endParaRPr lang="en-US" sz="1800"/>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37" marR="91437" marT="45757" marB="45757" anchor="ctr"/>
                </a:tc>
                <a:extLst>
                  <a:ext uri="{0D108BD9-81ED-4DB2-BD59-A6C34878D82A}">
                    <a16:rowId xmlns:a16="http://schemas.microsoft.com/office/drawing/2014/main" val="10001"/>
                  </a:ext>
                </a:extLst>
              </a:tr>
              <a:tr h="406271">
                <a:tc>
                  <a:txBody>
                    <a:bodyPr/>
                    <a:lstStyle/>
                    <a:p>
                      <a:pPr algn="ctr"/>
                      <a:r>
                        <a:rPr lang="en-US" sz="1800" err="1">
                          <a:solidFill>
                            <a:schemeClr val="tx1"/>
                          </a:solidFill>
                        </a:rPr>
                        <a:t>P0</a:t>
                      </a:r>
                      <a:endParaRPr lang="en-US" sz="1800">
                        <a:solidFill>
                          <a:schemeClr val="tx1"/>
                        </a:solidFill>
                      </a:endParaRP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7</a:t>
                      </a:r>
                    </a:p>
                  </a:txBody>
                  <a:tcPr marL="91437" marR="91437" marT="45757" marB="45757" anchor="ctr"/>
                </a:tc>
                <a:tc>
                  <a:txBody>
                    <a:bodyPr/>
                    <a:lstStyle/>
                    <a:p>
                      <a:pPr algn="ctr"/>
                      <a:r>
                        <a:rPr lang="en-US" sz="1800">
                          <a:solidFill>
                            <a:schemeClr val="tx1"/>
                          </a:solidFill>
                        </a:rPr>
                        <a:t>5</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r>
                        <a:rPr lang="en-US" sz="1800"/>
                        <a:t>3</a:t>
                      </a:r>
                    </a:p>
                  </a:txBody>
                  <a:tcPr marL="91437" marR="91437" marT="45757" marB="45757" anchor="ctr"/>
                </a:tc>
                <a:tc>
                  <a:txBody>
                    <a:bodyPr/>
                    <a:lstStyle/>
                    <a:p>
                      <a:r>
                        <a:rPr lang="en-US" sz="1800"/>
                        <a:t>3</a:t>
                      </a:r>
                    </a:p>
                  </a:txBody>
                  <a:tcPr marL="91437" marR="91437" marT="45757" marB="45757" anchor="ctr"/>
                </a:tc>
                <a:tc>
                  <a:txBody>
                    <a:bodyPr/>
                    <a:lstStyle/>
                    <a:p>
                      <a:r>
                        <a:rPr lang="en-US" sz="1800"/>
                        <a:t>2</a:t>
                      </a:r>
                    </a:p>
                  </a:txBody>
                  <a:tcPr marL="91437" marR="91437" marT="45757" marB="45757" anchor="ctr"/>
                </a:tc>
                <a:tc>
                  <a:txBody>
                    <a:bodyPr/>
                    <a:lstStyle/>
                    <a:p>
                      <a:pPr algn="ctr"/>
                      <a:r>
                        <a:rPr lang="en-US" sz="1800">
                          <a:solidFill>
                            <a:schemeClr val="tx1"/>
                          </a:solidFill>
                        </a:rPr>
                        <a:t>7</a:t>
                      </a:r>
                    </a:p>
                  </a:txBody>
                  <a:tcPr marL="91437" marR="91437" marT="45757" marB="45757" anchor="ctr"/>
                </a:tc>
                <a:tc>
                  <a:txBody>
                    <a:bodyPr/>
                    <a:lstStyle/>
                    <a:p>
                      <a:pPr algn="ctr"/>
                      <a:r>
                        <a:rPr lang="en-US" sz="1800">
                          <a:solidFill>
                            <a:schemeClr val="tx1"/>
                          </a:solidFill>
                        </a:rPr>
                        <a:t>4 </a:t>
                      </a:r>
                    </a:p>
                  </a:txBody>
                  <a:tcPr marL="91437" marR="91437" marT="45757" marB="45757" anchor="ctr"/>
                </a:tc>
                <a:tc>
                  <a:txBody>
                    <a:bodyPr/>
                    <a:lstStyle/>
                    <a:p>
                      <a:pPr algn="ctr"/>
                      <a:r>
                        <a:rPr lang="en-US" sz="1800">
                          <a:solidFill>
                            <a:schemeClr val="tx1"/>
                          </a:solidFill>
                        </a:rPr>
                        <a:t>3</a:t>
                      </a:r>
                    </a:p>
                  </a:txBody>
                  <a:tcPr marL="91437" marR="91437" marT="45757" marB="45757" anchor="ctr"/>
                </a:tc>
                <a:extLst>
                  <a:ext uri="{0D108BD9-81ED-4DB2-BD59-A6C34878D82A}">
                    <a16:rowId xmlns:a16="http://schemas.microsoft.com/office/drawing/2014/main" val="10002"/>
                  </a:ext>
                </a:extLst>
              </a:tr>
              <a:tr h="406271">
                <a:tc>
                  <a:txBody>
                    <a:bodyPr/>
                    <a:lstStyle/>
                    <a:p>
                      <a:pPr algn="ctr"/>
                      <a:r>
                        <a:rPr lang="en-US" sz="1800" err="1">
                          <a:solidFill>
                            <a:schemeClr val="tx1"/>
                          </a:solidFill>
                        </a:rPr>
                        <a:t>P1</a:t>
                      </a:r>
                      <a:endParaRPr lang="en-US" sz="1800">
                        <a:solidFill>
                          <a:schemeClr val="tx1"/>
                        </a:solidFill>
                      </a:endParaRP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endParaRPr lang="en-US" sz="1800"/>
                    </a:p>
                  </a:txBody>
                  <a:tcPr marL="91437" marR="91437" marT="45757" marB="45757" anchor="ctr"/>
                </a:tc>
                <a:tc>
                  <a:txBody>
                    <a:bodyPr/>
                    <a:lstStyle/>
                    <a:p>
                      <a:endParaRPr lang="en-US" sz="1800"/>
                    </a:p>
                  </a:txBody>
                  <a:tcPr marL="91437" marR="91437" marT="45757" marB="45757" anchor="ctr"/>
                </a:tc>
                <a:tc>
                  <a:txBody>
                    <a:bodyPr/>
                    <a:lstStyle/>
                    <a:p>
                      <a:endParaRPr lang="en-US" sz="1800"/>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2</a:t>
                      </a:r>
                    </a:p>
                  </a:txBody>
                  <a:tcPr marL="91437" marR="91437" marT="45757" marB="45757" anchor="ctr"/>
                </a:tc>
                <a:extLst>
                  <a:ext uri="{0D108BD9-81ED-4DB2-BD59-A6C34878D82A}">
                    <a16:rowId xmlns:a16="http://schemas.microsoft.com/office/drawing/2014/main" val="10003"/>
                  </a:ext>
                </a:extLst>
              </a:tr>
              <a:tr h="406271">
                <a:tc>
                  <a:txBody>
                    <a:bodyPr/>
                    <a:lstStyle/>
                    <a:p>
                      <a:pPr algn="ctr"/>
                      <a:r>
                        <a:rPr lang="en-US" sz="1800" err="1">
                          <a:solidFill>
                            <a:schemeClr val="tx1"/>
                          </a:solidFill>
                        </a:rPr>
                        <a:t>P2</a:t>
                      </a:r>
                      <a:endParaRPr lang="en-US" sz="1800">
                        <a:solidFill>
                          <a:schemeClr val="tx1"/>
                        </a:solidFill>
                      </a:endParaRP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9</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r>
                        <a:rPr lang="en-US" sz="1800">
                          <a:solidFill>
                            <a:schemeClr val="tx1"/>
                          </a:solidFill>
                        </a:rPr>
                        <a:t>6</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0</a:t>
                      </a:r>
                    </a:p>
                  </a:txBody>
                  <a:tcPr marL="91437" marR="91437" marT="45757" marB="45757" anchor="ctr"/>
                </a:tc>
                <a:extLst>
                  <a:ext uri="{0D108BD9-81ED-4DB2-BD59-A6C34878D82A}">
                    <a16:rowId xmlns:a16="http://schemas.microsoft.com/office/drawing/2014/main" val="10004"/>
                  </a:ext>
                </a:extLst>
              </a:tr>
              <a:tr h="406271">
                <a:tc>
                  <a:txBody>
                    <a:bodyPr/>
                    <a:lstStyle/>
                    <a:p>
                      <a:pPr algn="ctr"/>
                      <a:r>
                        <a:rPr lang="en-US" sz="1800">
                          <a:solidFill>
                            <a:schemeClr val="tx1"/>
                          </a:solidFill>
                        </a:rPr>
                        <a:t>P3</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1</a:t>
                      </a:r>
                    </a:p>
                  </a:txBody>
                  <a:tcPr marL="91437" marR="91437" marT="45757" marB="45757" anchor="ctr"/>
                </a:tc>
                <a:extLst>
                  <a:ext uri="{0D108BD9-81ED-4DB2-BD59-A6C34878D82A}">
                    <a16:rowId xmlns:a16="http://schemas.microsoft.com/office/drawing/2014/main" val="10005"/>
                  </a:ext>
                </a:extLst>
              </a:tr>
              <a:tr h="406271">
                <a:tc>
                  <a:txBody>
                    <a:bodyPr/>
                    <a:lstStyle/>
                    <a:p>
                      <a:pPr algn="ctr"/>
                      <a:r>
                        <a:rPr lang="en-US" sz="1800">
                          <a:solidFill>
                            <a:schemeClr val="tx1"/>
                          </a:solidFill>
                        </a:rPr>
                        <a:t>P4</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4</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r>
                        <a:rPr lang="en-US" sz="1800">
                          <a:solidFill>
                            <a:schemeClr val="tx1"/>
                          </a:solidFill>
                        </a:rPr>
                        <a:t>4</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r>
                        <a:rPr lang="en-US" sz="1800">
                          <a:solidFill>
                            <a:schemeClr val="tx1"/>
                          </a:solidFill>
                        </a:rPr>
                        <a:t>1</a:t>
                      </a:r>
                    </a:p>
                  </a:txBody>
                  <a:tcPr marL="91437" marR="91437" marT="45757" marB="45757"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20721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Banker - Ví dụ (tt)</a:t>
            </a:r>
            <a:endParaRPr kumimoji="1" lang="ja-JP" altLang="en-US" dirty="0"/>
          </a:p>
        </p:txBody>
      </p:sp>
      <p:sp>
        <p:nvSpPr>
          <p:cNvPr id="3" name="コンテンツ プレースホルダ 2"/>
          <p:cNvSpPr>
            <a:spLocks noGrp="1"/>
          </p:cNvSpPr>
          <p:nvPr>
            <p:ph idx="1"/>
          </p:nvPr>
        </p:nvSpPr>
        <p:spPr/>
        <p:txBody>
          <a:bodyPr/>
          <a:lstStyle/>
          <a:p>
            <a:r>
              <a:rPr lang="en-US" altLang="ja-JP" sz="2600"/>
              <a:t>Chuỗi an toàn &lt;P1, P3, P4, P2, P0&gt;</a:t>
            </a:r>
          </a:p>
          <a:p>
            <a:endParaRPr lang="vi-VN" altLang="ja-JP" sz="26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970088"/>
            <a:ext cx="8223250" cy="443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92224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287338"/>
            <a:ext cx="7315200" cy="693390"/>
          </a:xfrm>
        </p:spPr>
        <p:txBody>
          <a:bodyPr/>
          <a:lstStyle/>
          <a:p>
            <a:r>
              <a:rPr lang="en-US" altLang="ja-JP" sz="3000"/>
              <a:t>Giải thuật yêu cầu tài nguyên cho tiến trình Pi</a:t>
            </a:r>
            <a:endParaRPr kumimoji="1" lang="ja-JP" altLang="en-US" sz="3000" dirty="0"/>
          </a:p>
        </p:txBody>
      </p:sp>
      <p:sp>
        <p:nvSpPr>
          <p:cNvPr id="3" name="コンテンツ プレースホルダ 2"/>
          <p:cNvSpPr>
            <a:spLocks noGrp="1"/>
          </p:cNvSpPr>
          <p:nvPr>
            <p:ph idx="1"/>
          </p:nvPr>
        </p:nvSpPr>
        <p:spPr/>
        <p:txBody>
          <a:bodyPr/>
          <a:lstStyle/>
          <a:p>
            <a:pPr marL="328613" indent="-328613" defTabSz="560388">
              <a:spcBef>
                <a:spcPts val="400"/>
              </a:spcBef>
              <a:buNone/>
            </a:pPr>
            <a:r>
              <a:rPr lang="en-US" altLang="en-US" sz="2600" i="1">
                <a:solidFill>
                  <a:srgbClr val="0000FF"/>
                </a:solidFill>
                <a:sym typeface="Arial" panose="020B0604020202020204" pitchFamily="34" charset="0"/>
              </a:rPr>
              <a:t>Request</a:t>
            </a:r>
            <a:r>
              <a:rPr lang="en-US" altLang="en-US" sz="2600" i="1" baseline="-26000">
                <a:solidFill>
                  <a:srgbClr val="0000FF"/>
                </a:solidFill>
                <a:sym typeface="Arial" panose="020B0604020202020204" pitchFamily="34" charset="0"/>
              </a:rPr>
              <a:t>i</a:t>
            </a:r>
            <a:r>
              <a:rPr lang="en-US" altLang="en-US" sz="2600">
                <a:sym typeface="Arial" panose="020B0604020202020204" pitchFamily="34" charset="0"/>
              </a:rPr>
              <a:t> là request vector của process </a:t>
            </a:r>
            <a:r>
              <a:rPr lang="en-US" altLang="en-US" sz="2600" i="1">
                <a:sym typeface="Arial" panose="020B0604020202020204" pitchFamily="34" charset="0"/>
              </a:rPr>
              <a:t>P</a:t>
            </a:r>
            <a:r>
              <a:rPr lang="en-US" altLang="en-US" sz="2600" i="1" baseline="-26000">
                <a:sym typeface="Arial" panose="020B0604020202020204" pitchFamily="34" charset="0"/>
              </a:rPr>
              <a:t>i</a:t>
            </a:r>
            <a:r>
              <a:rPr lang="en-US" altLang="en-US" sz="2600">
                <a:sym typeface="Arial" panose="020B0604020202020204" pitchFamily="34" charset="0"/>
              </a:rPr>
              <a:t> .  </a:t>
            </a:r>
          </a:p>
          <a:p>
            <a:pPr marL="328613" indent="-328613" defTabSz="560388">
              <a:spcBef>
                <a:spcPts val="400"/>
              </a:spcBef>
              <a:buNone/>
            </a:pPr>
            <a:r>
              <a:rPr lang="en-US" altLang="en-US" sz="2600">
                <a:sym typeface="Arial" panose="020B0604020202020204" pitchFamily="34" charset="0"/>
              </a:rPr>
              <a:t>Request</a:t>
            </a:r>
            <a:r>
              <a:rPr lang="en-US" altLang="en-US" sz="2600" i="1" baseline="-26000">
                <a:sym typeface="Arial" panose="020B0604020202020204" pitchFamily="34" charset="0"/>
              </a:rPr>
              <a:t>i</a:t>
            </a:r>
            <a:r>
              <a:rPr lang="en-US" altLang="en-US" sz="2600">
                <a:sym typeface="Arial" panose="020B0604020202020204" pitchFamily="34" charset="0"/>
              </a:rPr>
              <a:t> [</a:t>
            </a:r>
            <a:r>
              <a:rPr lang="en-US" altLang="en-US" sz="2600" i="1">
                <a:sym typeface="Arial" panose="020B0604020202020204" pitchFamily="34" charset="0"/>
              </a:rPr>
              <a:t>j</a:t>
            </a:r>
            <a:r>
              <a:rPr lang="en-US" altLang="en-US" sz="2600">
                <a:sym typeface="Arial" panose="020B0604020202020204" pitchFamily="34" charset="0"/>
              </a:rPr>
              <a:t>] = </a:t>
            </a:r>
            <a:r>
              <a:rPr lang="en-US" altLang="en-US" sz="2600" i="1">
                <a:sym typeface="Arial" panose="020B0604020202020204" pitchFamily="34" charset="0"/>
              </a:rPr>
              <a:t>k</a:t>
            </a:r>
            <a:r>
              <a:rPr lang="en-US" altLang="en-US" sz="2600">
                <a:sym typeface="Arial" panose="020B0604020202020204" pitchFamily="34" charset="0"/>
              </a:rPr>
              <a:t> </a:t>
            </a:r>
            <a:r>
              <a:rPr lang="en-US" altLang="en-US" sz="2600">
                <a:sym typeface="Wingdings" panose="05000000000000000000" pitchFamily="2" charset="2"/>
              </a:rPr>
              <a:t> </a:t>
            </a:r>
            <a:r>
              <a:rPr lang="en-US" altLang="en-US" sz="2600" i="1">
                <a:sym typeface="Arial" panose="020B0604020202020204" pitchFamily="34" charset="0"/>
              </a:rPr>
              <a:t>P</a:t>
            </a:r>
            <a:r>
              <a:rPr lang="en-US" altLang="en-US" sz="2600" i="1" baseline="-26000">
                <a:sym typeface="Arial" panose="020B0604020202020204" pitchFamily="34" charset="0"/>
              </a:rPr>
              <a:t>i </a:t>
            </a:r>
            <a:r>
              <a:rPr lang="en-US" altLang="en-US" sz="2600" baseline="-26000">
                <a:sym typeface="Arial" panose="020B0604020202020204" pitchFamily="34" charset="0"/>
              </a:rPr>
              <a:t> </a:t>
            </a:r>
            <a:r>
              <a:rPr lang="en-US" altLang="en-US" sz="2600">
                <a:sym typeface="Arial" panose="020B0604020202020204" pitchFamily="34" charset="0"/>
              </a:rPr>
              <a:t>cần </a:t>
            </a:r>
            <a:r>
              <a:rPr lang="en-US" altLang="en-US" sz="2600" i="1">
                <a:sym typeface="Arial" panose="020B0604020202020204" pitchFamily="34" charset="0"/>
              </a:rPr>
              <a:t>k</a:t>
            </a:r>
            <a:r>
              <a:rPr lang="en-US" altLang="en-US" sz="2600">
                <a:sym typeface="Arial" panose="020B0604020202020204" pitchFamily="34" charset="0"/>
              </a:rPr>
              <a:t> instance của tài nguyên </a:t>
            </a:r>
            <a:r>
              <a:rPr lang="en-US" altLang="en-US" sz="2600" i="1">
                <a:sym typeface="Arial" panose="020B0604020202020204" pitchFamily="34" charset="0"/>
              </a:rPr>
              <a:t>R</a:t>
            </a:r>
            <a:r>
              <a:rPr lang="en-US" altLang="en-US" sz="2600" i="1" baseline="-26000">
                <a:sym typeface="Arial" panose="020B0604020202020204" pitchFamily="34" charset="0"/>
              </a:rPr>
              <a:t>j</a:t>
            </a:r>
            <a:r>
              <a:rPr lang="en-US" altLang="en-US" sz="2600">
                <a:sym typeface="Arial" panose="020B0604020202020204" pitchFamily="34" charset="0"/>
              </a:rPr>
              <a:t> .</a:t>
            </a:r>
          </a:p>
          <a:p>
            <a:pPr marL="328613" indent="-328613" defTabSz="560388">
              <a:spcBef>
                <a:spcPts val="400"/>
              </a:spcBef>
              <a:buNone/>
            </a:pPr>
            <a:r>
              <a:rPr lang="en-US" altLang="en-US" sz="2600">
                <a:solidFill>
                  <a:srgbClr val="0000FF"/>
                </a:solidFill>
                <a:sym typeface="Arial" panose="020B0604020202020204" pitchFamily="34" charset="0"/>
              </a:rPr>
              <a:t>1.</a:t>
            </a:r>
            <a:r>
              <a:rPr lang="en-US" altLang="en-US" sz="2600">
                <a:sym typeface="Arial" panose="020B0604020202020204" pitchFamily="34" charset="0"/>
              </a:rPr>
              <a:t> Nếu Request</a:t>
            </a:r>
            <a:r>
              <a:rPr lang="en-US" altLang="en-US" sz="2600" i="1" baseline="-26000">
                <a:sym typeface="Arial" panose="020B0604020202020204" pitchFamily="34" charset="0"/>
              </a:rPr>
              <a:t>i</a:t>
            </a:r>
            <a:r>
              <a:rPr lang="en-US" altLang="en-US" sz="2600">
                <a:sym typeface="Arial" panose="020B0604020202020204" pitchFamily="34" charset="0"/>
              </a:rPr>
              <a:t> ≤</a:t>
            </a:r>
            <a:r>
              <a:rPr lang="en-US" altLang="en-US" sz="2600">
                <a:sym typeface="Symbol" panose="05050102010706020507" pitchFamily="18" charset="2"/>
              </a:rPr>
              <a:t> </a:t>
            </a:r>
            <a:r>
              <a:rPr lang="en-US" altLang="en-US" sz="2600">
                <a:sym typeface="Arial" panose="020B0604020202020204" pitchFamily="34" charset="0"/>
              </a:rPr>
              <a:t>Need</a:t>
            </a:r>
            <a:r>
              <a:rPr lang="en-US" altLang="en-US" sz="2600" i="1" baseline="-26000">
                <a:sym typeface="Arial" panose="020B0604020202020204" pitchFamily="34" charset="0"/>
              </a:rPr>
              <a:t>i</a:t>
            </a:r>
            <a:r>
              <a:rPr lang="en-US" altLang="en-US" sz="2600">
                <a:sym typeface="Arial" panose="020B0604020202020204" pitchFamily="34" charset="0"/>
              </a:rPr>
              <a:t> thì đến bước 2. Nếu không, báo lỗi vì tiến trình đã vượt yêu cầu tối đa.</a:t>
            </a:r>
          </a:p>
          <a:p>
            <a:pPr marL="328613" indent="-328613" defTabSz="560388">
              <a:spcBef>
                <a:spcPts val="400"/>
              </a:spcBef>
              <a:buNone/>
            </a:pPr>
            <a:r>
              <a:rPr lang="en-US" altLang="en-US" sz="2600">
                <a:solidFill>
                  <a:srgbClr val="0000FF"/>
                </a:solidFill>
                <a:sym typeface="Arial" panose="020B0604020202020204" pitchFamily="34" charset="0"/>
              </a:rPr>
              <a:t>2.</a:t>
            </a:r>
            <a:r>
              <a:rPr lang="en-US" altLang="en-US" sz="2600">
                <a:sym typeface="Arial" panose="020B0604020202020204" pitchFamily="34" charset="0"/>
              </a:rPr>
              <a:t> Nếu Request</a:t>
            </a:r>
            <a:r>
              <a:rPr lang="en-US" altLang="en-US" sz="2600" i="1" baseline="-26000">
                <a:sym typeface="Arial" panose="020B0604020202020204" pitchFamily="34" charset="0"/>
              </a:rPr>
              <a:t>i</a:t>
            </a:r>
            <a:r>
              <a:rPr lang="en-US" altLang="en-US" sz="2600" i="1">
                <a:sym typeface="Arial" panose="020B0604020202020204" pitchFamily="34" charset="0"/>
              </a:rPr>
              <a:t> </a:t>
            </a:r>
            <a:r>
              <a:rPr lang="en-US" altLang="en-US" sz="2600">
                <a:sym typeface="Arial" panose="020B0604020202020204" pitchFamily="34" charset="0"/>
              </a:rPr>
              <a:t>≤</a:t>
            </a:r>
            <a:r>
              <a:rPr lang="en-US" altLang="en-US" sz="2600">
                <a:sym typeface="Symbol" panose="05050102010706020507" pitchFamily="18" charset="2"/>
              </a:rPr>
              <a:t> </a:t>
            </a:r>
            <a:r>
              <a:rPr lang="en-US" altLang="en-US" sz="2600">
                <a:sym typeface="Arial" panose="020B0604020202020204" pitchFamily="34" charset="0"/>
              </a:rPr>
              <a:t>Available thì qua bước 3. Nếu không, </a:t>
            </a:r>
            <a:r>
              <a:rPr lang="en-US" altLang="en-US" sz="2600" i="1">
                <a:sym typeface="Arial" panose="020B0604020202020204" pitchFamily="34" charset="0"/>
              </a:rPr>
              <a:t>P</a:t>
            </a:r>
            <a:r>
              <a:rPr lang="en-US" altLang="en-US" sz="2600" i="1" baseline="-26000">
                <a:sym typeface="Arial" panose="020B0604020202020204" pitchFamily="34" charset="0"/>
              </a:rPr>
              <a:t>i</a:t>
            </a:r>
            <a:r>
              <a:rPr lang="en-US" altLang="en-US" sz="2600" i="1">
                <a:sym typeface="Arial" panose="020B0604020202020204" pitchFamily="34" charset="0"/>
              </a:rPr>
              <a:t> </a:t>
            </a:r>
            <a:r>
              <a:rPr lang="en-US" altLang="en-US" sz="2600">
                <a:sym typeface="Arial" panose="020B0604020202020204" pitchFamily="34" charset="0"/>
              </a:rPr>
              <a:t> phải chờ vì tài nguyên không còn đủ để cấp phát.</a:t>
            </a:r>
          </a:p>
          <a:p>
            <a:pPr marL="328613" indent="-328613" defTabSz="560388">
              <a:spcBef>
                <a:spcPts val="400"/>
              </a:spcBef>
              <a:buNone/>
            </a:pPr>
            <a:r>
              <a:rPr lang="en-US" altLang="en-US" sz="2600">
                <a:solidFill>
                  <a:srgbClr val="0000FF"/>
                </a:solidFill>
                <a:sym typeface="Arial" panose="020B0604020202020204" pitchFamily="34" charset="0"/>
              </a:rPr>
              <a:t>3.</a:t>
            </a:r>
            <a:r>
              <a:rPr lang="en-US" altLang="en-US" sz="2600">
                <a:sym typeface="Arial" panose="020B0604020202020204" pitchFamily="34" charset="0"/>
              </a:rPr>
              <a:t> </a:t>
            </a:r>
            <a:r>
              <a:rPr lang="en-US" altLang="en-US" sz="2600" u="sng">
                <a:sym typeface="Arial" panose="020B0604020202020204" pitchFamily="34" charset="0"/>
              </a:rPr>
              <a:t>Giả định</a:t>
            </a:r>
            <a:r>
              <a:rPr lang="en-US" altLang="en-US" sz="2600">
                <a:sym typeface="Arial" panose="020B0604020202020204" pitchFamily="34" charset="0"/>
              </a:rPr>
              <a:t> cấp phát tài nguyên đáp ứng yêu cầu của </a:t>
            </a:r>
            <a:r>
              <a:rPr lang="en-US" altLang="en-US" sz="2600" i="1">
                <a:sym typeface="Arial" panose="020B0604020202020204" pitchFamily="34" charset="0"/>
              </a:rPr>
              <a:t>P</a:t>
            </a:r>
            <a:r>
              <a:rPr lang="en-US" altLang="en-US" sz="2600" i="1" baseline="-26000">
                <a:sym typeface="Arial" panose="020B0604020202020204" pitchFamily="34" charset="0"/>
              </a:rPr>
              <a:t>i</a:t>
            </a:r>
            <a:r>
              <a:rPr lang="en-US" altLang="en-US" sz="2600">
                <a:sym typeface="Arial" panose="020B0604020202020204" pitchFamily="34" charset="0"/>
              </a:rPr>
              <a:t>  bằng cách cập nhật trạng thái hệ thống như sau:</a:t>
            </a:r>
          </a:p>
          <a:p>
            <a:pPr marL="219075" lvl="2" indent="633413" defTabSz="560388">
              <a:spcBef>
                <a:spcPts val="300"/>
              </a:spcBef>
              <a:buNone/>
            </a:pPr>
            <a:r>
              <a:rPr lang="en-US" altLang="en-US" sz="2600">
                <a:sym typeface="Arial" panose="020B0604020202020204" pitchFamily="34" charset="0"/>
              </a:rPr>
              <a:t>Available   = Available – Request</a:t>
            </a:r>
            <a:r>
              <a:rPr lang="en-US" altLang="en-US" sz="2600" i="1" baseline="-26000">
                <a:sym typeface="Arial" panose="020B0604020202020204" pitchFamily="34" charset="0"/>
              </a:rPr>
              <a:t>i</a:t>
            </a:r>
            <a:endParaRPr lang="en-US" altLang="en-US" sz="2600" i="1">
              <a:sym typeface="Arial" panose="020B0604020202020204" pitchFamily="34" charset="0"/>
            </a:endParaRPr>
          </a:p>
          <a:p>
            <a:pPr marL="219075" lvl="2" indent="633413" defTabSz="560388">
              <a:spcBef>
                <a:spcPts val="300"/>
              </a:spcBef>
              <a:buNone/>
            </a:pPr>
            <a:r>
              <a:rPr lang="en-US" altLang="en-US" sz="2600">
                <a:sym typeface="Arial" panose="020B0604020202020204" pitchFamily="34" charset="0"/>
              </a:rPr>
              <a:t>Allocation</a:t>
            </a:r>
            <a:r>
              <a:rPr lang="en-US" altLang="en-US" sz="2600" i="1" baseline="-26000">
                <a:sym typeface="Arial" panose="020B0604020202020204" pitchFamily="34" charset="0"/>
              </a:rPr>
              <a:t>i</a:t>
            </a:r>
            <a:r>
              <a:rPr lang="en-US" altLang="en-US" sz="2600">
                <a:sym typeface="Arial" panose="020B0604020202020204" pitchFamily="34" charset="0"/>
              </a:rPr>
              <a:t> = Allocation</a:t>
            </a:r>
            <a:r>
              <a:rPr lang="en-US" altLang="en-US" sz="2600" i="1" baseline="-26000">
                <a:sym typeface="Arial" panose="020B0604020202020204" pitchFamily="34" charset="0"/>
              </a:rPr>
              <a:t>i</a:t>
            </a:r>
            <a:r>
              <a:rPr lang="en-US" altLang="en-US" sz="2600">
                <a:sym typeface="Arial" panose="020B0604020202020204" pitchFamily="34" charset="0"/>
              </a:rPr>
              <a:t> + Request</a:t>
            </a:r>
            <a:r>
              <a:rPr lang="en-US" altLang="en-US" sz="2600" i="1" baseline="-26000">
                <a:sym typeface="Arial" panose="020B0604020202020204" pitchFamily="34" charset="0"/>
              </a:rPr>
              <a:t>i</a:t>
            </a:r>
            <a:endParaRPr lang="en-US" altLang="en-US" sz="2600" i="1">
              <a:sym typeface="Arial" panose="020B0604020202020204" pitchFamily="34" charset="0"/>
            </a:endParaRPr>
          </a:p>
          <a:p>
            <a:pPr marL="219075" lvl="2" indent="633413" defTabSz="560388">
              <a:spcBef>
                <a:spcPts val="300"/>
              </a:spcBef>
              <a:buNone/>
            </a:pPr>
            <a:r>
              <a:rPr lang="en-US" altLang="en-US" sz="2600">
                <a:sym typeface="Arial" panose="020B0604020202020204" pitchFamily="34" charset="0"/>
              </a:rPr>
              <a:t>Need</a:t>
            </a:r>
            <a:r>
              <a:rPr lang="en-US" altLang="en-US" sz="2600" i="1" baseline="-26000">
                <a:sym typeface="Arial" panose="020B0604020202020204" pitchFamily="34" charset="0"/>
              </a:rPr>
              <a:t>i</a:t>
            </a:r>
            <a:r>
              <a:rPr lang="en-US" altLang="en-US" sz="2600">
                <a:sym typeface="Arial" panose="020B0604020202020204" pitchFamily="34" charset="0"/>
              </a:rPr>
              <a:t>        = Need</a:t>
            </a:r>
            <a:r>
              <a:rPr lang="en-US" altLang="en-US" sz="2600" i="1" baseline="-26000">
                <a:sym typeface="Arial" panose="020B0604020202020204" pitchFamily="34" charset="0"/>
              </a:rPr>
              <a:t>i</a:t>
            </a:r>
            <a:r>
              <a:rPr lang="en-US" altLang="en-US" sz="2600">
                <a:sym typeface="Arial" panose="020B0604020202020204" pitchFamily="34" charset="0"/>
              </a:rPr>
              <a:t> – Request</a:t>
            </a:r>
            <a:r>
              <a:rPr lang="en-US" altLang="en-US" sz="2600" i="1" baseline="-26000">
                <a:sym typeface="Arial" panose="020B0604020202020204" pitchFamily="34" charset="0"/>
              </a:rPr>
              <a:t>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Tree>
    <p:extLst>
      <p:ext uri="{BB962C8B-B14F-4D97-AF65-F5344CB8AC3E}">
        <p14:creationId xmlns:p14="http://schemas.microsoft.com/office/powerpoint/2010/main" val="30321882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287338"/>
            <a:ext cx="7315200" cy="693390"/>
          </a:xfrm>
        </p:spPr>
        <p:txBody>
          <a:bodyPr/>
          <a:lstStyle/>
          <a:p>
            <a:r>
              <a:rPr lang="en-US" altLang="ja-JP" sz="2800"/>
              <a:t>Giải thuật yêu cầu tài nguyên cho tiến trình Pi (tt)</a:t>
            </a:r>
            <a:endParaRPr kumimoji="1" lang="ja-JP" altLang="en-US" sz="2800" dirty="0"/>
          </a:p>
        </p:txBody>
      </p:sp>
      <p:sp>
        <p:nvSpPr>
          <p:cNvPr id="3" name="コンテンツ プレースホルダ 2"/>
          <p:cNvSpPr>
            <a:spLocks noGrp="1"/>
          </p:cNvSpPr>
          <p:nvPr>
            <p:ph idx="1"/>
          </p:nvPr>
        </p:nvSpPr>
        <p:spPr/>
        <p:txBody>
          <a:bodyPr/>
          <a:lstStyle/>
          <a:p>
            <a:r>
              <a:rPr lang="en-US" altLang="en-US"/>
              <a:t>Áp dụng giải thuật kiểm tra trạng thái an toàn lên trạng thái trên hệ thống mới</a:t>
            </a:r>
          </a:p>
          <a:p>
            <a:pPr lvl="1"/>
            <a:r>
              <a:rPr lang="en-US" altLang="en-US" sz="2800"/>
              <a:t>Nếu trạng thái là safe thì tài nguyên được cấp thực sự cho P</a:t>
            </a:r>
            <a:r>
              <a:rPr lang="en-US" altLang="en-US" sz="2800" i="1" baseline="-25000"/>
              <a:t>i</a:t>
            </a:r>
          </a:p>
          <a:p>
            <a:pPr lvl="1"/>
            <a:r>
              <a:rPr lang="en-US" altLang="en-US" sz="2800"/>
              <a:t>Nếu trạng thái là unsafe thì P</a:t>
            </a:r>
            <a:r>
              <a:rPr lang="en-US" altLang="en-US" sz="2800" i="1" baseline="-25000"/>
              <a:t>i</a:t>
            </a:r>
            <a:r>
              <a:rPr lang="en-US" altLang="en-US" sz="2800"/>
              <a:t> phải đợi và phục hồi trạng thái</a:t>
            </a:r>
          </a:p>
          <a:p>
            <a:pPr lvl="1">
              <a:buFont typeface="Monotype Sorts" charset="2"/>
              <a:buNone/>
            </a:pPr>
            <a:r>
              <a:rPr lang="en-US" altLang="en-US" sz="2800">
                <a:sym typeface="Arial" panose="020B0604020202020204" pitchFamily="34" charset="0"/>
              </a:rPr>
              <a:t>   			</a:t>
            </a:r>
            <a:r>
              <a:rPr lang="en-US" altLang="en-US" sz="2500">
                <a:sym typeface="Arial" panose="020B0604020202020204" pitchFamily="34" charset="0"/>
              </a:rPr>
              <a:t>Available   = Available + Request</a:t>
            </a:r>
            <a:r>
              <a:rPr lang="en-US" altLang="en-US" sz="2500" i="1" baseline="-26000">
                <a:sym typeface="Arial" panose="020B0604020202020204" pitchFamily="34" charset="0"/>
              </a:rPr>
              <a:t>i</a:t>
            </a:r>
            <a:endParaRPr lang="en-US" altLang="en-US" sz="2500" i="1">
              <a:sym typeface="Arial" panose="020B0604020202020204" pitchFamily="34" charset="0"/>
            </a:endParaRPr>
          </a:p>
          <a:p>
            <a:pPr marL="219075" lvl="2" indent="633413">
              <a:spcBef>
                <a:spcPts val="300"/>
              </a:spcBef>
              <a:buNone/>
            </a:pPr>
            <a:r>
              <a:rPr lang="en-US" altLang="en-US" sz="2500">
                <a:sym typeface="Arial" panose="020B0604020202020204" pitchFamily="34" charset="0"/>
              </a:rPr>
              <a:t>		Allocation</a:t>
            </a:r>
            <a:r>
              <a:rPr lang="en-US" altLang="en-US" sz="2500" i="1" baseline="-25000">
                <a:sym typeface="Arial" panose="020B0604020202020204" pitchFamily="34" charset="0"/>
              </a:rPr>
              <a:t>i</a:t>
            </a:r>
            <a:r>
              <a:rPr lang="en-US" altLang="en-US" sz="2500">
                <a:sym typeface="Arial" panose="020B0604020202020204" pitchFamily="34" charset="0"/>
              </a:rPr>
              <a:t> = Allocation</a:t>
            </a:r>
            <a:r>
              <a:rPr lang="en-US" altLang="en-US" sz="2500" i="1" baseline="-25000">
                <a:sym typeface="Arial" panose="020B0604020202020204" pitchFamily="34" charset="0"/>
              </a:rPr>
              <a:t>i</a:t>
            </a:r>
            <a:r>
              <a:rPr lang="en-US" altLang="en-US" sz="2500">
                <a:sym typeface="Arial" panose="020B0604020202020204" pitchFamily="34" charset="0"/>
              </a:rPr>
              <a:t> - Request</a:t>
            </a:r>
            <a:r>
              <a:rPr lang="en-US" altLang="en-US" sz="2500" i="1" baseline="-25000">
                <a:sym typeface="Arial" panose="020B0604020202020204" pitchFamily="34" charset="0"/>
              </a:rPr>
              <a:t>i</a:t>
            </a:r>
          </a:p>
          <a:p>
            <a:pPr marL="219075" lvl="2" indent="633413">
              <a:spcBef>
                <a:spcPts val="300"/>
              </a:spcBef>
              <a:buNone/>
            </a:pPr>
            <a:r>
              <a:rPr lang="en-US" altLang="en-US" sz="2500">
                <a:sym typeface="Arial" panose="020B0604020202020204" pitchFamily="34" charset="0"/>
              </a:rPr>
              <a:t>		Need</a:t>
            </a:r>
            <a:r>
              <a:rPr lang="en-US" altLang="en-US" sz="2500" i="1" baseline="-25000">
                <a:sym typeface="Arial" panose="020B0604020202020204" pitchFamily="34" charset="0"/>
              </a:rPr>
              <a:t>i</a:t>
            </a:r>
            <a:r>
              <a:rPr lang="en-US" altLang="en-US" sz="2500">
                <a:sym typeface="Arial" panose="020B0604020202020204" pitchFamily="34" charset="0"/>
              </a:rPr>
              <a:t>        = Need</a:t>
            </a:r>
            <a:r>
              <a:rPr lang="en-US" altLang="en-US" sz="2500" i="1" baseline="-25000">
                <a:sym typeface="Arial" panose="020B0604020202020204" pitchFamily="34" charset="0"/>
              </a:rPr>
              <a:t>i</a:t>
            </a:r>
            <a:r>
              <a:rPr lang="en-US" altLang="en-US" sz="2500">
                <a:sym typeface="Arial" panose="020B0604020202020204" pitchFamily="34" charset="0"/>
              </a:rPr>
              <a:t> + Request</a:t>
            </a:r>
            <a:r>
              <a:rPr lang="en-US" altLang="en-US" sz="2500" i="1" baseline="-25000">
                <a:sym typeface="Arial" panose="020B0604020202020204" pitchFamily="34" charset="0"/>
              </a:rPr>
              <a:t>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Tree>
    <p:extLst>
      <p:ext uri="{BB962C8B-B14F-4D97-AF65-F5344CB8AC3E}">
        <p14:creationId xmlns:p14="http://schemas.microsoft.com/office/powerpoint/2010/main" val="415246183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P1 yêu cầu (1, 0, 2)</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en-US" sz="2400"/>
              <a:t>Kiểm tra Request 1 </a:t>
            </a:r>
            <a:r>
              <a:rPr lang="en-US" sz="2400">
                <a:latin typeface="Times New Roman"/>
                <a:cs typeface="Times New Roman"/>
              </a:rPr>
              <a:t>≤ Available:</a:t>
            </a:r>
          </a:p>
          <a:p>
            <a:pPr lvl="1">
              <a:lnSpc>
                <a:spcPct val="150000"/>
              </a:lnSpc>
              <a:defRPr/>
            </a:pPr>
            <a:r>
              <a:rPr lang="en-US"/>
              <a:t>(1, 0, 2) ≤ (3, 3, 2) =&gt; Đúng</a:t>
            </a:r>
          </a:p>
          <a:p>
            <a:pPr>
              <a:lnSpc>
                <a:spcPct val="150000"/>
              </a:lnSpc>
              <a:defRPr/>
            </a:pPr>
            <a:r>
              <a:rPr lang="en-US" sz="2400"/>
              <a:t>Trạng thái mới</a:t>
            </a:r>
            <a:endParaRPr lang="vi-VN" sz="2400"/>
          </a:p>
          <a:p>
            <a:pPr>
              <a:lnSpc>
                <a:spcPct val="150000"/>
              </a:lnSpc>
              <a:defRPr/>
            </a:pPr>
            <a:endParaRPr lang="en-US" sz="2400"/>
          </a:p>
          <a:p>
            <a:pPr>
              <a:lnSpc>
                <a:spcPct val="150000"/>
              </a:lnSpc>
              <a:defRPr/>
            </a:pPr>
            <a:endParaRPr lang="en-US" sz="2400"/>
          </a:p>
          <a:p>
            <a:pPr>
              <a:lnSpc>
                <a:spcPct val="150000"/>
              </a:lnSpc>
              <a:defRPr/>
            </a:pPr>
            <a:endParaRPr lang="en-US" sz="2400"/>
          </a:p>
          <a:p>
            <a:pPr>
              <a:lnSpc>
                <a:spcPct val="150000"/>
              </a:lnSpc>
              <a:defRPr/>
            </a:pPr>
            <a:r>
              <a:rPr lang="en-US" sz="2400"/>
              <a:t>Trạng thái mới là safe (chuỗi an toàn là &lt;P1, P3, P4, P0, P2&gt; vậy có thể cấp phát tài nguyên cho P1</a:t>
            </a:r>
            <a:endParaRPr lang="en-US" sz="2400" baseline="-25000"/>
          </a:p>
          <a:p>
            <a:pPr marL="0" indent="0">
              <a:lnSpc>
                <a:spcPct val="150000"/>
              </a:lnSpc>
              <a:buFont typeface="Monotype Sorts" charset="2"/>
              <a:buNone/>
              <a:defRPr/>
            </a:pPr>
            <a:endParaRPr lang="vi-VN" sz="2400" baseline="-250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13942"/>
            <a:ext cx="5775325" cy="263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62018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a:t>
            </a:r>
            <a:r>
              <a:rPr lang="en-US" altLang="en-US"/>
              <a:t>P4 yêu cầu (3, 3, 0)</a:t>
            </a:r>
            <a:endParaRPr kumimoji="1" lang="ja-JP" altLang="en-US" dirty="0"/>
          </a:p>
        </p:txBody>
      </p:sp>
      <p:sp>
        <p:nvSpPr>
          <p:cNvPr id="3" name="コンテンツ プレースホルダ 2"/>
          <p:cNvSpPr>
            <a:spLocks noGrp="1"/>
          </p:cNvSpPr>
          <p:nvPr>
            <p:ph idx="1"/>
          </p:nvPr>
        </p:nvSpPr>
        <p:spPr>
          <a:xfrm>
            <a:off x="251520" y="1340049"/>
            <a:ext cx="8740080" cy="4824536"/>
          </a:xfrm>
        </p:spPr>
        <p:txBody>
          <a:bodyPr/>
          <a:lstStyle/>
          <a:p>
            <a:pPr>
              <a:lnSpc>
                <a:spcPct val="150000"/>
              </a:lnSpc>
              <a:defRPr/>
            </a:pPr>
            <a:r>
              <a:rPr lang="en-US" sz="2400"/>
              <a:t>Kiểm tra Request 4 </a:t>
            </a:r>
            <a:r>
              <a:rPr lang="en-US" sz="2400">
                <a:latin typeface="Times New Roman"/>
                <a:cs typeface="Times New Roman"/>
              </a:rPr>
              <a:t>≤ Available:</a:t>
            </a:r>
          </a:p>
          <a:p>
            <a:pPr lvl="1">
              <a:lnSpc>
                <a:spcPct val="150000"/>
              </a:lnSpc>
              <a:defRPr/>
            </a:pPr>
            <a:r>
              <a:rPr lang="en-US"/>
              <a:t>(3, 3, 0) ≤ (3, 3, 2) =&gt; Đúng</a:t>
            </a:r>
          </a:p>
          <a:p>
            <a:pPr>
              <a:lnSpc>
                <a:spcPct val="150000"/>
              </a:lnSpc>
              <a:defRPr/>
            </a:pPr>
            <a:r>
              <a:rPr lang="en-US" sz="2400"/>
              <a:t>Trạng thái mới</a:t>
            </a:r>
            <a:endParaRPr lang="vi-VN" sz="2400"/>
          </a:p>
          <a:p>
            <a:pPr>
              <a:lnSpc>
                <a:spcPct val="150000"/>
              </a:lnSpc>
              <a:defRPr/>
            </a:pPr>
            <a:endParaRPr lang="en-US" sz="2400"/>
          </a:p>
          <a:p>
            <a:pPr>
              <a:lnSpc>
                <a:spcPct val="150000"/>
              </a:lnSpc>
              <a:defRPr/>
            </a:pPr>
            <a:endParaRPr lang="en-US" sz="2400"/>
          </a:p>
          <a:p>
            <a:pPr>
              <a:lnSpc>
                <a:spcPct val="150000"/>
              </a:lnSpc>
              <a:defRPr/>
            </a:pPr>
            <a:endParaRPr lang="en-US" sz="2400"/>
          </a:p>
          <a:p>
            <a:pPr>
              <a:lnSpc>
                <a:spcPct val="150000"/>
              </a:lnSpc>
              <a:defRPr/>
            </a:pPr>
            <a:endParaRPr lang="en-US" sz="2400"/>
          </a:p>
          <a:p>
            <a:pPr>
              <a:lnSpc>
                <a:spcPct val="150000"/>
              </a:lnSpc>
              <a:defRPr/>
            </a:pPr>
            <a:r>
              <a:rPr lang="en-US" sz="2400"/>
              <a:t>Trạng thái mới là unsafe vậy không thể cấp phát tài nguyên cho P4</a:t>
            </a:r>
            <a:endParaRPr lang="en-US" sz="2400" baseline="-250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graphicFrame>
        <p:nvGraphicFramePr>
          <p:cNvPr id="8" name="Group 5"/>
          <p:cNvGraphicFramePr>
            <a:graphicFrameLocks noGrp="1"/>
          </p:cNvGraphicFramePr>
          <p:nvPr>
            <p:extLst>
              <p:ext uri="{D42A27DB-BD31-4B8C-83A1-F6EECF244321}">
                <p14:modId xmlns:p14="http://schemas.microsoft.com/office/powerpoint/2010/main" val="1570012017"/>
              </p:ext>
            </p:extLst>
          </p:nvPr>
        </p:nvGraphicFramePr>
        <p:xfrm>
          <a:off x="2216297" y="2941684"/>
          <a:ext cx="5772174" cy="2773316"/>
        </p:xfrm>
        <a:graphic>
          <a:graphicData uri="http://schemas.openxmlformats.org/drawingml/2006/table">
            <a:tbl>
              <a:tblPr/>
              <a:tblGrid>
                <a:gridCol w="598856">
                  <a:extLst>
                    <a:ext uri="{9D8B030D-6E8A-4147-A177-3AD203B41FA5}">
                      <a16:colId xmlns:a16="http://schemas.microsoft.com/office/drawing/2014/main" val="20000"/>
                    </a:ext>
                  </a:extLst>
                </a:gridCol>
                <a:gridCol w="607998">
                  <a:extLst>
                    <a:ext uri="{9D8B030D-6E8A-4147-A177-3AD203B41FA5}">
                      <a16:colId xmlns:a16="http://schemas.microsoft.com/office/drawing/2014/main" val="20001"/>
                    </a:ext>
                  </a:extLst>
                </a:gridCol>
                <a:gridCol w="562285">
                  <a:extLst>
                    <a:ext uri="{9D8B030D-6E8A-4147-A177-3AD203B41FA5}">
                      <a16:colId xmlns:a16="http://schemas.microsoft.com/office/drawing/2014/main" val="20002"/>
                    </a:ext>
                  </a:extLst>
                </a:gridCol>
                <a:gridCol w="643046">
                  <a:extLst>
                    <a:ext uri="{9D8B030D-6E8A-4147-A177-3AD203B41FA5}">
                      <a16:colId xmlns:a16="http://schemas.microsoft.com/office/drawing/2014/main" val="20003"/>
                    </a:ext>
                  </a:extLst>
                </a:gridCol>
                <a:gridCol w="609522">
                  <a:extLst>
                    <a:ext uri="{9D8B030D-6E8A-4147-A177-3AD203B41FA5}">
                      <a16:colId xmlns:a16="http://schemas.microsoft.com/office/drawing/2014/main" val="20004"/>
                    </a:ext>
                  </a:extLst>
                </a:gridCol>
                <a:gridCol w="525712">
                  <a:extLst>
                    <a:ext uri="{9D8B030D-6E8A-4147-A177-3AD203B41FA5}">
                      <a16:colId xmlns:a16="http://schemas.microsoft.com/office/drawing/2014/main" val="20005"/>
                    </a:ext>
                  </a:extLst>
                </a:gridCol>
                <a:gridCol w="539427">
                  <a:extLst>
                    <a:ext uri="{9D8B030D-6E8A-4147-A177-3AD203B41FA5}">
                      <a16:colId xmlns:a16="http://schemas.microsoft.com/office/drawing/2014/main" val="20006"/>
                    </a:ext>
                  </a:extLst>
                </a:gridCol>
                <a:gridCol w="585141">
                  <a:extLst>
                    <a:ext uri="{9D8B030D-6E8A-4147-A177-3AD203B41FA5}">
                      <a16:colId xmlns:a16="http://schemas.microsoft.com/office/drawing/2014/main" val="20007"/>
                    </a:ext>
                  </a:extLst>
                </a:gridCol>
                <a:gridCol w="479999">
                  <a:extLst>
                    <a:ext uri="{9D8B030D-6E8A-4147-A177-3AD203B41FA5}">
                      <a16:colId xmlns:a16="http://schemas.microsoft.com/office/drawing/2014/main" val="20008"/>
                    </a:ext>
                  </a:extLst>
                </a:gridCol>
                <a:gridCol w="620188">
                  <a:extLst>
                    <a:ext uri="{9D8B030D-6E8A-4147-A177-3AD203B41FA5}">
                      <a16:colId xmlns:a16="http://schemas.microsoft.com/office/drawing/2014/main" val="20009"/>
                    </a:ext>
                  </a:extLst>
                </a:gridCol>
              </a:tblGrid>
              <a:tr h="354435">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Allocation</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Need</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Available</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278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B</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B</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B</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54435">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7</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4</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53859">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54435">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6</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54435">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53859">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4</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5096809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Phát hiện deadlock</a:t>
            </a:r>
            <a:endParaRPr kumimoji="1" lang="ja-JP" altLang="en-US" dirty="0"/>
          </a:p>
        </p:txBody>
      </p:sp>
      <p:sp>
        <p:nvSpPr>
          <p:cNvPr id="3" name="コンテンツ プレースホルダ 2"/>
          <p:cNvSpPr>
            <a:spLocks noGrp="1"/>
          </p:cNvSpPr>
          <p:nvPr>
            <p:ph idx="1"/>
          </p:nvPr>
        </p:nvSpPr>
        <p:spPr/>
        <p:txBody>
          <a:bodyPr/>
          <a:lstStyle/>
          <a:p>
            <a:pPr>
              <a:lnSpc>
                <a:spcPct val="200000"/>
              </a:lnSpc>
            </a:pPr>
            <a:r>
              <a:rPr lang="vi-VN" altLang="ja-JP" sz="2600"/>
              <a:t>Chấp nhận xảy ra deadlock trong hệ thống</a:t>
            </a:r>
          </a:p>
          <a:p>
            <a:pPr>
              <a:lnSpc>
                <a:spcPct val="200000"/>
              </a:lnSpc>
            </a:pPr>
            <a:r>
              <a:rPr lang="vi-VN" altLang="ja-JP" sz="2600"/>
              <a:t>Giải thuật phát hiện deadlock</a:t>
            </a:r>
          </a:p>
          <a:p>
            <a:pPr>
              <a:lnSpc>
                <a:spcPct val="200000"/>
              </a:lnSpc>
            </a:pPr>
            <a:r>
              <a:rPr lang="vi-VN" altLang="ja-JP" sz="2600"/>
              <a:t>Cơ chế phục hồi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Tree>
    <p:extLst>
      <p:ext uri="{BB962C8B-B14F-4D97-AF65-F5344CB8AC3E}">
        <p14:creationId xmlns:p14="http://schemas.microsoft.com/office/powerpoint/2010/main" val="417240628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Mỗi loại tài nguyên chỉ có một thực thể</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Sử dụng wait-for graph</a:t>
            </a:r>
          </a:p>
          <a:p>
            <a:pPr lvl="1">
              <a:buSzPct val="90000"/>
            </a:pPr>
            <a:r>
              <a:rPr lang="vi-VN" altLang="ja-JP"/>
              <a:t>Các Node là các tiến trình</a:t>
            </a:r>
          </a:p>
          <a:p>
            <a:pPr lvl="1">
              <a:buSzPct val="90000"/>
            </a:pPr>
            <a:r>
              <a:rPr lang="vi-VN" altLang="ja-JP"/>
              <a:t>P</a:t>
            </a:r>
            <a:r>
              <a:rPr lang="vi-VN" altLang="ja-JP" baseline="-25000"/>
              <a:t>i</a:t>
            </a:r>
            <a:r>
              <a:rPr lang="vi-VN" altLang="ja-JP"/>
              <a:t> -&gt; P</a:t>
            </a:r>
            <a:r>
              <a:rPr lang="vi-VN" altLang="ja-JP" baseline="-25000"/>
              <a:t>j</a:t>
            </a:r>
            <a:r>
              <a:rPr lang="vi-VN" altLang="ja-JP"/>
              <a:t> nếu P</a:t>
            </a:r>
            <a:r>
              <a:rPr lang="vi-VN" altLang="ja-JP" baseline="-25000"/>
              <a:t>i</a:t>
            </a:r>
            <a:r>
              <a:rPr lang="vi-VN" altLang="ja-JP"/>
              <a:t> chờ tài nguyên từ P</a:t>
            </a:r>
            <a:r>
              <a:rPr lang="vi-VN" altLang="ja-JP" baseline="-25000"/>
              <a:t>j</a:t>
            </a:r>
            <a:endParaRPr lang="en-US" altLang="ja-JP" baseline="-25000"/>
          </a:p>
          <a:p>
            <a:pPr>
              <a:buSzPct val="90000"/>
            </a:pPr>
            <a:r>
              <a:rPr lang="vi-VN" altLang="ja-JP" sz="2600"/>
              <a:t>Mỗi giải thuật kiểm tra có tồn tại chu trình trong wait-for graph hay không sẽ được gọi định kỳ. Nếu có chu trình thì tồn tại deadlock</a:t>
            </a:r>
          </a:p>
          <a:p>
            <a:pPr>
              <a:buSzPct val="90000"/>
            </a:pPr>
            <a:r>
              <a:rPr lang="vi-VN" altLang="ja-JP" sz="2600"/>
              <a:t>Giải thuật phát hiện chu trình có thời gian chạy là O(n2), với n là số đỉnh của graph</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Tree>
    <p:extLst>
      <p:ext uri="{BB962C8B-B14F-4D97-AF65-F5344CB8AC3E}">
        <p14:creationId xmlns:p14="http://schemas.microsoft.com/office/powerpoint/2010/main" val="76715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6</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altLang="en-US" sz="2600"/>
              <a:t>Vấn đề deadlock</a:t>
            </a:r>
          </a:p>
          <a:p>
            <a:pPr>
              <a:lnSpc>
                <a:spcPct val="150000"/>
              </a:lnSpc>
              <a:defRPr/>
            </a:pPr>
            <a:r>
              <a:rPr lang="en-US" altLang="en-US" sz="2600"/>
              <a:t>Mô hình hệ thống</a:t>
            </a:r>
          </a:p>
          <a:p>
            <a:pPr>
              <a:lnSpc>
                <a:spcPct val="150000"/>
              </a:lnSpc>
              <a:defRPr/>
            </a:pPr>
            <a:r>
              <a:rPr lang="en-US" altLang="en-US" sz="2600"/>
              <a:t>Các tính chất của deadlock</a:t>
            </a:r>
          </a:p>
          <a:p>
            <a:pPr>
              <a:lnSpc>
                <a:spcPct val="150000"/>
              </a:lnSpc>
              <a:defRPr/>
            </a:pPr>
            <a:r>
              <a:rPr lang="en-US" altLang="en-US" sz="2600"/>
              <a:t>Phương pháp giải quyết deadlock</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Sơ đồ cấp phát tài nguyên và sơ đồ wait-for</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8" name="Rectangle 3"/>
          <p:cNvSpPr>
            <a:spLocks/>
          </p:cNvSpPr>
          <p:nvPr/>
        </p:nvSpPr>
        <p:spPr bwMode="auto">
          <a:xfrm>
            <a:off x="1560513" y="5341938"/>
            <a:ext cx="2770187"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lnSpc>
                <a:spcPct val="104000"/>
              </a:lnSpc>
              <a:spcBef>
                <a:spcPts val="1000"/>
              </a:spcBef>
              <a:buClrTx/>
              <a:buSzPct val="70000"/>
              <a:buFontTx/>
              <a:buNone/>
            </a:pPr>
            <a:r>
              <a:rPr kumimoji="0" lang="en-US" altLang="en-US">
                <a:latin typeface="Arial" panose="020B0604020202020204" pitchFamily="34" charset="0"/>
                <a:cs typeface="Arial" panose="020B0604020202020204" pitchFamily="34" charset="0"/>
                <a:sym typeface="Arial" panose="020B0604020202020204" pitchFamily="34" charset="0"/>
              </a:rPr>
              <a:t>Resource-Allocation Graph</a:t>
            </a:r>
          </a:p>
        </p:txBody>
      </p:sp>
      <p:sp>
        <p:nvSpPr>
          <p:cNvPr id="9" name="Rectangle 4"/>
          <p:cNvSpPr>
            <a:spLocks/>
          </p:cNvSpPr>
          <p:nvPr/>
        </p:nvSpPr>
        <p:spPr bwMode="auto">
          <a:xfrm>
            <a:off x="4886325" y="5341938"/>
            <a:ext cx="2989263"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lnSpc>
                <a:spcPct val="104000"/>
              </a:lnSpc>
              <a:spcBef>
                <a:spcPts val="1000"/>
              </a:spcBef>
              <a:buClrTx/>
              <a:buSzPct val="70000"/>
              <a:buFontTx/>
              <a:buNone/>
            </a:pPr>
            <a:r>
              <a:rPr kumimoji="0" lang="en-US" altLang="en-US">
                <a:latin typeface="Arial" panose="020B0604020202020204" pitchFamily="34" charset="0"/>
                <a:cs typeface="Arial" panose="020B0604020202020204" pitchFamily="34" charset="0"/>
                <a:sym typeface="Arial" panose="020B0604020202020204" pitchFamily="34" charset="0"/>
              </a:rPr>
              <a:t>Corresponding wait-for graph</a:t>
            </a:r>
          </a:p>
        </p:txBody>
      </p:sp>
      <p:pic>
        <p:nvPicPr>
          <p:cNvPr id="10" name="Picture 5" descr="imag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7025" y="1395413"/>
            <a:ext cx="5807075" cy="376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87529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Mỗi loại tài nguyên có nhiều thực thể</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buSzPct val="90000"/>
            </a:pPr>
            <a:r>
              <a:rPr lang="vi-VN" altLang="ja-JP" sz="2600"/>
              <a:t>Available: vector độ dài m chỉ số instance sẵn sàng của mỗi loại tài nguyên </a:t>
            </a:r>
          </a:p>
          <a:p>
            <a:pPr>
              <a:buSzPct val="90000"/>
            </a:pPr>
            <a:r>
              <a:rPr lang="vi-VN" altLang="ja-JP" sz="2600"/>
              <a:t>Allocation: ma trận n × m định nghĩa số instance của mỗi loại tài nguyên đã cấp phát cho mỗi process</a:t>
            </a:r>
          </a:p>
          <a:p>
            <a:pPr>
              <a:buSzPct val="90000"/>
            </a:pPr>
            <a:r>
              <a:rPr lang="vi-VN" altLang="ja-JP" sz="2600"/>
              <a:t>Request: ma trận n × m chỉ định yêu cầu hiện tại của mỗi tiến trình.</a:t>
            </a:r>
          </a:p>
          <a:p>
            <a:pPr lvl="1">
              <a:buSzPct val="90000"/>
            </a:pPr>
            <a:r>
              <a:rPr lang="vi-VN" altLang="ja-JP"/>
              <a:t>Request [i,j] = k ⇔ Pi đang yêu cầu thêm k instance của Rj</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Tree>
    <p:extLst>
      <p:ext uri="{BB962C8B-B14F-4D97-AF65-F5344CB8AC3E}">
        <p14:creationId xmlns:p14="http://schemas.microsoft.com/office/powerpoint/2010/main" val="3759602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Giải thuật phát hiện deadlock</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marL="327025" indent="-327025" defTabSz="584200">
              <a:lnSpc>
                <a:spcPct val="110000"/>
              </a:lnSpc>
              <a:spcBef>
                <a:spcPts val="500"/>
              </a:spcBef>
              <a:buNone/>
            </a:pPr>
            <a:r>
              <a:rPr lang="en-US" altLang="en-US" sz="2400">
                <a:solidFill>
                  <a:srgbClr val="0000FF"/>
                </a:solidFill>
                <a:sym typeface="Arial" panose="020B0604020202020204" pitchFamily="34" charset="0"/>
              </a:rPr>
              <a:t>1.</a:t>
            </a:r>
            <a:r>
              <a:rPr lang="en-US" altLang="en-US" sz="2400">
                <a:sym typeface="Arial" panose="020B0604020202020204" pitchFamily="34" charset="0"/>
              </a:rPr>
              <a:t> Gọi </a:t>
            </a:r>
            <a:r>
              <a:rPr lang="en-US" altLang="en-US" sz="2400" i="1">
                <a:solidFill>
                  <a:srgbClr val="0000FF"/>
                </a:solidFill>
                <a:sym typeface="Arial" panose="020B0604020202020204" pitchFamily="34" charset="0"/>
              </a:rPr>
              <a:t>Work</a:t>
            </a:r>
            <a:r>
              <a:rPr lang="en-US" altLang="en-US" sz="2400">
                <a:sym typeface="Arial" panose="020B0604020202020204" pitchFamily="34" charset="0"/>
              </a:rPr>
              <a:t> và </a:t>
            </a:r>
            <a:r>
              <a:rPr lang="en-US" altLang="en-US" sz="2400" i="1">
                <a:solidFill>
                  <a:srgbClr val="0000FF"/>
                </a:solidFill>
                <a:sym typeface="Arial" panose="020B0604020202020204" pitchFamily="34" charset="0"/>
              </a:rPr>
              <a:t>Finish</a:t>
            </a:r>
            <a:r>
              <a:rPr lang="en-US" altLang="en-US" sz="2400">
                <a:sym typeface="Arial" panose="020B0604020202020204" pitchFamily="34" charset="0"/>
              </a:rPr>
              <a:t> là vector kích thước </a:t>
            </a:r>
            <a:r>
              <a:rPr lang="en-US" altLang="en-US" sz="2400" i="1">
                <a:sym typeface="Arial" panose="020B0604020202020204" pitchFamily="34" charset="0"/>
              </a:rPr>
              <a:t>m</a:t>
            </a:r>
            <a:r>
              <a:rPr lang="en-US" altLang="en-US" sz="2400">
                <a:sym typeface="Arial" panose="020B0604020202020204" pitchFamily="34" charset="0"/>
              </a:rPr>
              <a:t> và </a:t>
            </a:r>
            <a:r>
              <a:rPr lang="en-US" altLang="en-US" sz="2400" i="1">
                <a:sym typeface="Arial" panose="020B0604020202020204" pitchFamily="34" charset="0"/>
              </a:rPr>
              <a:t>n</a:t>
            </a:r>
            <a:r>
              <a:rPr lang="en-US" altLang="en-US" sz="2400">
                <a:sym typeface="Arial" panose="020B0604020202020204" pitchFamily="34" charset="0"/>
              </a:rPr>
              <a:t>. Khởi tạo:</a:t>
            </a:r>
          </a:p>
          <a:p>
            <a:pPr marL="644525" lvl="1" indent="-200025" defTabSz="584200">
              <a:lnSpc>
                <a:spcPct val="110000"/>
              </a:lnSpc>
              <a:spcBef>
                <a:spcPts val="400"/>
              </a:spcBef>
              <a:buSzPct val="60000"/>
              <a:buFontTx/>
              <a:buAutoNum type="alphaLcPeriod"/>
            </a:pPr>
            <a:r>
              <a:rPr lang="en-US" altLang="en-US">
                <a:sym typeface="Arial" panose="020B0604020202020204" pitchFamily="34" charset="0"/>
              </a:rPr>
              <a:t>	Work = Available</a:t>
            </a:r>
          </a:p>
          <a:p>
            <a:pPr marL="644525" lvl="1" indent="-200025" defTabSz="584200">
              <a:lnSpc>
                <a:spcPct val="110000"/>
              </a:lnSpc>
              <a:spcBef>
                <a:spcPts val="400"/>
              </a:spcBef>
              <a:buSzPct val="60000"/>
              <a:buFontTx/>
              <a:buAutoNum type="alphaLcPeriod"/>
            </a:pPr>
            <a:r>
              <a:rPr lang="en-US" altLang="en-US">
                <a:sym typeface="Arial" panose="020B0604020202020204" pitchFamily="34" charset="0"/>
              </a:rPr>
              <a:t>	For i = 1, 2,…, n, nếu Allocation</a:t>
            </a:r>
            <a:r>
              <a:rPr lang="en-US" altLang="en-US" baseline="-25000">
                <a:sym typeface="Arial" panose="020B0604020202020204" pitchFamily="34" charset="0"/>
              </a:rPr>
              <a:t>i</a:t>
            </a:r>
            <a:r>
              <a:rPr lang="en-US" altLang="en-US">
                <a:sym typeface="Arial" panose="020B0604020202020204" pitchFamily="34" charset="0"/>
              </a:rPr>
              <a:t> </a:t>
            </a:r>
            <a:r>
              <a:rPr lang="en-US" altLang="en-US">
                <a:sym typeface="Symbol" panose="05050102010706020507" pitchFamily="18" charset="2"/>
              </a:rPr>
              <a:t>≠ </a:t>
            </a:r>
            <a:r>
              <a:rPr lang="en-US" altLang="en-US">
                <a:sym typeface="Arial" panose="020B0604020202020204" pitchFamily="34" charset="0"/>
              </a:rPr>
              <a:t>0 thì Finish[ </a:t>
            </a:r>
            <a:r>
              <a:rPr lang="en-US" altLang="en-US" i="1">
                <a:sym typeface="Arial" panose="020B0604020202020204" pitchFamily="34" charset="0"/>
              </a:rPr>
              <a:t>i</a:t>
            </a:r>
            <a:r>
              <a:rPr lang="en-US" altLang="en-US">
                <a:sym typeface="Arial" panose="020B0604020202020204" pitchFamily="34" charset="0"/>
              </a:rPr>
              <a:t> ]  := false</a:t>
            </a:r>
          </a:p>
          <a:p>
            <a:pPr marL="644525" lvl="1" indent="-200025" defTabSz="584200">
              <a:lnSpc>
                <a:spcPct val="110000"/>
              </a:lnSpc>
              <a:spcBef>
                <a:spcPts val="400"/>
              </a:spcBef>
              <a:buNone/>
            </a:pPr>
            <a:r>
              <a:rPr lang="en-US" altLang="en-US">
                <a:sym typeface="Arial" panose="020B0604020202020204" pitchFamily="34" charset="0"/>
              </a:rPr>
              <a:t>				còn không thì Finish[ </a:t>
            </a:r>
            <a:r>
              <a:rPr lang="en-US" altLang="en-US" i="1">
                <a:sym typeface="Arial" panose="020B0604020202020204" pitchFamily="34" charset="0"/>
              </a:rPr>
              <a:t>i</a:t>
            </a:r>
            <a:r>
              <a:rPr lang="en-US" altLang="en-US">
                <a:sym typeface="Arial" panose="020B0604020202020204" pitchFamily="34" charset="0"/>
              </a:rPr>
              <a:t> ]  := true	</a:t>
            </a:r>
          </a:p>
          <a:p>
            <a:pPr marL="644525" lvl="1" indent="-200025" defTabSz="584200">
              <a:lnSpc>
                <a:spcPct val="110000"/>
              </a:lnSpc>
              <a:spcBef>
                <a:spcPts val="500"/>
              </a:spcBef>
              <a:buNone/>
            </a:pPr>
            <a:endParaRPr lang="en-US" altLang="en-US">
              <a:sym typeface="Arial" panose="020B0604020202020204" pitchFamily="34" charset="0"/>
            </a:endParaRPr>
          </a:p>
          <a:p>
            <a:pPr marL="327025" indent="-327025" defTabSz="584200">
              <a:lnSpc>
                <a:spcPct val="110000"/>
              </a:lnSpc>
              <a:spcBef>
                <a:spcPts val="500"/>
              </a:spcBef>
              <a:buNone/>
            </a:pPr>
            <a:r>
              <a:rPr lang="en-US" altLang="en-US" sz="2400">
                <a:solidFill>
                  <a:srgbClr val="0000FF"/>
                </a:solidFill>
                <a:sym typeface="Arial" panose="020B0604020202020204" pitchFamily="34" charset="0"/>
              </a:rPr>
              <a:t>2.</a:t>
            </a:r>
            <a:r>
              <a:rPr lang="en-US" altLang="en-US" sz="2400">
                <a:sym typeface="Arial" panose="020B0604020202020204" pitchFamily="34" charset="0"/>
              </a:rPr>
              <a:t> Tìm </a:t>
            </a:r>
            <a:r>
              <a:rPr lang="en-US" altLang="en-US" sz="2400" i="1">
                <a:sym typeface="Arial" panose="020B0604020202020204" pitchFamily="34" charset="0"/>
              </a:rPr>
              <a:t>i</a:t>
            </a:r>
            <a:r>
              <a:rPr lang="en-US" altLang="en-US" sz="2400">
                <a:sym typeface="Arial" panose="020B0604020202020204" pitchFamily="34" charset="0"/>
              </a:rPr>
              <a:t> thỏa mãn:</a:t>
            </a:r>
          </a:p>
          <a:p>
            <a:pPr marL="644525" lvl="1" indent="-200025" defTabSz="584200">
              <a:lnSpc>
                <a:spcPct val="110000"/>
              </a:lnSpc>
              <a:spcBef>
                <a:spcPts val="400"/>
              </a:spcBef>
              <a:buSzPct val="60000"/>
              <a:buFontTx/>
              <a:buAutoNum type="alphaLcPeriod"/>
            </a:pPr>
            <a:r>
              <a:rPr lang="en-US" altLang="en-US">
                <a:sym typeface="Arial" panose="020B0604020202020204" pitchFamily="34" charset="0"/>
              </a:rPr>
              <a:t>	Finish[ </a:t>
            </a:r>
            <a:r>
              <a:rPr lang="en-US" altLang="en-US" i="1">
                <a:sym typeface="Arial" panose="020B0604020202020204" pitchFamily="34" charset="0"/>
              </a:rPr>
              <a:t>i</a:t>
            </a:r>
            <a:r>
              <a:rPr lang="en-US" altLang="en-US">
                <a:sym typeface="Arial" panose="020B0604020202020204" pitchFamily="34" charset="0"/>
              </a:rPr>
              <a:t> ]   = false </a:t>
            </a:r>
          </a:p>
          <a:p>
            <a:pPr marL="644525" lvl="1" indent="-200025" defTabSz="584200">
              <a:lnSpc>
                <a:spcPct val="110000"/>
              </a:lnSpc>
              <a:spcBef>
                <a:spcPts val="400"/>
              </a:spcBef>
              <a:buSzPct val="60000"/>
              <a:buFontTx/>
              <a:buAutoNum type="alphaLcPeriod"/>
            </a:pPr>
            <a:r>
              <a:rPr lang="en-US" altLang="en-US">
                <a:sym typeface="Arial" panose="020B0604020202020204" pitchFamily="34" charset="0"/>
              </a:rPr>
              <a:t>	Request</a:t>
            </a:r>
            <a:r>
              <a:rPr lang="en-US" altLang="en-US" i="1" baseline="-25000">
                <a:sym typeface="Arial" panose="020B0604020202020204" pitchFamily="34" charset="0"/>
              </a:rPr>
              <a:t>i</a:t>
            </a:r>
            <a:r>
              <a:rPr lang="en-US" altLang="en-US">
                <a:sym typeface="Arial" panose="020B0604020202020204" pitchFamily="34" charset="0"/>
              </a:rPr>
              <a:t>    </a:t>
            </a:r>
            <a:r>
              <a:rPr lang="en-US" altLang="en-US">
                <a:sym typeface="Symbol" panose="05050102010706020507" pitchFamily="18" charset="2"/>
              </a:rPr>
              <a:t>≤ </a:t>
            </a:r>
            <a:r>
              <a:rPr lang="en-US" altLang="en-US">
                <a:sym typeface="Arial" panose="020B0604020202020204" pitchFamily="34" charset="0"/>
              </a:rPr>
              <a:t>Work</a:t>
            </a:r>
          </a:p>
          <a:p>
            <a:pPr marL="327025" indent="-327025" defTabSz="584200">
              <a:lnSpc>
                <a:spcPct val="110000"/>
              </a:lnSpc>
              <a:spcBef>
                <a:spcPts val="500"/>
              </a:spcBef>
              <a:buSzPct val="60000"/>
              <a:buBlip>
                <a:blip r:embed="rId3"/>
              </a:buBlip>
            </a:pPr>
            <a:r>
              <a:rPr lang="en-US" altLang="en-US" sz="2400">
                <a:sym typeface="Arial" panose="020B0604020202020204" pitchFamily="34" charset="0"/>
              </a:rPr>
              <a:t>Nếu không tồn tại </a:t>
            </a:r>
            <a:r>
              <a:rPr lang="en-US" altLang="en-US" sz="2400" i="1">
                <a:sym typeface="Arial" panose="020B0604020202020204" pitchFamily="34" charset="0"/>
              </a:rPr>
              <a:t>i</a:t>
            </a:r>
            <a:r>
              <a:rPr lang="en-US" altLang="en-US" sz="2400">
                <a:sym typeface="Arial" panose="020B0604020202020204" pitchFamily="34" charset="0"/>
              </a:rPr>
              <a:t> như vậy, đến bước 4.</a:t>
            </a: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Tree>
    <p:extLst>
      <p:ext uri="{BB962C8B-B14F-4D97-AF65-F5344CB8AC3E}">
        <p14:creationId xmlns:p14="http://schemas.microsoft.com/office/powerpoint/2010/main" val="3145297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Giải thuật phát hiện deadlock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marL="333375" indent="-333375" defTabSz="584200">
              <a:lnSpc>
                <a:spcPct val="110000"/>
              </a:lnSpc>
              <a:spcBef>
                <a:spcPts val="1100"/>
              </a:spcBef>
              <a:buNone/>
              <a:defRPr/>
            </a:pPr>
            <a:r>
              <a:rPr lang="en-US" sz="2400">
                <a:solidFill>
                  <a:srgbClr val="0000FF"/>
                </a:solidFill>
              </a:rPr>
              <a:t>3.</a:t>
            </a:r>
            <a:r>
              <a:rPr lang="en-US" sz="2400"/>
              <a:t> Work = Work + Allocation</a:t>
            </a:r>
            <a:r>
              <a:rPr lang="en-US" sz="2400" i="1" baseline="-28000"/>
              <a:t>i</a:t>
            </a:r>
            <a:br>
              <a:rPr lang="en-US" sz="2400" i="1" baseline="-28000"/>
            </a:br>
            <a:r>
              <a:rPr lang="en-US" sz="2400"/>
              <a:t>Finish[ </a:t>
            </a:r>
            <a:r>
              <a:rPr lang="en-US" sz="2400" i="1"/>
              <a:t>i</a:t>
            </a:r>
            <a:r>
              <a:rPr lang="en-US" sz="2400"/>
              <a:t> ] = </a:t>
            </a:r>
            <a:r>
              <a:rPr lang="en-US" sz="2400">
                <a:solidFill>
                  <a:srgbClr val="3333CC"/>
                </a:solidFill>
              </a:rPr>
              <a:t>true</a:t>
            </a:r>
            <a:br>
              <a:rPr lang="en-US" sz="2400">
                <a:solidFill>
                  <a:srgbClr val="3333CC"/>
                </a:solidFill>
              </a:rPr>
            </a:br>
            <a:r>
              <a:rPr lang="en-US" sz="2400"/>
              <a:t>quay về bước 2.</a:t>
            </a:r>
          </a:p>
          <a:p>
            <a:pPr marL="333375" indent="-333375" defTabSz="584200">
              <a:lnSpc>
                <a:spcPct val="110000"/>
              </a:lnSpc>
              <a:spcBef>
                <a:spcPts val="1100"/>
              </a:spcBef>
              <a:buNone/>
              <a:defRPr/>
            </a:pPr>
            <a:endParaRPr lang="en-US" sz="1000"/>
          </a:p>
          <a:p>
            <a:pPr marL="333375" indent="-333375" defTabSz="584200">
              <a:lnSpc>
                <a:spcPct val="110000"/>
              </a:lnSpc>
              <a:spcBef>
                <a:spcPts val="1100"/>
              </a:spcBef>
              <a:buNone/>
              <a:defRPr/>
            </a:pPr>
            <a:r>
              <a:rPr lang="en-US" sz="2400">
                <a:solidFill>
                  <a:srgbClr val="3333CC"/>
                </a:solidFill>
              </a:rPr>
              <a:t>4</a:t>
            </a:r>
            <a:r>
              <a:rPr lang="en-US" sz="2400"/>
              <a:t>. Nếu Finish[ </a:t>
            </a:r>
            <a:r>
              <a:rPr lang="en-US" sz="2400" i="1"/>
              <a:t>i</a:t>
            </a:r>
            <a:r>
              <a:rPr lang="en-US" sz="2400"/>
              <a:t> ] = </a:t>
            </a:r>
            <a:r>
              <a:rPr lang="en-US" sz="2400">
                <a:solidFill>
                  <a:srgbClr val="3333CC"/>
                </a:solidFill>
              </a:rPr>
              <a:t>false</a:t>
            </a:r>
            <a:r>
              <a:rPr lang="en-US" sz="2400"/>
              <a:t>, với một số </a:t>
            </a:r>
            <a:r>
              <a:rPr lang="en-US" sz="2400" i="1"/>
              <a:t>i</a:t>
            </a:r>
            <a:r>
              <a:rPr lang="en-US" sz="2400"/>
              <a:t> = 1,…, </a:t>
            </a:r>
            <a:r>
              <a:rPr lang="en-US" sz="2400" i="1"/>
              <a:t>n</a:t>
            </a:r>
            <a:r>
              <a:rPr lang="en-US" sz="2400"/>
              <a:t>, thì hệ thống đang ở trạng thái </a:t>
            </a:r>
            <a:r>
              <a:rPr lang="en-US" sz="2400">
                <a:solidFill>
                  <a:srgbClr val="FF0000"/>
                </a:solidFill>
              </a:rPr>
              <a:t>deadlock</a:t>
            </a:r>
            <a:r>
              <a:rPr lang="en-US" sz="2400"/>
              <a:t>. Hơn thế nữa, Finish[ </a:t>
            </a:r>
            <a:r>
              <a:rPr lang="en-US" sz="2400" i="1"/>
              <a:t>i</a:t>
            </a:r>
            <a:r>
              <a:rPr lang="en-US" sz="2400"/>
              <a:t> ] = false thì </a:t>
            </a:r>
            <a:r>
              <a:rPr lang="en-US" sz="2400" i="1"/>
              <a:t>P</a:t>
            </a:r>
            <a:r>
              <a:rPr lang="en-US" sz="2400" i="1" baseline="-28000"/>
              <a:t>i</a:t>
            </a:r>
            <a:r>
              <a:rPr lang="en-US" sz="2400"/>
              <a:t> bị deadlocked.</a:t>
            </a:r>
          </a:p>
          <a:p>
            <a:pPr marL="333375" indent="-333375" defTabSz="584200">
              <a:lnSpc>
                <a:spcPct val="110000"/>
              </a:lnSpc>
              <a:spcBef>
                <a:spcPts val="1100"/>
              </a:spcBef>
              <a:buSzPct val="60000"/>
              <a:buFont typeface="Times New Roman" pitchFamily="18" charset="0"/>
              <a:buAutoNum type="arabicPeriod" startAt="4"/>
              <a:defRPr/>
            </a:pPr>
            <a:endParaRPr lang="en-US" sz="2400"/>
          </a:p>
          <a:p>
            <a:pPr marL="333375" indent="-333375" defTabSz="584200">
              <a:spcBef>
                <a:spcPct val="0"/>
              </a:spcBef>
              <a:buNone/>
              <a:defRPr/>
            </a:pPr>
            <a:r>
              <a:rPr lang="en-US" sz="2400"/>
              <a:t>	Thời gian chạy của giải thuật </a:t>
            </a:r>
            <a:r>
              <a:rPr lang="en-US" sz="2400" i="1">
                <a:sym typeface="Arial" pitchFamily="34" charset="0"/>
              </a:rPr>
              <a:t>O</a:t>
            </a:r>
            <a:r>
              <a:rPr lang="en-US" sz="2400"/>
              <a:t>(</a:t>
            </a:r>
            <a:r>
              <a:rPr lang="en-US" sz="2400" i="1"/>
              <a:t>m</a:t>
            </a:r>
            <a:r>
              <a:rPr lang="en-US" sz="2400"/>
              <a:t>·</a:t>
            </a:r>
            <a:r>
              <a:rPr lang="en-US" sz="2400" i="1"/>
              <a:t>n</a:t>
            </a:r>
            <a:r>
              <a:rPr lang="en-US" sz="2400" baseline="30000"/>
              <a:t>2</a:t>
            </a:r>
            <a:r>
              <a:rPr lang="en-US" sz="2400"/>
              <a:t>)</a:t>
            </a:r>
            <a:endParaRPr lang="en-US" sz="18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Tree>
    <p:extLst>
      <p:ext uri="{BB962C8B-B14F-4D97-AF65-F5344CB8AC3E}">
        <p14:creationId xmlns:p14="http://schemas.microsoft.com/office/powerpoint/2010/main" val="3609597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Giải thuật phát hiện deadlock - Ví dụ</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5 quá trình P0 ,…, P4 3 loại tài nguyên: </a:t>
            </a:r>
          </a:p>
          <a:p>
            <a:pPr lvl="1"/>
            <a:r>
              <a:rPr lang="vi-VN" altLang="ja-JP" sz="2400"/>
              <a:t>	</a:t>
            </a:r>
            <a:r>
              <a:rPr lang="vi-VN" altLang="ja-JP"/>
              <a:t>A (7 instance), B (2 instance), C (6 instance).</a:t>
            </a:r>
          </a:p>
          <a:p>
            <a:r>
              <a:rPr lang="vi-VN" altLang="ja-JP" sz="2600"/>
              <a:t>Tại thời điểm T0</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graphicFrame>
        <p:nvGraphicFramePr>
          <p:cNvPr id="7" name="Table 6"/>
          <p:cNvGraphicFramePr>
            <a:graphicFrameLocks noGrp="1"/>
          </p:cNvGraphicFramePr>
          <p:nvPr/>
        </p:nvGraphicFramePr>
        <p:xfrm>
          <a:off x="1600200" y="2921000"/>
          <a:ext cx="6567489" cy="2843211"/>
        </p:xfrm>
        <a:graphic>
          <a:graphicData uri="http://schemas.openxmlformats.org/drawingml/2006/table">
            <a:tbl>
              <a:tblPr firstRow="1" bandRow="1">
                <a:tableStyleId>{5C22544A-7EE6-4342-B048-85BDC9FD1C3A}</a:tableStyleId>
              </a:tblPr>
              <a:tblGrid>
                <a:gridCol w="1641870">
                  <a:extLst>
                    <a:ext uri="{9D8B030D-6E8A-4147-A177-3AD203B41FA5}">
                      <a16:colId xmlns:a16="http://schemas.microsoft.com/office/drawing/2014/main" val="20000"/>
                    </a:ext>
                  </a:extLst>
                </a:gridCol>
                <a:gridCol w="547291">
                  <a:extLst>
                    <a:ext uri="{9D8B030D-6E8A-4147-A177-3AD203B41FA5}">
                      <a16:colId xmlns:a16="http://schemas.microsoft.com/office/drawing/2014/main" val="20001"/>
                    </a:ext>
                  </a:extLst>
                </a:gridCol>
                <a:gridCol w="547291">
                  <a:extLst>
                    <a:ext uri="{9D8B030D-6E8A-4147-A177-3AD203B41FA5}">
                      <a16:colId xmlns:a16="http://schemas.microsoft.com/office/drawing/2014/main" val="20002"/>
                    </a:ext>
                  </a:extLst>
                </a:gridCol>
                <a:gridCol w="547291">
                  <a:extLst>
                    <a:ext uri="{9D8B030D-6E8A-4147-A177-3AD203B41FA5}">
                      <a16:colId xmlns:a16="http://schemas.microsoft.com/office/drawing/2014/main" val="20003"/>
                    </a:ext>
                  </a:extLst>
                </a:gridCol>
                <a:gridCol w="547291">
                  <a:extLst>
                    <a:ext uri="{9D8B030D-6E8A-4147-A177-3AD203B41FA5}">
                      <a16:colId xmlns:a16="http://schemas.microsoft.com/office/drawing/2014/main" val="20004"/>
                    </a:ext>
                  </a:extLst>
                </a:gridCol>
                <a:gridCol w="547291">
                  <a:extLst>
                    <a:ext uri="{9D8B030D-6E8A-4147-A177-3AD203B41FA5}">
                      <a16:colId xmlns:a16="http://schemas.microsoft.com/office/drawing/2014/main" val="20005"/>
                    </a:ext>
                  </a:extLst>
                </a:gridCol>
                <a:gridCol w="547291">
                  <a:extLst>
                    <a:ext uri="{9D8B030D-6E8A-4147-A177-3AD203B41FA5}">
                      <a16:colId xmlns:a16="http://schemas.microsoft.com/office/drawing/2014/main" val="20006"/>
                    </a:ext>
                  </a:extLst>
                </a:gridCol>
                <a:gridCol w="547291">
                  <a:extLst>
                    <a:ext uri="{9D8B030D-6E8A-4147-A177-3AD203B41FA5}">
                      <a16:colId xmlns:a16="http://schemas.microsoft.com/office/drawing/2014/main" val="20007"/>
                    </a:ext>
                  </a:extLst>
                </a:gridCol>
                <a:gridCol w="547291">
                  <a:extLst>
                    <a:ext uri="{9D8B030D-6E8A-4147-A177-3AD203B41FA5}">
                      <a16:colId xmlns:a16="http://schemas.microsoft.com/office/drawing/2014/main" val="20008"/>
                    </a:ext>
                  </a:extLst>
                </a:gridCol>
                <a:gridCol w="547291">
                  <a:extLst>
                    <a:ext uri="{9D8B030D-6E8A-4147-A177-3AD203B41FA5}">
                      <a16:colId xmlns:a16="http://schemas.microsoft.com/office/drawing/2014/main" val="20009"/>
                    </a:ext>
                  </a:extLst>
                </a:gridCol>
              </a:tblGrid>
              <a:tr h="406173">
                <a:tc>
                  <a:txBody>
                    <a:bodyPr/>
                    <a:lstStyle/>
                    <a:p>
                      <a:pPr algn="ctr"/>
                      <a:endParaRPr lang="en-US" sz="1800"/>
                    </a:p>
                  </a:txBody>
                  <a:tcPr marL="91424" marR="91424" marT="45746" marB="45746" anchor="ct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Allocation</a:t>
                      </a:r>
                    </a:p>
                  </a:txBody>
                  <a:tcPr marL="91424" marR="91424" marT="45746" marB="45746"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Request</a:t>
                      </a:r>
                    </a:p>
                  </a:txBody>
                  <a:tcPr marL="91424" marR="91424" marT="45746" marB="45746"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Available</a:t>
                      </a:r>
                    </a:p>
                  </a:txBody>
                  <a:tcPr marL="91424" marR="91424" marT="45746" marB="45746"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6173">
                <a:tc>
                  <a:txBody>
                    <a:bodyPr/>
                    <a:lstStyle/>
                    <a:p>
                      <a:pPr algn="ctr"/>
                      <a:endParaRPr lang="en-US" sz="1800"/>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24" marR="91424" marT="45746" marB="45746" anchor="ctr"/>
                </a:tc>
                <a:extLst>
                  <a:ext uri="{0D108BD9-81ED-4DB2-BD59-A6C34878D82A}">
                    <a16:rowId xmlns:a16="http://schemas.microsoft.com/office/drawing/2014/main" val="10001"/>
                  </a:ext>
                </a:extLst>
              </a:tr>
              <a:tr h="406173">
                <a:tc>
                  <a:txBody>
                    <a:bodyPr/>
                    <a:lstStyle/>
                    <a:p>
                      <a:pPr algn="ctr"/>
                      <a:r>
                        <a:rPr lang="en-US" sz="1800" err="1"/>
                        <a:t>P0</a:t>
                      </a:r>
                      <a:endParaRPr lang="en-US" sz="1800"/>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1</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extLst>
                  <a:ext uri="{0D108BD9-81ED-4DB2-BD59-A6C34878D82A}">
                    <a16:rowId xmlns:a16="http://schemas.microsoft.com/office/drawing/2014/main" val="10002"/>
                  </a:ext>
                </a:extLst>
              </a:tr>
              <a:tr h="406173">
                <a:tc>
                  <a:txBody>
                    <a:bodyPr/>
                    <a:lstStyle/>
                    <a:p>
                      <a:pPr algn="ctr"/>
                      <a:r>
                        <a:rPr lang="en-US" sz="1800" err="1"/>
                        <a:t>P1</a:t>
                      </a:r>
                      <a:endParaRPr lang="en-US" sz="1800"/>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extLst>
                  <a:ext uri="{0D108BD9-81ED-4DB2-BD59-A6C34878D82A}">
                    <a16:rowId xmlns:a16="http://schemas.microsoft.com/office/drawing/2014/main" val="10003"/>
                  </a:ext>
                </a:extLst>
              </a:tr>
              <a:tr h="406173">
                <a:tc>
                  <a:txBody>
                    <a:bodyPr/>
                    <a:lstStyle/>
                    <a:p>
                      <a:pPr algn="ctr"/>
                      <a:r>
                        <a:rPr lang="en-US" sz="1800" err="1"/>
                        <a:t>P2</a:t>
                      </a:r>
                      <a:endParaRPr lang="en-US" sz="1800"/>
                    </a:p>
                  </a:txBody>
                  <a:tcPr marL="91424" marR="91424" marT="45746" marB="45746" anchor="ctr"/>
                </a:tc>
                <a:tc>
                  <a:txBody>
                    <a:bodyPr/>
                    <a:lstStyle/>
                    <a:p>
                      <a:pPr algn="ctr"/>
                      <a:r>
                        <a:rPr lang="en-US" sz="1800">
                          <a:solidFill>
                            <a:schemeClr val="tx1"/>
                          </a:solidFill>
                        </a:rPr>
                        <a:t>3</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3</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extLst>
                  <a:ext uri="{0D108BD9-81ED-4DB2-BD59-A6C34878D82A}">
                    <a16:rowId xmlns:a16="http://schemas.microsoft.com/office/drawing/2014/main" val="10004"/>
                  </a:ext>
                </a:extLst>
              </a:tr>
              <a:tr h="406173">
                <a:tc>
                  <a:txBody>
                    <a:bodyPr/>
                    <a:lstStyle/>
                    <a:p>
                      <a:pPr algn="ctr"/>
                      <a:r>
                        <a:rPr lang="en-US" sz="1800"/>
                        <a:t>P3</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r>
                        <a:rPr lang="en-US" sz="1800">
                          <a:solidFill>
                            <a:schemeClr val="tx1"/>
                          </a:solidFill>
                        </a:rPr>
                        <a:t>1</a:t>
                      </a:r>
                    </a:p>
                  </a:txBody>
                  <a:tcPr marL="91424" marR="91424" marT="45746" marB="45746" anchor="ctr"/>
                </a:tc>
                <a:tc>
                  <a:txBody>
                    <a:bodyPr/>
                    <a:lstStyle/>
                    <a:p>
                      <a:pPr algn="ctr"/>
                      <a:r>
                        <a:rPr lang="en-US" sz="1800">
                          <a:solidFill>
                            <a:schemeClr val="tx1"/>
                          </a:solidFill>
                        </a:rPr>
                        <a:t>1</a:t>
                      </a:r>
                    </a:p>
                  </a:txBody>
                  <a:tcPr marL="91424" marR="91424" marT="45746" marB="45746" anchor="ctr"/>
                </a:tc>
                <a:tc>
                  <a:txBody>
                    <a:bodyPr/>
                    <a:lstStyle/>
                    <a:p>
                      <a:pPr algn="ctr"/>
                      <a:r>
                        <a:rPr lang="en-US" sz="1800">
                          <a:solidFill>
                            <a:schemeClr val="tx1"/>
                          </a:solidFill>
                        </a:rPr>
                        <a:t>1</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extLst>
                  <a:ext uri="{0D108BD9-81ED-4DB2-BD59-A6C34878D82A}">
                    <a16:rowId xmlns:a16="http://schemas.microsoft.com/office/drawing/2014/main" val="10005"/>
                  </a:ext>
                </a:extLst>
              </a:tr>
              <a:tr h="406173">
                <a:tc>
                  <a:txBody>
                    <a:bodyPr/>
                    <a:lstStyle/>
                    <a:p>
                      <a:pPr algn="ctr"/>
                      <a:r>
                        <a:rPr lang="en-US" sz="1800"/>
                        <a:t>P4</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extLst>
                  <a:ext uri="{0D108BD9-81ED-4DB2-BD59-A6C34878D82A}">
                    <a16:rowId xmlns:a16="http://schemas.microsoft.com/office/drawing/2014/main" val="10006"/>
                  </a:ext>
                </a:extLst>
              </a:tr>
            </a:tbl>
          </a:graphicData>
        </a:graphic>
      </p:graphicFrame>
      <p:sp>
        <p:nvSpPr>
          <p:cNvPr id="8" name="Rectangle 215"/>
          <p:cNvSpPr>
            <a:spLocks/>
          </p:cNvSpPr>
          <p:nvPr/>
        </p:nvSpPr>
        <p:spPr bwMode="auto">
          <a:xfrm>
            <a:off x="474663" y="6054725"/>
            <a:ext cx="82756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ts val="400"/>
              </a:spcBef>
              <a:buClrTx/>
              <a:buSzTx/>
              <a:buFontTx/>
              <a:buNone/>
            </a:pPr>
            <a:r>
              <a:rPr kumimoji="0" lang="en-US" altLang="en-US" sz="2000">
                <a:latin typeface="Arial" panose="020B0604020202020204" pitchFamily="34" charset="0"/>
                <a:cs typeface="Arial" panose="020B0604020202020204" pitchFamily="34" charset="0"/>
                <a:sym typeface="Arial" panose="020B0604020202020204" pitchFamily="34" charset="0"/>
              </a:rPr>
              <a:t>Chuỗi &lt;</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0</a:t>
            </a:r>
            <a:r>
              <a:rPr kumimoji="0" lang="en-US" altLang="en-US" sz="2000">
                <a:latin typeface="Arial" panose="020B0604020202020204" pitchFamily="34" charset="0"/>
                <a:cs typeface="Arial" panose="020B0604020202020204" pitchFamily="34" charset="0"/>
                <a:sym typeface="Arial" panose="020B0604020202020204" pitchFamily="34" charset="0"/>
              </a:rPr>
              <a:t>, </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2</a:t>
            </a:r>
            <a:r>
              <a:rPr kumimoji="0" lang="en-US" altLang="en-US" sz="2000">
                <a:latin typeface="Arial" panose="020B0604020202020204" pitchFamily="34" charset="0"/>
                <a:cs typeface="Arial" panose="020B0604020202020204" pitchFamily="34" charset="0"/>
                <a:sym typeface="Arial" panose="020B0604020202020204" pitchFamily="34" charset="0"/>
              </a:rPr>
              <a:t>, </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3</a:t>
            </a:r>
            <a:r>
              <a:rPr kumimoji="0" lang="en-US" altLang="en-US" sz="2000">
                <a:latin typeface="Arial" panose="020B0604020202020204" pitchFamily="34" charset="0"/>
                <a:cs typeface="Arial" panose="020B0604020202020204" pitchFamily="34" charset="0"/>
                <a:sym typeface="Arial" panose="020B0604020202020204" pitchFamily="34" charset="0"/>
              </a:rPr>
              <a:t>, </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1</a:t>
            </a:r>
            <a:r>
              <a:rPr kumimoji="0" lang="en-US" altLang="en-US" sz="2000">
                <a:latin typeface="Arial" panose="020B0604020202020204" pitchFamily="34" charset="0"/>
                <a:cs typeface="Arial" panose="020B0604020202020204" pitchFamily="34" charset="0"/>
                <a:sym typeface="Arial" panose="020B0604020202020204" pitchFamily="34" charset="0"/>
              </a:rPr>
              <a:t>, </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4</a:t>
            </a:r>
            <a:r>
              <a:rPr kumimoji="0" lang="en-US" altLang="en-US" sz="2000">
                <a:latin typeface="Arial" panose="020B0604020202020204" pitchFamily="34" charset="0"/>
                <a:cs typeface="Arial" panose="020B0604020202020204" pitchFamily="34" charset="0"/>
                <a:sym typeface="Arial" panose="020B0604020202020204" pitchFamily="34" charset="0"/>
              </a:rPr>
              <a:t>&gt; sẽ cho kết quả Finish[</a:t>
            </a:r>
            <a:r>
              <a:rPr kumimoji="0" lang="en-US" altLang="en-US" sz="2000" i="1">
                <a:latin typeface="Arial" panose="020B0604020202020204" pitchFamily="34" charset="0"/>
                <a:cs typeface="Arial" panose="020B0604020202020204" pitchFamily="34" charset="0"/>
                <a:sym typeface="Arial" panose="020B0604020202020204" pitchFamily="34" charset="0"/>
              </a:rPr>
              <a:t> i </a:t>
            </a:r>
            <a:r>
              <a:rPr kumimoji="0" lang="en-US" altLang="en-US" sz="2000">
                <a:latin typeface="Arial" panose="020B0604020202020204" pitchFamily="34" charset="0"/>
                <a:cs typeface="Arial" panose="020B0604020202020204" pitchFamily="34" charset="0"/>
                <a:sym typeface="Arial" panose="020B0604020202020204" pitchFamily="34" charset="0"/>
              </a:rPr>
              <a:t>] = true,</a:t>
            </a:r>
            <a:r>
              <a:rPr kumimoji="0" lang="en-US" altLang="en-US" sz="2000" i="1">
                <a:latin typeface="Arial" panose="020B0604020202020204" pitchFamily="34" charset="0"/>
                <a:cs typeface="Arial" panose="020B0604020202020204" pitchFamily="34" charset="0"/>
                <a:sym typeface="Arial" panose="020B0604020202020204" pitchFamily="34" charset="0"/>
              </a:rPr>
              <a:t> i </a:t>
            </a:r>
            <a:r>
              <a:rPr kumimoji="0" lang="en-US" altLang="en-US" sz="2000">
                <a:latin typeface="Arial" panose="020B0604020202020204" pitchFamily="34" charset="0"/>
                <a:cs typeface="Arial" panose="020B0604020202020204" pitchFamily="34" charset="0"/>
                <a:sym typeface="Arial" panose="020B0604020202020204" pitchFamily="34" charset="0"/>
              </a:rPr>
              <a:t>= 1,…, </a:t>
            </a:r>
            <a:r>
              <a:rPr kumimoji="0" lang="en-US" altLang="en-US" sz="2000" i="1">
                <a:latin typeface="Arial" panose="020B0604020202020204" pitchFamily="34" charset="0"/>
                <a:cs typeface="Arial" panose="020B0604020202020204" pitchFamily="34" charset="0"/>
                <a:sym typeface="Arial" panose="020B0604020202020204" pitchFamily="34" charset="0"/>
              </a:rPr>
              <a:t>n</a:t>
            </a:r>
            <a:endParaRPr kumimoji="0" lang="en-US" altLang="en-US">
              <a:latin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578891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Giải thuật phát hiện deadlock - Ví dụ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P2 yêu cầu thêm một instance của C. Ma trận Request như sau:</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graphicFrame>
        <p:nvGraphicFramePr>
          <p:cNvPr id="9" name="Table 8"/>
          <p:cNvGraphicFramePr>
            <a:graphicFrameLocks noGrp="1"/>
          </p:cNvGraphicFramePr>
          <p:nvPr/>
        </p:nvGraphicFramePr>
        <p:xfrm>
          <a:off x="1277938" y="2319338"/>
          <a:ext cx="6569076" cy="2843211"/>
        </p:xfrm>
        <a:graphic>
          <a:graphicData uri="http://schemas.openxmlformats.org/drawingml/2006/table">
            <a:tbl>
              <a:tblPr firstRow="1" bandRow="1">
                <a:tableStyleId>{5C22544A-7EE6-4342-B048-85BDC9FD1C3A}</a:tableStyleId>
              </a:tblPr>
              <a:tblGrid>
                <a:gridCol w="1642269">
                  <a:extLst>
                    <a:ext uri="{9D8B030D-6E8A-4147-A177-3AD203B41FA5}">
                      <a16:colId xmlns:a16="http://schemas.microsoft.com/office/drawing/2014/main" val="20000"/>
                    </a:ext>
                  </a:extLst>
                </a:gridCol>
                <a:gridCol w="547423">
                  <a:extLst>
                    <a:ext uri="{9D8B030D-6E8A-4147-A177-3AD203B41FA5}">
                      <a16:colId xmlns:a16="http://schemas.microsoft.com/office/drawing/2014/main" val="20001"/>
                    </a:ext>
                  </a:extLst>
                </a:gridCol>
                <a:gridCol w="547423">
                  <a:extLst>
                    <a:ext uri="{9D8B030D-6E8A-4147-A177-3AD203B41FA5}">
                      <a16:colId xmlns:a16="http://schemas.microsoft.com/office/drawing/2014/main" val="20002"/>
                    </a:ext>
                  </a:extLst>
                </a:gridCol>
                <a:gridCol w="547423">
                  <a:extLst>
                    <a:ext uri="{9D8B030D-6E8A-4147-A177-3AD203B41FA5}">
                      <a16:colId xmlns:a16="http://schemas.microsoft.com/office/drawing/2014/main" val="20003"/>
                    </a:ext>
                  </a:extLst>
                </a:gridCol>
                <a:gridCol w="547423">
                  <a:extLst>
                    <a:ext uri="{9D8B030D-6E8A-4147-A177-3AD203B41FA5}">
                      <a16:colId xmlns:a16="http://schemas.microsoft.com/office/drawing/2014/main" val="20004"/>
                    </a:ext>
                  </a:extLst>
                </a:gridCol>
                <a:gridCol w="547423">
                  <a:extLst>
                    <a:ext uri="{9D8B030D-6E8A-4147-A177-3AD203B41FA5}">
                      <a16:colId xmlns:a16="http://schemas.microsoft.com/office/drawing/2014/main" val="20005"/>
                    </a:ext>
                  </a:extLst>
                </a:gridCol>
                <a:gridCol w="547423">
                  <a:extLst>
                    <a:ext uri="{9D8B030D-6E8A-4147-A177-3AD203B41FA5}">
                      <a16:colId xmlns:a16="http://schemas.microsoft.com/office/drawing/2014/main" val="20006"/>
                    </a:ext>
                  </a:extLst>
                </a:gridCol>
                <a:gridCol w="547423">
                  <a:extLst>
                    <a:ext uri="{9D8B030D-6E8A-4147-A177-3AD203B41FA5}">
                      <a16:colId xmlns:a16="http://schemas.microsoft.com/office/drawing/2014/main" val="20007"/>
                    </a:ext>
                  </a:extLst>
                </a:gridCol>
                <a:gridCol w="547423">
                  <a:extLst>
                    <a:ext uri="{9D8B030D-6E8A-4147-A177-3AD203B41FA5}">
                      <a16:colId xmlns:a16="http://schemas.microsoft.com/office/drawing/2014/main" val="20008"/>
                    </a:ext>
                  </a:extLst>
                </a:gridCol>
                <a:gridCol w="547423">
                  <a:extLst>
                    <a:ext uri="{9D8B030D-6E8A-4147-A177-3AD203B41FA5}">
                      <a16:colId xmlns:a16="http://schemas.microsoft.com/office/drawing/2014/main" val="20009"/>
                    </a:ext>
                  </a:extLst>
                </a:gridCol>
              </a:tblGrid>
              <a:tr h="406173">
                <a:tc>
                  <a:txBody>
                    <a:bodyPr/>
                    <a:lstStyle/>
                    <a:p>
                      <a:pPr algn="ctr"/>
                      <a:endParaRPr lang="en-US" sz="1800"/>
                    </a:p>
                  </a:txBody>
                  <a:tcPr marL="91446" marR="91446" marT="45746" marB="45746" anchor="ct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Allocation</a:t>
                      </a:r>
                    </a:p>
                  </a:txBody>
                  <a:tcPr marL="91446" marR="91446" marT="45746" marB="45746"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Request</a:t>
                      </a:r>
                    </a:p>
                  </a:txBody>
                  <a:tcPr marL="91446" marR="91446" marT="45746" marB="45746"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Available</a:t>
                      </a:r>
                    </a:p>
                  </a:txBody>
                  <a:tcPr marL="91446" marR="91446" marT="45746" marB="45746"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6173">
                <a:tc>
                  <a:txBody>
                    <a:bodyPr/>
                    <a:lstStyle/>
                    <a:p>
                      <a:pPr algn="ctr"/>
                      <a:endParaRPr lang="en-US" sz="1800"/>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46" marR="91446" marT="45746" marB="45746" anchor="ctr"/>
                </a:tc>
                <a:extLst>
                  <a:ext uri="{0D108BD9-81ED-4DB2-BD59-A6C34878D82A}">
                    <a16:rowId xmlns:a16="http://schemas.microsoft.com/office/drawing/2014/main" val="10001"/>
                  </a:ext>
                </a:extLst>
              </a:tr>
              <a:tr h="406173">
                <a:tc>
                  <a:txBody>
                    <a:bodyPr/>
                    <a:lstStyle/>
                    <a:p>
                      <a:pPr algn="ctr"/>
                      <a:r>
                        <a:rPr lang="en-US" sz="1800" err="1"/>
                        <a:t>P0</a:t>
                      </a:r>
                      <a:endParaRPr lang="en-US" sz="1800"/>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extLst>
                  <a:ext uri="{0D108BD9-81ED-4DB2-BD59-A6C34878D82A}">
                    <a16:rowId xmlns:a16="http://schemas.microsoft.com/office/drawing/2014/main" val="10002"/>
                  </a:ext>
                </a:extLst>
              </a:tr>
              <a:tr h="406173">
                <a:tc>
                  <a:txBody>
                    <a:bodyPr/>
                    <a:lstStyle/>
                    <a:p>
                      <a:pPr algn="ctr"/>
                      <a:r>
                        <a:rPr lang="en-US" sz="1800" err="1"/>
                        <a:t>P1</a:t>
                      </a:r>
                      <a:endParaRPr lang="en-US" sz="1800"/>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extLst>
                  <a:ext uri="{0D108BD9-81ED-4DB2-BD59-A6C34878D82A}">
                    <a16:rowId xmlns:a16="http://schemas.microsoft.com/office/drawing/2014/main" val="10003"/>
                  </a:ext>
                </a:extLst>
              </a:tr>
              <a:tr h="406173">
                <a:tc>
                  <a:txBody>
                    <a:bodyPr/>
                    <a:lstStyle/>
                    <a:p>
                      <a:pPr algn="ctr"/>
                      <a:r>
                        <a:rPr lang="en-US" sz="1800" err="1"/>
                        <a:t>P2</a:t>
                      </a:r>
                      <a:endParaRPr lang="en-US" sz="1800"/>
                    </a:p>
                  </a:txBody>
                  <a:tcPr marL="91446" marR="91446" marT="45746" marB="45746" anchor="ctr"/>
                </a:tc>
                <a:tc>
                  <a:txBody>
                    <a:bodyPr/>
                    <a:lstStyle/>
                    <a:p>
                      <a:pPr algn="ctr"/>
                      <a:r>
                        <a:rPr lang="en-US" sz="1800">
                          <a:solidFill>
                            <a:schemeClr val="tx1"/>
                          </a:solidFill>
                        </a:rPr>
                        <a:t>3</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3</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extLst>
                  <a:ext uri="{0D108BD9-81ED-4DB2-BD59-A6C34878D82A}">
                    <a16:rowId xmlns:a16="http://schemas.microsoft.com/office/drawing/2014/main" val="10004"/>
                  </a:ext>
                </a:extLst>
              </a:tr>
              <a:tr h="406173">
                <a:tc>
                  <a:txBody>
                    <a:bodyPr/>
                    <a:lstStyle/>
                    <a:p>
                      <a:pPr algn="ctr"/>
                      <a:r>
                        <a:rPr lang="en-US" sz="1800"/>
                        <a:t>P3</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extLst>
                  <a:ext uri="{0D108BD9-81ED-4DB2-BD59-A6C34878D82A}">
                    <a16:rowId xmlns:a16="http://schemas.microsoft.com/office/drawing/2014/main" val="10005"/>
                  </a:ext>
                </a:extLst>
              </a:tr>
              <a:tr h="406173">
                <a:tc>
                  <a:txBody>
                    <a:bodyPr/>
                    <a:lstStyle/>
                    <a:p>
                      <a:pPr algn="ctr"/>
                      <a:r>
                        <a:rPr lang="en-US" sz="1800"/>
                        <a:t>P4</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3119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Phục hồi deadlock</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pPr>
            <a:r>
              <a:rPr lang="vi-VN" altLang="en-US" sz="2400"/>
              <a:t>Khi deadlock xảy ra, để phục hồi</a:t>
            </a:r>
          </a:p>
          <a:p>
            <a:pPr lvl="1">
              <a:lnSpc>
                <a:spcPct val="150000"/>
              </a:lnSpc>
            </a:pPr>
            <a:r>
              <a:rPr lang="vi-VN" altLang="en-US"/>
              <a:t>Báo người vận hành</a:t>
            </a:r>
          </a:p>
          <a:p>
            <a:pPr lvl="1">
              <a:lnSpc>
                <a:spcPct val="150000"/>
              </a:lnSpc>
            </a:pPr>
            <a:r>
              <a:rPr lang="vi-VN" altLang="en-US"/>
              <a:t>Hệ thống tự động phục hồi bằng cách bẻ gãy chu trình deadlock:</a:t>
            </a:r>
          </a:p>
          <a:p>
            <a:pPr lvl="2">
              <a:lnSpc>
                <a:spcPct val="150000"/>
              </a:lnSpc>
            </a:pPr>
            <a:r>
              <a:rPr lang="vi-VN" altLang="en-US" sz="2200"/>
              <a:t>Chấm dứt một hay nhiều tiến trình</a:t>
            </a:r>
          </a:p>
          <a:p>
            <a:pPr lvl="2">
              <a:lnSpc>
                <a:spcPct val="150000"/>
              </a:lnSpc>
            </a:pPr>
            <a:r>
              <a:rPr lang="vi-VN" altLang="en-US" sz="2200"/>
              <a:t>Lấy lại tài nguyên từ một hay nhiều tiến trình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Tree>
    <p:extLst>
      <p:ext uri="{BB962C8B-B14F-4D97-AF65-F5344CB8AC3E}">
        <p14:creationId xmlns:p14="http://schemas.microsoft.com/office/powerpoint/2010/main" val="3221009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Chấm dứt quá trình</a:t>
            </a:r>
            <a:endParaRPr kumimoji="1" lang="ja-JP" altLang="en-US" dirty="0"/>
          </a:p>
        </p:txBody>
      </p:sp>
      <p:sp>
        <p:nvSpPr>
          <p:cNvPr id="3" name="コンテンツ プレースホルダー 2"/>
          <p:cNvSpPr>
            <a:spLocks noGrp="1"/>
          </p:cNvSpPr>
          <p:nvPr>
            <p:ph idx="1"/>
          </p:nvPr>
        </p:nvSpPr>
        <p:spPr>
          <a:xfrm>
            <a:off x="251520" y="1371599"/>
            <a:ext cx="8640960" cy="5153025"/>
          </a:xfrm>
        </p:spPr>
        <p:txBody>
          <a:bodyPr/>
          <a:lstStyle/>
          <a:p>
            <a:r>
              <a:rPr lang="vi-VN" altLang="en-US" sz="2400"/>
              <a:t>Chấm dứt quá trình bị deadlock</a:t>
            </a:r>
          </a:p>
          <a:p>
            <a:pPr lvl="1"/>
            <a:r>
              <a:rPr lang="vi-VN" altLang="en-US"/>
              <a:t>Chấm dứt lần lượt từng tiến trình cho đến khi không còn deadlock</a:t>
            </a:r>
          </a:p>
          <a:p>
            <a:pPr lvl="2"/>
            <a:r>
              <a:rPr lang="vi-VN" altLang="en-US" sz="2400"/>
              <a:t>Sử dụng giải thuật phát hiện deadlock để xác định còn deadlock hay không</a:t>
            </a:r>
          </a:p>
          <a:p>
            <a:r>
              <a:rPr lang="vi-VN" altLang="en-US" sz="2400"/>
              <a:t>Dựa trên yếu tố nào để chấm dứt?</a:t>
            </a:r>
          </a:p>
          <a:p>
            <a:pPr lvl="1"/>
            <a:r>
              <a:rPr lang="vi-VN" altLang="en-US"/>
              <a:t>Độ ưu tiên của tiến trình</a:t>
            </a:r>
          </a:p>
          <a:p>
            <a:pPr lvl="1"/>
            <a:r>
              <a:rPr lang="vi-VN" altLang="en-US"/>
              <a:t>Thời gian đã thực thi của tiến trình và thời gian còn lại</a:t>
            </a:r>
          </a:p>
          <a:p>
            <a:pPr lvl="1"/>
            <a:r>
              <a:rPr lang="vi-VN" altLang="en-US"/>
              <a:t>Loại tài nguyên mà tiến trình đã sử dụng</a:t>
            </a:r>
          </a:p>
          <a:p>
            <a:pPr lvl="1"/>
            <a:r>
              <a:rPr lang="vi-VN" altLang="en-US"/>
              <a:t>Tài nguyên mà tiến trình cần thêm để hoàn tất công việc</a:t>
            </a:r>
          </a:p>
          <a:p>
            <a:pPr lvl="1"/>
            <a:r>
              <a:rPr lang="vi-VN" altLang="en-US"/>
              <a:t>Số lượng tiến trình cần được chấm dứt</a:t>
            </a:r>
          </a:p>
          <a:p>
            <a:pPr lvl="1"/>
            <a:r>
              <a:rPr lang="vi-VN" altLang="en-US"/>
              <a:t>Tiến trình là interactive hay batch</a:t>
            </a: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Tree>
    <p:extLst>
      <p:ext uri="{BB962C8B-B14F-4D97-AF65-F5344CB8AC3E}">
        <p14:creationId xmlns:p14="http://schemas.microsoft.com/office/powerpoint/2010/main" val="1037704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Lấy tại tài nguyên</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en-US" sz="2400"/>
              <a:t>Lấy lại tài nguyên từ một </a:t>
            </a:r>
            <a:r>
              <a:rPr lang="en-US" altLang="en-US" sz="2400"/>
              <a:t>tiến trình</a:t>
            </a:r>
            <a:r>
              <a:rPr lang="vi-VN" altLang="en-US" sz="2400"/>
              <a:t>, cấp phát cho </a:t>
            </a:r>
            <a:r>
              <a:rPr lang="en-US" altLang="en-US" sz="2400"/>
              <a:t>tiến trình</a:t>
            </a:r>
            <a:r>
              <a:rPr lang="vi-VN" altLang="en-US" sz="2400"/>
              <a:t> khác cho đến khi không còn deadlock nữa.</a:t>
            </a:r>
          </a:p>
          <a:p>
            <a:r>
              <a:rPr lang="vi-VN" altLang="en-US" sz="2400">
                <a:solidFill>
                  <a:srgbClr val="0070C0"/>
                </a:solidFill>
              </a:rPr>
              <a:t>Chọn “nạn nhân” </a:t>
            </a:r>
            <a:r>
              <a:rPr lang="vi-VN" altLang="en-US" sz="2400"/>
              <a:t>để tối thiểu chi phí (có thể dựa trên số tài nguyên sở hữu, thời gian CPU đã tiêu tốn,...)</a:t>
            </a:r>
          </a:p>
          <a:p>
            <a:r>
              <a:rPr lang="vi-VN" altLang="en-US" sz="2400">
                <a:solidFill>
                  <a:srgbClr val="0070C0"/>
                </a:solidFill>
              </a:rPr>
              <a:t>Trở lại trạng thái trước deadlock (Rollback): </a:t>
            </a:r>
          </a:p>
          <a:p>
            <a:pPr lvl="1"/>
            <a:r>
              <a:rPr lang="vi-VN" altLang="en-US"/>
              <a:t>Rollback </a:t>
            </a:r>
            <a:r>
              <a:rPr lang="en-US" altLang="en-US"/>
              <a:t>tiến trình</a:t>
            </a:r>
            <a:r>
              <a:rPr lang="vi-VN" altLang="en-US"/>
              <a:t> bị lấy lại tài nguyên trở về trạng thái safe, tiếp tục </a:t>
            </a:r>
            <a:r>
              <a:rPr lang="en-US" altLang="en-US"/>
              <a:t>tiến trình</a:t>
            </a:r>
            <a:r>
              <a:rPr lang="vi-VN" altLang="en-US"/>
              <a:t> từ trạng thái đó. </a:t>
            </a:r>
          </a:p>
          <a:p>
            <a:pPr lvl="1"/>
            <a:r>
              <a:rPr lang="vi-VN" altLang="en-US"/>
              <a:t>Hệ thống cần lưu giữ một số thông tin về trạng thái các </a:t>
            </a:r>
            <a:r>
              <a:rPr lang="en-US" altLang="en-US"/>
              <a:t>tiến trình</a:t>
            </a:r>
            <a:r>
              <a:rPr lang="vi-VN" altLang="en-US"/>
              <a:t> đang thực thi.</a:t>
            </a:r>
          </a:p>
          <a:p>
            <a:r>
              <a:rPr lang="vi-VN" altLang="en-US" sz="2400">
                <a:solidFill>
                  <a:srgbClr val="0070C0"/>
                </a:solidFill>
              </a:rPr>
              <a:t>Đói tài nguyên (Starvation): </a:t>
            </a:r>
            <a:r>
              <a:rPr lang="vi-VN" altLang="en-US" sz="2400"/>
              <a:t>để tránh starvation, phải bảo đảm không có </a:t>
            </a:r>
            <a:r>
              <a:rPr lang="en-US" altLang="en-US" sz="2400"/>
              <a:t>tiến trình</a:t>
            </a:r>
            <a:r>
              <a:rPr lang="vi-VN" altLang="en-US" sz="2400"/>
              <a:t> sẽ luôn luôn bị lấy lại tài nguyên mỗi khi deadlock xảy ra.</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spTree>
    <p:extLst>
      <p:ext uri="{BB962C8B-B14F-4D97-AF65-F5344CB8AC3E}">
        <p14:creationId xmlns:p14="http://schemas.microsoft.com/office/powerpoint/2010/main" val="1212216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en-US" altLang="en-US"/>
              <a:t>Vấn đề deadlock</a:t>
            </a:r>
          </a:p>
          <a:p>
            <a:pPr>
              <a:lnSpc>
                <a:spcPct val="150000"/>
              </a:lnSpc>
              <a:defRPr/>
            </a:pPr>
            <a:r>
              <a:rPr lang="en-US" altLang="en-US"/>
              <a:t>Mô hình hệ thống</a:t>
            </a:r>
          </a:p>
          <a:p>
            <a:pPr>
              <a:lnSpc>
                <a:spcPct val="150000"/>
              </a:lnSpc>
              <a:defRPr/>
            </a:pPr>
            <a:r>
              <a:rPr lang="en-US" altLang="en-US"/>
              <a:t>Các tính chất của deadlock</a:t>
            </a:r>
          </a:p>
          <a:p>
            <a:pPr>
              <a:lnSpc>
                <a:spcPct val="150000"/>
              </a:lnSpc>
              <a:defRPr/>
            </a:pPr>
            <a:r>
              <a:rPr lang="en-US" altLang="en-US"/>
              <a:t>Phương pháp giải quyết deadlock</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Vấn đề deadlock</a:t>
            </a:r>
            <a:endParaRPr kumimoji="1" lang="ja-JP" altLang="en-US" dirty="0"/>
          </a:p>
        </p:txBody>
      </p:sp>
      <p:sp>
        <p:nvSpPr>
          <p:cNvPr id="3" name="コンテンツ プレースホルダー 2"/>
          <p:cNvSpPr>
            <a:spLocks noGrp="1"/>
          </p:cNvSpPr>
          <p:nvPr>
            <p:ph idx="1"/>
          </p:nvPr>
        </p:nvSpPr>
        <p:spPr/>
        <p:txBody>
          <a:bodyPr/>
          <a:lstStyle/>
          <a:p>
            <a:pPr>
              <a:spcBef>
                <a:spcPts val="875"/>
              </a:spcBef>
              <a:buFont typeface="Monotype Sorts" charset="2"/>
              <a:buChar char=""/>
            </a:pPr>
            <a:r>
              <a:rPr kumimoji="0" lang="en-US" altLang="en-US" sz="2600" i="1" u="sng">
                <a:solidFill>
                  <a:srgbClr val="000000"/>
                </a:solidFill>
                <a:latin typeface="+mj-lt"/>
              </a:rPr>
              <a:t>Tình huống: </a:t>
            </a:r>
            <a:r>
              <a:rPr kumimoji="0" lang="en-US" altLang="en-US" sz="2600">
                <a:solidFill>
                  <a:srgbClr val="000000"/>
                </a:solidFill>
                <a:latin typeface="+mj-lt"/>
              </a:rPr>
              <a:t>Một tập các tiến trình bị block, mỗi tiến trình giữ tài nguyên và đang chờ tài nguyên mà tiến trình khác trong tập đang giữ</a:t>
            </a:r>
            <a:endParaRPr kumimoji="0" lang="vi-VN" altLang="en-US" sz="2600">
              <a:latin typeface="+mj-lt"/>
            </a:endParaRPr>
          </a:p>
          <a:p>
            <a:pPr>
              <a:spcBef>
                <a:spcPts val="875"/>
              </a:spcBef>
              <a:buFont typeface="Monotype Sorts" charset="2"/>
              <a:buChar char=""/>
            </a:pPr>
            <a:r>
              <a:rPr kumimoji="0" lang="en-US" altLang="en-US" sz="2400">
                <a:solidFill>
                  <a:srgbClr val="000000"/>
                </a:solidFill>
                <a:latin typeface="+mj-lt"/>
              </a:rPr>
              <a:t>Ví dụ 1:</a:t>
            </a:r>
          </a:p>
          <a:p>
            <a:pPr lvl="1">
              <a:buSzPct val="90000"/>
            </a:pPr>
            <a:r>
              <a:rPr lang="en-US" altLang="en-US"/>
              <a:t>Hệ thống có 2 file  trên đĩa</a:t>
            </a:r>
          </a:p>
          <a:p>
            <a:pPr lvl="1">
              <a:buSzPct val="90000"/>
            </a:pPr>
            <a:r>
              <a:rPr lang="en-US" altLang="en-US"/>
              <a:t>P1 và P2 mỗi tiến trình mở một file và yêu cầu mở file kia</a:t>
            </a:r>
            <a:endParaRPr lang="vi-VN" altLang="en-US"/>
          </a:p>
          <a:p>
            <a:pPr>
              <a:spcBef>
                <a:spcPts val="875"/>
              </a:spcBef>
              <a:buFont typeface="Monotype Sorts" charset="2"/>
              <a:buChar char=""/>
            </a:pPr>
            <a:r>
              <a:rPr kumimoji="0" lang="en-US" altLang="en-US" sz="2400">
                <a:solidFill>
                  <a:srgbClr val="000000"/>
                </a:solidFill>
                <a:latin typeface="+mj-lt"/>
              </a:rPr>
              <a:t>Ví dụ 2:</a:t>
            </a:r>
          </a:p>
          <a:p>
            <a:pPr lvl="1">
              <a:buSzPct val="90000"/>
            </a:pPr>
            <a:r>
              <a:rPr lang="en-US" altLang="en-US"/>
              <a:t>Bài toán các triết gia ăn tối</a:t>
            </a:r>
          </a:p>
          <a:p>
            <a:pPr lvl="1">
              <a:buSzPct val="90000"/>
            </a:pPr>
            <a:r>
              <a:rPr lang="en-US" altLang="en-US"/>
              <a:t>Mỗi người cầm 1 chiếc đũa và chờ chiếc còn lại</a:t>
            </a:r>
            <a:endParaRPr lang="vi-VN" altLang="en-US"/>
          </a:p>
        </p:txBody>
      </p:sp>
      <p:sp>
        <p:nvSpPr>
          <p:cNvPr id="4" name="日付プレースホルダー 3"/>
          <p:cNvSpPr>
            <a:spLocks noGrp="1"/>
          </p:cNvSpPr>
          <p:nvPr>
            <p:ph type="dt" sz="half" idx="10"/>
          </p:nvPr>
        </p:nvSpPr>
        <p:spPr/>
        <p:txBody>
          <a:bodyPr/>
          <a:lstStyle/>
          <a:p>
            <a:fld id="{B6AFDA5B-177A-4B3A-AA1F-6527474C0159}"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2801986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3" name="コンテンツ プレースホルダ 2"/>
          <p:cNvSpPr>
            <a:spLocks noGrp="1"/>
          </p:cNvSpPr>
          <p:nvPr>
            <p:ph idx="1"/>
          </p:nvPr>
        </p:nvSpPr>
        <p:spPr/>
        <p:txBody>
          <a:bodyPr/>
          <a:lstStyle/>
          <a:p>
            <a:pPr>
              <a:lnSpc>
                <a:spcPct val="150000"/>
              </a:lnSpc>
            </a:pPr>
            <a:r>
              <a:rPr lang="en-US" altLang="en-US" sz="2600"/>
              <a:t>Cho 1 hệ thống có 4 tiến trình P1 đến P4 và 3 loại tài nguyên R1 (3), R2 (2) R3 (2). P1 giữ 1 R1 và yêu cầu 1 R2; P2 giữ 2 R2 và yêu cầu 1 R1 và 1 R3; P3 giữ 1 R1 và yêu cầu 1 R2; P4 giữ 2 R3 và yêu cầu 1 R1</a:t>
            </a:r>
          </a:p>
          <a:p>
            <a:pPr lvl="1">
              <a:lnSpc>
                <a:spcPct val="150000"/>
              </a:lnSpc>
            </a:pPr>
            <a:r>
              <a:rPr lang="en-US" altLang="en-US" sz="2600"/>
              <a:t>Vẽ đồ thị tài nguyên cho hệ thống này?</a:t>
            </a:r>
          </a:p>
          <a:p>
            <a:pPr lvl="1">
              <a:lnSpc>
                <a:spcPct val="150000"/>
              </a:lnSpc>
            </a:pPr>
            <a:r>
              <a:rPr lang="en-US" altLang="en-US" sz="2600"/>
              <a:t>Deadlock?</a:t>
            </a:r>
          </a:p>
          <a:p>
            <a:pPr lvl="1">
              <a:lnSpc>
                <a:spcPct val="150000"/>
              </a:lnSpc>
            </a:pPr>
            <a:r>
              <a:rPr lang="en-US" altLang="en-US" sz="2600"/>
              <a:t>Chuỗi an toàn? (nếu có)</a:t>
            </a:r>
            <a:endParaRPr lang="vi-VN" altLang="en-US" sz="26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50</a:t>
            </a:fld>
            <a:endParaRPr kumimoji="1" lang="ja-JP" altLang="en-US"/>
          </a:p>
        </p:txBody>
      </p:sp>
    </p:spTree>
    <p:extLst>
      <p:ext uri="{BB962C8B-B14F-4D97-AF65-F5344CB8AC3E}">
        <p14:creationId xmlns:p14="http://schemas.microsoft.com/office/powerpoint/2010/main" val="264029890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3" name="コンテンツ プレースホルダ 2"/>
          <p:cNvSpPr>
            <a:spLocks noGrp="1"/>
          </p:cNvSpPr>
          <p:nvPr>
            <p:ph idx="1"/>
          </p:nvPr>
        </p:nvSpPr>
        <p:spPr/>
        <p:txBody>
          <a:bodyPr/>
          <a:lstStyle/>
          <a:p>
            <a:r>
              <a:rPr lang="en-US" altLang="en-US" sz="2400"/>
              <a:t>Tìm Need?</a:t>
            </a:r>
          </a:p>
          <a:p>
            <a:r>
              <a:rPr lang="en-US" altLang="en-US" sz="2400"/>
              <a:t>Hệ thống có an toàn không?</a:t>
            </a:r>
          </a:p>
          <a:p>
            <a:r>
              <a:rPr lang="en-US" altLang="en-US" sz="2400"/>
              <a:t>Nếu P1 yêu cầu (0,4,2,0) thì có thể cấp phát cho nó ngay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51</a:t>
            </a:fld>
            <a:endParaRPr kumimoji="1" lang="ja-JP" altLang="en-US"/>
          </a:p>
        </p:txBody>
      </p:sp>
      <p:pic>
        <p:nvPicPr>
          <p:cNvPr id="8" name="Picture 7"/>
          <p:cNvPicPr>
            <a:picLocks noChangeAspect="1"/>
          </p:cNvPicPr>
          <p:nvPr/>
        </p:nvPicPr>
        <p:blipFill>
          <a:blip r:embed="rId3"/>
          <a:stretch>
            <a:fillRect/>
          </a:stretch>
        </p:blipFill>
        <p:spPr>
          <a:xfrm>
            <a:off x="1762101" y="2971800"/>
            <a:ext cx="5937725" cy="2971800"/>
          </a:xfrm>
          <a:prstGeom prst="rect">
            <a:avLst/>
          </a:prstGeom>
        </p:spPr>
      </p:pic>
    </p:spTree>
    <p:extLst>
      <p:ext uri="{BB962C8B-B14F-4D97-AF65-F5344CB8AC3E}">
        <p14:creationId xmlns:p14="http://schemas.microsoft.com/office/powerpoint/2010/main" val="24918678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3" name="コンテンツ プレースホルダ 2"/>
          <p:cNvSpPr>
            <a:spLocks noGrp="1"/>
          </p:cNvSpPr>
          <p:nvPr>
            <p:ph idx="1"/>
          </p:nvPr>
        </p:nvSpPr>
        <p:spPr/>
        <p:txBody>
          <a:bodyPr/>
          <a:lstStyle/>
          <a:p>
            <a:r>
              <a:rPr lang="en-US" altLang="en-US" sz="2400"/>
              <a:t> Sử dụng thuật toán Banker xem các trạng thái sau có an toàn hay không? Nếu có thì đưa ra chuỗi thực thi an toàn, nếu không thì nêu rõ lý do không an toàn?</a:t>
            </a:r>
          </a:p>
          <a:p>
            <a:pPr marL="457200" indent="-457200">
              <a:buFont typeface="+mj-lt"/>
              <a:buAutoNum type="alphaLcPeriod"/>
            </a:pPr>
            <a:r>
              <a:rPr lang="en-US" altLang="en-US" sz="2400" b="1" i="1"/>
              <a:t>Available</a:t>
            </a:r>
            <a:r>
              <a:rPr lang="en-US" altLang="en-US" sz="2400"/>
              <a:t> = (0,3,0,1)</a:t>
            </a:r>
          </a:p>
          <a:p>
            <a:pPr marL="457200" indent="-457200">
              <a:buFont typeface="+mj-lt"/>
              <a:buAutoNum type="alphaLcPeriod"/>
            </a:pPr>
            <a:r>
              <a:rPr lang="en-US" altLang="en-US" sz="2400" b="1" i="1"/>
              <a:t>Available</a:t>
            </a:r>
            <a:r>
              <a:rPr lang="en-US" altLang="en-US" sz="2400"/>
              <a:t> = (1,0,0,2)</a:t>
            </a:r>
          </a:p>
          <a:p>
            <a:endParaRPr lang="en-US"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52</a:t>
            </a:fld>
            <a:endParaRPr kumimoji="1" lang="ja-JP" altLang="en-US"/>
          </a:p>
        </p:txBody>
      </p:sp>
      <p:pic>
        <p:nvPicPr>
          <p:cNvPr id="10" name="Picture 9"/>
          <p:cNvPicPr>
            <a:picLocks noChangeAspect="1"/>
          </p:cNvPicPr>
          <p:nvPr/>
        </p:nvPicPr>
        <p:blipFill>
          <a:blip r:embed="rId3"/>
          <a:stretch>
            <a:fillRect/>
          </a:stretch>
        </p:blipFill>
        <p:spPr>
          <a:xfrm>
            <a:off x="3944470" y="2667000"/>
            <a:ext cx="4742330" cy="3505200"/>
          </a:xfrm>
          <a:prstGeom prst="rect">
            <a:avLst/>
          </a:prstGeom>
        </p:spPr>
      </p:pic>
    </p:spTree>
    <p:extLst>
      <p:ext uri="{BB962C8B-B14F-4D97-AF65-F5344CB8AC3E}">
        <p14:creationId xmlns:p14="http://schemas.microsoft.com/office/powerpoint/2010/main" val="28622985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3" name="コンテンツ プレースホルダ 2"/>
          <p:cNvSpPr>
            <a:spLocks noGrp="1"/>
          </p:cNvSpPr>
          <p:nvPr>
            <p:ph idx="1"/>
          </p:nvPr>
        </p:nvSpPr>
        <p:spPr/>
        <p:txBody>
          <a:bodyPr/>
          <a:lstStyle/>
          <a:p>
            <a:r>
              <a:rPr lang="en-US" altLang="en-US" sz="2400"/>
              <a:t>  Trả lời các câu hỏi sau sử dụng giải thuật Banker</a:t>
            </a:r>
          </a:p>
          <a:p>
            <a:pPr marL="457200" indent="-457200">
              <a:buFont typeface="+mj-lt"/>
              <a:buAutoNum type="alphaLcPeriod"/>
            </a:pPr>
            <a:r>
              <a:rPr lang="en-US" altLang="en-US" sz="2400"/>
              <a:t>Hệ thống có an toàn không? Đưa ra chuỗi an toàn nếu có?</a:t>
            </a:r>
          </a:p>
          <a:p>
            <a:pPr marL="457200" indent="-457200">
              <a:buFont typeface="+mj-lt"/>
              <a:buAutoNum type="alphaLcPeriod"/>
            </a:pPr>
            <a:r>
              <a:rPr lang="en-US" altLang="en-US" sz="2400"/>
              <a:t>Nếu P1 yêu cầu (1,1,0,0) thì có thể cấp phát cho nó ngay không?</a:t>
            </a:r>
          </a:p>
          <a:p>
            <a:pPr marL="457200" indent="-457200">
              <a:buFont typeface="+mj-lt"/>
              <a:buAutoNum type="alphaLcPeriod"/>
            </a:pPr>
            <a:r>
              <a:rPr lang="en-US" altLang="en-US" sz="2400"/>
              <a:t>Nếu P4 yêu cầu (0,0,2,0) thì có thể cấp phát cho nó ngay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53</a:t>
            </a:fld>
            <a:endParaRPr kumimoji="1" lang="ja-JP" altLang="en-US"/>
          </a:p>
        </p:txBody>
      </p:sp>
      <p:pic>
        <p:nvPicPr>
          <p:cNvPr id="7" name="Picture 6"/>
          <p:cNvPicPr>
            <a:picLocks noChangeAspect="1"/>
          </p:cNvPicPr>
          <p:nvPr/>
        </p:nvPicPr>
        <p:blipFill>
          <a:blip r:embed="rId3"/>
          <a:stretch>
            <a:fillRect/>
          </a:stretch>
        </p:blipFill>
        <p:spPr>
          <a:xfrm>
            <a:off x="1828800" y="3177835"/>
            <a:ext cx="5861397" cy="3059477"/>
          </a:xfrm>
          <a:prstGeom prst="rect">
            <a:avLst/>
          </a:prstGeom>
        </p:spPr>
      </p:pic>
    </p:spTree>
    <p:extLst>
      <p:ext uri="{BB962C8B-B14F-4D97-AF65-F5344CB8AC3E}">
        <p14:creationId xmlns:p14="http://schemas.microsoft.com/office/powerpoint/2010/main" val="185063738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2/13/2020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54</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Mô hình hóa hệ thống</a:t>
            </a:r>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400"/>
              <a:t>Các loại tài nguyên, kí hiệu R1, R2,…,Rm, bao gồm:</a:t>
            </a:r>
          </a:p>
          <a:p>
            <a:pPr lvl="1">
              <a:buSzPct val="90000"/>
            </a:pPr>
            <a:r>
              <a:rPr lang="vi-VN" altLang="ja-JP" sz="2200"/>
              <a:t>CPU cycle, không gian bộ nhớ, thiết bị I/O, file, semaphore,..</a:t>
            </a:r>
          </a:p>
          <a:p>
            <a:pPr lvl="1">
              <a:buSzPct val="90000"/>
            </a:pPr>
            <a:r>
              <a:rPr lang="vi-VN" altLang="ja-JP" sz="2200"/>
              <a:t>Mỗi loại tài nguyên Ri có Wi thực thể</a:t>
            </a:r>
          </a:p>
          <a:p>
            <a:r>
              <a:rPr lang="vi-VN" altLang="ja-JP" sz="2400"/>
              <a:t>Giả sử tài nguyên tái sử dụng theo chu kỳ</a:t>
            </a:r>
          </a:p>
          <a:p>
            <a:pPr lvl="1">
              <a:buSzPct val="90000"/>
            </a:pPr>
            <a:r>
              <a:rPr lang="vi-VN" altLang="ja-JP" sz="2200"/>
              <a:t>Yêu cầu: tiến trình phải chờ nếu yêu cầu không được đáp ứng ng</a:t>
            </a:r>
            <a:r>
              <a:rPr lang="en-US" altLang="ja-JP" sz="2200"/>
              <a:t>a</a:t>
            </a:r>
            <a:r>
              <a:rPr lang="vi-VN" altLang="ja-JP" sz="2200"/>
              <a:t>y</a:t>
            </a:r>
          </a:p>
          <a:p>
            <a:pPr lvl="1">
              <a:buSzPct val="90000"/>
            </a:pPr>
            <a:r>
              <a:rPr lang="vi-VN" altLang="ja-JP" sz="2200"/>
              <a:t>Sử dụng: tiến trình sử dụng tài nguyên</a:t>
            </a:r>
          </a:p>
          <a:p>
            <a:pPr lvl="1">
              <a:buSzPct val="90000"/>
            </a:pPr>
            <a:r>
              <a:rPr lang="vi-VN" altLang="ja-JP" sz="2200"/>
              <a:t>Hoàn trả: tiến trình hoàn trả tài nguyên</a:t>
            </a:r>
          </a:p>
          <a:p>
            <a:r>
              <a:rPr lang="vi-VN" altLang="ja-JP" sz="2400"/>
              <a:t>Các tác vụ yêu cầu và hoàn trả đều là system call. Ví dụ:</a:t>
            </a:r>
          </a:p>
          <a:p>
            <a:pPr lvl="1">
              <a:buSzPct val="90000"/>
            </a:pPr>
            <a:r>
              <a:rPr lang="vi-VN" altLang="ja-JP" sz="2200"/>
              <a:t>Request/ release device</a:t>
            </a:r>
          </a:p>
          <a:p>
            <a:pPr lvl="1">
              <a:buSzPct val="90000"/>
            </a:pPr>
            <a:r>
              <a:rPr lang="vi-VN" altLang="ja-JP" sz="2200"/>
              <a:t>Open / close file</a:t>
            </a:r>
          </a:p>
          <a:p>
            <a:pPr lvl="1">
              <a:buSzPct val="90000"/>
            </a:pPr>
            <a:r>
              <a:rPr lang="vi-VN" altLang="ja-JP" sz="2200"/>
              <a:t>Allocate/ free memory</a:t>
            </a:r>
          </a:p>
          <a:p>
            <a:pPr lvl="1">
              <a:buSzPct val="90000"/>
            </a:pPr>
            <a:r>
              <a:rPr lang="vi-VN" altLang="ja-JP" sz="2200"/>
              <a:t>Wail/ signal</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427368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Định nghĩa</a:t>
            </a:r>
          </a:p>
        </p:txBody>
      </p:sp>
      <p:sp>
        <p:nvSpPr>
          <p:cNvPr id="3" name="コンテンツ プレースホルダー 2"/>
          <p:cNvSpPr>
            <a:spLocks noGrp="1"/>
          </p:cNvSpPr>
          <p:nvPr>
            <p:ph idx="1"/>
          </p:nvPr>
        </p:nvSpPr>
        <p:spPr>
          <a:xfrm>
            <a:off x="251520" y="1371600"/>
            <a:ext cx="8640960" cy="4824536"/>
          </a:xfrm>
        </p:spPr>
        <p:txBody>
          <a:bodyPr/>
          <a:lstStyle/>
          <a:p>
            <a:pPr>
              <a:buSzPct val="90000"/>
            </a:pPr>
            <a:r>
              <a:rPr lang="vi-VN" altLang="en-US" sz="2400"/>
              <a:t>Một tiến trình gọi là deadlock nếu nó đang đợi một sự kiện mà sẽ không bao giờ xảy ra</a:t>
            </a:r>
          </a:p>
          <a:p>
            <a:pPr lvl="1">
              <a:buSzPct val="90000"/>
            </a:pPr>
            <a:r>
              <a:rPr lang="vi-VN" altLang="en-US" sz="2200"/>
              <a:t>Thông thường, có nhiều hơn một tiến trình bị liên quan trong một deadlock</a:t>
            </a:r>
          </a:p>
          <a:p>
            <a:pPr>
              <a:buSzPct val="90000"/>
            </a:pPr>
            <a:r>
              <a:rPr lang="vi-VN" altLang="en-US" sz="2400"/>
              <a:t>Một tiến trình gọi là trì hoãn vô hạn định nếu nó bị trì hoãn một khoảng thời gian dài lặp đi lặp lại trong khi hệ thống đáp ứng cho những tiến trình khác</a:t>
            </a:r>
          </a:p>
          <a:p>
            <a:pPr lvl="1">
              <a:buSzPct val="90000"/>
            </a:pPr>
            <a:r>
              <a:rPr lang="vi-VN" altLang="en-US" sz="2200"/>
              <a:t>Ví dụ: Một tiến trình sẵn sàng để xử lý nhưng nó không bao giờ nhận được CPU</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13814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Điều kiện cần để xảy ra deadlock</a:t>
            </a:r>
            <a:endParaRPr kumimoji="1" lang="ja-JP" altLang="en-US" dirty="0"/>
          </a:p>
        </p:txBody>
      </p:sp>
      <p:sp>
        <p:nvSpPr>
          <p:cNvPr id="3" name="コンテンツ プレースホルダ 2"/>
          <p:cNvSpPr>
            <a:spLocks noGrp="1"/>
          </p:cNvSpPr>
          <p:nvPr>
            <p:ph idx="1"/>
          </p:nvPr>
        </p:nvSpPr>
        <p:spPr/>
        <p:txBody>
          <a:bodyPr/>
          <a:lstStyle/>
          <a:p>
            <a:r>
              <a:rPr lang="vi-VN" altLang="ja-JP" sz="2600"/>
              <a:t>Loại trừ tương</a:t>
            </a:r>
            <a:r>
              <a:rPr lang="en-US" altLang="ja-JP" sz="2600"/>
              <a:t> </a:t>
            </a:r>
            <a:r>
              <a:rPr lang="vi-VN" altLang="ja-JP" sz="2600"/>
              <a:t>hỗ: ít nhất một tài nguyên được giữ theo nonsharable mode</a:t>
            </a:r>
          </a:p>
          <a:p>
            <a:pPr lvl="1">
              <a:buSzPct val="90000"/>
            </a:pPr>
            <a:r>
              <a:rPr lang="vi-VN" altLang="ja-JP"/>
              <a:t>Ví dụ: printer &lt;&gt; read-only files (sharable)</a:t>
            </a:r>
          </a:p>
          <a:p>
            <a:r>
              <a:rPr lang="vi-VN" altLang="ja-JP" sz="2600"/>
              <a:t>Giữ và chờ cấp thêm tài nguyên: Một tiến trình đang giữ ít nhất một tài nguyên và đợi thêm tài nguyên do quá trình khác giữ</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Tree>
    <p:extLst>
      <p:ext uri="{BB962C8B-B14F-4D97-AF65-F5344CB8AC3E}">
        <p14:creationId xmlns:p14="http://schemas.microsoft.com/office/powerpoint/2010/main" val="276854066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Điều kiện cần để xảy ra deadlock (tt)</a:t>
            </a:r>
            <a:endParaRPr kumimoji="1" lang="ja-JP" altLang="en-US" dirty="0"/>
          </a:p>
        </p:txBody>
      </p:sp>
      <p:sp>
        <p:nvSpPr>
          <p:cNvPr id="3" name="コンテンツ プレースホルダ 2"/>
          <p:cNvSpPr>
            <a:spLocks noGrp="1"/>
          </p:cNvSpPr>
          <p:nvPr>
            <p:ph idx="1"/>
          </p:nvPr>
        </p:nvSpPr>
        <p:spPr/>
        <p:txBody>
          <a:bodyPr/>
          <a:lstStyle/>
          <a:p>
            <a:r>
              <a:rPr lang="vi-VN" altLang="ja-JP" sz="2600"/>
              <a:t>Không trưng dụng: tài nguyên không thể bị lấy lại mà chỉ có thể được trả lại từ tiến trình đang giữ tài nguyên đó khi nó muốn</a:t>
            </a:r>
          </a:p>
          <a:p>
            <a:r>
              <a:rPr lang="vi-VN" altLang="ja-JP" sz="2600"/>
              <a:t>Chu trình đợi: tồn tại một tập (P0,…,Pn} các quá trình đang đợi sao cho</a:t>
            </a:r>
          </a:p>
          <a:p>
            <a:pPr lvl="1">
              <a:buSzPct val="90000"/>
            </a:pPr>
            <a:r>
              <a:rPr lang="vi-VN" altLang="ja-JP"/>
              <a:t>P0 đợi một tài nguyên mà P1 giữ</a:t>
            </a:r>
          </a:p>
          <a:p>
            <a:pPr lvl="1">
              <a:buSzPct val="90000"/>
            </a:pPr>
            <a:r>
              <a:rPr lang="vi-VN" altLang="ja-JP"/>
              <a:t>P1 đợi một tài nguyên mà P2 giữ</a:t>
            </a:r>
          </a:p>
          <a:p>
            <a:pPr lvl="1">
              <a:buSzPct val="90000"/>
            </a:pPr>
            <a:r>
              <a:rPr lang="vi-VN" altLang="ja-JP"/>
              <a:t>…</a:t>
            </a:r>
          </a:p>
          <a:p>
            <a:pPr lvl="1">
              <a:buSzPct val="90000"/>
            </a:pPr>
            <a:r>
              <a:rPr lang="vi-VN" altLang="ja-JP"/>
              <a:t>Pn đợi một tài nguyên mà P0 giữ</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552127076"/>
      </p:ext>
    </p:extLst>
  </p:cSld>
  <p:clrMapOvr>
    <a:masterClrMapping/>
  </p:clrMapOvr>
  <p:transition/>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285</TotalTime>
  <Words>4503</Words>
  <Application>Microsoft Office PowerPoint</Application>
  <PresentationFormat>On-screen Show (4:3)</PresentationFormat>
  <Paragraphs>771</Paragraphs>
  <Slides>54</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Monotype Sorts</vt:lpstr>
      <vt:lpstr>Times New Roman</vt:lpstr>
      <vt:lpstr>Verdana</vt:lpstr>
      <vt:lpstr>VNI-Helve</vt:lpstr>
      <vt:lpstr>Wingdings</vt:lpstr>
      <vt:lpstr>dsp</vt:lpstr>
      <vt:lpstr>HỆ ĐIỀU HÀNH Chương 6 – Deadlocks </vt:lpstr>
      <vt:lpstr>Câu hỏi ôn tập chương 5</vt:lpstr>
      <vt:lpstr>Mục tiêu chương 6</vt:lpstr>
      <vt:lpstr>Nội dung chương 6</vt:lpstr>
      <vt:lpstr>Vấn đề deadlock</vt:lpstr>
      <vt:lpstr>Mô hình hóa hệ thống</vt:lpstr>
      <vt:lpstr>Định nghĩa</vt:lpstr>
      <vt:lpstr>Điều kiện cần để xảy ra deadlock</vt:lpstr>
      <vt:lpstr>Điều kiện cần để xảy ra deadlock (tt)</vt:lpstr>
      <vt:lpstr>Đồ thị cấp phát tài nguyên - RAG</vt:lpstr>
      <vt:lpstr>Đồ thị cấp phát tài nguyên – RAG (tt)</vt:lpstr>
      <vt:lpstr>Ví dụ RAG</vt:lpstr>
      <vt:lpstr>Đồ thị cấp phát tài nguyên với một deadlock</vt:lpstr>
      <vt:lpstr>Đồ thị chứa chu trình nhưng không deadlock</vt:lpstr>
      <vt:lpstr>RAG và deadlock</vt:lpstr>
      <vt:lpstr>Các phương pháp giải quyết deadlock</vt:lpstr>
      <vt:lpstr>Các phương pháp giải quyết deadlock (tt)</vt:lpstr>
      <vt:lpstr>Ngăn deadlock</vt:lpstr>
      <vt:lpstr>Ngăn deadlock (tt)</vt:lpstr>
      <vt:lpstr>Ngăn deadlock (tt)</vt:lpstr>
      <vt:lpstr>Ngăn deadlock (tt)</vt:lpstr>
      <vt:lpstr>Tránh deadlock</vt:lpstr>
      <vt:lpstr>Trạng thái safe và unsafe</vt:lpstr>
      <vt:lpstr>Trạng thái safe và unsafe (tt)</vt:lpstr>
      <vt:lpstr>Trạng thái safe và unsafe (tt)</vt:lpstr>
      <vt:lpstr>Trạng thái safe/unsafe và deadlock</vt:lpstr>
      <vt:lpstr>Các giải thuật tránh deadlock</vt:lpstr>
      <vt:lpstr>Giải thuật đồ thị cấp phát tài nguyên</vt:lpstr>
      <vt:lpstr>Giải thuật Banker</vt:lpstr>
      <vt:lpstr>Cấu trúc dữ liệu cho giải thuật Banker</vt:lpstr>
      <vt:lpstr>Giải thuật an toàn</vt:lpstr>
      <vt:lpstr>Giải thuật Banker - Ví dụ</vt:lpstr>
      <vt:lpstr>Giải thuật Banker - Ví dụ (tt)</vt:lpstr>
      <vt:lpstr>Giải thuật yêu cầu tài nguyên cho tiến trình Pi</vt:lpstr>
      <vt:lpstr>Giải thuật yêu cầu tài nguyên cho tiến trình Pi (tt)</vt:lpstr>
      <vt:lpstr>Ví dụ: P1 yêu cầu (1, 0, 2)</vt:lpstr>
      <vt:lpstr>Ví dụ: P4 yêu cầu (3, 3, 0)</vt:lpstr>
      <vt:lpstr>Phát hiện deadlock</vt:lpstr>
      <vt:lpstr>Mỗi loại tài nguyên chỉ có một thực thể</vt:lpstr>
      <vt:lpstr>Sơ đồ cấp phát tài nguyên và sơ đồ wait-for</vt:lpstr>
      <vt:lpstr>Mỗi loại tài nguyên có nhiều thực thể</vt:lpstr>
      <vt:lpstr>Giải thuật phát hiện deadlock</vt:lpstr>
      <vt:lpstr>Giải thuật phát hiện deadlock (tt)</vt:lpstr>
      <vt:lpstr>Giải thuật phát hiện deadlock - Ví dụ</vt:lpstr>
      <vt:lpstr>Giải thuật phát hiện deadlock - Ví dụ (tt)</vt:lpstr>
      <vt:lpstr>Phục hồi deadlock</vt:lpstr>
      <vt:lpstr>Chấm dứt quá trình</vt:lpstr>
      <vt:lpstr>Lấy tại tài nguyên</vt:lpstr>
      <vt:lpstr>Tóm tắt lại nội dung buổi học</vt:lpstr>
      <vt:lpstr>Bài tập 1</vt:lpstr>
      <vt:lpstr>Bài tập 2</vt:lpstr>
      <vt:lpstr>Bài tập 3</vt:lpstr>
      <vt:lpstr>Bài tập 4</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Nguyen Thien</cp:lastModifiedBy>
  <cp:revision>50</cp:revision>
  <dcterms:created xsi:type="dcterms:W3CDTF">2017-02-19T14:22:18Z</dcterms:created>
  <dcterms:modified xsi:type="dcterms:W3CDTF">2020-02-13T02:46:04Z</dcterms:modified>
</cp:coreProperties>
</file>