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Nunito Sans Heavy" charset="1" panose="00000A00000000000000"/>
      <p:regular r:id="rId32"/>
    </p:embeddedFont>
    <p:embeddedFont>
      <p:font typeface="Nunito Sans" charset="1" panose="00000500000000000000"/>
      <p:regular r:id="rId33"/>
    </p:embeddedFont>
    <p:embeddedFont>
      <p:font typeface="Canva Sans" charset="1" panose="020B0503030501040103"/>
      <p:regular r:id="rId34"/>
    </p:embeddedFont>
    <p:embeddedFont>
      <p:font typeface="Nunito Sans Semi-Bold" charset="1" panose="00000700000000000000"/>
      <p:regular r:id="rId35"/>
    </p:embeddedFont>
    <p:embeddedFont>
      <p:font typeface="Nunito Sans Bold" charset="1" panose="00000800000000000000"/>
      <p:regular r:id="rId36"/>
    </p:embeddedFont>
    <p:embeddedFont>
      <p:font typeface="Canva Sans Italics" charset="1" panose="020B0503030501040103"/>
      <p:regular r:id="rId37"/>
    </p:embeddedFont>
    <p:embeddedFont>
      <p:font typeface="Roboto Bold" charset="1" panose="02000000000000000000"/>
      <p:regular r:id="rId38"/>
    </p:embeddedFont>
    <p:embeddedFont>
      <p:font typeface="Roboto" charset="1" panose="02000000000000000000"/>
      <p:regular r:id="rId39"/>
    </p:embeddedFont>
    <p:embeddedFont>
      <p:font typeface="Canva Sans Bold" charset="1" panose="020B0803030501040103"/>
      <p:regular r:id="rId40"/>
    </p:embeddedFont>
    <p:embeddedFont>
      <p:font typeface="Open Sauce Heavy" charset="1" panose="00000A00000000000000"/>
      <p:regular r:id="rId41"/>
    </p:embeddedFont>
    <p:embeddedFont>
      <p:font typeface="Arimo Italics" charset="1" panose="020B0604020202090204"/>
      <p:regular r:id="rId42"/>
    </p:embeddedFont>
    <p:embeddedFont>
      <p:font typeface="Canva Sans Bold Italics" charset="1" panose="020B0803030501040103"/>
      <p:regular r:id="rId47"/>
    </p:embeddedFont>
    <p:embeddedFont>
      <p:font typeface="Roboto Italics" charset="1" panose="0200000000000000000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notesMasters/notesMaster1.xml" Type="http://schemas.openxmlformats.org/officeDocument/2006/relationships/notesMaster"/><Relationship Id="rId44" Target="theme/theme2.xml" Type="http://schemas.openxmlformats.org/officeDocument/2006/relationships/theme"/><Relationship Id="rId45" Target="notesSlides/notesSlide1.xml" Type="http://schemas.openxmlformats.org/officeDocument/2006/relationships/notesSlide"/><Relationship Id="rId46" Target="notesSlides/notesSlide2.xml" Type="http://schemas.openxmlformats.org/officeDocument/2006/relationships/notesSlide"/><Relationship Id="rId47" Target="fonts/font47.fntdata" Type="http://schemas.openxmlformats.org/officeDocument/2006/relationships/font"/><Relationship Id="rId48" Target="fonts/font48.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cluster: number and size of worker nodes</a:t>
            </a:r>
          </a:p>
          <a:p>
            <a:r>
              <a:rPr lang="en-US"/>
              <a:t>- loại lưu trữ: </a:t>
            </a:r>
          </a:p>
          <a:p>
            <a:r>
              <a:rPr lang="en-US"/>
              <a:t>+Azure Data Lake Storage (ADLS): phổ biến, nhanh chóng</a:t>
            </a:r>
          </a:p>
          <a:p>
            <a:r>
              <a:rPr lang="en-US"/>
              <a:t>+Azure Blob Storage: phổ biến, kém nhanh hơn ADLS, vẫn tốt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đọc từ Azure Blob Storage nhanh hơn từ Azure SQL Database.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https://www.aampe.com/blog/the-journey-from-etl-to-reverse-elt"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 Id="rId6" Target="https://cloudacademy.com/blog/what-is-azure-data-factory/" TargetMode="External" Type="http://schemas.openxmlformats.org/officeDocument/2006/relationships/hyperlink"/><Relationship Id="rId7" Target="../media/image18.png" Type="http://schemas.openxmlformats.org/officeDocument/2006/relationships/image"/><Relationship Id="rId8" Target="../media/image1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8.png" Type="http://schemas.openxmlformats.org/officeDocument/2006/relationships/image"/><Relationship Id="rId6" Target="../media/image39.png" Type="http://schemas.openxmlformats.org/officeDocument/2006/relationships/image"/><Relationship Id="rId7" Target="https://learn.microsoft.com/en-us/azure/data-factory/concepts-data-flow-overview" TargetMode="External" Type="http://schemas.openxmlformats.org/officeDocument/2006/relationships/hyperlink"/><Relationship Id="rId8" Target="../media/image22.png" Type="http://schemas.openxmlformats.org/officeDocument/2006/relationships/image"/><Relationship Id="rId9" Target="../media/image2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4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4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3.png" Type="http://schemas.openxmlformats.org/officeDocument/2006/relationships/image"/><Relationship Id="rId5" Target="../media/image44.png" Type="http://schemas.openxmlformats.org/officeDocument/2006/relationships/image"/><Relationship Id="rId6" Target="../media/image4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3.png" Type="http://schemas.openxmlformats.org/officeDocument/2006/relationships/image"/><Relationship Id="rId5" Target="../media/image46.png" Type="http://schemas.openxmlformats.org/officeDocument/2006/relationships/image"/><Relationship Id="rId6" Target="../media/image4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https://seekingalpha.com/article/4267703-lendingclub-corporation-weak-business-model-decelerating-growth-and-bloated-cost-structure"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https://learn.microsoft.com/en-us/azure/architecture/data-guide/relational-data/etl"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8864"/>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7878084" y="1133799"/>
            <a:ext cx="2531832" cy="2044455"/>
          </a:xfrm>
          <a:custGeom>
            <a:avLst/>
            <a:gdLst/>
            <a:ahLst/>
            <a:cxnLst/>
            <a:rect r="r" b="b" t="t" l="l"/>
            <a:pathLst>
              <a:path h="2044455" w="2531832">
                <a:moveTo>
                  <a:pt x="0" y="0"/>
                </a:moveTo>
                <a:lnTo>
                  <a:pt x="2531832" y="0"/>
                </a:lnTo>
                <a:lnTo>
                  <a:pt x="2531832" y="2044455"/>
                </a:lnTo>
                <a:lnTo>
                  <a:pt x="0" y="2044455"/>
                </a:lnTo>
                <a:lnTo>
                  <a:pt x="0" y="0"/>
                </a:lnTo>
                <a:close/>
              </a:path>
            </a:pathLst>
          </a:custGeom>
          <a:blipFill>
            <a:blip r:embed="rId6"/>
            <a:stretch>
              <a:fillRect l="0" t="0" r="0" b="0"/>
            </a:stretch>
          </a:blipFill>
        </p:spPr>
      </p:sp>
      <p:sp>
        <p:nvSpPr>
          <p:cNvPr name="TextBox 12" id="12"/>
          <p:cNvSpPr txBox="true"/>
          <p:nvPr/>
        </p:nvSpPr>
        <p:spPr>
          <a:xfrm rot="0">
            <a:off x="857211" y="3595385"/>
            <a:ext cx="16402089" cy="1953260"/>
          </a:xfrm>
          <a:prstGeom prst="rect">
            <a:avLst/>
          </a:prstGeom>
        </p:spPr>
        <p:txBody>
          <a:bodyPr anchor="t" rtlCol="false" tIns="0" lIns="0" bIns="0" rIns="0">
            <a:spAutoFit/>
          </a:bodyPr>
          <a:lstStyle/>
          <a:p>
            <a:pPr algn="ctr">
              <a:lnSpc>
                <a:spcPts val="7840"/>
              </a:lnSpc>
            </a:pPr>
            <a:r>
              <a:rPr lang="en-US" sz="5600">
                <a:solidFill>
                  <a:srgbClr val="004AAD"/>
                </a:solidFill>
                <a:latin typeface="Nunito Sans Heavy"/>
              </a:rPr>
              <a:t>PHÂN TÍCH VÀ TRỰC QUAN DỮ LIỆU TÌNH HÌNH CHO THUÊ CỦA CÔNG TY TÀI CHÍNH</a:t>
            </a:r>
          </a:p>
        </p:txBody>
      </p:sp>
      <p:sp>
        <p:nvSpPr>
          <p:cNvPr name="TextBox 13" id="13"/>
          <p:cNvSpPr txBox="true"/>
          <p:nvPr/>
        </p:nvSpPr>
        <p:spPr>
          <a:xfrm rot="0">
            <a:off x="2867989" y="5695641"/>
            <a:ext cx="12552021" cy="771525"/>
          </a:xfrm>
          <a:prstGeom prst="rect">
            <a:avLst/>
          </a:prstGeom>
        </p:spPr>
        <p:txBody>
          <a:bodyPr anchor="t" rtlCol="false" tIns="0" lIns="0" bIns="0" rIns="0">
            <a:spAutoFit/>
          </a:bodyPr>
          <a:lstStyle/>
          <a:p>
            <a:pPr algn="ctr">
              <a:lnSpc>
                <a:spcPts val="6299"/>
              </a:lnSpc>
            </a:pPr>
            <a:r>
              <a:rPr lang="en-US" sz="4500">
                <a:solidFill>
                  <a:srgbClr val="000000"/>
                </a:solidFill>
                <a:latin typeface="Nunito Sans"/>
              </a:rPr>
              <a:t>Điện toán đám mây - IS402.O21.HTCL</a:t>
            </a:r>
          </a:p>
        </p:txBody>
      </p:sp>
      <p:sp>
        <p:nvSpPr>
          <p:cNvPr name="TextBox 14" id="14"/>
          <p:cNvSpPr txBox="true"/>
          <p:nvPr/>
        </p:nvSpPr>
        <p:spPr>
          <a:xfrm rot="0">
            <a:off x="12159115" y="8334692"/>
            <a:ext cx="5913090" cy="1780540"/>
          </a:xfrm>
          <a:prstGeom prst="rect">
            <a:avLst/>
          </a:prstGeom>
        </p:spPr>
        <p:txBody>
          <a:bodyPr anchor="t" rtlCol="false" tIns="0" lIns="0" bIns="0" rIns="0">
            <a:spAutoFit/>
          </a:bodyPr>
          <a:lstStyle/>
          <a:p>
            <a:pPr algn="r">
              <a:lnSpc>
                <a:spcPts val="4759"/>
              </a:lnSpc>
            </a:pPr>
            <a:r>
              <a:rPr lang="en-US" sz="3399">
                <a:solidFill>
                  <a:srgbClr val="000000"/>
                </a:solidFill>
                <a:latin typeface="Canva Sans"/>
              </a:rPr>
              <a:t> Lê Gia Kiệt - 21522255</a:t>
            </a:r>
          </a:p>
          <a:p>
            <a:pPr algn="r">
              <a:lnSpc>
                <a:spcPts val="4759"/>
              </a:lnSpc>
            </a:pPr>
            <a:r>
              <a:rPr lang="en-US" sz="3399">
                <a:solidFill>
                  <a:srgbClr val="000000"/>
                </a:solidFill>
                <a:latin typeface="Canva Sans"/>
              </a:rPr>
              <a:t>Lê Quốc Khánh - </a:t>
            </a:r>
            <a:r>
              <a:rPr lang="en-US" sz="3399">
                <a:solidFill>
                  <a:srgbClr val="000000"/>
                </a:solidFill>
                <a:latin typeface="Canva Sans"/>
              </a:rPr>
              <a:t>21520283</a:t>
            </a:r>
          </a:p>
          <a:p>
            <a:pPr algn="r">
              <a:lnSpc>
                <a:spcPts val="4759"/>
              </a:lnSpc>
            </a:pPr>
            <a:r>
              <a:rPr lang="en-US" sz="3399">
                <a:solidFill>
                  <a:srgbClr val="000000"/>
                </a:solidFill>
                <a:latin typeface="Canva Sans"/>
              </a:rPr>
              <a:t>Nguyễn Thị Thủy – 21522662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861127" y="4050112"/>
            <a:ext cx="6416168" cy="5357464"/>
          </a:xfrm>
          <a:custGeom>
            <a:avLst/>
            <a:gdLst/>
            <a:ahLst/>
            <a:cxnLst/>
            <a:rect r="r" b="b" t="t" l="l"/>
            <a:pathLst>
              <a:path h="5357464" w="6416168">
                <a:moveTo>
                  <a:pt x="0" y="0"/>
                </a:moveTo>
                <a:lnTo>
                  <a:pt x="6416168" y="0"/>
                </a:lnTo>
                <a:lnTo>
                  <a:pt x="6416168" y="5357464"/>
                </a:lnTo>
                <a:lnTo>
                  <a:pt x="0" y="5357464"/>
                </a:lnTo>
                <a:lnTo>
                  <a:pt x="0" y="0"/>
                </a:lnTo>
                <a:close/>
              </a:path>
            </a:pathLst>
          </a:custGeom>
          <a:blipFill>
            <a:blip r:embed="rId4"/>
            <a:stretch>
              <a:fillRect l="0" t="0" r="0" b="0"/>
            </a:stretch>
          </a:blipFill>
        </p:spPr>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02</a:t>
            </a:r>
          </a:p>
        </p:txBody>
      </p:sp>
      <p:sp>
        <p:nvSpPr>
          <p:cNvPr name="TextBox 14" id="14"/>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Cơ sở lý thuyết</a:t>
            </a:r>
          </a:p>
        </p:txBody>
      </p:sp>
      <p:sp>
        <p:nvSpPr>
          <p:cNvPr name="TextBox 15" id="15"/>
          <p:cNvSpPr txBox="true"/>
          <p:nvPr/>
        </p:nvSpPr>
        <p:spPr>
          <a:xfrm rot="0">
            <a:off x="3607213" y="1785381"/>
            <a:ext cx="7074543"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Định dạng lưu trữ</a:t>
            </a:r>
          </a:p>
        </p:txBody>
      </p:sp>
      <p:sp>
        <p:nvSpPr>
          <p:cNvPr name="TextBox 16" id="16"/>
          <p:cNvSpPr txBox="true"/>
          <p:nvPr/>
        </p:nvSpPr>
        <p:spPr>
          <a:xfrm rot="0">
            <a:off x="1255787" y="3321131"/>
            <a:ext cx="7238089" cy="481330"/>
          </a:xfrm>
          <a:prstGeom prst="rect">
            <a:avLst/>
          </a:prstGeom>
        </p:spPr>
        <p:txBody>
          <a:bodyPr anchor="t" rtlCol="false" tIns="0" lIns="0" bIns="0" rIns="0">
            <a:spAutoFit/>
          </a:bodyPr>
          <a:lstStyle/>
          <a:p>
            <a:pPr algn="ctr">
              <a:lnSpc>
                <a:spcPts val="3919"/>
              </a:lnSpc>
            </a:pPr>
            <a:r>
              <a:rPr lang="en-US" sz="2799">
                <a:solidFill>
                  <a:srgbClr val="191919"/>
                </a:solidFill>
                <a:latin typeface="Canva Sans Bold"/>
              </a:rPr>
              <a:t>Star schema</a:t>
            </a:r>
          </a:p>
        </p:txBody>
      </p:sp>
      <p:grpSp>
        <p:nvGrpSpPr>
          <p:cNvPr name="Group 17" id="17"/>
          <p:cNvGrpSpPr/>
          <p:nvPr/>
        </p:nvGrpSpPr>
        <p:grpSpPr>
          <a:xfrm rot="0">
            <a:off x="10135335" y="3378281"/>
            <a:ext cx="6924814" cy="1275171"/>
            <a:chOff x="0" y="0"/>
            <a:chExt cx="9233086" cy="1700228"/>
          </a:xfrm>
        </p:grpSpPr>
        <p:sp>
          <p:nvSpPr>
            <p:cNvPr name="TextBox 18" id="18"/>
            <p:cNvSpPr txBox="true"/>
            <p:nvPr/>
          </p:nvSpPr>
          <p:spPr>
            <a:xfrm rot="0">
              <a:off x="0" y="653113"/>
              <a:ext cx="9233086" cy="10471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Tối ưu hóa cho truy vấn OLAP</a:t>
              </a:r>
            </a:p>
            <a:p>
              <a:pPr algn="l" marL="474979" indent="-237490" lvl="1">
                <a:lnSpc>
                  <a:spcPts val="3299"/>
                </a:lnSpc>
                <a:buFont typeface="Arial"/>
                <a:buChar char="•"/>
              </a:pPr>
              <a:r>
                <a:rPr lang="en-US" sz="2199" spc="109">
                  <a:solidFill>
                    <a:srgbClr val="191919"/>
                  </a:solidFill>
                  <a:latin typeface="Roboto"/>
                </a:rPr>
                <a:t>Giảm số lượng phép nối phức tạp</a:t>
              </a:r>
            </a:p>
          </p:txBody>
        </p:sp>
        <p:sp>
          <p:nvSpPr>
            <p:cNvPr name="TextBox 19" id="19"/>
            <p:cNvSpPr txBox="true"/>
            <p:nvPr/>
          </p:nvSpPr>
          <p:spPr>
            <a:xfrm rot="0">
              <a:off x="0" y="-47625"/>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Hiệu Suất Truy Vấn Nhanh Hơn</a:t>
              </a:r>
            </a:p>
          </p:txBody>
        </p:sp>
      </p:grpSp>
      <p:grpSp>
        <p:nvGrpSpPr>
          <p:cNvPr name="Group 20" id="20"/>
          <p:cNvGrpSpPr/>
          <p:nvPr/>
        </p:nvGrpSpPr>
        <p:grpSpPr>
          <a:xfrm rot="0">
            <a:off x="10135335" y="5140981"/>
            <a:ext cx="6924814" cy="1275171"/>
            <a:chOff x="0" y="0"/>
            <a:chExt cx="9233086" cy="1700228"/>
          </a:xfrm>
        </p:grpSpPr>
        <p:sp>
          <p:nvSpPr>
            <p:cNvPr name="TextBox 21" id="21"/>
            <p:cNvSpPr txBox="true"/>
            <p:nvPr/>
          </p:nvSpPr>
          <p:spPr>
            <a:xfrm rot="0">
              <a:off x="0" y="653113"/>
              <a:ext cx="9233086" cy="10471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Cấu trúc đơn giản và trực quan</a:t>
              </a:r>
            </a:p>
            <a:p>
              <a:pPr algn="l" marL="474979" indent="-237490" lvl="1">
                <a:lnSpc>
                  <a:spcPts val="3299"/>
                </a:lnSpc>
                <a:buFont typeface="Arial"/>
                <a:buChar char="•"/>
              </a:pPr>
              <a:r>
                <a:rPr lang="en-US" sz="2199" spc="109">
                  <a:solidFill>
                    <a:srgbClr val="191919"/>
                  </a:solidFill>
                  <a:latin typeface="Roboto"/>
                </a:rPr>
                <a:t>Dễ dàng tạo và quản lý</a:t>
              </a:r>
            </a:p>
          </p:txBody>
        </p:sp>
        <p:sp>
          <p:nvSpPr>
            <p:cNvPr name="TextBox 22" id="22"/>
            <p:cNvSpPr txBox="true"/>
            <p:nvPr/>
          </p:nvSpPr>
          <p:spPr>
            <a:xfrm rot="0">
              <a:off x="0" y="-47625"/>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Dễ Hiểu và Dễ Dùng</a:t>
              </a:r>
            </a:p>
          </p:txBody>
        </p:sp>
      </p:grpSp>
      <p:grpSp>
        <p:nvGrpSpPr>
          <p:cNvPr name="Group 23" id="23"/>
          <p:cNvGrpSpPr/>
          <p:nvPr/>
        </p:nvGrpSpPr>
        <p:grpSpPr>
          <a:xfrm rot="0">
            <a:off x="10135335" y="6903680"/>
            <a:ext cx="6924814" cy="2503896"/>
            <a:chOff x="0" y="0"/>
            <a:chExt cx="9233086" cy="3338528"/>
          </a:xfrm>
        </p:grpSpPr>
        <p:sp>
          <p:nvSpPr>
            <p:cNvPr name="TextBox 24" id="24"/>
            <p:cNvSpPr txBox="true"/>
            <p:nvPr/>
          </p:nvSpPr>
          <p:spPr>
            <a:xfrm rot="0">
              <a:off x="0" y="653113"/>
              <a:ext cx="9233086" cy="26854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Mở rộng dễ dàng và không ảnh hưởng đến cấu trúc tổng thể của hệ thống.</a:t>
              </a:r>
            </a:p>
            <a:p>
              <a:pPr algn="l" marL="474979" indent="-237490" lvl="1">
                <a:lnSpc>
                  <a:spcPts val="3299"/>
                </a:lnSpc>
                <a:buFont typeface="Arial"/>
                <a:buChar char="•"/>
              </a:pPr>
              <a:r>
                <a:rPr lang="en-US" sz="2199" spc="109">
                  <a:solidFill>
                    <a:srgbClr val="191919"/>
                  </a:solidFill>
                  <a:latin typeface="Roboto"/>
                </a:rPr>
                <a:t>Cung cấp sự linh hoạt để điều chỉnh và mở rộng hệ thống dữ liệu theo nhu cầu kinh doanh thay đổi</a:t>
              </a:r>
            </a:p>
          </p:txBody>
        </p:sp>
        <p:sp>
          <p:nvSpPr>
            <p:cNvPr name="TextBox 25" id="25"/>
            <p:cNvSpPr txBox="true"/>
            <p:nvPr/>
          </p:nvSpPr>
          <p:spPr>
            <a:xfrm rot="0">
              <a:off x="0" y="-47625"/>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Khả Năng Mở Rộng và Linh Hoạt</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258858" y="4226221"/>
            <a:ext cx="10422899" cy="4303648"/>
          </a:xfrm>
          <a:custGeom>
            <a:avLst/>
            <a:gdLst/>
            <a:ahLst/>
            <a:cxnLst/>
            <a:rect r="r" b="b" t="t" l="l"/>
            <a:pathLst>
              <a:path h="4303648" w="10422899">
                <a:moveTo>
                  <a:pt x="0" y="0"/>
                </a:moveTo>
                <a:lnTo>
                  <a:pt x="10422898" y="0"/>
                </a:lnTo>
                <a:lnTo>
                  <a:pt x="10422898" y="4303648"/>
                </a:lnTo>
                <a:lnTo>
                  <a:pt x="0" y="4303648"/>
                </a:lnTo>
                <a:lnTo>
                  <a:pt x="0" y="0"/>
                </a:lnTo>
                <a:close/>
              </a:path>
            </a:pathLst>
          </a:custGeom>
          <a:blipFill>
            <a:blip r:embed="rId4"/>
            <a:stretch>
              <a:fillRect l="0" t="0" r="0" b="0"/>
            </a:stretch>
          </a:blipFill>
        </p:spPr>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02</a:t>
            </a:r>
          </a:p>
        </p:txBody>
      </p:sp>
      <p:sp>
        <p:nvSpPr>
          <p:cNvPr name="TextBox 14" id="14"/>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Cơ sở lý thuyết</a:t>
            </a:r>
          </a:p>
        </p:txBody>
      </p:sp>
      <p:sp>
        <p:nvSpPr>
          <p:cNvPr name="TextBox 15" id="15"/>
          <p:cNvSpPr txBox="true"/>
          <p:nvPr/>
        </p:nvSpPr>
        <p:spPr>
          <a:xfrm rot="0">
            <a:off x="3607213" y="1785381"/>
            <a:ext cx="7074543"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Định dạng lưu trữ</a:t>
            </a:r>
          </a:p>
        </p:txBody>
      </p:sp>
      <p:sp>
        <p:nvSpPr>
          <p:cNvPr name="TextBox 16" id="16"/>
          <p:cNvSpPr txBox="true"/>
          <p:nvPr/>
        </p:nvSpPr>
        <p:spPr>
          <a:xfrm rot="0">
            <a:off x="1861127" y="3564623"/>
            <a:ext cx="7548826" cy="481330"/>
          </a:xfrm>
          <a:prstGeom prst="rect">
            <a:avLst/>
          </a:prstGeom>
        </p:spPr>
        <p:txBody>
          <a:bodyPr anchor="t" rtlCol="false" tIns="0" lIns="0" bIns="0" rIns="0">
            <a:spAutoFit/>
          </a:bodyPr>
          <a:lstStyle/>
          <a:p>
            <a:pPr algn="ctr">
              <a:lnSpc>
                <a:spcPts val="3919"/>
              </a:lnSpc>
            </a:pPr>
            <a:r>
              <a:rPr lang="en-US" sz="2799">
                <a:solidFill>
                  <a:srgbClr val="191919"/>
                </a:solidFill>
                <a:latin typeface="Canva Sans Bold"/>
              </a:rPr>
              <a:t>ETL với Mô Hình Dữ Liệu Star Schema</a:t>
            </a:r>
          </a:p>
        </p:txBody>
      </p:sp>
      <p:grpSp>
        <p:nvGrpSpPr>
          <p:cNvPr name="Group 17" id="17"/>
          <p:cNvGrpSpPr/>
          <p:nvPr/>
        </p:nvGrpSpPr>
        <p:grpSpPr>
          <a:xfrm rot="0">
            <a:off x="10891006" y="2967589"/>
            <a:ext cx="6924814" cy="865596"/>
            <a:chOff x="0" y="0"/>
            <a:chExt cx="9233086" cy="1154128"/>
          </a:xfrm>
        </p:grpSpPr>
        <p:sp>
          <p:nvSpPr>
            <p:cNvPr name="TextBox 18" id="18"/>
            <p:cNvSpPr txBox="true"/>
            <p:nvPr/>
          </p:nvSpPr>
          <p:spPr>
            <a:xfrm rot="0">
              <a:off x="0" y="653113"/>
              <a:ext cx="9233086" cy="5010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Thu thập dữ liệu từ các nguồn khác nhau.</a:t>
              </a:r>
            </a:p>
          </p:txBody>
        </p:sp>
        <p:sp>
          <p:nvSpPr>
            <p:cNvPr name="TextBox 19" id="19"/>
            <p:cNvSpPr txBox="true"/>
            <p:nvPr/>
          </p:nvSpPr>
          <p:spPr>
            <a:xfrm rot="0">
              <a:off x="0" y="-47625"/>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Extract (trích xuất)</a:t>
              </a:r>
            </a:p>
          </p:txBody>
        </p:sp>
      </p:grpSp>
      <p:grpSp>
        <p:nvGrpSpPr>
          <p:cNvPr name="Group 20" id="20"/>
          <p:cNvGrpSpPr/>
          <p:nvPr/>
        </p:nvGrpSpPr>
        <p:grpSpPr>
          <a:xfrm rot="0">
            <a:off x="10944686" y="4293603"/>
            <a:ext cx="7343314" cy="2503896"/>
            <a:chOff x="0" y="0"/>
            <a:chExt cx="9791085" cy="3338528"/>
          </a:xfrm>
        </p:grpSpPr>
        <p:sp>
          <p:nvSpPr>
            <p:cNvPr name="TextBox 21" id="21"/>
            <p:cNvSpPr txBox="true"/>
            <p:nvPr/>
          </p:nvSpPr>
          <p:spPr>
            <a:xfrm rot="0">
              <a:off x="0" y="653113"/>
              <a:ext cx="9791085" cy="26854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Lọc dữ liệu</a:t>
              </a:r>
            </a:p>
            <a:p>
              <a:pPr algn="l" marL="474979" indent="-237490" lvl="1">
                <a:lnSpc>
                  <a:spcPts val="3299"/>
                </a:lnSpc>
                <a:buFont typeface="Arial"/>
                <a:buChar char="•"/>
              </a:pPr>
              <a:r>
                <a:rPr lang="en-US" sz="2199" spc="109">
                  <a:solidFill>
                    <a:srgbClr val="191919"/>
                  </a:solidFill>
                  <a:latin typeface="Roboto"/>
                </a:rPr>
                <a:t>Làm sạch dữ liệu</a:t>
              </a:r>
            </a:p>
            <a:p>
              <a:pPr algn="l" marL="474979" indent="-237490" lvl="1">
                <a:lnSpc>
                  <a:spcPts val="3299"/>
                </a:lnSpc>
                <a:buFont typeface="Arial"/>
                <a:buChar char="•"/>
              </a:pPr>
              <a:r>
                <a:rPr lang="en-US" sz="2199" spc="109">
                  <a:solidFill>
                    <a:srgbClr val="191919"/>
                  </a:solidFill>
                  <a:latin typeface="Roboto"/>
                </a:rPr>
                <a:t>Phân tách và tổ chức dữ liệu</a:t>
              </a:r>
            </a:p>
            <a:p>
              <a:pPr algn="l" marL="474979" indent="-237490" lvl="1">
                <a:lnSpc>
                  <a:spcPts val="3299"/>
                </a:lnSpc>
                <a:buFont typeface="Arial"/>
                <a:buChar char="•"/>
              </a:pPr>
              <a:r>
                <a:rPr lang="en-US" sz="2199" spc="109">
                  <a:solidFill>
                    <a:srgbClr val="191919"/>
                  </a:solidFill>
                  <a:latin typeface="Roboto"/>
                </a:rPr>
                <a:t>Tính toán và tổng hợp.</a:t>
              </a:r>
            </a:p>
            <a:p>
              <a:pPr algn="l" marL="474979" indent="-237490" lvl="1">
                <a:lnSpc>
                  <a:spcPts val="3299"/>
                </a:lnSpc>
                <a:buFont typeface="Arial"/>
                <a:buChar char="•"/>
              </a:pPr>
              <a:r>
                <a:rPr lang="en-US" sz="2199" spc="109">
                  <a:solidFill>
                    <a:srgbClr val="191919"/>
                  </a:solidFill>
                  <a:latin typeface="Roboto"/>
                </a:rPr>
                <a:t>Tạo khóa chính và khóa ngoại</a:t>
              </a:r>
            </a:p>
          </p:txBody>
        </p:sp>
        <p:sp>
          <p:nvSpPr>
            <p:cNvPr name="TextBox 22" id="22"/>
            <p:cNvSpPr txBox="true"/>
            <p:nvPr/>
          </p:nvSpPr>
          <p:spPr>
            <a:xfrm rot="0">
              <a:off x="0" y="-47625"/>
              <a:ext cx="9791085"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Transform (Chuyển đổi)</a:t>
              </a:r>
            </a:p>
          </p:txBody>
        </p:sp>
      </p:grpSp>
      <p:grpSp>
        <p:nvGrpSpPr>
          <p:cNvPr name="Group 23" id="23"/>
          <p:cNvGrpSpPr/>
          <p:nvPr/>
        </p:nvGrpSpPr>
        <p:grpSpPr>
          <a:xfrm rot="0">
            <a:off x="10891006" y="7254698"/>
            <a:ext cx="6924814" cy="1275171"/>
            <a:chOff x="0" y="0"/>
            <a:chExt cx="9233086" cy="1700228"/>
          </a:xfrm>
        </p:grpSpPr>
        <p:sp>
          <p:nvSpPr>
            <p:cNvPr name="TextBox 24" id="24"/>
            <p:cNvSpPr txBox="true"/>
            <p:nvPr/>
          </p:nvSpPr>
          <p:spPr>
            <a:xfrm rot="0">
              <a:off x="0" y="653113"/>
              <a:ext cx="9233086" cy="10471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Nạp dữ liệu đã chuyển đổi vào kho dữ liệu đích.</a:t>
              </a:r>
            </a:p>
          </p:txBody>
        </p:sp>
        <p:sp>
          <p:nvSpPr>
            <p:cNvPr name="TextBox 25" id="25"/>
            <p:cNvSpPr txBox="true"/>
            <p:nvPr/>
          </p:nvSpPr>
          <p:spPr>
            <a:xfrm rot="0">
              <a:off x="0" y="-47625"/>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Load (Nạp)</a:t>
              </a:r>
            </a:p>
          </p:txBody>
        </p:sp>
      </p:grpSp>
      <p:sp>
        <p:nvSpPr>
          <p:cNvPr name="TextBox 26" id="26"/>
          <p:cNvSpPr txBox="true"/>
          <p:nvPr/>
        </p:nvSpPr>
        <p:spPr>
          <a:xfrm rot="0">
            <a:off x="118291" y="9944637"/>
            <a:ext cx="4874419" cy="198120"/>
          </a:xfrm>
          <a:prstGeom prst="rect">
            <a:avLst/>
          </a:prstGeom>
        </p:spPr>
        <p:txBody>
          <a:bodyPr anchor="t" rtlCol="false" tIns="0" lIns="0" bIns="0" rIns="0">
            <a:spAutoFit/>
          </a:bodyPr>
          <a:lstStyle/>
          <a:p>
            <a:pPr algn="ctr">
              <a:lnSpc>
                <a:spcPts val="1679"/>
              </a:lnSpc>
            </a:pPr>
            <a:r>
              <a:rPr lang="en-US" sz="1200" u="sng">
                <a:solidFill>
                  <a:srgbClr val="000000"/>
                </a:solidFill>
                <a:latin typeface="Canva Sans Italics"/>
                <a:hlinkClick r:id="rId5" tooltip="https://www.aampe.com/blog/the-journey-from-etl-to-reverse-elt"/>
              </a:rPr>
              <a:t>https://www.aampe.com/blog/the-journey-from-etl-to-reverse-elt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2463270" y="2672476"/>
            <a:ext cx="13361461" cy="7718921"/>
          </a:xfrm>
          <a:custGeom>
            <a:avLst/>
            <a:gdLst/>
            <a:ahLst/>
            <a:cxnLst/>
            <a:rect r="r" b="b" t="t" l="l"/>
            <a:pathLst>
              <a:path h="7718921" w="13361461">
                <a:moveTo>
                  <a:pt x="0" y="0"/>
                </a:moveTo>
                <a:lnTo>
                  <a:pt x="13361460" y="0"/>
                </a:lnTo>
                <a:lnTo>
                  <a:pt x="13361460" y="7718920"/>
                </a:lnTo>
                <a:lnTo>
                  <a:pt x="0" y="7718920"/>
                </a:lnTo>
                <a:lnTo>
                  <a:pt x="0" y="0"/>
                </a:lnTo>
                <a:close/>
              </a:path>
            </a:pathLst>
          </a:custGeom>
          <a:blipFill>
            <a:blip r:embed="rId4"/>
            <a:stretch>
              <a:fillRect l="0" t="0" r="0" b="0"/>
            </a:stretch>
          </a:blipFill>
        </p:spPr>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02</a:t>
            </a:r>
          </a:p>
        </p:txBody>
      </p:sp>
      <p:sp>
        <p:nvSpPr>
          <p:cNvPr name="TextBox 14" id="14"/>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Cơ sở lý thuyết</a:t>
            </a:r>
          </a:p>
        </p:txBody>
      </p:sp>
      <p:sp>
        <p:nvSpPr>
          <p:cNvPr name="TextBox 15" id="15"/>
          <p:cNvSpPr txBox="true"/>
          <p:nvPr/>
        </p:nvSpPr>
        <p:spPr>
          <a:xfrm rot="0">
            <a:off x="3607213" y="1785381"/>
            <a:ext cx="7074543"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Kĩ thuật xử lý dữ liệu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2691421" y="3059425"/>
            <a:ext cx="623097" cy="623097"/>
          </a:xfrm>
          <a:custGeom>
            <a:avLst/>
            <a:gdLst/>
            <a:ahLst/>
            <a:cxnLst/>
            <a:rect r="r" b="b" t="t" l="l"/>
            <a:pathLst>
              <a:path h="623097" w="623097">
                <a:moveTo>
                  <a:pt x="0" y="0"/>
                </a:moveTo>
                <a:lnTo>
                  <a:pt x="623097" y="0"/>
                </a:lnTo>
                <a:lnTo>
                  <a:pt x="623097" y="623097"/>
                </a:lnTo>
                <a:lnTo>
                  <a:pt x="0" y="623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160488" y="2136647"/>
            <a:ext cx="3799395" cy="3472750"/>
          </a:xfrm>
          <a:custGeom>
            <a:avLst/>
            <a:gdLst/>
            <a:ahLst/>
            <a:cxnLst/>
            <a:rect r="r" b="b" t="t" l="l"/>
            <a:pathLst>
              <a:path h="3472750" w="3799395">
                <a:moveTo>
                  <a:pt x="0" y="0"/>
                </a:moveTo>
                <a:lnTo>
                  <a:pt x="3799395" y="0"/>
                </a:lnTo>
                <a:lnTo>
                  <a:pt x="3799395" y="3472750"/>
                </a:lnTo>
                <a:lnTo>
                  <a:pt x="0" y="3472750"/>
                </a:lnTo>
                <a:lnTo>
                  <a:pt x="0" y="0"/>
                </a:lnTo>
                <a:close/>
              </a:path>
            </a:pathLst>
          </a:custGeom>
          <a:blipFill>
            <a:blip r:embed="rId6"/>
            <a:stretch>
              <a:fillRect l="-7471" t="-12478" r="-112993" b="-1656"/>
            </a:stretch>
          </a:blipFill>
        </p:spPr>
      </p:sp>
      <p:sp>
        <p:nvSpPr>
          <p:cNvPr name="Freeform 14" id="14"/>
          <p:cNvSpPr/>
          <p:nvPr/>
        </p:nvSpPr>
        <p:spPr>
          <a:xfrm flipH="false" flipV="false" rot="0">
            <a:off x="6615927" y="6858792"/>
            <a:ext cx="11157938" cy="2466175"/>
          </a:xfrm>
          <a:custGeom>
            <a:avLst/>
            <a:gdLst/>
            <a:ahLst/>
            <a:cxnLst/>
            <a:rect r="r" b="b" t="t" l="l"/>
            <a:pathLst>
              <a:path h="2466175" w="11157938">
                <a:moveTo>
                  <a:pt x="0" y="0"/>
                </a:moveTo>
                <a:lnTo>
                  <a:pt x="11157938" y="0"/>
                </a:lnTo>
                <a:lnTo>
                  <a:pt x="11157938" y="2466175"/>
                </a:lnTo>
                <a:lnTo>
                  <a:pt x="0" y="2466175"/>
                </a:lnTo>
                <a:lnTo>
                  <a:pt x="0" y="0"/>
                </a:lnTo>
                <a:close/>
              </a:path>
            </a:pathLst>
          </a:custGeom>
          <a:blipFill>
            <a:blip r:embed="rId7"/>
            <a:stretch>
              <a:fillRect l="0" t="0" r="0" b="0"/>
            </a:stretch>
          </a:blipFill>
        </p:spPr>
      </p:sp>
      <p:sp>
        <p:nvSpPr>
          <p:cNvPr name="TextBox 15" id="15"/>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02</a:t>
            </a:r>
          </a:p>
        </p:txBody>
      </p:sp>
      <p:sp>
        <p:nvSpPr>
          <p:cNvPr name="TextBox 16" id="16"/>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Cơ sở lý thuyết</a:t>
            </a:r>
          </a:p>
        </p:txBody>
      </p:sp>
      <p:sp>
        <p:nvSpPr>
          <p:cNvPr name="TextBox 17" id="17"/>
          <p:cNvSpPr txBox="true"/>
          <p:nvPr/>
        </p:nvSpPr>
        <p:spPr>
          <a:xfrm rot="0">
            <a:off x="3607213" y="1785381"/>
            <a:ext cx="7074543"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Các Thành phần</a:t>
            </a:r>
          </a:p>
        </p:txBody>
      </p:sp>
      <p:sp>
        <p:nvSpPr>
          <p:cNvPr name="TextBox 18" id="18"/>
          <p:cNvSpPr txBox="true"/>
          <p:nvPr/>
        </p:nvSpPr>
        <p:spPr>
          <a:xfrm rot="0">
            <a:off x="3607213" y="3112529"/>
            <a:ext cx="3719316" cy="469265"/>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Azure Blob Storage</a:t>
            </a:r>
          </a:p>
        </p:txBody>
      </p:sp>
      <p:grpSp>
        <p:nvGrpSpPr>
          <p:cNvPr name="Group 19" id="19"/>
          <p:cNvGrpSpPr/>
          <p:nvPr/>
        </p:nvGrpSpPr>
        <p:grpSpPr>
          <a:xfrm rot="0">
            <a:off x="1028700" y="3873022"/>
            <a:ext cx="8389786" cy="2985770"/>
            <a:chOff x="0" y="0"/>
            <a:chExt cx="11186382" cy="3981027"/>
          </a:xfrm>
        </p:grpSpPr>
        <p:sp>
          <p:nvSpPr>
            <p:cNvPr name="TextBox 20" id="20"/>
            <p:cNvSpPr txBox="true"/>
            <p:nvPr/>
          </p:nvSpPr>
          <p:spPr>
            <a:xfrm rot="0">
              <a:off x="0" y="749512"/>
              <a:ext cx="11186382" cy="32315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Bold"/>
                </a:rPr>
                <a:t>Storage</a:t>
              </a:r>
              <a:r>
                <a:rPr lang="en-US" sz="2199" spc="109">
                  <a:solidFill>
                    <a:srgbClr val="191919"/>
                  </a:solidFill>
                  <a:latin typeface="Roboto"/>
                </a:rPr>
                <a:t> </a:t>
              </a:r>
              <a:r>
                <a:rPr lang="en-US" sz="2199" spc="109">
                  <a:solidFill>
                    <a:srgbClr val="191919"/>
                  </a:solidFill>
                  <a:latin typeface="Roboto Bold"/>
                </a:rPr>
                <a:t>account</a:t>
              </a:r>
              <a:r>
                <a:rPr lang="en-US" sz="2199" spc="109">
                  <a:solidFill>
                    <a:srgbClr val="191919"/>
                  </a:solidFill>
                  <a:latin typeface="Roboto"/>
                </a:rPr>
                <a:t>: Đây là nơi bạn tạo và quản lý tất cả các tài nguyên liên quan đến lưu trữ blob</a:t>
              </a:r>
            </a:p>
            <a:p>
              <a:pPr algn="l" marL="474979" indent="-237490" lvl="1">
                <a:lnSpc>
                  <a:spcPts val="3299"/>
                </a:lnSpc>
                <a:buFont typeface="Arial"/>
                <a:buChar char="•"/>
              </a:pPr>
              <a:r>
                <a:rPr lang="en-US" sz="2199" spc="109">
                  <a:solidFill>
                    <a:srgbClr val="191919"/>
                  </a:solidFill>
                  <a:latin typeface="Roboto Bold"/>
                </a:rPr>
                <a:t>Container</a:t>
              </a:r>
              <a:r>
                <a:rPr lang="en-US" sz="2199" spc="109">
                  <a:solidFill>
                    <a:srgbClr val="191919"/>
                  </a:solidFill>
                  <a:latin typeface="Roboto"/>
                </a:rPr>
                <a:t>: Đây là một phần của tài khoản lưu trữ và hoạt động tương tự như một thư mục trong hệ thống tệp</a:t>
              </a:r>
            </a:p>
            <a:p>
              <a:pPr algn="l" marL="474979" indent="-237490" lvl="1">
                <a:lnSpc>
                  <a:spcPts val="3299"/>
                </a:lnSpc>
                <a:buFont typeface="Arial"/>
                <a:buChar char="•"/>
              </a:pPr>
              <a:r>
                <a:rPr lang="en-US" sz="2199" spc="109">
                  <a:solidFill>
                    <a:srgbClr val="191919"/>
                  </a:solidFill>
                  <a:latin typeface="Roboto Bold"/>
                </a:rPr>
                <a:t>Blob</a:t>
              </a:r>
              <a:r>
                <a:rPr lang="en-US" sz="2199" spc="109">
                  <a:solidFill>
                    <a:srgbClr val="191919"/>
                  </a:solidFill>
                  <a:latin typeface="Roboto"/>
                </a:rPr>
                <a:t>: Các blob được lưu trữ trong các container và được truy cập thông qua các URL duy nhất.</a:t>
              </a:r>
            </a:p>
          </p:txBody>
        </p:sp>
        <p:sp>
          <p:nvSpPr>
            <p:cNvPr name="TextBox 21" id="21"/>
            <p:cNvSpPr txBox="true"/>
            <p:nvPr/>
          </p:nvSpPr>
          <p:spPr>
            <a:xfrm rot="0">
              <a:off x="0" y="-47625"/>
              <a:ext cx="11186382"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Cung cấp 3 loại tài nguyên:</a:t>
              </a:r>
            </a:p>
          </p:txBody>
        </p:sp>
      </p:grpSp>
      <p:sp>
        <p:nvSpPr>
          <p:cNvPr name="TextBox 22" id="22"/>
          <p:cNvSpPr txBox="true"/>
          <p:nvPr/>
        </p:nvSpPr>
        <p:spPr>
          <a:xfrm rot="0">
            <a:off x="1063107" y="7414327"/>
            <a:ext cx="5181491" cy="469265"/>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Cung cấp 3 loại tầng lưu trữ:</a:t>
            </a:r>
          </a:p>
        </p:txBody>
      </p:sp>
      <p:sp>
        <p:nvSpPr>
          <p:cNvPr name="TextBox 23" id="23"/>
          <p:cNvSpPr txBox="true"/>
          <p:nvPr/>
        </p:nvSpPr>
        <p:spPr>
          <a:xfrm rot="0">
            <a:off x="1063107" y="9486892"/>
            <a:ext cx="16504190" cy="362585"/>
          </a:xfrm>
          <a:prstGeom prst="rect">
            <a:avLst/>
          </a:prstGeom>
        </p:spPr>
        <p:txBody>
          <a:bodyPr anchor="t" rtlCol="false" tIns="0" lIns="0" bIns="0" rIns="0">
            <a:spAutoFit/>
          </a:bodyPr>
          <a:lstStyle/>
          <a:p>
            <a:pPr algn="just">
              <a:lnSpc>
                <a:spcPts val="2859"/>
              </a:lnSpc>
            </a:pPr>
            <a:r>
              <a:rPr lang="en-US" sz="2199" spc="109">
                <a:solidFill>
                  <a:srgbClr val="191919"/>
                </a:solidFill>
                <a:latin typeface="Roboto Bold"/>
              </a:rPr>
              <a:t>Tốc độ đọc ghi: </a:t>
            </a:r>
            <a:r>
              <a:rPr lang="en-US" sz="2199" spc="109">
                <a:solidFill>
                  <a:srgbClr val="191919"/>
                </a:solidFill>
                <a:latin typeface="Roboto"/>
              </a:rPr>
              <a:t>Phụ thuộc vào loại blob, kích thước, loại storage account, số lượng request,...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3045018" y="1979511"/>
            <a:ext cx="3163989" cy="3163989"/>
          </a:xfrm>
          <a:custGeom>
            <a:avLst/>
            <a:gdLst/>
            <a:ahLst/>
            <a:cxnLst/>
            <a:rect r="r" b="b" t="t" l="l"/>
            <a:pathLst>
              <a:path h="3163989" w="3163989">
                <a:moveTo>
                  <a:pt x="0" y="0"/>
                </a:moveTo>
                <a:lnTo>
                  <a:pt x="3163989" y="0"/>
                </a:lnTo>
                <a:lnTo>
                  <a:pt x="3163989" y="3163989"/>
                </a:lnTo>
                <a:lnTo>
                  <a:pt x="0" y="3163989"/>
                </a:lnTo>
                <a:lnTo>
                  <a:pt x="0" y="0"/>
                </a:lnTo>
                <a:close/>
              </a:path>
            </a:pathLst>
          </a:custGeom>
          <a:blipFill>
            <a:blip r:embed="rId4"/>
            <a:stretch>
              <a:fillRect l="0" t="0" r="0" b="0"/>
            </a:stretch>
          </a:blipFill>
        </p:spPr>
      </p:sp>
      <p:sp>
        <p:nvSpPr>
          <p:cNvPr name="Freeform 13" id="13"/>
          <p:cNvSpPr/>
          <p:nvPr/>
        </p:nvSpPr>
        <p:spPr>
          <a:xfrm flipH="false" flipV="false" rot="0">
            <a:off x="3991267" y="6113937"/>
            <a:ext cx="10305467" cy="3259219"/>
          </a:xfrm>
          <a:custGeom>
            <a:avLst/>
            <a:gdLst/>
            <a:ahLst/>
            <a:cxnLst/>
            <a:rect r="r" b="b" t="t" l="l"/>
            <a:pathLst>
              <a:path h="3259219" w="10305467">
                <a:moveTo>
                  <a:pt x="0" y="0"/>
                </a:moveTo>
                <a:lnTo>
                  <a:pt x="10305466" y="0"/>
                </a:lnTo>
                <a:lnTo>
                  <a:pt x="10305466" y="3259219"/>
                </a:lnTo>
                <a:lnTo>
                  <a:pt x="0" y="3259219"/>
                </a:lnTo>
                <a:lnTo>
                  <a:pt x="0" y="0"/>
                </a:lnTo>
                <a:close/>
              </a:path>
            </a:pathLst>
          </a:custGeom>
          <a:blipFill>
            <a:blip r:embed="rId5"/>
            <a:stretch>
              <a:fillRect l="0" t="0" r="0" b="0"/>
            </a:stretch>
          </a:blipFill>
        </p:spPr>
      </p:sp>
      <p:sp>
        <p:nvSpPr>
          <p:cNvPr name="TextBox 14" id="14"/>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02</a:t>
            </a:r>
          </a:p>
        </p:txBody>
      </p:sp>
      <p:sp>
        <p:nvSpPr>
          <p:cNvPr name="TextBox 15" id="15"/>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Cơ sở lý thuyết</a:t>
            </a:r>
          </a:p>
        </p:txBody>
      </p:sp>
      <p:sp>
        <p:nvSpPr>
          <p:cNvPr name="TextBox 16" id="16"/>
          <p:cNvSpPr txBox="true"/>
          <p:nvPr/>
        </p:nvSpPr>
        <p:spPr>
          <a:xfrm rot="0">
            <a:off x="3607213" y="1785381"/>
            <a:ext cx="7074543"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Các Thành phần</a:t>
            </a:r>
          </a:p>
        </p:txBody>
      </p:sp>
      <p:sp>
        <p:nvSpPr>
          <p:cNvPr name="TextBox 17" id="17"/>
          <p:cNvSpPr txBox="true"/>
          <p:nvPr/>
        </p:nvSpPr>
        <p:spPr>
          <a:xfrm rot="0">
            <a:off x="3607213" y="3112529"/>
            <a:ext cx="3719316" cy="469265"/>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Azure Data Factory</a:t>
            </a:r>
          </a:p>
        </p:txBody>
      </p:sp>
      <p:sp>
        <p:nvSpPr>
          <p:cNvPr name="TextBox 18" id="18"/>
          <p:cNvSpPr txBox="true"/>
          <p:nvPr/>
        </p:nvSpPr>
        <p:spPr>
          <a:xfrm rot="0">
            <a:off x="1028700" y="4025422"/>
            <a:ext cx="8389786" cy="1840865"/>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Linked Service: </a:t>
            </a:r>
            <a:r>
              <a:rPr lang="en-US" sz="2799" spc="139">
                <a:solidFill>
                  <a:srgbClr val="191919"/>
                </a:solidFill>
                <a:latin typeface="Roboto"/>
              </a:rPr>
              <a:t>thiết lập kết nối với các kho dữ liệu bên ngoài.</a:t>
            </a:r>
          </a:p>
          <a:p>
            <a:pPr algn="just">
              <a:lnSpc>
                <a:spcPts val="3639"/>
              </a:lnSpc>
            </a:pPr>
            <a:r>
              <a:rPr lang="en-US" sz="2799" spc="139">
                <a:solidFill>
                  <a:srgbClr val="191919"/>
                </a:solidFill>
                <a:latin typeface="Roboto Bold"/>
              </a:rPr>
              <a:t>Pipeline: </a:t>
            </a:r>
            <a:r>
              <a:rPr lang="en-US" sz="2799" spc="139">
                <a:solidFill>
                  <a:srgbClr val="191919"/>
                </a:solidFill>
                <a:latin typeface="Roboto"/>
              </a:rPr>
              <a:t>các luồng công việc (workflow) được định nghĩa gồm các activity. </a:t>
            </a:r>
          </a:p>
        </p:txBody>
      </p:sp>
      <p:sp>
        <p:nvSpPr>
          <p:cNvPr name="TextBox 19" id="19"/>
          <p:cNvSpPr txBox="true"/>
          <p:nvPr/>
        </p:nvSpPr>
        <p:spPr>
          <a:xfrm rot="0">
            <a:off x="13357616" y="9924103"/>
            <a:ext cx="4555034" cy="198120"/>
          </a:xfrm>
          <a:prstGeom prst="rect">
            <a:avLst/>
          </a:prstGeom>
        </p:spPr>
        <p:txBody>
          <a:bodyPr anchor="t" rtlCol="false" tIns="0" lIns="0" bIns="0" rIns="0">
            <a:spAutoFit/>
          </a:bodyPr>
          <a:lstStyle/>
          <a:p>
            <a:pPr algn="ctr">
              <a:lnSpc>
                <a:spcPts val="1679"/>
              </a:lnSpc>
            </a:pPr>
            <a:r>
              <a:rPr lang="en-US" sz="1200" u="sng">
                <a:solidFill>
                  <a:srgbClr val="000000"/>
                </a:solidFill>
                <a:latin typeface="Canva Sans Italics"/>
                <a:hlinkClick r:id="rId6" tooltip="https://cloudacademy.com/blog/what-is-azure-data-factory/"/>
              </a:rPr>
              <a:t>https://cloudacademy.com/blog/what-is-azure-data-factory/</a:t>
            </a:r>
          </a:p>
        </p:txBody>
      </p:sp>
      <p:sp>
        <p:nvSpPr>
          <p:cNvPr name="Freeform 20" id="20"/>
          <p:cNvSpPr/>
          <p:nvPr/>
        </p:nvSpPr>
        <p:spPr>
          <a:xfrm flipH="false" flipV="false" rot="0">
            <a:off x="2699598" y="3067603"/>
            <a:ext cx="614919" cy="614919"/>
          </a:xfrm>
          <a:custGeom>
            <a:avLst/>
            <a:gdLst/>
            <a:ahLst/>
            <a:cxnLst/>
            <a:rect r="r" b="b" t="t" l="l"/>
            <a:pathLst>
              <a:path h="614919" w="614919">
                <a:moveTo>
                  <a:pt x="0" y="0"/>
                </a:moveTo>
                <a:lnTo>
                  <a:pt x="614920" y="0"/>
                </a:lnTo>
                <a:lnTo>
                  <a:pt x="614920" y="614919"/>
                </a:lnTo>
                <a:lnTo>
                  <a:pt x="0" y="6149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1" id="21"/>
          <p:cNvSpPr txBox="true"/>
          <p:nvPr/>
        </p:nvSpPr>
        <p:spPr>
          <a:xfrm rot="0">
            <a:off x="1028700" y="9439831"/>
            <a:ext cx="16883949" cy="362585"/>
          </a:xfrm>
          <a:prstGeom prst="rect">
            <a:avLst/>
          </a:prstGeom>
        </p:spPr>
        <p:txBody>
          <a:bodyPr anchor="t" rtlCol="false" tIns="0" lIns="0" bIns="0" rIns="0">
            <a:spAutoFit/>
          </a:bodyPr>
          <a:lstStyle/>
          <a:p>
            <a:pPr algn="just">
              <a:lnSpc>
                <a:spcPts val="2859"/>
              </a:lnSpc>
            </a:pPr>
            <a:r>
              <a:rPr lang="en-US" sz="2199" spc="109">
                <a:solidFill>
                  <a:srgbClr val="191919"/>
                </a:solidFill>
                <a:latin typeface="Roboto Bold"/>
              </a:rPr>
              <a:t>Tốc độ đọc ghi: </a:t>
            </a:r>
            <a:r>
              <a:rPr lang="en-US" sz="2199" spc="109">
                <a:solidFill>
                  <a:srgbClr val="191919"/>
                </a:solidFill>
                <a:latin typeface="Roboto"/>
              </a:rPr>
              <a:t>Phụ thuộc vào băng thông mạng, số lượng copy activity, cấu hình nguồn/đích,...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50297" y="-810467"/>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2805428" y="1861817"/>
            <a:ext cx="3517132" cy="3439954"/>
          </a:xfrm>
          <a:custGeom>
            <a:avLst/>
            <a:gdLst/>
            <a:ahLst/>
            <a:cxnLst/>
            <a:rect r="r" b="b" t="t" l="l"/>
            <a:pathLst>
              <a:path h="3439954" w="3517132">
                <a:moveTo>
                  <a:pt x="0" y="0"/>
                </a:moveTo>
                <a:lnTo>
                  <a:pt x="3517132" y="0"/>
                </a:lnTo>
                <a:lnTo>
                  <a:pt x="3517132" y="3439954"/>
                </a:lnTo>
                <a:lnTo>
                  <a:pt x="0" y="3439954"/>
                </a:lnTo>
                <a:lnTo>
                  <a:pt x="0" y="0"/>
                </a:lnTo>
                <a:close/>
              </a:path>
            </a:pathLst>
          </a:custGeom>
          <a:blipFill>
            <a:blip r:embed="rId5"/>
            <a:stretch>
              <a:fillRect l="-29510" t="-10300" r="-28060" b="-10621"/>
            </a:stretch>
          </a:blipFill>
        </p:spPr>
      </p:sp>
      <p:sp>
        <p:nvSpPr>
          <p:cNvPr name="Freeform 13" id="13"/>
          <p:cNvSpPr/>
          <p:nvPr/>
        </p:nvSpPr>
        <p:spPr>
          <a:xfrm flipH="false" flipV="false" rot="0">
            <a:off x="7326529" y="5771636"/>
            <a:ext cx="4628994" cy="3486664"/>
          </a:xfrm>
          <a:custGeom>
            <a:avLst/>
            <a:gdLst/>
            <a:ahLst/>
            <a:cxnLst/>
            <a:rect r="r" b="b" t="t" l="l"/>
            <a:pathLst>
              <a:path h="3486664" w="4628994">
                <a:moveTo>
                  <a:pt x="0" y="0"/>
                </a:moveTo>
                <a:lnTo>
                  <a:pt x="4628994" y="0"/>
                </a:lnTo>
                <a:lnTo>
                  <a:pt x="4628994" y="3486664"/>
                </a:lnTo>
                <a:lnTo>
                  <a:pt x="0" y="3486664"/>
                </a:lnTo>
                <a:lnTo>
                  <a:pt x="0" y="0"/>
                </a:lnTo>
                <a:close/>
              </a:path>
            </a:pathLst>
          </a:custGeom>
          <a:blipFill>
            <a:blip r:embed="rId6"/>
            <a:stretch>
              <a:fillRect l="0" t="0" r="0" b="0"/>
            </a:stretch>
          </a:blipFill>
        </p:spPr>
      </p:sp>
      <p:sp>
        <p:nvSpPr>
          <p:cNvPr name="TextBox 14" id="14"/>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02</a:t>
            </a:r>
          </a:p>
        </p:txBody>
      </p:sp>
      <p:sp>
        <p:nvSpPr>
          <p:cNvPr name="TextBox 15" id="15"/>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Cơ sở lý thuyết</a:t>
            </a:r>
          </a:p>
        </p:txBody>
      </p:sp>
      <p:sp>
        <p:nvSpPr>
          <p:cNvPr name="TextBox 16" id="16"/>
          <p:cNvSpPr txBox="true"/>
          <p:nvPr/>
        </p:nvSpPr>
        <p:spPr>
          <a:xfrm rot="0">
            <a:off x="3607213" y="1785381"/>
            <a:ext cx="7074543"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Các Thành phần</a:t>
            </a:r>
          </a:p>
        </p:txBody>
      </p:sp>
      <p:sp>
        <p:nvSpPr>
          <p:cNvPr name="TextBox 17" id="17"/>
          <p:cNvSpPr txBox="true"/>
          <p:nvPr/>
        </p:nvSpPr>
        <p:spPr>
          <a:xfrm rot="0">
            <a:off x="3607213" y="3112529"/>
            <a:ext cx="3719316" cy="469265"/>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Azure Databricks</a:t>
            </a:r>
          </a:p>
        </p:txBody>
      </p:sp>
      <p:sp>
        <p:nvSpPr>
          <p:cNvPr name="TextBox 18" id="18"/>
          <p:cNvSpPr txBox="true"/>
          <p:nvPr/>
        </p:nvSpPr>
        <p:spPr>
          <a:xfrm rot="0">
            <a:off x="1028700" y="4025422"/>
            <a:ext cx="8389786" cy="1840865"/>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Cluster: </a:t>
            </a:r>
            <a:r>
              <a:rPr lang="en-US" sz="2799" spc="139">
                <a:solidFill>
                  <a:srgbClr val="191919"/>
                </a:solidFill>
                <a:latin typeface="Roboto"/>
              </a:rPr>
              <a:t>tập hợp các tài nguyên tính toán và cấu hình để chạy một Notebook</a:t>
            </a:r>
          </a:p>
          <a:p>
            <a:pPr algn="just">
              <a:lnSpc>
                <a:spcPts val="3639"/>
              </a:lnSpc>
            </a:pPr>
            <a:r>
              <a:rPr lang="en-US" sz="2799" spc="139">
                <a:solidFill>
                  <a:srgbClr val="191919"/>
                </a:solidFill>
                <a:latin typeface="Roboto Bold"/>
              </a:rPr>
              <a:t>Notebook: </a:t>
            </a:r>
            <a:r>
              <a:rPr lang="en-US" sz="2799" spc="139">
                <a:solidFill>
                  <a:srgbClr val="191919"/>
                </a:solidFill>
                <a:latin typeface="Roboto"/>
              </a:rPr>
              <a:t>nơi người dùng viết và thực thi mã nguồn, các lệnh và chạy trên Cluster</a:t>
            </a:r>
          </a:p>
        </p:txBody>
      </p:sp>
      <p:sp>
        <p:nvSpPr>
          <p:cNvPr name="Freeform 19" id="19"/>
          <p:cNvSpPr/>
          <p:nvPr/>
        </p:nvSpPr>
        <p:spPr>
          <a:xfrm flipH="false" flipV="false" rot="0">
            <a:off x="2699723" y="3059425"/>
            <a:ext cx="614795" cy="614795"/>
          </a:xfrm>
          <a:custGeom>
            <a:avLst/>
            <a:gdLst/>
            <a:ahLst/>
            <a:cxnLst/>
            <a:rect r="r" b="b" t="t" l="l"/>
            <a:pathLst>
              <a:path h="614795" w="614795">
                <a:moveTo>
                  <a:pt x="0" y="0"/>
                </a:moveTo>
                <a:lnTo>
                  <a:pt x="614795" y="0"/>
                </a:lnTo>
                <a:lnTo>
                  <a:pt x="614795" y="614795"/>
                </a:lnTo>
                <a:lnTo>
                  <a:pt x="0" y="6147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1028700" y="9344581"/>
            <a:ext cx="16883949" cy="362585"/>
          </a:xfrm>
          <a:prstGeom prst="rect">
            <a:avLst/>
          </a:prstGeom>
        </p:spPr>
        <p:txBody>
          <a:bodyPr anchor="t" rtlCol="false" tIns="0" lIns="0" bIns="0" rIns="0">
            <a:spAutoFit/>
          </a:bodyPr>
          <a:lstStyle/>
          <a:p>
            <a:pPr algn="just">
              <a:lnSpc>
                <a:spcPts val="2859"/>
              </a:lnSpc>
            </a:pPr>
            <a:r>
              <a:rPr lang="en-US" sz="2199" spc="109">
                <a:solidFill>
                  <a:srgbClr val="191919"/>
                </a:solidFill>
                <a:latin typeface="Roboto Bold"/>
              </a:rPr>
              <a:t>Tốc độ đọc ghi: </a:t>
            </a:r>
            <a:r>
              <a:rPr lang="en-US" sz="2199" spc="109">
                <a:solidFill>
                  <a:srgbClr val="191919"/>
                </a:solidFill>
                <a:latin typeface="Roboto"/>
              </a:rPr>
              <a:t>Phụ thuộc vào cấu hình cluster, loại lưu trữ,...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3016127" y="1761328"/>
            <a:ext cx="3275770" cy="3219291"/>
          </a:xfrm>
          <a:custGeom>
            <a:avLst/>
            <a:gdLst/>
            <a:ahLst/>
            <a:cxnLst/>
            <a:rect r="r" b="b" t="t" l="l"/>
            <a:pathLst>
              <a:path h="3219291" w="3275770">
                <a:moveTo>
                  <a:pt x="0" y="0"/>
                </a:moveTo>
                <a:lnTo>
                  <a:pt x="3275770" y="0"/>
                </a:lnTo>
                <a:lnTo>
                  <a:pt x="3275770" y="3219291"/>
                </a:lnTo>
                <a:lnTo>
                  <a:pt x="0" y="3219291"/>
                </a:lnTo>
                <a:lnTo>
                  <a:pt x="0" y="0"/>
                </a:lnTo>
                <a:close/>
              </a:path>
            </a:pathLst>
          </a:custGeom>
          <a:blipFill>
            <a:blip r:embed="rId5"/>
            <a:stretch>
              <a:fillRect l="0" t="0" r="0" b="0"/>
            </a:stretch>
          </a:blipFill>
        </p:spPr>
      </p:sp>
      <p:sp>
        <p:nvSpPr>
          <p:cNvPr name="Freeform 13" id="13"/>
          <p:cNvSpPr/>
          <p:nvPr/>
        </p:nvSpPr>
        <p:spPr>
          <a:xfrm flipH="false" flipV="false" rot="0">
            <a:off x="2691421" y="6113937"/>
            <a:ext cx="12330341" cy="1102037"/>
          </a:xfrm>
          <a:custGeom>
            <a:avLst/>
            <a:gdLst/>
            <a:ahLst/>
            <a:cxnLst/>
            <a:rect r="r" b="b" t="t" l="l"/>
            <a:pathLst>
              <a:path h="1102037" w="12330341">
                <a:moveTo>
                  <a:pt x="0" y="0"/>
                </a:moveTo>
                <a:lnTo>
                  <a:pt x="12330341" y="0"/>
                </a:lnTo>
                <a:lnTo>
                  <a:pt x="12330341" y="1102037"/>
                </a:lnTo>
                <a:lnTo>
                  <a:pt x="0" y="1102037"/>
                </a:lnTo>
                <a:lnTo>
                  <a:pt x="0" y="0"/>
                </a:lnTo>
                <a:close/>
              </a:path>
            </a:pathLst>
          </a:custGeom>
          <a:blipFill>
            <a:blip r:embed="rId6"/>
            <a:stretch>
              <a:fillRect l="0" t="0" r="0" b="0"/>
            </a:stretch>
          </a:blipFill>
        </p:spPr>
      </p:sp>
      <p:sp>
        <p:nvSpPr>
          <p:cNvPr name="TextBox 14" id="14"/>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02</a:t>
            </a:r>
          </a:p>
        </p:txBody>
      </p:sp>
      <p:sp>
        <p:nvSpPr>
          <p:cNvPr name="TextBox 15" id="15"/>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Cơ sở lý thuyết</a:t>
            </a:r>
          </a:p>
        </p:txBody>
      </p:sp>
      <p:sp>
        <p:nvSpPr>
          <p:cNvPr name="TextBox 16" id="16"/>
          <p:cNvSpPr txBox="true"/>
          <p:nvPr/>
        </p:nvSpPr>
        <p:spPr>
          <a:xfrm rot="0">
            <a:off x="3607213" y="1785381"/>
            <a:ext cx="7074543"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Các Thành phần</a:t>
            </a:r>
          </a:p>
        </p:txBody>
      </p:sp>
      <p:sp>
        <p:nvSpPr>
          <p:cNvPr name="TextBox 17" id="17"/>
          <p:cNvSpPr txBox="true"/>
          <p:nvPr/>
        </p:nvSpPr>
        <p:spPr>
          <a:xfrm rot="0">
            <a:off x="3607213" y="3112529"/>
            <a:ext cx="4978619" cy="469265"/>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Azure Mapping Data Flow</a:t>
            </a:r>
          </a:p>
        </p:txBody>
      </p:sp>
      <p:sp>
        <p:nvSpPr>
          <p:cNvPr name="TextBox 18" id="18"/>
          <p:cNvSpPr txBox="true"/>
          <p:nvPr/>
        </p:nvSpPr>
        <p:spPr>
          <a:xfrm rot="0">
            <a:off x="1028700" y="4025422"/>
            <a:ext cx="8389786" cy="1840865"/>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Chuyển đổi dữ liệu:</a:t>
            </a:r>
            <a:r>
              <a:rPr lang="en-US" sz="2799" spc="139">
                <a:solidFill>
                  <a:srgbClr val="191919"/>
                </a:solidFill>
                <a:latin typeface="Roboto"/>
              </a:rPr>
              <a:t> Thực hiện các phép biến đổi dữ liệu phức tạp như join, aggregate, filter, và pivot.</a:t>
            </a:r>
          </a:p>
          <a:p>
            <a:pPr algn="just">
              <a:lnSpc>
                <a:spcPts val="3639"/>
              </a:lnSpc>
            </a:pPr>
          </a:p>
        </p:txBody>
      </p:sp>
      <p:sp>
        <p:nvSpPr>
          <p:cNvPr name="TextBox 19" id="19"/>
          <p:cNvSpPr txBox="true"/>
          <p:nvPr/>
        </p:nvSpPr>
        <p:spPr>
          <a:xfrm rot="0">
            <a:off x="679636" y="9587699"/>
            <a:ext cx="7557132" cy="270509"/>
          </a:xfrm>
          <a:prstGeom prst="rect">
            <a:avLst/>
          </a:prstGeom>
        </p:spPr>
        <p:txBody>
          <a:bodyPr anchor="t" rtlCol="false" tIns="0" lIns="0" bIns="0" rIns="0">
            <a:spAutoFit/>
          </a:bodyPr>
          <a:lstStyle/>
          <a:p>
            <a:pPr algn="l">
              <a:lnSpc>
                <a:spcPts val="2100"/>
              </a:lnSpc>
            </a:pPr>
            <a:r>
              <a:rPr lang="en-US" sz="1400" spc="70" u="sng">
                <a:solidFill>
                  <a:srgbClr val="191919"/>
                </a:solidFill>
                <a:latin typeface="Roboto"/>
                <a:hlinkClick r:id="rId7" tooltip="https://learn.microsoft.com/en-us/azure/data-factory/concepts-data-flow-overview"/>
              </a:rPr>
              <a:t>https://learn.microsoft.com/en-us/azure/data-factory/concepts-data-flow-overview</a:t>
            </a:r>
          </a:p>
        </p:txBody>
      </p:sp>
      <p:sp>
        <p:nvSpPr>
          <p:cNvPr name="Freeform 20" id="20"/>
          <p:cNvSpPr/>
          <p:nvPr/>
        </p:nvSpPr>
        <p:spPr>
          <a:xfrm flipH="false" flipV="false" rot="0">
            <a:off x="2691421" y="3041758"/>
            <a:ext cx="640764" cy="640764"/>
          </a:xfrm>
          <a:custGeom>
            <a:avLst/>
            <a:gdLst/>
            <a:ahLst/>
            <a:cxnLst/>
            <a:rect r="r" b="b" t="t" l="l"/>
            <a:pathLst>
              <a:path h="640764" w="640764">
                <a:moveTo>
                  <a:pt x="0" y="0"/>
                </a:moveTo>
                <a:lnTo>
                  <a:pt x="640764" y="0"/>
                </a:lnTo>
                <a:lnTo>
                  <a:pt x="640764" y="640764"/>
                </a:lnTo>
                <a:lnTo>
                  <a:pt x="0" y="6407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1028700" y="8587574"/>
            <a:ext cx="16883949" cy="362585"/>
          </a:xfrm>
          <a:prstGeom prst="rect">
            <a:avLst/>
          </a:prstGeom>
        </p:spPr>
        <p:txBody>
          <a:bodyPr anchor="t" rtlCol="false" tIns="0" lIns="0" bIns="0" rIns="0">
            <a:spAutoFit/>
          </a:bodyPr>
          <a:lstStyle/>
          <a:p>
            <a:pPr algn="just">
              <a:lnSpc>
                <a:spcPts val="2859"/>
              </a:lnSpc>
            </a:pPr>
            <a:r>
              <a:rPr lang="en-US" sz="2199" spc="109">
                <a:solidFill>
                  <a:srgbClr val="191919"/>
                </a:solidFill>
                <a:latin typeface="Roboto Bold"/>
              </a:rPr>
              <a:t>Tốc độ đọc ghi: </a:t>
            </a:r>
            <a:r>
              <a:rPr lang="en-US" sz="2199" spc="109">
                <a:solidFill>
                  <a:srgbClr val="191919"/>
                </a:solidFill>
                <a:latin typeface="Roboto"/>
              </a:rPr>
              <a:t>Phụ thuộc vào kích thước, nguồn đọc dữ liệu, độ phức tạp của data flow,...</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0541620" y="1956828"/>
            <a:ext cx="639451" cy="639451"/>
          </a:xfrm>
          <a:custGeom>
            <a:avLst/>
            <a:gdLst/>
            <a:ahLst/>
            <a:cxnLst/>
            <a:rect r="r" b="b" t="t" l="l"/>
            <a:pathLst>
              <a:path h="639451" w="639451">
                <a:moveTo>
                  <a:pt x="0" y="0"/>
                </a:moveTo>
                <a:lnTo>
                  <a:pt x="639452" y="0"/>
                </a:lnTo>
                <a:lnTo>
                  <a:pt x="639452" y="639451"/>
                </a:lnTo>
                <a:lnTo>
                  <a:pt x="0" y="6394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905783" y="3400714"/>
            <a:ext cx="11044117" cy="5857586"/>
          </a:xfrm>
          <a:custGeom>
            <a:avLst/>
            <a:gdLst/>
            <a:ahLst/>
            <a:cxnLst/>
            <a:rect r="r" b="b" t="t" l="l"/>
            <a:pathLst>
              <a:path h="5857586" w="11044117">
                <a:moveTo>
                  <a:pt x="0" y="0"/>
                </a:moveTo>
                <a:lnTo>
                  <a:pt x="11044117" y="0"/>
                </a:lnTo>
                <a:lnTo>
                  <a:pt x="11044117" y="5857586"/>
                </a:lnTo>
                <a:lnTo>
                  <a:pt x="0" y="5857586"/>
                </a:lnTo>
                <a:lnTo>
                  <a:pt x="0" y="0"/>
                </a:lnTo>
                <a:close/>
              </a:path>
            </a:pathLst>
          </a:custGeom>
          <a:blipFill>
            <a:blip r:embed="rId6"/>
            <a:stretch>
              <a:fillRect l="0" t="-23200" r="0" b="-21889"/>
            </a:stretch>
          </a:blipFill>
        </p:spPr>
      </p:sp>
      <p:sp>
        <p:nvSpPr>
          <p:cNvPr name="TextBox 14" id="14"/>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02</a:t>
            </a:r>
          </a:p>
        </p:txBody>
      </p:sp>
      <p:sp>
        <p:nvSpPr>
          <p:cNvPr name="TextBox 15" id="15"/>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Cơ sở lý thuyết</a:t>
            </a:r>
          </a:p>
        </p:txBody>
      </p:sp>
      <p:sp>
        <p:nvSpPr>
          <p:cNvPr name="TextBox 16" id="16"/>
          <p:cNvSpPr txBox="true"/>
          <p:nvPr/>
        </p:nvSpPr>
        <p:spPr>
          <a:xfrm rot="0">
            <a:off x="3607213" y="1785381"/>
            <a:ext cx="7074543"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Các Thành phần</a:t>
            </a:r>
          </a:p>
        </p:txBody>
      </p:sp>
      <p:sp>
        <p:nvSpPr>
          <p:cNvPr name="TextBox 17" id="17"/>
          <p:cNvSpPr txBox="true"/>
          <p:nvPr/>
        </p:nvSpPr>
        <p:spPr>
          <a:xfrm rot="0">
            <a:off x="11441057" y="2018108"/>
            <a:ext cx="4978619" cy="469265"/>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Azure SQL Database</a:t>
            </a:r>
          </a:p>
        </p:txBody>
      </p:sp>
      <p:sp>
        <p:nvSpPr>
          <p:cNvPr name="TextBox 18" id="18"/>
          <p:cNvSpPr txBox="true"/>
          <p:nvPr/>
        </p:nvSpPr>
        <p:spPr>
          <a:xfrm rot="0">
            <a:off x="942465" y="3425914"/>
            <a:ext cx="5329496" cy="3912870"/>
          </a:xfrm>
          <a:prstGeom prst="rect">
            <a:avLst/>
          </a:prstGeom>
        </p:spPr>
        <p:txBody>
          <a:bodyPr anchor="t" rtlCol="false" tIns="0" lIns="0" bIns="0" rIns="0">
            <a:spAutoFit/>
          </a:bodyPr>
          <a:lstStyle/>
          <a:p>
            <a:pPr algn="just">
              <a:lnSpc>
                <a:spcPts val="3120"/>
              </a:lnSpc>
            </a:pPr>
            <a:r>
              <a:rPr lang="en-US" sz="2400" spc="120">
                <a:solidFill>
                  <a:srgbClr val="191919"/>
                </a:solidFill>
                <a:latin typeface="Roboto Bold"/>
              </a:rPr>
              <a:t>Azure SQL Database</a:t>
            </a:r>
            <a:r>
              <a:rPr lang="en-US" sz="2400" spc="120">
                <a:solidFill>
                  <a:srgbClr val="191919"/>
                </a:solidFill>
                <a:latin typeface="Roboto"/>
              </a:rPr>
              <a:t> là một giải pháp mạnh mẽ và linh hoạt cho việc lưu trữ và phân tích dữ liệu trong môi trường đám mây. Khi được triển khai làm Data Warehouse, Azure SQL Database cho phép tổ chức dữ liệu theo các schema như star schema, tối ưu hóa cho các truy vấn phân tích và báo cáo.</a:t>
            </a:r>
          </a:p>
        </p:txBody>
      </p:sp>
      <p:sp>
        <p:nvSpPr>
          <p:cNvPr name="TextBox 19" id="19"/>
          <p:cNvSpPr txBox="true"/>
          <p:nvPr/>
        </p:nvSpPr>
        <p:spPr>
          <a:xfrm rot="0">
            <a:off x="942465" y="8100784"/>
            <a:ext cx="5329496" cy="1086485"/>
          </a:xfrm>
          <a:prstGeom prst="rect">
            <a:avLst/>
          </a:prstGeom>
        </p:spPr>
        <p:txBody>
          <a:bodyPr anchor="t" rtlCol="false" tIns="0" lIns="0" bIns="0" rIns="0">
            <a:spAutoFit/>
          </a:bodyPr>
          <a:lstStyle/>
          <a:p>
            <a:pPr algn="just">
              <a:lnSpc>
                <a:spcPts val="2859"/>
              </a:lnSpc>
            </a:pPr>
            <a:r>
              <a:rPr lang="en-US" sz="2199" spc="109">
                <a:solidFill>
                  <a:srgbClr val="191919"/>
                </a:solidFill>
                <a:latin typeface="Roboto Bold"/>
              </a:rPr>
              <a:t>Tốc độ đọc ghi: </a:t>
            </a:r>
            <a:r>
              <a:rPr lang="en-US" sz="2199" spc="109">
                <a:solidFill>
                  <a:srgbClr val="191919"/>
                </a:solidFill>
                <a:latin typeface="Roboto"/>
              </a:rPr>
              <a:t>Phụ thuộc vào Cấp độ dịch vụ, kích thước cơ sở dữ liệu, lượng truy vấn thực thi song song,...</a:t>
            </a:r>
          </a:p>
        </p:txBody>
      </p:sp>
      <p:sp>
        <p:nvSpPr>
          <p:cNvPr name="TextBox 20" id="20"/>
          <p:cNvSpPr txBox="true"/>
          <p:nvPr/>
        </p:nvSpPr>
        <p:spPr>
          <a:xfrm rot="0">
            <a:off x="12620405" y="8991689"/>
            <a:ext cx="5329496" cy="362585"/>
          </a:xfrm>
          <a:prstGeom prst="rect">
            <a:avLst/>
          </a:prstGeom>
        </p:spPr>
        <p:txBody>
          <a:bodyPr anchor="t" rtlCol="false" tIns="0" lIns="0" bIns="0" rIns="0">
            <a:spAutoFit/>
          </a:bodyPr>
          <a:lstStyle/>
          <a:p>
            <a:pPr algn="just">
              <a:lnSpc>
                <a:spcPts val="2859"/>
              </a:lnSpc>
            </a:pPr>
            <a:r>
              <a:rPr lang="en-US" sz="2199" spc="109">
                <a:solidFill>
                  <a:srgbClr val="191919"/>
                </a:solidFill>
                <a:latin typeface="Roboto Bold"/>
              </a:rPr>
              <a:t>Keyword:</a:t>
            </a:r>
            <a:r>
              <a:rPr lang="en-US" sz="2199" spc="109">
                <a:solidFill>
                  <a:srgbClr val="191919"/>
                </a:solidFill>
                <a:latin typeface="Roboto"/>
              </a:rPr>
              <a:t> HTAP, Columnstore indexes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2695599" y="3059425"/>
            <a:ext cx="618919" cy="618919"/>
          </a:xfrm>
          <a:custGeom>
            <a:avLst/>
            <a:gdLst/>
            <a:ahLst/>
            <a:cxnLst/>
            <a:rect r="r" b="b" t="t" l="l"/>
            <a:pathLst>
              <a:path h="618919" w="618919">
                <a:moveTo>
                  <a:pt x="0" y="0"/>
                </a:moveTo>
                <a:lnTo>
                  <a:pt x="618919" y="0"/>
                </a:lnTo>
                <a:lnTo>
                  <a:pt x="618919" y="618919"/>
                </a:lnTo>
                <a:lnTo>
                  <a:pt x="0" y="6189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3518554" y="1012095"/>
            <a:ext cx="3159371" cy="2356789"/>
          </a:xfrm>
          <a:custGeom>
            <a:avLst/>
            <a:gdLst/>
            <a:ahLst/>
            <a:cxnLst/>
            <a:rect r="r" b="b" t="t" l="l"/>
            <a:pathLst>
              <a:path h="2356789" w="3159371">
                <a:moveTo>
                  <a:pt x="0" y="0"/>
                </a:moveTo>
                <a:lnTo>
                  <a:pt x="3159371" y="0"/>
                </a:lnTo>
                <a:lnTo>
                  <a:pt x="3159371" y="2356790"/>
                </a:lnTo>
                <a:lnTo>
                  <a:pt x="0" y="2356790"/>
                </a:lnTo>
                <a:lnTo>
                  <a:pt x="0" y="0"/>
                </a:lnTo>
                <a:close/>
              </a:path>
            </a:pathLst>
          </a:custGeom>
          <a:blipFill>
            <a:blip r:embed="rId6"/>
            <a:stretch>
              <a:fillRect l="-55721" t="-31339" r="-58947" b="-25931"/>
            </a:stretch>
          </a:blipFill>
        </p:spPr>
      </p:sp>
      <p:sp>
        <p:nvSpPr>
          <p:cNvPr name="TextBox 14" id="14"/>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02</a:t>
            </a:r>
          </a:p>
        </p:txBody>
      </p:sp>
      <p:sp>
        <p:nvSpPr>
          <p:cNvPr name="TextBox 15" id="15"/>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Cơ sở lý thuyết</a:t>
            </a:r>
          </a:p>
        </p:txBody>
      </p:sp>
      <p:sp>
        <p:nvSpPr>
          <p:cNvPr name="TextBox 16" id="16"/>
          <p:cNvSpPr txBox="true"/>
          <p:nvPr/>
        </p:nvSpPr>
        <p:spPr>
          <a:xfrm rot="0">
            <a:off x="3607213" y="1785381"/>
            <a:ext cx="7074543"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Các Thành phần</a:t>
            </a:r>
          </a:p>
        </p:txBody>
      </p:sp>
      <p:sp>
        <p:nvSpPr>
          <p:cNvPr name="TextBox 17" id="17"/>
          <p:cNvSpPr txBox="true"/>
          <p:nvPr/>
        </p:nvSpPr>
        <p:spPr>
          <a:xfrm rot="0">
            <a:off x="3607213" y="3112529"/>
            <a:ext cx="4978619" cy="469265"/>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PowerBI Service</a:t>
            </a:r>
          </a:p>
        </p:txBody>
      </p:sp>
      <p:sp>
        <p:nvSpPr>
          <p:cNvPr name="TextBox 18" id="18"/>
          <p:cNvSpPr txBox="true"/>
          <p:nvPr/>
        </p:nvSpPr>
        <p:spPr>
          <a:xfrm rot="0">
            <a:off x="739347" y="3983144"/>
            <a:ext cx="16809306" cy="4566285"/>
          </a:xfrm>
          <a:prstGeom prst="rect">
            <a:avLst/>
          </a:prstGeom>
        </p:spPr>
        <p:txBody>
          <a:bodyPr anchor="t" rtlCol="false" tIns="0" lIns="0" bIns="0" rIns="0">
            <a:spAutoFit/>
          </a:bodyPr>
          <a:lstStyle/>
          <a:p>
            <a:pPr algn="just">
              <a:lnSpc>
                <a:spcPts val="3600"/>
              </a:lnSpc>
            </a:pPr>
            <a:r>
              <a:rPr lang="en-US" sz="2400" spc="120">
                <a:solidFill>
                  <a:srgbClr val="191919"/>
                </a:solidFill>
                <a:latin typeface="Roboto"/>
              </a:rPr>
              <a:t>PowerBI Service là dịch vụ trực tuyến của Microsoft, cho phép người dùng lưu trữ, chia sẻ và quản lý các báo cáo và trực quan hóa dữ liệu. Cho phép truy cập từ bất kỳ thiết bị nào có kết nối Internet và cung cấp các tính năng như lập lịch làm mới dữ liệu, chia sẻ bảng điều khiển, và tích hợp với các dịch vụ Microsoft khác như Azure và Office 365. </a:t>
            </a:r>
          </a:p>
          <a:p>
            <a:pPr algn="just">
              <a:lnSpc>
                <a:spcPts val="3600"/>
              </a:lnSpc>
            </a:pPr>
            <a:r>
              <a:rPr lang="en-US" sz="2400" spc="120">
                <a:solidFill>
                  <a:srgbClr val="191919"/>
                </a:solidFill>
                <a:latin typeface="Roboto"/>
              </a:rPr>
              <a:t>Một số tính năng nổi bật</a:t>
            </a:r>
          </a:p>
          <a:p>
            <a:pPr algn="just" marL="518160" indent="-259080" lvl="1">
              <a:lnSpc>
                <a:spcPts val="3600"/>
              </a:lnSpc>
              <a:buFont typeface="Arial"/>
              <a:buChar char="•"/>
            </a:pPr>
            <a:r>
              <a:rPr lang="en-US" sz="2400" spc="120">
                <a:solidFill>
                  <a:srgbClr val="191919"/>
                </a:solidFill>
                <a:latin typeface="Roboto Bold"/>
              </a:rPr>
              <a:t>Direct Query</a:t>
            </a:r>
            <a:r>
              <a:rPr lang="en-US" sz="2400" spc="120">
                <a:solidFill>
                  <a:srgbClr val="191919"/>
                </a:solidFill>
                <a:latin typeface="Roboto"/>
              </a:rPr>
              <a:t>: phương pháp cho phép truy vấn dữ liệu trực tiếp từ nguồn dữ liệu gốc mà không cần sao lưu dữ liệu vào bộ nhớ của PowerBI, giúp tối ưu hiệu suất và đảm bảo dữ liệu luôn được cập nhật theo dữ liệu mới nhất.</a:t>
            </a:r>
          </a:p>
          <a:p>
            <a:pPr algn="just" marL="518160" indent="-259080" lvl="1">
              <a:lnSpc>
                <a:spcPts val="3600"/>
              </a:lnSpc>
              <a:buFont typeface="Arial"/>
              <a:buChar char="•"/>
            </a:pPr>
            <a:r>
              <a:rPr lang="en-US" sz="2400" spc="120">
                <a:solidFill>
                  <a:srgbClr val="191919"/>
                </a:solidFill>
                <a:latin typeface="Roboto Bold"/>
              </a:rPr>
              <a:t>Row-level security (RLS): </a:t>
            </a:r>
            <a:r>
              <a:rPr lang="en-US" sz="2400" spc="120">
                <a:solidFill>
                  <a:srgbClr val="191919"/>
                </a:solidFill>
                <a:latin typeface="Roboto"/>
              </a:rPr>
              <a:t>tính năng bảo mật trong Power BI giúp kiểm soát quyền xem và truy cập vào dữ liệu.</a:t>
            </a:r>
          </a:p>
        </p:txBody>
      </p:sp>
      <p:sp>
        <p:nvSpPr>
          <p:cNvPr name="TextBox 19" id="19"/>
          <p:cNvSpPr txBox="true"/>
          <p:nvPr/>
        </p:nvSpPr>
        <p:spPr>
          <a:xfrm rot="0">
            <a:off x="1208600" y="9357102"/>
            <a:ext cx="16230600" cy="362585"/>
          </a:xfrm>
          <a:prstGeom prst="rect">
            <a:avLst/>
          </a:prstGeom>
        </p:spPr>
        <p:txBody>
          <a:bodyPr anchor="t" rtlCol="false" tIns="0" lIns="0" bIns="0" rIns="0">
            <a:spAutoFit/>
          </a:bodyPr>
          <a:lstStyle/>
          <a:p>
            <a:pPr algn="just">
              <a:lnSpc>
                <a:spcPts val="2859"/>
              </a:lnSpc>
            </a:pPr>
            <a:r>
              <a:rPr lang="en-US" sz="2199" spc="109">
                <a:solidFill>
                  <a:srgbClr val="191919"/>
                </a:solidFill>
                <a:latin typeface="Roboto Bold"/>
              </a:rPr>
              <a:t>Tốc độ đọc ghi: </a:t>
            </a:r>
            <a:r>
              <a:rPr lang="en-US" sz="2199" spc="109">
                <a:solidFill>
                  <a:srgbClr val="191919"/>
                </a:solidFill>
                <a:latin typeface="Roboto"/>
              </a:rPr>
              <a:t>Phụ thuộc vào kích thước dữ liệu, việc làm mới dữ liệu, độ phức tạp trực quan dữ liệu,......</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false" flipV="false" rot="0">
            <a:off x="1606256" y="2340291"/>
            <a:ext cx="10821585" cy="7946709"/>
          </a:xfrm>
          <a:custGeom>
            <a:avLst/>
            <a:gdLst/>
            <a:ahLst/>
            <a:cxnLst/>
            <a:rect r="r" b="b" t="t" l="l"/>
            <a:pathLst>
              <a:path h="7946709" w="10821585">
                <a:moveTo>
                  <a:pt x="0" y="0"/>
                </a:moveTo>
                <a:lnTo>
                  <a:pt x="10821585" y="0"/>
                </a:lnTo>
                <a:lnTo>
                  <a:pt x="10821585" y="7946709"/>
                </a:lnTo>
                <a:lnTo>
                  <a:pt x="0" y="7946709"/>
                </a:lnTo>
                <a:lnTo>
                  <a:pt x="0" y="0"/>
                </a:lnTo>
                <a:close/>
              </a:path>
            </a:pathLst>
          </a:custGeom>
          <a:blipFill>
            <a:blip r:embed="rId4"/>
            <a:stretch>
              <a:fillRect l="0" t="0" r="0" b="0"/>
            </a:stretch>
          </a:blipFill>
        </p:spPr>
      </p:sp>
      <p:grpSp>
        <p:nvGrpSpPr>
          <p:cNvPr name="Group 10" id="10"/>
          <p:cNvGrpSpPr/>
          <p:nvPr/>
        </p:nvGrpSpPr>
        <p:grpSpPr>
          <a:xfrm rot="0">
            <a:off x="-2038330" y="-2073710"/>
            <a:ext cx="5041299" cy="504129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03</a:t>
            </a:r>
          </a:p>
        </p:txBody>
      </p:sp>
      <p:sp>
        <p:nvSpPr>
          <p:cNvPr name="TextBox 14" id="14"/>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Mô hình dữ liệu</a:t>
            </a:r>
          </a:p>
        </p:txBody>
      </p:sp>
      <p:sp>
        <p:nvSpPr>
          <p:cNvPr name="TextBox 15" id="15"/>
          <p:cNvSpPr txBox="true"/>
          <p:nvPr/>
        </p:nvSpPr>
        <p:spPr>
          <a:xfrm rot="0">
            <a:off x="7017049" y="1849118"/>
            <a:ext cx="7074543"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Định dạng lưu trữ </a:t>
            </a:r>
          </a:p>
        </p:txBody>
      </p:sp>
      <p:grpSp>
        <p:nvGrpSpPr>
          <p:cNvPr name="Group 16" id="16"/>
          <p:cNvGrpSpPr/>
          <p:nvPr/>
        </p:nvGrpSpPr>
        <p:grpSpPr>
          <a:xfrm rot="0">
            <a:off x="12787642" y="3401584"/>
            <a:ext cx="4864137" cy="865596"/>
            <a:chOff x="0" y="0"/>
            <a:chExt cx="6485516" cy="1154128"/>
          </a:xfrm>
        </p:grpSpPr>
        <p:sp>
          <p:nvSpPr>
            <p:cNvPr name="TextBox 17" id="17"/>
            <p:cNvSpPr txBox="true"/>
            <p:nvPr/>
          </p:nvSpPr>
          <p:spPr>
            <a:xfrm rot="0">
              <a:off x="0" y="653113"/>
              <a:ext cx="6485516" cy="5010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93 dòng x 5 cột</a:t>
              </a:r>
            </a:p>
          </p:txBody>
        </p:sp>
        <p:sp>
          <p:nvSpPr>
            <p:cNvPr name="TextBox 18" id="18"/>
            <p:cNvSpPr txBox="true"/>
            <p:nvPr/>
          </p:nvSpPr>
          <p:spPr>
            <a:xfrm rot="0">
              <a:off x="0" y="-47625"/>
              <a:ext cx="648551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Dim_Time</a:t>
              </a:r>
            </a:p>
          </p:txBody>
        </p:sp>
      </p:grpSp>
      <p:grpSp>
        <p:nvGrpSpPr>
          <p:cNvPr name="Group 19" id="19"/>
          <p:cNvGrpSpPr/>
          <p:nvPr/>
        </p:nvGrpSpPr>
        <p:grpSpPr>
          <a:xfrm rot="0">
            <a:off x="12787642" y="4715160"/>
            <a:ext cx="4864137" cy="865596"/>
            <a:chOff x="0" y="0"/>
            <a:chExt cx="6485516" cy="1154128"/>
          </a:xfrm>
        </p:grpSpPr>
        <p:sp>
          <p:nvSpPr>
            <p:cNvPr name="TextBox 20" id="20"/>
            <p:cNvSpPr txBox="true"/>
            <p:nvPr/>
          </p:nvSpPr>
          <p:spPr>
            <a:xfrm rot="0">
              <a:off x="0" y="653113"/>
              <a:ext cx="6485516" cy="5010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1.739.918 dòng x 12 cột</a:t>
              </a:r>
            </a:p>
          </p:txBody>
        </p:sp>
        <p:sp>
          <p:nvSpPr>
            <p:cNvPr name="TextBox 21" id="21"/>
            <p:cNvSpPr txBox="true"/>
            <p:nvPr/>
          </p:nvSpPr>
          <p:spPr>
            <a:xfrm rot="0">
              <a:off x="0" y="-47625"/>
              <a:ext cx="648551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Dim_Loan</a:t>
              </a:r>
            </a:p>
          </p:txBody>
        </p:sp>
      </p:grpSp>
      <p:grpSp>
        <p:nvGrpSpPr>
          <p:cNvPr name="Group 22" id="22"/>
          <p:cNvGrpSpPr/>
          <p:nvPr/>
        </p:nvGrpSpPr>
        <p:grpSpPr>
          <a:xfrm rot="0">
            <a:off x="12787642" y="6010293"/>
            <a:ext cx="4864137" cy="865596"/>
            <a:chOff x="0" y="0"/>
            <a:chExt cx="6485516" cy="1154128"/>
          </a:xfrm>
        </p:grpSpPr>
        <p:sp>
          <p:nvSpPr>
            <p:cNvPr name="TextBox 23" id="23"/>
            <p:cNvSpPr txBox="true"/>
            <p:nvPr/>
          </p:nvSpPr>
          <p:spPr>
            <a:xfrm rot="0">
              <a:off x="0" y="653113"/>
              <a:ext cx="6485516" cy="5010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1.767.177 dòng x 23 cột</a:t>
              </a:r>
            </a:p>
          </p:txBody>
        </p:sp>
        <p:sp>
          <p:nvSpPr>
            <p:cNvPr name="TextBox 24" id="24"/>
            <p:cNvSpPr txBox="true"/>
            <p:nvPr/>
          </p:nvSpPr>
          <p:spPr>
            <a:xfrm rot="0">
              <a:off x="0" y="-47625"/>
              <a:ext cx="648551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Dim_Borrower</a:t>
              </a:r>
            </a:p>
          </p:txBody>
        </p:sp>
      </p:grpSp>
      <p:grpSp>
        <p:nvGrpSpPr>
          <p:cNvPr name="Group 25" id="25"/>
          <p:cNvGrpSpPr/>
          <p:nvPr/>
        </p:nvGrpSpPr>
        <p:grpSpPr>
          <a:xfrm rot="0">
            <a:off x="12787642" y="7160322"/>
            <a:ext cx="4864137" cy="865596"/>
            <a:chOff x="0" y="0"/>
            <a:chExt cx="6485516" cy="1154128"/>
          </a:xfrm>
        </p:grpSpPr>
        <p:sp>
          <p:nvSpPr>
            <p:cNvPr name="TextBox 26" id="26"/>
            <p:cNvSpPr txBox="true"/>
            <p:nvPr/>
          </p:nvSpPr>
          <p:spPr>
            <a:xfrm rot="0">
              <a:off x="0" y="653113"/>
              <a:ext cx="6485516" cy="5010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1.767.150 dòng x 23 cột</a:t>
              </a:r>
            </a:p>
          </p:txBody>
        </p:sp>
        <p:sp>
          <p:nvSpPr>
            <p:cNvPr name="TextBox 27" id="27"/>
            <p:cNvSpPr txBox="true"/>
            <p:nvPr/>
          </p:nvSpPr>
          <p:spPr>
            <a:xfrm rot="0">
              <a:off x="0" y="-47625"/>
              <a:ext cx="648551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Fact_Loan_Details</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45173"/>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418818" y="3983086"/>
            <a:ext cx="9658350" cy="2545237"/>
            <a:chOff x="0" y="0"/>
            <a:chExt cx="2543763" cy="670351"/>
          </a:xfrm>
        </p:grpSpPr>
        <p:sp>
          <p:nvSpPr>
            <p:cNvPr name="Freeform 10" id="10"/>
            <p:cNvSpPr/>
            <p:nvPr/>
          </p:nvSpPr>
          <p:spPr>
            <a:xfrm flipH="false" flipV="false" rot="0">
              <a:off x="0" y="0"/>
              <a:ext cx="2543763" cy="670351"/>
            </a:xfrm>
            <a:custGeom>
              <a:avLst/>
              <a:gdLst/>
              <a:ahLst/>
              <a:cxnLst/>
              <a:rect r="r" b="b" t="t" l="l"/>
              <a:pathLst>
                <a:path h="670351" w="2543763">
                  <a:moveTo>
                    <a:pt x="0" y="0"/>
                  </a:moveTo>
                  <a:lnTo>
                    <a:pt x="2543763" y="0"/>
                  </a:lnTo>
                  <a:lnTo>
                    <a:pt x="2543763" y="670351"/>
                  </a:lnTo>
                  <a:lnTo>
                    <a:pt x="0" y="670351"/>
                  </a:lnTo>
                  <a:close/>
                </a:path>
              </a:pathLst>
            </a:custGeom>
            <a:solidFill>
              <a:srgbClr val="004AAD"/>
            </a:solidFill>
          </p:spPr>
        </p:sp>
        <p:sp>
          <p:nvSpPr>
            <p:cNvPr name="TextBox 11" id="11"/>
            <p:cNvSpPr txBox="true"/>
            <p:nvPr/>
          </p:nvSpPr>
          <p:spPr>
            <a:xfrm>
              <a:off x="0" y="-38100"/>
              <a:ext cx="2543763" cy="708451"/>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1028700" y="4373563"/>
            <a:ext cx="5243098"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Overview</a:t>
            </a:r>
          </a:p>
        </p:txBody>
      </p:sp>
      <p:grpSp>
        <p:nvGrpSpPr>
          <p:cNvPr name="Group 13" id="13"/>
          <p:cNvGrpSpPr/>
          <p:nvPr/>
        </p:nvGrpSpPr>
        <p:grpSpPr>
          <a:xfrm rot="0">
            <a:off x="7630710" y="1701834"/>
            <a:ext cx="10657290" cy="6883331"/>
            <a:chOff x="0" y="0"/>
            <a:chExt cx="14209721" cy="9177775"/>
          </a:xfrm>
        </p:grpSpPr>
        <p:sp>
          <p:nvSpPr>
            <p:cNvPr name="AutoShape 14" id="14"/>
            <p:cNvSpPr/>
            <p:nvPr/>
          </p:nvSpPr>
          <p:spPr>
            <a:xfrm>
              <a:off x="0" y="25400"/>
              <a:ext cx="13660557" cy="0"/>
            </a:xfrm>
            <a:prstGeom prst="line">
              <a:avLst/>
            </a:prstGeom>
            <a:ln cap="flat" w="50800">
              <a:solidFill>
                <a:srgbClr val="004AAD"/>
              </a:solidFill>
              <a:prstDash val="solid"/>
              <a:headEnd type="none" len="sm" w="sm"/>
              <a:tailEnd type="none" len="sm" w="sm"/>
            </a:ln>
          </p:spPr>
        </p:sp>
        <p:sp>
          <p:nvSpPr>
            <p:cNvPr name="AutoShape 15" id="15"/>
            <p:cNvSpPr/>
            <p:nvPr/>
          </p:nvSpPr>
          <p:spPr>
            <a:xfrm>
              <a:off x="0" y="9152375"/>
              <a:ext cx="13660557" cy="0"/>
            </a:xfrm>
            <a:prstGeom prst="line">
              <a:avLst/>
            </a:prstGeom>
            <a:ln cap="flat" w="50800">
              <a:solidFill>
                <a:srgbClr val="004AAD"/>
              </a:solidFill>
              <a:prstDash val="solid"/>
              <a:headEnd type="none" len="sm" w="sm"/>
              <a:tailEnd type="none" len="sm" w="sm"/>
            </a:ln>
          </p:spPr>
        </p:sp>
        <p:sp>
          <p:nvSpPr>
            <p:cNvPr name="AutoShape 16" id="16"/>
            <p:cNvSpPr/>
            <p:nvPr/>
          </p:nvSpPr>
          <p:spPr>
            <a:xfrm>
              <a:off x="0" y="6273711"/>
              <a:ext cx="13660557" cy="0"/>
            </a:xfrm>
            <a:prstGeom prst="line">
              <a:avLst/>
            </a:prstGeom>
            <a:ln cap="flat" w="50800">
              <a:solidFill>
                <a:srgbClr val="004AAD"/>
              </a:solidFill>
              <a:prstDash val="solid"/>
              <a:headEnd type="none" len="sm" w="sm"/>
              <a:tailEnd type="none" len="sm" w="sm"/>
            </a:ln>
          </p:spPr>
        </p:sp>
        <p:sp>
          <p:nvSpPr>
            <p:cNvPr name="AutoShape 17" id="17"/>
            <p:cNvSpPr/>
            <p:nvPr/>
          </p:nvSpPr>
          <p:spPr>
            <a:xfrm>
              <a:off x="0" y="4118899"/>
              <a:ext cx="13660557" cy="0"/>
            </a:xfrm>
            <a:prstGeom prst="line">
              <a:avLst/>
            </a:prstGeom>
            <a:ln cap="flat" w="50800">
              <a:solidFill>
                <a:srgbClr val="004AAD"/>
              </a:solidFill>
              <a:prstDash val="solid"/>
              <a:headEnd type="none" len="sm" w="sm"/>
              <a:tailEnd type="none" len="sm" w="sm"/>
            </a:ln>
          </p:spPr>
        </p:sp>
        <p:sp>
          <p:nvSpPr>
            <p:cNvPr name="AutoShape 18" id="18"/>
            <p:cNvSpPr/>
            <p:nvPr/>
          </p:nvSpPr>
          <p:spPr>
            <a:xfrm>
              <a:off x="0" y="1906644"/>
              <a:ext cx="13660557" cy="0"/>
            </a:xfrm>
            <a:prstGeom prst="line">
              <a:avLst/>
            </a:prstGeom>
            <a:ln cap="flat" w="50800">
              <a:solidFill>
                <a:srgbClr val="004AAD"/>
              </a:solidFill>
              <a:prstDash val="solid"/>
              <a:headEnd type="none" len="sm" w="sm"/>
              <a:tailEnd type="none" len="sm" w="sm"/>
            </a:ln>
          </p:spPr>
        </p:sp>
        <p:sp>
          <p:nvSpPr>
            <p:cNvPr name="TextBox 19" id="19"/>
            <p:cNvSpPr txBox="true"/>
            <p:nvPr/>
          </p:nvSpPr>
          <p:spPr>
            <a:xfrm rot="0">
              <a:off x="2769976" y="6721386"/>
              <a:ext cx="10890581" cy="2066925"/>
            </a:xfrm>
            <a:prstGeom prst="rect">
              <a:avLst/>
            </a:prstGeom>
          </p:spPr>
          <p:txBody>
            <a:bodyPr anchor="t" rtlCol="false" tIns="0" lIns="0" bIns="0" rIns="0">
              <a:spAutoFit/>
            </a:bodyPr>
            <a:lstStyle/>
            <a:p>
              <a:pPr algn="l">
                <a:lnSpc>
                  <a:spcPts val="6299"/>
                </a:lnSpc>
              </a:pPr>
              <a:r>
                <a:rPr lang="en-US" sz="4500">
                  <a:solidFill>
                    <a:srgbClr val="000000"/>
                  </a:solidFill>
                  <a:latin typeface="Nunito Sans"/>
                </a:rPr>
                <a:t>Hiện thực trực quan dữ liệu - Demo</a:t>
              </a:r>
            </a:p>
          </p:txBody>
        </p:sp>
        <p:sp>
          <p:nvSpPr>
            <p:cNvPr name="TextBox 20" id="20"/>
            <p:cNvSpPr txBox="true"/>
            <p:nvPr/>
          </p:nvSpPr>
          <p:spPr>
            <a:xfrm rot="0">
              <a:off x="2769976" y="2473487"/>
              <a:ext cx="10890581" cy="1116193"/>
            </a:xfrm>
            <a:prstGeom prst="rect">
              <a:avLst/>
            </a:prstGeom>
          </p:spPr>
          <p:txBody>
            <a:bodyPr anchor="t" rtlCol="false" tIns="0" lIns="0" bIns="0" rIns="0">
              <a:spAutoFit/>
            </a:bodyPr>
            <a:lstStyle/>
            <a:p>
              <a:pPr algn="l">
                <a:lnSpc>
                  <a:spcPts val="7014"/>
                </a:lnSpc>
              </a:pPr>
              <a:r>
                <a:rPr lang="en-US" sz="5010">
                  <a:solidFill>
                    <a:srgbClr val="000000"/>
                  </a:solidFill>
                  <a:latin typeface="Nunito Sans"/>
                </a:rPr>
                <a:t>Cơ sở lý thuyết</a:t>
              </a:r>
            </a:p>
          </p:txBody>
        </p:sp>
        <p:sp>
          <p:nvSpPr>
            <p:cNvPr name="TextBox 21" id="21"/>
            <p:cNvSpPr txBox="true"/>
            <p:nvPr/>
          </p:nvSpPr>
          <p:spPr>
            <a:xfrm rot="0">
              <a:off x="2769976" y="4674131"/>
              <a:ext cx="11439745" cy="1116193"/>
            </a:xfrm>
            <a:prstGeom prst="rect">
              <a:avLst/>
            </a:prstGeom>
          </p:spPr>
          <p:txBody>
            <a:bodyPr anchor="t" rtlCol="false" tIns="0" lIns="0" bIns="0" rIns="0">
              <a:spAutoFit/>
            </a:bodyPr>
            <a:lstStyle/>
            <a:p>
              <a:pPr algn="l">
                <a:lnSpc>
                  <a:spcPts val="7014"/>
                </a:lnSpc>
              </a:pPr>
              <a:r>
                <a:rPr lang="en-US" sz="5010">
                  <a:solidFill>
                    <a:srgbClr val="000000"/>
                  </a:solidFill>
                  <a:latin typeface="Nunito Sans"/>
                </a:rPr>
                <a:t>Mô hình dữ liệu</a:t>
              </a:r>
            </a:p>
          </p:txBody>
        </p:sp>
        <p:sp>
          <p:nvSpPr>
            <p:cNvPr name="TextBox 22" id="22"/>
            <p:cNvSpPr txBox="true"/>
            <p:nvPr/>
          </p:nvSpPr>
          <p:spPr>
            <a:xfrm rot="0">
              <a:off x="2769976" y="335977"/>
              <a:ext cx="10890581" cy="1116193"/>
            </a:xfrm>
            <a:prstGeom prst="rect">
              <a:avLst/>
            </a:prstGeom>
          </p:spPr>
          <p:txBody>
            <a:bodyPr anchor="t" rtlCol="false" tIns="0" lIns="0" bIns="0" rIns="0">
              <a:spAutoFit/>
            </a:bodyPr>
            <a:lstStyle/>
            <a:p>
              <a:pPr algn="l">
                <a:lnSpc>
                  <a:spcPts val="7014"/>
                </a:lnSpc>
              </a:pPr>
              <a:r>
                <a:rPr lang="en-US" sz="5010">
                  <a:solidFill>
                    <a:srgbClr val="000000"/>
                  </a:solidFill>
                  <a:latin typeface="Nunito Sans"/>
                </a:rPr>
                <a:t>Giới thiệu bài toán</a:t>
              </a:r>
            </a:p>
          </p:txBody>
        </p:sp>
        <p:sp>
          <p:nvSpPr>
            <p:cNvPr name="TextBox 23" id="23"/>
            <p:cNvSpPr txBox="true"/>
            <p:nvPr/>
          </p:nvSpPr>
          <p:spPr>
            <a:xfrm rot="0">
              <a:off x="522017" y="217904"/>
              <a:ext cx="2183716" cy="1342813"/>
            </a:xfrm>
            <a:prstGeom prst="rect">
              <a:avLst/>
            </a:prstGeom>
          </p:spPr>
          <p:txBody>
            <a:bodyPr anchor="t" rtlCol="false" tIns="0" lIns="0" bIns="0" rIns="0">
              <a:spAutoFit/>
            </a:bodyPr>
            <a:lstStyle/>
            <a:p>
              <a:pPr algn="ctr">
                <a:lnSpc>
                  <a:spcPts val="8539"/>
                </a:lnSpc>
              </a:pPr>
              <a:r>
                <a:rPr lang="en-US" sz="6099">
                  <a:solidFill>
                    <a:srgbClr val="000000"/>
                  </a:solidFill>
                  <a:latin typeface="Nunito Sans Semi-Bold"/>
                </a:rPr>
                <a:t>01</a:t>
              </a:r>
            </a:p>
          </p:txBody>
        </p:sp>
        <p:sp>
          <p:nvSpPr>
            <p:cNvPr name="TextBox 24" id="24"/>
            <p:cNvSpPr txBox="true"/>
            <p:nvPr/>
          </p:nvSpPr>
          <p:spPr>
            <a:xfrm rot="0">
              <a:off x="522017" y="2355414"/>
              <a:ext cx="2183716" cy="1342813"/>
            </a:xfrm>
            <a:prstGeom prst="rect">
              <a:avLst/>
            </a:prstGeom>
          </p:spPr>
          <p:txBody>
            <a:bodyPr anchor="t" rtlCol="false" tIns="0" lIns="0" bIns="0" rIns="0">
              <a:spAutoFit/>
            </a:bodyPr>
            <a:lstStyle/>
            <a:p>
              <a:pPr algn="ctr">
                <a:lnSpc>
                  <a:spcPts val="8539"/>
                </a:lnSpc>
              </a:pPr>
              <a:r>
                <a:rPr lang="en-US" sz="6099">
                  <a:solidFill>
                    <a:srgbClr val="000000"/>
                  </a:solidFill>
                  <a:latin typeface="Nunito Sans Semi-Bold"/>
                </a:rPr>
                <a:t>02</a:t>
              </a:r>
            </a:p>
          </p:txBody>
        </p:sp>
        <p:sp>
          <p:nvSpPr>
            <p:cNvPr name="TextBox 25" id="25"/>
            <p:cNvSpPr txBox="true"/>
            <p:nvPr/>
          </p:nvSpPr>
          <p:spPr>
            <a:xfrm rot="0">
              <a:off x="522017" y="4575426"/>
              <a:ext cx="2183716" cy="1342813"/>
            </a:xfrm>
            <a:prstGeom prst="rect">
              <a:avLst/>
            </a:prstGeom>
          </p:spPr>
          <p:txBody>
            <a:bodyPr anchor="t" rtlCol="false" tIns="0" lIns="0" bIns="0" rIns="0">
              <a:spAutoFit/>
            </a:bodyPr>
            <a:lstStyle/>
            <a:p>
              <a:pPr algn="ctr">
                <a:lnSpc>
                  <a:spcPts val="8539"/>
                </a:lnSpc>
              </a:pPr>
              <a:r>
                <a:rPr lang="en-US" sz="6099">
                  <a:solidFill>
                    <a:srgbClr val="000000"/>
                  </a:solidFill>
                  <a:latin typeface="Nunito Sans Semi-Bold"/>
                </a:rPr>
                <a:t>03</a:t>
              </a:r>
            </a:p>
          </p:txBody>
        </p:sp>
        <p:sp>
          <p:nvSpPr>
            <p:cNvPr name="TextBox 26" id="26"/>
            <p:cNvSpPr txBox="true"/>
            <p:nvPr/>
          </p:nvSpPr>
          <p:spPr>
            <a:xfrm rot="0">
              <a:off x="586260" y="6616611"/>
              <a:ext cx="2183716" cy="1342813"/>
            </a:xfrm>
            <a:prstGeom prst="rect">
              <a:avLst/>
            </a:prstGeom>
          </p:spPr>
          <p:txBody>
            <a:bodyPr anchor="t" rtlCol="false" tIns="0" lIns="0" bIns="0" rIns="0">
              <a:spAutoFit/>
            </a:bodyPr>
            <a:lstStyle/>
            <a:p>
              <a:pPr algn="ctr">
                <a:lnSpc>
                  <a:spcPts val="8539"/>
                </a:lnSpc>
              </a:pPr>
              <a:r>
                <a:rPr lang="en-US" sz="6099">
                  <a:solidFill>
                    <a:srgbClr val="000000"/>
                  </a:solidFill>
                  <a:latin typeface="Nunito Sans Semi-Bold"/>
                </a:rPr>
                <a:t>04</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492526" y="2585481"/>
            <a:ext cx="15302947" cy="1636262"/>
          </a:xfrm>
          <a:custGeom>
            <a:avLst/>
            <a:gdLst/>
            <a:ahLst/>
            <a:cxnLst/>
            <a:rect r="r" b="b" t="t" l="l"/>
            <a:pathLst>
              <a:path h="1636262" w="15302947">
                <a:moveTo>
                  <a:pt x="0" y="0"/>
                </a:moveTo>
                <a:lnTo>
                  <a:pt x="15302948" y="0"/>
                </a:lnTo>
                <a:lnTo>
                  <a:pt x="15302948" y="1636262"/>
                </a:lnTo>
                <a:lnTo>
                  <a:pt x="0" y="1636262"/>
                </a:lnTo>
                <a:lnTo>
                  <a:pt x="0" y="0"/>
                </a:lnTo>
                <a:close/>
              </a:path>
            </a:pathLst>
          </a:custGeom>
          <a:blipFill>
            <a:blip r:embed="rId4"/>
            <a:stretch>
              <a:fillRect l="0" t="0" r="0" b="0"/>
            </a:stretch>
          </a:blipFill>
        </p:spPr>
      </p:sp>
      <p:sp>
        <p:nvSpPr>
          <p:cNvPr name="Freeform 13" id="13"/>
          <p:cNvSpPr/>
          <p:nvPr/>
        </p:nvSpPr>
        <p:spPr>
          <a:xfrm flipH="false" flipV="false" rot="0">
            <a:off x="4583442" y="4616683"/>
            <a:ext cx="13142838" cy="4641617"/>
          </a:xfrm>
          <a:custGeom>
            <a:avLst/>
            <a:gdLst/>
            <a:ahLst/>
            <a:cxnLst/>
            <a:rect r="r" b="b" t="t" l="l"/>
            <a:pathLst>
              <a:path h="4641617" w="13142838">
                <a:moveTo>
                  <a:pt x="0" y="0"/>
                </a:moveTo>
                <a:lnTo>
                  <a:pt x="13142839" y="0"/>
                </a:lnTo>
                <a:lnTo>
                  <a:pt x="13142839" y="4641617"/>
                </a:lnTo>
                <a:lnTo>
                  <a:pt x="0" y="4641617"/>
                </a:lnTo>
                <a:lnTo>
                  <a:pt x="0" y="0"/>
                </a:lnTo>
                <a:close/>
              </a:path>
            </a:pathLst>
          </a:custGeom>
          <a:blipFill>
            <a:blip r:embed="rId5"/>
            <a:stretch>
              <a:fillRect l="0" t="0" r="0" b="0"/>
            </a:stretch>
          </a:blipFill>
          <a:ln w="38100" cap="sq">
            <a:solidFill>
              <a:srgbClr val="000000"/>
            </a:solidFill>
            <a:prstDash val="solid"/>
            <a:miter/>
          </a:ln>
        </p:spPr>
      </p:sp>
      <p:sp>
        <p:nvSpPr>
          <p:cNvPr name="Freeform 14" id="14"/>
          <p:cNvSpPr/>
          <p:nvPr/>
        </p:nvSpPr>
        <p:spPr>
          <a:xfrm flipH="false" flipV="false" rot="0">
            <a:off x="482320" y="4616683"/>
            <a:ext cx="3928903" cy="2670627"/>
          </a:xfrm>
          <a:custGeom>
            <a:avLst/>
            <a:gdLst/>
            <a:ahLst/>
            <a:cxnLst/>
            <a:rect r="r" b="b" t="t" l="l"/>
            <a:pathLst>
              <a:path h="2670627" w="3928903">
                <a:moveTo>
                  <a:pt x="0" y="0"/>
                </a:moveTo>
                <a:lnTo>
                  <a:pt x="3928903" y="0"/>
                </a:lnTo>
                <a:lnTo>
                  <a:pt x="3928903" y="2670627"/>
                </a:lnTo>
                <a:lnTo>
                  <a:pt x="0" y="2670627"/>
                </a:lnTo>
                <a:lnTo>
                  <a:pt x="0" y="0"/>
                </a:lnTo>
                <a:close/>
              </a:path>
            </a:pathLst>
          </a:custGeom>
          <a:blipFill>
            <a:blip r:embed="rId6"/>
            <a:stretch>
              <a:fillRect l="0" t="0" r="0" b="0"/>
            </a:stretch>
          </a:blipFill>
        </p:spPr>
      </p:sp>
      <p:sp>
        <p:nvSpPr>
          <p:cNvPr name="TextBox 15" id="15"/>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03</a:t>
            </a:r>
          </a:p>
        </p:txBody>
      </p:sp>
      <p:sp>
        <p:nvSpPr>
          <p:cNvPr name="TextBox 16" id="16"/>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Mô hình dữ liệu</a:t>
            </a:r>
          </a:p>
        </p:txBody>
      </p:sp>
      <p:sp>
        <p:nvSpPr>
          <p:cNvPr name="TextBox 17" id="17"/>
          <p:cNvSpPr txBox="true"/>
          <p:nvPr/>
        </p:nvSpPr>
        <p:spPr>
          <a:xfrm rot="0">
            <a:off x="5606728" y="1823481"/>
            <a:ext cx="7974045" cy="514350"/>
          </a:xfrm>
          <a:prstGeom prst="rect">
            <a:avLst/>
          </a:prstGeom>
        </p:spPr>
        <p:txBody>
          <a:bodyPr anchor="t" rtlCol="false" tIns="0" lIns="0" bIns="0" rIns="0">
            <a:spAutoFit/>
          </a:bodyPr>
          <a:lstStyle/>
          <a:p>
            <a:pPr algn="ctr">
              <a:lnSpc>
                <a:spcPts val="4200"/>
              </a:lnSpc>
            </a:pPr>
            <a:r>
              <a:rPr lang="en-US" sz="3000" u="sng">
                <a:solidFill>
                  <a:srgbClr val="FF3131"/>
                </a:solidFill>
                <a:latin typeface="Canva Sans Bold"/>
              </a:rPr>
              <a:t>Thiết lập luồng xử lý dữ liệu tự động ETL</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492526" y="2585481"/>
            <a:ext cx="15302947" cy="1636262"/>
          </a:xfrm>
          <a:custGeom>
            <a:avLst/>
            <a:gdLst/>
            <a:ahLst/>
            <a:cxnLst/>
            <a:rect r="r" b="b" t="t" l="l"/>
            <a:pathLst>
              <a:path h="1636262" w="15302947">
                <a:moveTo>
                  <a:pt x="0" y="0"/>
                </a:moveTo>
                <a:lnTo>
                  <a:pt x="15302948" y="0"/>
                </a:lnTo>
                <a:lnTo>
                  <a:pt x="15302948" y="1636262"/>
                </a:lnTo>
                <a:lnTo>
                  <a:pt x="0" y="1636262"/>
                </a:lnTo>
                <a:lnTo>
                  <a:pt x="0" y="0"/>
                </a:lnTo>
                <a:close/>
              </a:path>
            </a:pathLst>
          </a:custGeom>
          <a:blipFill>
            <a:blip r:embed="rId4"/>
            <a:stretch>
              <a:fillRect l="0" t="0" r="0" b="0"/>
            </a:stretch>
          </a:blipFill>
        </p:spPr>
      </p:sp>
      <p:sp>
        <p:nvSpPr>
          <p:cNvPr name="Freeform 13" id="13"/>
          <p:cNvSpPr/>
          <p:nvPr/>
        </p:nvSpPr>
        <p:spPr>
          <a:xfrm flipH="false" flipV="false" rot="0">
            <a:off x="5388530" y="4469393"/>
            <a:ext cx="11125020" cy="5591879"/>
          </a:xfrm>
          <a:custGeom>
            <a:avLst/>
            <a:gdLst/>
            <a:ahLst/>
            <a:cxnLst/>
            <a:rect r="r" b="b" t="t" l="l"/>
            <a:pathLst>
              <a:path h="5591879" w="11125020">
                <a:moveTo>
                  <a:pt x="0" y="0"/>
                </a:moveTo>
                <a:lnTo>
                  <a:pt x="11125020" y="0"/>
                </a:lnTo>
                <a:lnTo>
                  <a:pt x="11125020" y="5591879"/>
                </a:lnTo>
                <a:lnTo>
                  <a:pt x="0" y="5591879"/>
                </a:lnTo>
                <a:lnTo>
                  <a:pt x="0" y="0"/>
                </a:lnTo>
                <a:close/>
              </a:path>
            </a:pathLst>
          </a:custGeom>
          <a:blipFill>
            <a:blip r:embed="rId5"/>
            <a:stretch>
              <a:fillRect l="0" t="0" r="0" b="0"/>
            </a:stretch>
          </a:blipFill>
          <a:ln w="38100" cap="sq">
            <a:solidFill>
              <a:srgbClr val="000000"/>
            </a:solidFill>
            <a:prstDash val="solid"/>
            <a:miter/>
          </a:ln>
        </p:spPr>
      </p:sp>
      <p:sp>
        <p:nvSpPr>
          <p:cNvPr name="Freeform 14" id="14"/>
          <p:cNvSpPr/>
          <p:nvPr/>
        </p:nvSpPr>
        <p:spPr>
          <a:xfrm flipH="false" flipV="false" rot="0">
            <a:off x="1232191" y="4469393"/>
            <a:ext cx="3759430" cy="2555430"/>
          </a:xfrm>
          <a:custGeom>
            <a:avLst/>
            <a:gdLst/>
            <a:ahLst/>
            <a:cxnLst/>
            <a:rect r="r" b="b" t="t" l="l"/>
            <a:pathLst>
              <a:path h="2555430" w="3759430">
                <a:moveTo>
                  <a:pt x="0" y="0"/>
                </a:moveTo>
                <a:lnTo>
                  <a:pt x="3759430" y="0"/>
                </a:lnTo>
                <a:lnTo>
                  <a:pt x="3759430" y="2555430"/>
                </a:lnTo>
                <a:lnTo>
                  <a:pt x="0" y="2555430"/>
                </a:lnTo>
                <a:lnTo>
                  <a:pt x="0" y="0"/>
                </a:lnTo>
                <a:close/>
              </a:path>
            </a:pathLst>
          </a:custGeom>
          <a:blipFill>
            <a:blip r:embed="rId6"/>
            <a:stretch>
              <a:fillRect l="0" t="0" r="0" b="0"/>
            </a:stretch>
          </a:blipFill>
        </p:spPr>
      </p:sp>
      <p:sp>
        <p:nvSpPr>
          <p:cNvPr name="TextBox 15" id="15"/>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03</a:t>
            </a:r>
          </a:p>
        </p:txBody>
      </p:sp>
      <p:sp>
        <p:nvSpPr>
          <p:cNvPr name="TextBox 16" id="16"/>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Mô hình dữ liệu</a:t>
            </a:r>
          </a:p>
        </p:txBody>
      </p:sp>
      <p:sp>
        <p:nvSpPr>
          <p:cNvPr name="TextBox 17" id="17"/>
          <p:cNvSpPr txBox="true"/>
          <p:nvPr/>
        </p:nvSpPr>
        <p:spPr>
          <a:xfrm rot="0">
            <a:off x="5606728" y="1823481"/>
            <a:ext cx="7974045" cy="514350"/>
          </a:xfrm>
          <a:prstGeom prst="rect">
            <a:avLst/>
          </a:prstGeom>
        </p:spPr>
        <p:txBody>
          <a:bodyPr anchor="t" rtlCol="false" tIns="0" lIns="0" bIns="0" rIns="0">
            <a:spAutoFit/>
          </a:bodyPr>
          <a:lstStyle/>
          <a:p>
            <a:pPr algn="ctr">
              <a:lnSpc>
                <a:spcPts val="4200"/>
              </a:lnSpc>
            </a:pPr>
            <a:r>
              <a:rPr lang="en-US" sz="3000" u="sng">
                <a:solidFill>
                  <a:srgbClr val="FF3131"/>
                </a:solidFill>
                <a:latin typeface="Canva Sans Bold"/>
              </a:rPr>
              <a:t>Thiết lập luồng xử lý dữ liệu tự động ETL</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786750" y="4823438"/>
            <a:ext cx="16714500" cy="2663873"/>
          </a:xfrm>
          <a:custGeom>
            <a:avLst/>
            <a:gdLst/>
            <a:ahLst/>
            <a:cxnLst/>
            <a:rect r="r" b="b" t="t" l="l"/>
            <a:pathLst>
              <a:path h="2663873" w="16714500">
                <a:moveTo>
                  <a:pt x="0" y="0"/>
                </a:moveTo>
                <a:lnTo>
                  <a:pt x="16714500" y="0"/>
                </a:lnTo>
                <a:lnTo>
                  <a:pt x="16714500" y="2663874"/>
                </a:lnTo>
                <a:lnTo>
                  <a:pt x="0" y="2663874"/>
                </a:lnTo>
                <a:lnTo>
                  <a:pt x="0" y="0"/>
                </a:lnTo>
                <a:close/>
              </a:path>
            </a:pathLst>
          </a:custGeom>
          <a:blipFill>
            <a:blip r:embed="rId4"/>
            <a:stretch>
              <a:fillRect l="0" t="0" r="0" b="0"/>
            </a:stretch>
          </a:blipFill>
        </p:spPr>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03</a:t>
            </a:r>
          </a:p>
        </p:txBody>
      </p:sp>
      <p:sp>
        <p:nvSpPr>
          <p:cNvPr name="TextBox 14" id="14"/>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Mô hình dữ liệu</a:t>
            </a:r>
          </a:p>
        </p:txBody>
      </p:sp>
      <p:sp>
        <p:nvSpPr>
          <p:cNvPr name="TextBox 15" id="15"/>
          <p:cNvSpPr txBox="true"/>
          <p:nvPr/>
        </p:nvSpPr>
        <p:spPr>
          <a:xfrm rot="0">
            <a:off x="4151171" y="1785381"/>
            <a:ext cx="9985659" cy="887095"/>
          </a:xfrm>
          <a:prstGeom prst="rect">
            <a:avLst/>
          </a:prstGeom>
        </p:spPr>
        <p:txBody>
          <a:bodyPr anchor="t" rtlCol="false" tIns="0" lIns="0" bIns="0" rIns="0">
            <a:spAutoFit/>
          </a:bodyPr>
          <a:lstStyle/>
          <a:p>
            <a:pPr algn="ctr">
              <a:lnSpc>
                <a:spcPts val="7279"/>
              </a:lnSpc>
            </a:pPr>
            <a:r>
              <a:rPr lang="en-US" sz="5199" u="sng">
                <a:solidFill>
                  <a:srgbClr val="FF3131"/>
                </a:solidFill>
                <a:latin typeface="Canva Sans Bold"/>
              </a:rPr>
              <a:t>Tốc độ thực thi của luồng ETL</a:t>
            </a:r>
          </a:p>
        </p:txBody>
      </p:sp>
      <p:sp>
        <p:nvSpPr>
          <p:cNvPr name="TextBox 16" id="16"/>
          <p:cNvSpPr txBox="true"/>
          <p:nvPr/>
        </p:nvSpPr>
        <p:spPr>
          <a:xfrm rot="0">
            <a:off x="2874894" y="9455581"/>
            <a:ext cx="13501894" cy="514350"/>
          </a:xfrm>
          <a:prstGeom prst="rect">
            <a:avLst/>
          </a:prstGeom>
        </p:spPr>
        <p:txBody>
          <a:bodyPr anchor="t" rtlCol="false" tIns="0" lIns="0" bIns="0" rIns="0">
            <a:spAutoFit/>
          </a:bodyPr>
          <a:lstStyle/>
          <a:p>
            <a:pPr algn="ctr">
              <a:lnSpc>
                <a:spcPts val="4200"/>
              </a:lnSpc>
            </a:pPr>
            <a:r>
              <a:rPr lang="en-US" sz="3000">
                <a:solidFill>
                  <a:srgbClr val="191919"/>
                </a:solidFill>
                <a:latin typeface="Canva Sans Bold Italics"/>
              </a:rPr>
              <a:t>(Chi tiết trong video - Part 1)</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3059299" y="2967589"/>
            <a:ext cx="13152136" cy="6484208"/>
          </a:xfrm>
          <a:custGeom>
            <a:avLst/>
            <a:gdLst/>
            <a:ahLst/>
            <a:cxnLst/>
            <a:rect r="r" b="b" t="t" l="l"/>
            <a:pathLst>
              <a:path h="6484208" w="13152136">
                <a:moveTo>
                  <a:pt x="0" y="0"/>
                </a:moveTo>
                <a:lnTo>
                  <a:pt x="13152135" y="0"/>
                </a:lnTo>
                <a:lnTo>
                  <a:pt x="13152135" y="6484209"/>
                </a:lnTo>
                <a:lnTo>
                  <a:pt x="0" y="6484209"/>
                </a:lnTo>
                <a:lnTo>
                  <a:pt x="0" y="0"/>
                </a:lnTo>
                <a:close/>
              </a:path>
            </a:pathLst>
          </a:custGeom>
          <a:blipFill>
            <a:blip r:embed="rId4"/>
            <a:stretch>
              <a:fillRect l="0" t="0" r="0" b="0"/>
            </a:stretch>
          </a:blipFill>
        </p:spPr>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03</a:t>
            </a:r>
          </a:p>
        </p:txBody>
      </p:sp>
      <p:sp>
        <p:nvSpPr>
          <p:cNvPr name="TextBox 14" id="14"/>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Mô hình dữ liệu</a:t>
            </a:r>
          </a:p>
        </p:txBody>
      </p:sp>
      <p:sp>
        <p:nvSpPr>
          <p:cNvPr name="TextBox 15" id="15"/>
          <p:cNvSpPr txBox="true"/>
          <p:nvPr/>
        </p:nvSpPr>
        <p:spPr>
          <a:xfrm rot="0">
            <a:off x="2874894" y="1818052"/>
            <a:ext cx="13501894" cy="688974"/>
          </a:xfrm>
          <a:prstGeom prst="rect">
            <a:avLst/>
          </a:prstGeom>
        </p:spPr>
        <p:txBody>
          <a:bodyPr anchor="t" rtlCol="false" tIns="0" lIns="0" bIns="0" rIns="0">
            <a:spAutoFit/>
          </a:bodyPr>
          <a:lstStyle/>
          <a:p>
            <a:pPr algn="ctr">
              <a:lnSpc>
                <a:spcPts val="5600"/>
              </a:lnSpc>
            </a:pPr>
            <a:r>
              <a:rPr lang="en-US" sz="4000" u="sng">
                <a:solidFill>
                  <a:srgbClr val="FF3131"/>
                </a:solidFill>
                <a:latin typeface="Canva Sans Bold"/>
              </a:rPr>
              <a:t>Đo độ trễ delay khi thiết lập server ở rùng region khác</a:t>
            </a:r>
          </a:p>
        </p:txBody>
      </p:sp>
      <p:sp>
        <p:nvSpPr>
          <p:cNvPr name="TextBox 16" id="16"/>
          <p:cNvSpPr txBox="true"/>
          <p:nvPr/>
        </p:nvSpPr>
        <p:spPr>
          <a:xfrm rot="0">
            <a:off x="2874894" y="9455581"/>
            <a:ext cx="13501894" cy="514350"/>
          </a:xfrm>
          <a:prstGeom prst="rect">
            <a:avLst/>
          </a:prstGeom>
        </p:spPr>
        <p:txBody>
          <a:bodyPr anchor="t" rtlCol="false" tIns="0" lIns="0" bIns="0" rIns="0">
            <a:spAutoFit/>
          </a:bodyPr>
          <a:lstStyle/>
          <a:p>
            <a:pPr algn="ctr">
              <a:lnSpc>
                <a:spcPts val="4200"/>
              </a:lnSpc>
            </a:pPr>
            <a:r>
              <a:rPr lang="en-US" sz="3000">
                <a:solidFill>
                  <a:srgbClr val="191919"/>
                </a:solidFill>
                <a:latin typeface="Canva Sans Bold Italics"/>
              </a:rPr>
              <a:t>(Chi tiết trong video - Part 1)</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3432511" y="2773727"/>
            <a:ext cx="12386660" cy="6549641"/>
          </a:xfrm>
          <a:custGeom>
            <a:avLst/>
            <a:gdLst/>
            <a:ahLst/>
            <a:cxnLst/>
            <a:rect r="r" b="b" t="t" l="l"/>
            <a:pathLst>
              <a:path h="6549641" w="12386660">
                <a:moveTo>
                  <a:pt x="0" y="0"/>
                </a:moveTo>
                <a:lnTo>
                  <a:pt x="12386661" y="0"/>
                </a:lnTo>
                <a:lnTo>
                  <a:pt x="12386661" y="6549640"/>
                </a:lnTo>
                <a:lnTo>
                  <a:pt x="0" y="6549640"/>
                </a:lnTo>
                <a:lnTo>
                  <a:pt x="0" y="0"/>
                </a:lnTo>
                <a:close/>
              </a:path>
            </a:pathLst>
          </a:custGeom>
          <a:blipFill>
            <a:blip r:embed="rId4"/>
            <a:stretch>
              <a:fillRect l="0" t="0" r="0" b="0"/>
            </a:stretch>
          </a:blipFill>
        </p:spPr>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03</a:t>
            </a:r>
          </a:p>
        </p:txBody>
      </p:sp>
      <p:sp>
        <p:nvSpPr>
          <p:cNvPr name="TextBox 14" id="14"/>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Mô hình dữ liệu</a:t>
            </a:r>
          </a:p>
        </p:txBody>
      </p:sp>
      <p:sp>
        <p:nvSpPr>
          <p:cNvPr name="TextBox 15" id="15"/>
          <p:cNvSpPr txBox="true"/>
          <p:nvPr/>
        </p:nvSpPr>
        <p:spPr>
          <a:xfrm rot="0">
            <a:off x="2874894" y="1818052"/>
            <a:ext cx="13501894" cy="688974"/>
          </a:xfrm>
          <a:prstGeom prst="rect">
            <a:avLst/>
          </a:prstGeom>
        </p:spPr>
        <p:txBody>
          <a:bodyPr anchor="t" rtlCol="false" tIns="0" lIns="0" bIns="0" rIns="0">
            <a:spAutoFit/>
          </a:bodyPr>
          <a:lstStyle/>
          <a:p>
            <a:pPr algn="ctr">
              <a:lnSpc>
                <a:spcPts val="5600"/>
              </a:lnSpc>
            </a:pPr>
            <a:r>
              <a:rPr lang="en-US" sz="4000" u="sng">
                <a:solidFill>
                  <a:srgbClr val="FF3131"/>
                </a:solidFill>
                <a:latin typeface="Canva Sans Bold"/>
              </a:rPr>
              <a:t>Thực hiện tối ưu hoá cho việc xử lý dữ liệu</a:t>
            </a:r>
          </a:p>
        </p:txBody>
      </p:sp>
      <p:sp>
        <p:nvSpPr>
          <p:cNvPr name="TextBox 16" id="16"/>
          <p:cNvSpPr txBox="true"/>
          <p:nvPr/>
        </p:nvSpPr>
        <p:spPr>
          <a:xfrm rot="0">
            <a:off x="2874894" y="9455581"/>
            <a:ext cx="13501894" cy="514350"/>
          </a:xfrm>
          <a:prstGeom prst="rect">
            <a:avLst/>
          </a:prstGeom>
        </p:spPr>
        <p:txBody>
          <a:bodyPr anchor="t" rtlCol="false" tIns="0" lIns="0" bIns="0" rIns="0">
            <a:spAutoFit/>
          </a:bodyPr>
          <a:lstStyle/>
          <a:p>
            <a:pPr algn="ctr">
              <a:lnSpc>
                <a:spcPts val="4200"/>
              </a:lnSpc>
            </a:pPr>
            <a:r>
              <a:rPr lang="en-US" sz="3000">
                <a:solidFill>
                  <a:srgbClr val="191919"/>
                </a:solidFill>
                <a:latin typeface="Canva Sans Bold Italics"/>
              </a:rPr>
              <a:t>(Chi tiết trong video - Part 2 optimization)</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38330" y="-2073710"/>
            <a:ext cx="5041299" cy="504129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04</a:t>
            </a:r>
          </a:p>
        </p:txBody>
      </p:sp>
      <p:sp>
        <p:nvSpPr>
          <p:cNvPr name="TextBox 6" id="6"/>
          <p:cNvSpPr txBox="true"/>
          <p:nvPr/>
        </p:nvSpPr>
        <p:spPr>
          <a:xfrm rot="0">
            <a:off x="1028700" y="2396089"/>
            <a:ext cx="16426873" cy="1028700"/>
          </a:xfrm>
          <a:prstGeom prst="rect">
            <a:avLst/>
          </a:prstGeom>
        </p:spPr>
        <p:txBody>
          <a:bodyPr anchor="t" rtlCol="false" tIns="0" lIns="0" bIns="0" rIns="0">
            <a:spAutoFit/>
          </a:bodyPr>
          <a:lstStyle/>
          <a:p>
            <a:pPr algn="ctr">
              <a:lnSpc>
                <a:spcPts val="8400"/>
              </a:lnSpc>
            </a:pPr>
            <a:r>
              <a:rPr lang="en-US" sz="6000">
                <a:solidFill>
                  <a:srgbClr val="004AAD"/>
                </a:solidFill>
                <a:latin typeface="Nunito Sans Heavy"/>
              </a:rPr>
              <a:t>Hiện thực trực quan dữ liệu - Demo</a:t>
            </a:r>
          </a:p>
        </p:txBody>
      </p:sp>
      <p:sp>
        <p:nvSpPr>
          <p:cNvPr name="TextBox 7" id="7"/>
          <p:cNvSpPr txBox="true"/>
          <p:nvPr/>
        </p:nvSpPr>
        <p:spPr>
          <a:xfrm rot="0">
            <a:off x="1396701" y="4188085"/>
            <a:ext cx="15690870" cy="4300220"/>
          </a:xfrm>
          <a:prstGeom prst="rect">
            <a:avLst/>
          </a:prstGeom>
        </p:spPr>
        <p:txBody>
          <a:bodyPr anchor="t" rtlCol="false" tIns="0" lIns="0" bIns="0" rIns="0">
            <a:spAutoFit/>
          </a:bodyPr>
          <a:lstStyle/>
          <a:p>
            <a:pPr algn="l" marL="604519" indent="-302260" lvl="1">
              <a:lnSpc>
                <a:spcPts val="4899"/>
              </a:lnSpc>
              <a:buAutoNum type="arabicPeriod" startAt="1"/>
            </a:pPr>
            <a:r>
              <a:rPr lang="en-US" sz="2799" spc="139">
                <a:solidFill>
                  <a:srgbClr val="191919"/>
                </a:solidFill>
                <a:latin typeface="Roboto Bold"/>
              </a:rPr>
              <a:t>Thiết lập luồng xử lý ETL, so sánh server ở region East US và SEA</a:t>
            </a:r>
          </a:p>
          <a:p>
            <a:pPr algn="l" marL="604519" indent="-302260" lvl="1">
              <a:lnSpc>
                <a:spcPts val="4899"/>
              </a:lnSpc>
              <a:buAutoNum type="arabicPeriod" startAt="1"/>
            </a:pPr>
            <a:r>
              <a:rPr lang="en-US" sz="2799" spc="139">
                <a:solidFill>
                  <a:srgbClr val="191919"/>
                </a:solidFill>
                <a:latin typeface="Roboto Bold"/>
              </a:rPr>
              <a:t>Thực hiện giải pháp tối ưu hoá quy trình xử lý dữ liệu</a:t>
            </a:r>
          </a:p>
          <a:p>
            <a:pPr algn="l" marL="604519" indent="-302260" lvl="1">
              <a:lnSpc>
                <a:spcPts val="4899"/>
              </a:lnSpc>
              <a:buAutoNum type="arabicPeriod" startAt="1"/>
            </a:pPr>
            <a:r>
              <a:rPr lang="en-US" sz="2799" spc="139">
                <a:solidFill>
                  <a:srgbClr val="191919"/>
                </a:solidFill>
                <a:latin typeface="Roboto Bold"/>
              </a:rPr>
              <a:t>Demo Trực quan hoá dữ liệu - PowerBI service</a:t>
            </a:r>
          </a:p>
          <a:p>
            <a:pPr algn="l" marL="1209039" indent="-403013" lvl="2">
              <a:lnSpc>
                <a:spcPts val="4899"/>
              </a:lnSpc>
              <a:buAutoNum type="alphaLcPeriod" startAt="1"/>
            </a:pPr>
            <a:r>
              <a:rPr lang="en-US" sz="2799" spc="139">
                <a:solidFill>
                  <a:srgbClr val="191919"/>
                </a:solidFill>
                <a:latin typeface="Roboto Italics"/>
              </a:rPr>
              <a:t>4 trang report</a:t>
            </a:r>
          </a:p>
          <a:p>
            <a:pPr algn="l" marL="1209039" indent="-403013" lvl="2">
              <a:lnSpc>
                <a:spcPts val="4899"/>
              </a:lnSpc>
              <a:buAutoNum type="alphaLcPeriod" startAt="1"/>
            </a:pPr>
            <a:r>
              <a:rPr lang="en-US" sz="2799" spc="139">
                <a:solidFill>
                  <a:srgbClr val="191919"/>
                </a:solidFill>
                <a:latin typeface="Roboto Italics"/>
              </a:rPr>
              <a:t>Demo các chức năng: Điều hướng trên giao diện, Cập nhật dữ liệu tức thời, Reponsive trên thiết bị di động và chia sẻ quyền truy cập report</a:t>
            </a:r>
          </a:p>
          <a:p>
            <a:pPr algn="l" marL="1209039" indent="-403013" lvl="2">
              <a:lnSpc>
                <a:spcPts val="4899"/>
              </a:lnSpc>
              <a:buAutoNum type="alphaLcPeriod" startAt="1"/>
            </a:pPr>
            <a:r>
              <a:rPr lang="en-US" sz="2799" spc="139">
                <a:solidFill>
                  <a:srgbClr val="191919"/>
                </a:solidFill>
                <a:latin typeface="Roboto Italics"/>
              </a:rPr>
              <a:t>Bảo mật chia sẻ và phân quyền chia sẻ dữ liệu nhất định đối với nhóm người dùng</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2586980" y="3954463"/>
            <a:ext cx="13114040" cy="2139949"/>
          </a:xfrm>
          <a:prstGeom prst="rect">
            <a:avLst/>
          </a:prstGeom>
        </p:spPr>
        <p:txBody>
          <a:bodyPr anchor="t" rtlCol="false" tIns="0" lIns="0" bIns="0" rIns="0">
            <a:spAutoFit/>
          </a:bodyPr>
          <a:lstStyle/>
          <a:p>
            <a:pPr algn="ctr">
              <a:lnSpc>
                <a:spcPts val="17500"/>
              </a:lnSpc>
            </a:pPr>
            <a:r>
              <a:rPr lang="en-US" sz="12500">
                <a:solidFill>
                  <a:srgbClr val="004AAD"/>
                </a:solidFill>
                <a:latin typeface="Nunito Sans Heavy"/>
              </a:rPr>
              <a:t>Thank You</a:t>
            </a:r>
          </a:p>
        </p:txBody>
      </p:sp>
      <p:sp>
        <p:nvSpPr>
          <p:cNvPr name="Freeform 10" id="10"/>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4020152" y="2349739"/>
            <a:ext cx="10666231" cy="5897195"/>
          </a:xfrm>
          <a:custGeom>
            <a:avLst/>
            <a:gdLst/>
            <a:ahLst/>
            <a:cxnLst/>
            <a:rect r="r" b="b" t="t" l="l"/>
            <a:pathLst>
              <a:path h="5897195" w="10666231">
                <a:moveTo>
                  <a:pt x="0" y="0"/>
                </a:moveTo>
                <a:lnTo>
                  <a:pt x="10666231" y="0"/>
                </a:lnTo>
                <a:lnTo>
                  <a:pt x="10666231" y="5897195"/>
                </a:lnTo>
                <a:lnTo>
                  <a:pt x="0" y="5897195"/>
                </a:lnTo>
                <a:lnTo>
                  <a:pt x="0" y="0"/>
                </a:lnTo>
                <a:close/>
              </a:path>
            </a:pathLst>
          </a:custGeom>
          <a:blipFill>
            <a:blip r:embed="rId4"/>
            <a:stretch>
              <a:fillRect l="0" t="0" r="0" b="0"/>
            </a:stretch>
          </a:blipFill>
        </p:spPr>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01</a:t>
            </a:r>
          </a:p>
        </p:txBody>
      </p:sp>
      <p:sp>
        <p:nvSpPr>
          <p:cNvPr name="TextBox 14" id="14"/>
          <p:cNvSpPr txBox="true"/>
          <p:nvPr/>
        </p:nvSpPr>
        <p:spPr>
          <a:xfrm rot="0">
            <a:off x="2580345"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Giới thiệu bài toán</a:t>
            </a:r>
          </a:p>
        </p:txBody>
      </p:sp>
      <p:sp>
        <p:nvSpPr>
          <p:cNvPr name="TextBox 15" id="15"/>
          <p:cNvSpPr txBox="true"/>
          <p:nvPr/>
        </p:nvSpPr>
        <p:spPr>
          <a:xfrm rot="0">
            <a:off x="3002969" y="8705850"/>
            <a:ext cx="13594235" cy="10477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Nunito Sans"/>
              </a:rPr>
              <a:t>Công ty </a:t>
            </a:r>
            <a:r>
              <a:rPr lang="en-US" sz="3000">
                <a:solidFill>
                  <a:srgbClr val="FF3131"/>
                </a:solidFill>
                <a:latin typeface="Nunito Sans Bold"/>
              </a:rPr>
              <a:t>Lending Club</a:t>
            </a:r>
            <a:r>
              <a:rPr lang="en-US" sz="3000">
                <a:solidFill>
                  <a:srgbClr val="FF3131"/>
                </a:solidFill>
                <a:latin typeface="Nunito Sans"/>
              </a:rPr>
              <a:t> </a:t>
            </a:r>
            <a:r>
              <a:rPr lang="en-US" sz="3000">
                <a:solidFill>
                  <a:srgbClr val="000000"/>
                </a:solidFill>
                <a:latin typeface="Nunito Sans"/>
              </a:rPr>
              <a:t>cung cấp một nền tảng cho vay ngang hàng (peer-to-peer lending) kết nối những người vay tiền với các nhà đầu tư.</a:t>
            </a:r>
          </a:p>
        </p:txBody>
      </p:sp>
      <p:sp>
        <p:nvSpPr>
          <p:cNvPr name="TextBox 16" id="16"/>
          <p:cNvSpPr txBox="true"/>
          <p:nvPr/>
        </p:nvSpPr>
        <p:spPr>
          <a:xfrm rot="0">
            <a:off x="141702" y="9950067"/>
            <a:ext cx="10311259" cy="198120"/>
          </a:xfrm>
          <a:prstGeom prst="rect">
            <a:avLst/>
          </a:prstGeom>
        </p:spPr>
        <p:txBody>
          <a:bodyPr anchor="t" rtlCol="false" tIns="0" lIns="0" bIns="0" rIns="0">
            <a:spAutoFit/>
          </a:bodyPr>
          <a:lstStyle/>
          <a:p>
            <a:pPr algn="ctr">
              <a:lnSpc>
                <a:spcPts val="1679"/>
              </a:lnSpc>
            </a:pPr>
            <a:r>
              <a:rPr lang="en-US" sz="1200" u="sng">
                <a:solidFill>
                  <a:srgbClr val="000000"/>
                </a:solidFill>
                <a:latin typeface="Canva Sans Italics"/>
                <a:hlinkClick r:id="rId5" tooltip="https://seekingalpha.com/article/4267703-lendingclub-corporation-weak-business-model-decelerating-growth-and-bloated-cost-structure"/>
              </a:rPr>
              <a:t>https://seekingalpha.com/article/4267703-lendingclub-corporation-weak-business-model-decelerating-growth-and-bloated-cost-structure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592327" y="2989474"/>
            <a:ext cx="3724178" cy="2134199"/>
          </a:xfrm>
          <a:custGeom>
            <a:avLst/>
            <a:gdLst/>
            <a:ahLst/>
            <a:cxnLst/>
            <a:rect r="r" b="b" t="t" l="l"/>
            <a:pathLst>
              <a:path h="2134199" w="3724178">
                <a:moveTo>
                  <a:pt x="0" y="0"/>
                </a:moveTo>
                <a:lnTo>
                  <a:pt x="3724178" y="0"/>
                </a:lnTo>
                <a:lnTo>
                  <a:pt x="3724178" y="2134200"/>
                </a:lnTo>
                <a:lnTo>
                  <a:pt x="0" y="2134200"/>
                </a:lnTo>
                <a:lnTo>
                  <a:pt x="0" y="0"/>
                </a:lnTo>
                <a:close/>
              </a:path>
            </a:pathLst>
          </a:custGeom>
          <a:blipFill>
            <a:blip r:embed="rId4"/>
            <a:stretch>
              <a:fillRect l="0" t="0" r="0" b="0"/>
            </a:stretch>
          </a:blipFill>
        </p:spPr>
      </p:sp>
      <p:grpSp>
        <p:nvGrpSpPr>
          <p:cNvPr name="Group 13" id="13"/>
          <p:cNvGrpSpPr/>
          <p:nvPr/>
        </p:nvGrpSpPr>
        <p:grpSpPr>
          <a:xfrm rot="0">
            <a:off x="534593" y="5123674"/>
            <a:ext cx="5839646" cy="3501856"/>
            <a:chOff x="0" y="0"/>
            <a:chExt cx="7786194" cy="4669142"/>
          </a:xfrm>
        </p:grpSpPr>
        <p:sp>
          <p:nvSpPr>
            <p:cNvPr name="AutoShape 14" id="14"/>
            <p:cNvSpPr/>
            <p:nvPr/>
          </p:nvSpPr>
          <p:spPr>
            <a:xfrm rot="0">
              <a:off x="0" y="0"/>
              <a:ext cx="7786194" cy="4669142"/>
            </a:xfrm>
            <a:prstGeom prst="rect">
              <a:avLst/>
            </a:prstGeom>
            <a:solidFill>
              <a:srgbClr val="2C92D5"/>
            </a:solidFill>
          </p:spPr>
        </p:sp>
        <p:sp>
          <p:nvSpPr>
            <p:cNvPr name="TextBox 15" id="15"/>
            <p:cNvSpPr txBox="true"/>
            <p:nvPr/>
          </p:nvSpPr>
          <p:spPr>
            <a:xfrm rot="0">
              <a:off x="468147" y="664902"/>
              <a:ext cx="6849901" cy="3310763"/>
            </a:xfrm>
            <a:prstGeom prst="rect">
              <a:avLst/>
            </a:prstGeom>
          </p:spPr>
          <p:txBody>
            <a:bodyPr anchor="t" rtlCol="false" tIns="0" lIns="0" bIns="0" rIns="0">
              <a:spAutoFit/>
            </a:bodyPr>
            <a:lstStyle/>
            <a:p>
              <a:pPr algn="ctr">
                <a:lnSpc>
                  <a:spcPts val="5904"/>
                </a:lnSpc>
              </a:pPr>
              <a:r>
                <a:rPr lang="en-US" sz="4800" spc="43">
                  <a:solidFill>
                    <a:srgbClr val="0B253D"/>
                  </a:solidFill>
                  <a:latin typeface="Roboto Bold"/>
                </a:rPr>
                <a:t>Mục tiêu</a:t>
              </a:r>
            </a:p>
            <a:p>
              <a:pPr algn="ctr">
                <a:lnSpc>
                  <a:spcPts val="1476"/>
                </a:lnSpc>
              </a:pPr>
            </a:p>
            <a:p>
              <a:pPr algn="l">
                <a:lnSpc>
                  <a:spcPts val="1229"/>
                </a:lnSpc>
              </a:pPr>
            </a:p>
            <a:p>
              <a:pPr algn="l">
                <a:lnSpc>
                  <a:spcPts val="3690"/>
                </a:lnSpc>
              </a:pPr>
              <a:r>
                <a:rPr lang="en-US" sz="3000" spc="27">
                  <a:solidFill>
                    <a:srgbClr val="FFFFFF"/>
                  </a:solidFill>
                  <a:latin typeface="Roboto Bold"/>
                  <a:ea typeface="Roboto Bold"/>
                </a:rPr>
                <a:t>👉  Xử lý</a:t>
              </a:r>
            </a:p>
            <a:p>
              <a:pPr algn="l">
                <a:lnSpc>
                  <a:spcPts val="3690"/>
                </a:lnSpc>
              </a:pPr>
              <a:r>
                <a:rPr lang="en-US" sz="3000" spc="27">
                  <a:solidFill>
                    <a:srgbClr val="FFFFFF"/>
                  </a:solidFill>
                  <a:latin typeface="Roboto Bold"/>
                  <a:ea typeface="Roboto Bold"/>
                </a:rPr>
                <a:t>👉  Lưu trữ</a:t>
              </a:r>
            </a:p>
            <a:p>
              <a:pPr algn="l">
                <a:lnSpc>
                  <a:spcPts val="3690"/>
                </a:lnSpc>
              </a:pPr>
              <a:r>
                <a:rPr lang="en-US" sz="3000" spc="27">
                  <a:solidFill>
                    <a:srgbClr val="FFFFFF"/>
                  </a:solidFill>
                  <a:ea typeface="Roboto Bold"/>
                </a:rPr>
                <a:t>👉  </a:t>
              </a:r>
              <a:r>
                <a:rPr lang="en-US" sz="3000" spc="27" u="sng">
                  <a:solidFill>
                    <a:srgbClr val="FFFFFF"/>
                  </a:solidFill>
                  <a:latin typeface="Roboto Bold"/>
                </a:rPr>
                <a:t>Trực quan hoá dữ liệu</a:t>
              </a:r>
            </a:p>
          </p:txBody>
        </p:sp>
      </p:grpSp>
      <p:sp>
        <p:nvSpPr>
          <p:cNvPr name="Freeform 16" id="16"/>
          <p:cNvSpPr/>
          <p:nvPr/>
        </p:nvSpPr>
        <p:spPr>
          <a:xfrm flipH="false" flipV="false" rot="0">
            <a:off x="7312379" y="2202152"/>
            <a:ext cx="765437" cy="765437"/>
          </a:xfrm>
          <a:custGeom>
            <a:avLst/>
            <a:gdLst/>
            <a:ahLst/>
            <a:cxnLst/>
            <a:rect r="r" b="b" t="t" l="l"/>
            <a:pathLst>
              <a:path h="765437" w="765437">
                <a:moveTo>
                  <a:pt x="0" y="0"/>
                </a:moveTo>
                <a:lnTo>
                  <a:pt x="765437" y="0"/>
                </a:lnTo>
                <a:lnTo>
                  <a:pt x="765437" y="765437"/>
                </a:lnTo>
                <a:lnTo>
                  <a:pt x="0" y="7654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01</a:t>
            </a:r>
          </a:p>
        </p:txBody>
      </p:sp>
      <p:sp>
        <p:nvSpPr>
          <p:cNvPr name="TextBox 18" id="18"/>
          <p:cNvSpPr txBox="true"/>
          <p:nvPr/>
        </p:nvSpPr>
        <p:spPr>
          <a:xfrm rot="0">
            <a:off x="2580345"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Giới thiệu bài toán</a:t>
            </a:r>
          </a:p>
        </p:txBody>
      </p:sp>
      <p:sp>
        <p:nvSpPr>
          <p:cNvPr name="TextBox 19" id="19"/>
          <p:cNvSpPr txBox="true"/>
          <p:nvPr/>
        </p:nvSpPr>
        <p:spPr>
          <a:xfrm rot="0">
            <a:off x="8437354" y="2806894"/>
            <a:ext cx="8821946" cy="1249680"/>
          </a:xfrm>
          <a:prstGeom prst="rect">
            <a:avLst/>
          </a:prstGeom>
        </p:spPr>
        <p:txBody>
          <a:bodyPr anchor="t" rtlCol="false" tIns="0" lIns="0" bIns="0" rIns="0">
            <a:spAutoFit/>
          </a:bodyPr>
          <a:lstStyle/>
          <a:p>
            <a:pPr algn="l">
              <a:lnSpc>
                <a:spcPts val="3300"/>
              </a:lnSpc>
            </a:pPr>
            <a:r>
              <a:rPr lang="en-US" sz="2200" spc="109">
                <a:solidFill>
                  <a:srgbClr val="191919"/>
                </a:solidFill>
                <a:latin typeface="Roboto"/>
              </a:rPr>
              <a:t>Ban quản lý cần theo dõi số lượng và giá trị các khoản vay được cấp qua các khoảng thời gian khác nhau (hàng tháng, hàng quý, hàng năm).</a:t>
            </a:r>
          </a:p>
        </p:txBody>
      </p:sp>
      <p:sp>
        <p:nvSpPr>
          <p:cNvPr name="TextBox 20" id="20"/>
          <p:cNvSpPr txBox="true"/>
          <p:nvPr/>
        </p:nvSpPr>
        <p:spPr>
          <a:xfrm rot="0">
            <a:off x="8437354" y="2295628"/>
            <a:ext cx="8625691" cy="469265"/>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Theo dõi tình hình cho vay theo thời gian</a:t>
            </a:r>
          </a:p>
        </p:txBody>
      </p:sp>
      <p:grpSp>
        <p:nvGrpSpPr>
          <p:cNvPr name="Group 21" id="21"/>
          <p:cNvGrpSpPr/>
          <p:nvPr/>
        </p:nvGrpSpPr>
        <p:grpSpPr>
          <a:xfrm rot="0">
            <a:off x="7393149" y="4618549"/>
            <a:ext cx="10144179" cy="1889113"/>
            <a:chOff x="0" y="0"/>
            <a:chExt cx="13525572" cy="2518817"/>
          </a:xfrm>
        </p:grpSpPr>
        <p:sp>
          <p:nvSpPr>
            <p:cNvPr name="Freeform 22" id="22"/>
            <p:cNvSpPr/>
            <p:nvPr/>
          </p:nvSpPr>
          <p:spPr>
            <a:xfrm flipH="false" flipV="false" rot="0">
              <a:off x="0" y="0"/>
              <a:ext cx="954177" cy="954177"/>
            </a:xfrm>
            <a:custGeom>
              <a:avLst/>
              <a:gdLst/>
              <a:ahLst/>
              <a:cxnLst/>
              <a:rect r="r" b="b" t="t" l="l"/>
              <a:pathLst>
                <a:path h="954177" w="954177">
                  <a:moveTo>
                    <a:pt x="0" y="0"/>
                  </a:moveTo>
                  <a:lnTo>
                    <a:pt x="954177" y="0"/>
                  </a:lnTo>
                  <a:lnTo>
                    <a:pt x="954177" y="954177"/>
                  </a:lnTo>
                  <a:lnTo>
                    <a:pt x="0" y="9541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3" id="23"/>
            <p:cNvSpPr txBox="true"/>
            <p:nvPr/>
          </p:nvSpPr>
          <p:spPr>
            <a:xfrm rot="0">
              <a:off x="1392274" y="148370"/>
              <a:ext cx="12133298" cy="609812"/>
            </a:xfrm>
            <a:prstGeom prst="rect">
              <a:avLst/>
            </a:prstGeom>
          </p:spPr>
          <p:txBody>
            <a:bodyPr anchor="t" rtlCol="false" tIns="0" lIns="0" bIns="0" rIns="0">
              <a:spAutoFit/>
            </a:bodyPr>
            <a:lstStyle/>
            <a:p>
              <a:pPr algn="l">
                <a:lnSpc>
                  <a:spcPts val="3639"/>
                </a:lnSpc>
              </a:pPr>
              <a:r>
                <a:rPr lang="en-US" sz="2799" spc="139">
                  <a:solidFill>
                    <a:srgbClr val="191919"/>
                  </a:solidFill>
                  <a:latin typeface="Roboto Bold"/>
                </a:rPr>
                <a:t>Đánh giá hiệu quả hoạt động của các khoản vay</a:t>
              </a:r>
            </a:p>
          </p:txBody>
        </p:sp>
        <p:sp>
          <p:nvSpPr>
            <p:cNvPr name="TextBox 24" id="24"/>
            <p:cNvSpPr txBox="true"/>
            <p:nvPr/>
          </p:nvSpPr>
          <p:spPr>
            <a:xfrm rot="0">
              <a:off x="1392274" y="877977"/>
              <a:ext cx="11762594" cy="1640840"/>
            </a:xfrm>
            <a:prstGeom prst="rect">
              <a:avLst/>
            </a:prstGeom>
          </p:spPr>
          <p:txBody>
            <a:bodyPr anchor="t" rtlCol="false" tIns="0" lIns="0" bIns="0" rIns="0">
              <a:spAutoFit/>
            </a:bodyPr>
            <a:lstStyle/>
            <a:p>
              <a:pPr algn="l">
                <a:lnSpc>
                  <a:spcPts val="3300"/>
                </a:lnSpc>
              </a:pPr>
              <a:r>
                <a:rPr lang="en-US" sz="2200" spc="109">
                  <a:solidFill>
                    <a:srgbClr val="191919"/>
                  </a:solidFill>
                  <a:latin typeface="Roboto"/>
                </a:rPr>
                <a:t>Đánh giá hiệu quả của từng khoản vay dựa trên các tiêu chí như số tiền vay, lãi suất, thời hạn vay, xếp hạng tín dụng của người vay, và tỷ lệ hoàn trả.</a:t>
              </a:r>
            </a:p>
          </p:txBody>
        </p:sp>
      </p:grpSp>
      <p:grpSp>
        <p:nvGrpSpPr>
          <p:cNvPr name="Group 25" id="25"/>
          <p:cNvGrpSpPr/>
          <p:nvPr/>
        </p:nvGrpSpPr>
        <p:grpSpPr>
          <a:xfrm rot="0">
            <a:off x="7312379" y="7134036"/>
            <a:ext cx="10224949" cy="2275516"/>
            <a:chOff x="0" y="0"/>
            <a:chExt cx="13633265" cy="3034022"/>
          </a:xfrm>
        </p:grpSpPr>
        <p:sp>
          <p:nvSpPr>
            <p:cNvPr name="Freeform 26" id="26"/>
            <p:cNvSpPr/>
            <p:nvPr/>
          </p:nvSpPr>
          <p:spPr>
            <a:xfrm flipH="false" flipV="false" rot="0">
              <a:off x="0" y="0"/>
              <a:ext cx="1200223" cy="954177"/>
            </a:xfrm>
            <a:custGeom>
              <a:avLst/>
              <a:gdLst/>
              <a:ahLst/>
              <a:cxnLst/>
              <a:rect r="r" b="b" t="t" l="l"/>
              <a:pathLst>
                <a:path h="954177" w="1200223">
                  <a:moveTo>
                    <a:pt x="0" y="0"/>
                  </a:moveTo>
                  <a:lnTo>
                    <a:pt x="1200223" y="0"/>
                  </a:lnTo>
                  <a:lnTo>
                    <a:pt x="1200223" y="954177"/>
                  </a:lnTo>
                  <a:lnTo>
                    <a:pt x="0" y="95417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7" id="27"/>
            <p:cNvSpPr txBox="true"/>
            <p:nvPr/>
          </p:nvSpPr>
          <p:spPr>
            <a:xfrm rot="0">
              <a:off x="1499967" y="148370"/>
              <a:ext cx="12133298" cy="609812"/>
            </a:xfrm>
            <a:prstGeom prst="rect">
              <a:avLst/>
            </a:prstGeom>
          </p:spPr>
          <p:txBody>
            <a:bodyPr anchor="t" rtlCol="false" tIns="0" lIns="0" bIns="0" rIns="0">
              <a:spAutoFit/>
            </a:bodyPr>
            <a:lstStyle/>
            <a:p>
              <a:pPr algn="l">
                <a:lnSpc>
                  <a:spcPts val="3639"/>
                </a:lnSpc>
              </a:pPr>
              <a:r>
                <a:rPr lang="en-US" sz="2799" spc="139">
                  <a:solidFill>
                    <a:srgbClr val="191919"/>
                  </a:solidFill>
                  <a:latin typeface="Roboto Bold"/>
                </a:rPr>
                <a:t>Phân tích xu hướng và mẫu hình trong dữ liệu</a:t>
              </a:r>
            </a:p>
          </p:txBody>
        </p:sp>
        <p:sp>
          <p:nvSpPr>
            <p:cNvPr name="TextBox 28" id="28"/>
            <p:cNvSpPr txBox="true"/>
            <p:nvPr/>
          </p:nvSpPr>
          <p:spPr>
            <a:xfrm rot="0">
              <a:off x="1499967" y="834382"/>
              <a:ext cx="11762594" cy="2199640"/>
            </a:xfrm>
            <a:prstGeom prst="rect">
              <a:avLst/>
            </a:prstGeom>
          </p:spPr>
          <p:txBody>
            <a:bodyPr anchor="t" rtlCol="false" tIns="0" lIns="0" bIns="0" rIns="0">
              <a:spAutoFit/>
            </a:bodyPr>
            <a:lstStyle/>
            <a:p>
              <a:pPr algn="l">
                <a:lnSpc>
                  <a:spcPts val="3300"/>
                </a:lnSpc>
              </a:pPr>
              <a:r>
                <a:rPr lang="en-US" sz="2200" spc="109">
                  <a:solidFill>
                    <a:srgbClr val="191919"/>
                  </a:solidFill>
                  <a:latin typeface="Roboto"/>
                </a:rPr>
                <a:t>Xác định các xu hướng trong dữ liệu để dự đoán các mô hình cho vay trong tương lai, như xu hướng tăng hoặc giảm của các khoản vay theo mùa, hoặc những yếu tố ảnh hưởng đến tỷ lệ hoàn trả.</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482320" y="3712688"/>
            <a:ext cx="6837375" cy="4898418"/>
          </a:xfrm>
          <a:custGeom>
            <a:avLst/>
            <a:gdLst/>
            <a:ahLst/>
            <a:cxnLst/>
            <a:rect r="r" b="b" t="t" l="l"/>
            <a:pathLst>
              <a:path h="4898418" w="6837375">
                <a:moveTo>
                  <a:pt x="0" y="0"/>
                </a:moveTo>
                <a:lnTo>
                  <a:pt x="6837375" y="0"/>
                </a:lnTo>
                <a:lnTo>
                  <a:pt x="6837375" y="4898418"/>
                </a:lnTo>
                <a:lnTo>
                  <a:pt x="0" y="4898418"/>
                </a:lnTo>
                <a:lnTo>
                  <a:pt x="0" y="0"/>
                </a:lnTo>
                <a:close/>
              </a:path>
            </a:pathLst>
          </a:custGeom>
          <a:blipFill>
            <a:blip r:embed="rId4"/>
            <a:stretch>
              <a:fillRect l="0" t="0" r="0" b="0"/>
            </a:stretch>
          </a:blipFill>
          <a:ln w="38100" cap="sq">
            <a:solidFill>
              <a:srgbClr val="000000"/>
            </a:solidFill>
            <a:prstDash val="solid"/>
            <a:miter/>
          </a:ln>
        </p:spPr>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01</a:t>
            </a:r>
          </a:p>
        </p:txBody>
      </p:sp>
      <p:sp>
        <p:nvSpPr>
          <p:cNvPr name="TextBox 14" id="14"/>
          <p:cNvSpPr txBox="true"/>
          <p:nvPr/>
        </p:nvSpPr>
        <p:spPr>
          <a:xfrm rot="0">
            <a:off x="2580345"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Giới thiệu bài toán</a:t>
            </a:r>
          </a:p>
        </p:txBody>
      </p:sp>
      <p:sp>
        <p:nvSpPr>
          <p:cNvPr name="TextBox 15" id="15"/>
          <p:cNvSpPr txBox="true"/>
          <p:nvPr/>
        </p:nvSpPr>
        <p:spPr>
          <a:xfrm rot="0">
            <a:off x="11608874" y="1785381"/>
            <a:ext cx="2675161"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Dataset</a:t>
            </a:r>
          </a:p>
        </p:txBody>
      </p:sp>
      <p:grpSp>
        <p:nvGrpSpPr>
          <p:cNvPr name="Group 16" id="16"/>
          <p:cNvGrpSpPr/>
          <p:nvPr/>
        </p:nvGrpSpPr>
        <p:grpSpPr>
          <a:xfrm rot="0">
            <a:off x="8633609" y="3418476"/>
            <a:ext cx="8703636" cy="1725024"/>
            <a:chOff x="0" y="0"/>
            <a:chExt cx="11604848" cy="2300032"/>
          </a:xfrm>
        </p:grpSpPr>
        <p:sp>
          <p:nvSpPr>
            <p:cNvPr name="TextBox 17" id="17"/>
            <p:cNvSpPr txBox="true"/>
            <p:nvPr/>
          </p:nvSpPr>
          <p:spPr>
            <a:xfrm rot="0">
              <a:off x="431019" y="659192"/>
              <a:ext cx="11173829" cy="1640840"/>
            </a:xfrm>
            <a:prstGeom prst="rect">
              <a:avLst/>
            </a:prstGeom>
          </p:spPr>
          <p:txBody>
            <a:bodyPr anchor="t" rtlCol="false" tIns="0" lIns="0" bIns="0" rIns="0">
              <a:spAutoFit/>
            </a:bodyPr>
            <a:lstStyle/>
            <a:p>
              <a:pPr algn="l">
                <a:lnSpc>
                  <a:spcPts val="3300"/>
                </a:lnSpc>
              </a:pPr>
              <a:r>
                <a:rPr lang="en-US" sz="2200" spc="109">
                  <a:solidFill>
                    <a:srgbClr val="191919"/>
                  </a:solidFill>
                  <a:latin typeface="Roboto"/>
                </a:rPr>
                <a:t>D</a:t>
              </a:r>
              <a:r>
                <a:rPr lang="en-US" sz="2200" spc="109">
                  <a:solidFill>
                    <a:srgbClr val="191919"/>
                  </a:solidFill>
                  <a:latin typeface="Roboto"/>
                </a:rPr>
                <a:t>ữ liệu về các khoản vay của nền tảng cho vay ngang hàng (P2P) lớn nhất từ năm </a:t>
              </a:r>
              <a:r>
                <a:rPr lang="en-US" sz="2200" spc="109" u="sng">
                  <a:solidFill>
                    <a:srgbClr val="191919"/>
                  </a:solidFill>
                  <a:latin typeface="Roboto"/>
                </a:rPr>
                <a:t>2007 đến quý 3 năm 2020</a:t>
              </a:r>
              <a:r>
                <a:rPr lang="en-US" sz="2200" spc="109">
                  <a:solidFill>
                    <a:srgbClr val="191919"/>
                  </a:solidFill>
                  <a:latin typeface="Roboto"/>
                </a:rPr>
                <a:t> với quy mô </a:t>
              </a:r>
              <a:r>
                <a:rPr lang="en-US" sz="2200" spc="109">
                  <a:solidFill>
                    <a:srgbClr val="191919"/>
                  </a:solidFill>
                  <a:latin typeface="Roboto Bold"/>
                </a:rPr>
                <a:t>2,9 triệu dòng</a:t>
              </a:r>
              <a:r>
                <a:rPr lang="en-US" sz="2200" spc="109">
                  <a:solidFill>
                    <a:srgbClr val="191919"/>
                  </a:solidFill>
                  <a:latin typeface="Roboto"/>
                </a:rPr>
                <a:t> và </a:t>
              </a:r>
              <a:r>
                <a:rPr lang="en-US" sz="2200" spc="109">
                  <a:solidFill>
                    <a:srgbClr val="191919"/>
                  </a:solidFill>
                  <a:latin typeface="Roboto Bold"/>
                </a:rPr>
                <a:t>141 cột</a:t>
              </a:r>
              <a:r>
                <a:rPr lang="en-US" sz="2200" spc="109">
                  <a:solidFill>
                    <a:srgbClr val="191919"/>
                  </a:solidFill>
                  <a:latin typeface="Roboto"/>
                </a:rPr>
                <a:t>.</a:t>
              </a:r>
            </a:p>
          </p:txBody>
        </p:sp>
        <p:sp>
          <p:nvSpPr>
            <p:cNvPr name="TextBox 18" id="18"/>
            <p:cNvSpPr txBox="true"/>
            <p:nvPr/>
          </p:nvSpPr>
          <p:spPr>
            <a:xfrm rot="0">
              <a:off x="0" y="-47625"/>
              <a:ext cx="11500921"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Loại dữ liệu:</a:t>
              </a:r>
            </a:p>
          </p:txBody>
        </p:sp>
      </p:grpSp>
      <p:grpSp>
        <p:nvGrpSpPr>
          <p:cNvPr name="Group 19" id="19"/>
          <p:cNvGrpSpPr/>
          <p:nvPr/>
        </p:nvGrpSpPr>
        <p:grpSpPr>
          <a:xfrm rot="0">
            <a:off x="8633609" y="6469439"/>
            <a:ext cx="8625691" cy="421640"/>
            <a:chOff x="0" y="0"/>
            <a:chExt cx="11500921" cy="562187"/>
          </a:xfrm>
        </p:grpSpPr>
        <p:sp>
          <p:nvSpPr>
            <p:cNvPr name="TextBox 20" id="20"/>
            <p:cNvSpPr txBox="true"/>
            <p:nvPr/>
          </p:nvSpPr>
          <p:spPr>
            <a:xfrm rot="0">
              <a:off x="3140080" y="-95250"/>
              <a:ext cx="8360841" cy="651510"/>
            </a:xfrm>
            <a:prstGeom prst="rect">
              <a:avLst/>
            </a:prstGeom>
          </p:spPr>
          <p:txBody>
            <a:bodyPr anchor="t" rtlCol="false" tIns="0" lIns="0" bIns="0" rIns="0">
              <a:spAutoFit/>
            </a:bodyPr>
            <a:lstStyle/>
            <a:p>
              <a:pPr algn="l">
                <a:lnSpc>
                  <a:spcPts val="4199"/>
                </a:lnSpc>
              </a:pPr>
              <a:r>
                <a:rPr lang="en-US" sz="2799" spc="139">
                  <a:solidFill>
                    <a:srgbClr val="191919"/>
                  </a:solidFill>
                  <a:latin typeface="Roboto"/>
                </a:rPr>
                <a:t>CSV - Comma-Separated Values</a:t>
              </a:r>
            </a:p>
          </p:txBody>
        </p:sp>
        <p:sp>
          <p:nvSpPr>
            <p:cNvPr name="TextBox 21" id="21"/>
            <p:cNvSpPr txBox="true"/>
            <p:nvPr/>
          </p:nvSpPr>
          <p:spPr>
            <a:xfrm rot="0">
              <a:off x="0" y="-47625"/>
              <a:ext cx="3301824" cy="609812"/>
            </a:xfrm>
            <a:prstGeom prst="rect">
              <a:avLst/>
            </a:prstGeom>
          </p:spPr>
          <p:txBody>
            <a:bodyPr anchor="t" rtlCol="false" tIns="0" lIns="0" bIns="0" rIns="0">
              <a:spAutoFit/>
            </a:bodyPr>
            <a:lstStyle/>
            <a:p>
              <a:pPr algn="l">
                <a:lnSpc>
                  <a:spcPts val="3639"/>
                </a:lnSpc>
              </a:pPr>
              <a:r>
                <a:rPr lang="en-US" sz="2799" spc="139">
                  <a:solidFill>
                    <a:srgbClr val="191919"/>
                  </a:solidFill>
                  <a:latin typeface="Roboto Bold"/>
                </a:rPr>
                <a:t>Kiểu dữ liệu:</a:t>
              </a:r>
            </a:p>
          </p:txBody>
        </p:sp>
      </p:grpSp>
      <p:grpSp>
        <p:nvGrpSpPr>
          <p:cNvPr name="Group 22" id="22"/>
          <p:cNvGrpSpPr/>
          <p:nvPr/>
        </p:nvGrpSpPr>
        <p:grpSpPr>
          <a:xfrm rot="0">
            <a:off x="8633609" y="5500112"/>
            <a:ext cx="9908174" cy="421640"/>
            <a:chOff x="0" y="0"/>
            <a:chExt cx="13210899" cy="562187"/>
          </a:xfrm>
        </p:grpSpPr>
        <p:sp>
          <p:nvSpPr>
            <p:cNvPr name="TextBox 23" id="23"/>
            <p:cNvSpPr txBox="true"/>
            <p:nvPr/>
          </p:nvSpPr>
          <p:spPr>
            <a:xfrm rot="0">
              <a:off x="0" y="-47625"/>
              <a:ext cx="4850058" cy="609812"/>
            </a:xfrm>
            <a:prstGeom prst="rect">
              <a:avLst/>
            </a:prstGeom>
          </p:spPr>
          <p:txBody>
            <a:bodyPr anchor="t" rtlCol="false" tIns="0" lIns="0" bIns="0" rIns="0">
              <a:spAutoFit/>
            </a:bodyPr>
            <a:lstStyle/>
            <a:p>
              <a:pPr algn="l">
                <a:lnSpc>
                  <a:spcPts val="3639"/>
                </a:lnSpc>
              </a:pPr>
              <a:r>
                <a:rPr lang="en-US" sz="2799" spc="139">
                  <a:solidFill>
                    <a:srgbClr val="191919"/>
                  </a:solidFill>
                  <a:latin typeface="Roboto Bold"/>
                </a:rPr>
                <a:t>Kích thước dữ liệu:</a:t>
              </a:r>
            </a:p>
          </p:txBody>
        </p:sp>
        <p:sp>
          <p:nvSpPr>
            <p:cNvPr name="TextBox 24" id="24"/>
            <p:cNvSpPr txBox="true"/>
            <p:nvPr/>
          </p:nvSpPr>
          <p:spPr>
            <a:xfrm rot="0">
              <a:off x="4850058" y="-89323"/>
              <a:ext cx="8360841" cy="651510"/>
            </a:xfrm>
            <a:prstGeom prst="rect">
              <a:avLst/>
            </a:prstGeom>
          </p:spPr>
          <p:txBody>
            <a:bodyPr anchor="t" rtlCol="false" tIns="0" lIns="0" bIns="0" rIns="0">
              <a:spAutoFit/>
            </a:bodyPr>
            <a:lstStyle/>
            <a:p>
              <a:pPr algn="l">
                <a:lnSpc>
                  <a:spcPts val="4199"/>
                </a:lnSpc>
              </a:pPr>
              <a:r>
                <a:rPr lang="en-US" sz="2799" spc="139">
                  <a:solidFill>
                    <a:srgbClr val="191919"/>
                  </a:solidFill>
                  <a:latin typeface="Roboto"/>
                </a:rPr>
                <a:t>1.73 GB</a:t>
              </a:r>
            </a:p>
          </p:txBody>
        </p:sp>
      </p:grpSp>
      <p:grpSp>
        <p:nvGrpSpPr>
          <p:cNvPr name="Group 25" id="25"/>
          <p:cNvGrpSpPr/>
          <p:nvPr/>
        </p:nvGrpSpPr>
        <p:grpSpPr>
          <a:xfrm rot="0">
            <a:off x="8633609" y="7438767"/>
            <a:ext cx="8703636" cy="941070"/>
            <a:chOff x="0" y="0"/>
            <a:chExt cx="11604848" cy="1254760"/>
          </a:xfrm>
        </p:grpSpPr>
        <p:sp>
          <p:nvSpPr>
            <p:cNvPr name="TextBox 26" id="26"/>
            <p:cNvSpPr txBox="true"/>
            <p:nvPr/>
          </p:nvSpPr>
          <p:spPr>
            <a:xfrm rot="0">
              <a:off x="0" y="-47625"/>
              <a:ext cx="1884427"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Nguồn:</a:t>
              </a:r>
            </a:p>
          </p:txBody>
        </p:sp>
        <p:sp>
          <p:nvSpPr>
            <p:cNvPr name="TextBox 27" id="27"/>
            <p:cNvSpPr txBox="true"/>
            <p:nvPr/>
          </p:nvSpPr>
          <p:spPr>
            <a:xfrm rot="0">
              <a:off x="2069395" y="-95250"/>
              <a:ext cx="9535453" cy="1350010"/>
            </a:xfrm>
            <a:prstGeom prst="rect">
              <a:avLst/>
            </a:prstGeom>
          </p:spPr>
          <p:txBody>
            <a:bodyPr anchor="t" rtlCol="false" tIns="0" lIns="0" bIns="0" rIns="0">
              <a:spAutoFit/>
            </a:bodyPr>
            <a:lstStyle/>
            <a:p>
              <a:pPr algn="l">
                <a:lnSpc>
                  <a:spcPts val="4199"/>
                </a:lnSpc>
              </a:pPr>
              <a:r>
                <a:rPr lang="en-US" sz="2799" spc="139">
                  <a:solidFill>
                    <a:srgbClr val="191919"/>
                  </a:solidFill>
                  <a:latin typeface="Roboto"/>
                </a:rPr>
                <a:t>https://www.kaggle.com/datasets/ethon0426/lending-club-20072020q1</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aphicFrame>
        <p:nvGraphicFramePr>
          <p:cNvPr name="Table 9" id="9"/>
          <p:cNvGraphicFramePr>
            <a:graphicFrameLocks noGrp="true"/>
          </p:cNvGraphicFramePr>
          <p:nvPr/>
        </p:nvGraphicFramePr>
        <p:xfrm>
          <a:off x="1956586" y="2007829"/>
          <a:ext cx="15877642" cy="8105775"/>
        </p:xfrm>
        <a:graphic>
          <a:graphicData uri="http://schemas.openxmlformats.org/drawingml/2006/table">
            <a:tbl>
              <a:tblPr/>
              <a:tblGrid>
                <a:gridCol w="3543030"/>
                <a:gridCol w="6136433"/>
                <a:gridCol w="6198180"/>
              </a:tblGrid>
              <a:tr h="985708">
                <a:tc>
                  <a:txBody>
                    <a:bodyPr anchor="t" rtlCol="false"/>
                    <a:lstStyle/>
                    <a:p>
                      <a:pPr algn="ctr">
                        <a:lnSpc>
                          <a:spcPts val="4199"/>
                        </a:lnSpc>
                        <a:defRPr/>
                      </a:pPr>
                      <a:r>
                        <a:rPr lang="en-US" sz="2999">
                          <a:solidFill>
                            <a:srgbClr val="004AAD"/>
                          </a:solidFill>
                          <a:latin typeface="Open Sauce Heavy"/>
                        </a:rPr>
                        <a:t>So sánh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CF2FE"/>
                    </a:solidFill>
                  </a:tcPr>
                </a:tc>
                <a:tc>
                  <a:txBody>
                    <a:bodyPr anchor="t" rtlCol="false"/>
                    <a:lstStyle/>
                    <a:p>
                      <a:pPr algn="ctr">
                        <a:lnSpc>
                          <a:spcPts val="4200"/>
                        </a:lnSpc>
                        <a:defRPr/>
                      </a:pPr>
                      <a:r>
                        <a:rPr lang="en-US" sz="3000">
                          <a:solidFill>
                            <a:srgbClr val="004AAD"/>
                          </a:solidFill>
                          <a:latin typeface="Open Sauce Heavy"/>
                        </a:rPr>
                        <a:t>Truyền thống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CF2FE"/>
                    </a:solidFill>
                  </a:tcPr>
                </a:tc>
                <a:tc>
                  <a:txBody>
                    <a:bodyPr anchor="t" rtlCol="false"/>
                    <a:lstStyle/>
                    <a:p>
                      <a:pPr algn="ctr">
                        <a:lnSpc>
                          <a:spcPts val="4200"/>
                        </a:lnSpc>
                        <a:defRPr/>
                      </a:pPr>
                      <a:r>
                        <a:rPr lang="en-US" sz="3000">
                          <a:solidFill>
                            <a:srgbClr val="004AAD"/>
                          </a:solidFill>
                          <a:latin typeface="Open Sauce Heavy"/>
                        </a:rPr>
                        <a:t>Cloud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CF2FE"/>
                    </a:solidFill>
                  </a:tcPr>
                </a:tc>
              </a:tr>
              <a:tr h="1263238">
                <a:tc>
                  <a:txBody>
                    <a:bodyPr anchor="t" rtlCol="false"/>
                    <a:lstStyle/>
                    <a:p>
                      <a:pPr algn="ctr">
                        <a:lnSpc>
                          <a:spcPts val="3219"/>
                        </a:lnSpc>
                        <a:defRPr/>
                      </a:pPr>
                      <a:r>
                        <a:rPr lang="en-US" sz="2299">
                          <a:solidFill>
                            <a:srgbClr val="000000"/>
                          </a:solidFill>
                          <a:latin typeface="Roboto Bold"/>
                        </a:rPr>
                        <a:t>Tốc độ phản hồi dữ liệu</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FCFDF4"/>
                    </a:solidFill>
                  </a:tcPr>
                </a:tc>
                <a:tc>
                  <a:txBody>
                    <a:bodyPr anchor="t" rtlCol="false"/>
                    <a:lstStyle/>
                    <a:p>
                      <a:pPr algn="ctr">
                        <a:lnSpc>
                          <a:spcPts val="3219"/>
                        </a:lnSpc>
                        <a:defRPr/>
                      </a:pPr>
                      <a:r>
                        <a:rPr lang="en-US" sz="2299">
                          <a:solidFill>
                            <a:srgbClr val="000000"/>
                          </a:solidFill>
                          <a:latin typeface="Roboto"/>
                        </a:rPr>
                        <a:t>Thường lưu trữ và xử lý các dữ liệu cục bộ, ít gây ra sự chậm trễ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FCFDF4"/>
                    </a:solidFill>
                  </a:tcPr>
                </a:tc>
                <a:tc>
                  <a:txBody>
                    <a:bodyPr anchor="t" rtlCol="false"/>
                    <a:lstStyle/>
                    <a:p>
                      <a:pPr algn="ctr">
                        <a:lnSpc>
                          <a:spcPts val="3219"/>
                        </a:lnSpc>
                        <a:defRPr/>
                      </a:pPr>
                      <a:r>
                        <a:rPr lang="en-US" sz="2299">
                          <a:solidFill>
                            <a:srgbClr val="000000"/>
                          </a:solidFill>
                          <a:latin typeface="Roboto"/>
                        </a:rPr>
                        <a:t>Dữ liệu cần phải truy cập qua mạng trước khi được trả về, gây ra sự chậm trễ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FCFDF4"/>
                    </a:solidFill>
                  </a:tcPr>
                </a:tc>
              </a:tr>
              <a:tr h="1263238">
                <a:tc>
                  <a:txBody>
                    <a:bodyPr anchor="t" rtlCol="false"/>
                    <a:lstStyle/>
                    <a:p>
                      <a:pPr algn="ctr">
                        <a:lnSpc>
                          <a:spcPts val="3219"/>
                        </a:lnSpc>
                        <a:defRPr/>
                      </a:pPr>
                      <a:r>
                        <a:rPr lang="en-US" sz="2299">
                          <a:solidFill>
                            <a:srgbClr val="000000"/>
                          </a:solidFill>
                          <a:latin typeface="Roboto Bold"/>
                        </a:rPr>
                        <a:t>Chia sẻ dữ liệu</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4F0FF"/>
                    </a:solidFill>
                  </a:tcPr>
                </a:tc>
                <a:tc>
                  <a:txBody>
                    <a:bodyPr anchor="t" rtlCol="false"/>
                    <a:lstStyle/>
                    <a:p>
                      <a:pPr algn="ctr">
                        <a:lnSpc>
                          <a:spcPts val="3219"/>
                        </a:lnSpc>
                        <a:defRPr/>
                      </a:pPr>
                      <a:r>
                        <a:rPr lang="en-US" sz="2299">
                          <a:solidFill>
                            <a:srgbClr val="000000"/>
                          </a:solidFill>
                          <a:latin typeface="Roboto"/>
                        </a:rPr>
                        <a:t>Không chia sẻ tài nguyên được với các máy chủ  khác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4F0FF"/>
                    </a:solidFill>
                  </a:tcPr>
                </a:tc>
                <a:tc>
                  <a:txBody>
                    <a:bodyPr anchor="t" rtlCol="false"/>
                    <a:lstStyle/>
                    <a:p>
                      <a:pPr algn="ctr">
                        <a:lnSpc>
                          <a:spcPts val="3219"/>
                        </a:lnSpc>
                        <a:defRPr/>
                      </a:pPr>
                      <a:r>
                        <a:rPr lang="en-US" sz="2299">
                          <a:solidFill>
                            <a:srgbClr val="000000"/>
                          </a:solidFill>
                          <a:latin typeface="Roboto"/>
                        </a:rPr>
                        <a:t>Cho phép kết nối, phân tán dữ liệu cho nhiều máy chủ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4F0FF"/>
                    </a:solidFill>
                  </a:tcPr>
                </a:tc>
              </a:tr>
              <a:tr h="1665177">
                <a:tc>
                  <a:txBody>
                    <a:bodyPr anchor="t" rtlCol="false"/>
                    <a:lstStyle/>
                    <a:p>
                      <a:pPr algn="ctr">
                        <a:lnSpc>
                          <a:spcPts val="3219"/>
                        </a:lnSpc>
                        <a:defRPr/>
                      </a:pPr>
                      <a:r>
                        <a:rPr lang="en-US" sz="2299">
                          <a:solidFill>
                            <a:srgbClr val="000000"/>
                          </a:solidFill>
                          <a:latin typeface="Roboto Bold"/>
                        </a:rPr>
                        <a:t>Đổi mới và linh hoạt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FCFDF4"/>
                    </a:solidFill>
                  </a:tcPr>
                </a:tc>
                <a:tc>
                  <a:txBody>
                    <a:bodyPr anchor="t" rtlCol="false"/>
                    <a:lstStyle/>
                    <a:p>
                      <a:pPr algn="ctr">
                        <a:lnSpc>
                          <a:spcPts val="3219"/>
                        </a:lnSpc>
                        <a:defRPr/>
                      </a:pPr>
                      <a:r>
                        <a:rPr lang="en-US" sz="2299">
                          <a:solidFill>
                            <a:srgbClr val="000000"/>
                          </a:solidFill>
                          <a:latin typeface="Roboto"/>
                        </a:rPr>
                        <a:t>Cần thời gian để nâng cấp và tích hợp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FCFDF4"/>
                    </a:solidFill>
                  </a:tcPr>
                </a:tc>
                <a:tc>
                  <a:txBody>
                    <a:bodyPr anchor="t" rtlCol="false"/>
                    <a:lstStyle/>
                    <a:p>
                      <a:pPr algn="ctr">
                        <a:lnSpc>
                          <a:spcPts val="3219"/>
                        </a:lnSpc>
                        <a:defRPr/>
                      </a:pPr>
                      <a:r>
                        <a:rPr lang="en-US" sz="2299">
                          <a:solidFill>
                            <a:srgbClr val="000000"/>
                          </a:solidFill>
                          <a:latin typeface="Roboto"/>
                        </a:rPr>
                        <a:t>Nhanh chóng áp dụng công nghệ mới, triển khai và thử nghiệm ứng dụng nhanh, dễ dàng tích hợp công cụ hơn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FCFDF4"/>
                    </a:solidFill>
                  </a:tcPr>
                </a:tc>
              </a:tr>
              <a:tr h="1263238">
                <a:tc>
                  <a:txBody>
                    <a:bodyPr anchor="t" rtlCol="false"/>
                    <a:lstStyle/>
                    <a:p>
                      <a:pPr algn="ctr">
                        <a:lnSpc>
                          <a:spcPts val="3219"/>
                        </a:lnSpc>
                        <a:defRPr/>
                      </a:pPr>
                      <a:r>
                        <a:rPr lang="en-US" sz="2299">
                          <a:solidFill>
                            <a:srgbClr val="000000"/>
                          </a:solidFill>
                          <a:latin typeface="Roboto Bold"/>
                        </a:rPr>
                        <a:t>Khả năng mở rộng quy mô</a:t>
                      </a:r>
                      <a:r>
                        <a:rPr lang="en-US" sz="2299">
                          <a:solidFill>
                            <a:srgbClr val="000000"/>
                          </a:solidFill>
                          <a:latin typeface="Roboto Bold"/>
                        </a:rPr>
                        <a:t>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4F0FF"/>
                    </a:solidFill>
                  </a:tcPr>
                </a:tc>
                <a:tc>
                  <a:txBody>
                    <a:bodyPr anchor="t" rtlCol="false"/>
                    <a:lstStyle/>
                    <a:p>
                      <a:pPr algn="ctr">
                        <a:lnSpc>
                          <a:spcPts val="3219"/>
                        </a:lnSpc>
                        <a:defRPr/>
                      </a:pPr>
                      <a:r>
                        <a:rPr lang="en-US" sz="2299">
                          <a:solidFill>
                            <a:srgbClr val="000000"/>
                          </a:solidFill>
                          <a:latin typeface="Roboto"/>
                        </a:rPr>
                        <a:t>Tốn nhiều thời gian để nâng cấp</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4F0FF"/>
                    </a:solidFill>
                  </a:tcPr>
                </a:tc>
                <a:tc>
                  <a:txBody>
                    <a:bodyPr anchor="t" rtlCol="false"/>
                    <a:lstStyle/>
                    <a:p>
                      <a:pPr algn="ctr">
                        <a:lnSpc>
                          <a:spcPts val="3219"/>
                        </a:lnSpc>
                        <a:defRPr/>
                      </a:pPr>
                      <a:r>
                        <a:rPr lang="en-US" sz="2299">
                          <a:solidFill>
                            <a:srgbClr val="000000"/>
                          </a:solidFill>
                          <a:latin typeface="Roboto"/>
                        </a:rPr>
                        <a:t>Dễ dàng mở rộng quy mô quản lý dữ liệu</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4F0FF"/>
                    </a:solidFill>
                  </a:tcPr>
                </a:tc>
              </a:tr>
              <a:tr h="1665177">
                <a:tc>
                  <a:txBody>
                    <a:bodyPr anchor="t" rtlCol="false"/>
                    <a:lstStyle/>
                    <a:p>
                      <a:pPr algn="ctr">
                        <a:lnSpc>
                          <a:spcPts val="3219"/>
                        </a:lnSpc>
                        <a:defRPr/>
                      </a:pPr>
                      <a:r>
                        <a:rPr lang="en-US" sz="2299">
                          <a:solidFill>
                            <a:srgbClr val="000000"/>
                          </a:solidFill>
                          <a:latin typeface="Roboto Bold"/>
                        </a:rPr>
                        <a:t>Độ ổn định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FCFDF4"/>
                    </a:solidFill>
                  </a:tcPr>
                </a:tc>
                <a:tc>
                  <a:txBody>
                    <a:bodyPr anchor="t" rtlCol="false"/>
                    <a:lstStyle/>
                    <a:p>
                      <a:pPr algn="ctr">
                        <a:lnSpc>
                          <a:spcPts val="3219"/>
                        </a:lnSpc>
                        <a:defRPr/>
                      </a:pPr>
                      <a:r>
                        <a:rPr lang="en-US" sz="2299">
                          <a:solidFill>
                            <a:srgbClr val="000000"/>
                          </a:solidFill>
                          <a:latin typeface="Roboto"/>
                        </a:rPr>
                        <a:t>Máy chủ hỏng sẽ dẫn đến toàn bộ hệ thống ngừng hoạt động.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FCFDF4"/>
                    </a:solidFill>
                  </a:tcPr>
                </a:tc>
                <a:tc>
                  <a:txBody>
                    <a:bodyPr anchor="t" rtlCol="false"/>
                    <a:lstStyle/>
                    <a:p>
                      <a:pPr algn="ctr">
                        <a:lnSpc>
                          <a:spcPts val="3219"/>
                        </a:lnSpc>
                        <a:defRPr/>
                      </a:pPr>
                      <a:r>
                        <a:rPr lang="en-US" sz="2299">
                          <a:solidFill>
                            <a:srgbClr val="000000"/>
                          </a:solidFill>
                          <a:latin typeface="Roboto"/>
                        </a:rPr>
                        <a:t>Các thành phần được thiết lập dự phòng đảm bảo khôi phục sự cố, dữ liệu gần như được truy cập mọi lúc mọi nơi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FCFDF4"/>
                    </a:solidFill>
                  </a:tcPr>
                </a:tc>
              </a:tr>
            </a:tbl>
          </a:graphicData>
        </a:graphic>
      </p:graphicFrame>
      <p:grpSp>
        <p:nvGrpSpPr>
          <p:cNvPr name="Group 10" id="10"/>
          <p:cNvGrpSpPr/>
          <p:nvPr/>
        </p:nvGrpSpPr>
        <p:grpSpPr>
          <a:xfrm rot="0">
            <a:off x="-2038330" y="-2073710"/>
            <a:ext cx="5041299" cy="504129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01</a:t>
            </a:r>
          </a:p>
        </p:txBody>
      </p:sp>
      <p:sp>
        <p:nvSpPr>
          <p:cNvPr name="TextBox 14" id="14"/>
          <p:cNvSpPr txBox="true"/>
          <p:nvPr/>
        </p:nvSpPr>
        <p:spPr>
          <a:xfrm rot="0">
            <a:off x="2580345"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Giới thiệu bài toán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940997" y="3062839"/>
            <a:ext cx="14406006" cy="6818541"/>
          </a:xfrm>
          <a:custGeom>
            <a:avLst/>
            <a:gdLst/>
            <a:ahLst/>
            <a:cxnLst/>
            <a:rect r="r" b="b" t="t" l="l"/>
            <a:pathLst>
              <a:path h="6818541" w="14406006">
                <a:moveTo>
                  <a:pt x="0" y="0"/>
                </a:moveTo>
                <a:lnTo>
                  <a:pt x="14406006" y="0"/>
                </a:lnTo>
                <a:lnTo>
                  <a:pt x="14406006" y="6818542"/>
                </a:lnTo>
                <a:lnTo>
                  <a:pt x="0" y="6818542"/>
                </a:lnTo>
                <a:lnTo>
                  <a:pt x="0" y="0"/>
                </a:lnTo>
                <a:close/>
              </a:path>
            </a:pathLst>
          </a:custGeom>
          <a:blipFill>
            <a:blip r:embed="rId4"/>
            <a:stretch>
              <a:fillRect l="0" t="0" r="0" b="0"/>
            </a:stretch>
          </a:blipFill>
          <a:ln w="38100" cap="sq">
            <a:solidFill>
              <a:srgbClr val="000000"/>
            </a:solidFill>
            <a:prstDash val="solid"/>
            <a:miter/>
          </a:ln>
        </p:spPr>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01</a:t>
            </a:r>
          </a:p>
        </p:txBody>
      </p:sp>
      <p:sp>
        <p:nvSpPr>
          <p:cNvPr name="TextBox 14" id="14"/>
          <p:cNvSpPr txBox="true"/>
          <p:nvPr/>
        </p:nvSpPr>
        <p:spPr>
          <a:xfrm rot="0">
            <a:off x="2580345"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Giới thiệu bài toán</a:t>
            </a:r>
          </a:p>
        </p:txBody>
      </p:sp>
      <p:sp>
        <p:nvSpPr>
          <p:cNvPr name="TextBox 15" id="15"/>
          <p:cNvSpPr txBox="true"/>
          <p:nvPr/>
        </p:nvSpPr>
        <p:spPr>
          <a:xfrm rot="0">
            <a:off x="6857854" y="1858603"/>
            <a:ext cx="4572292" cy="887095"/>
          </a:xfrm>
          <a:prstGeom prst="rect">
            <a:avLst/>
          </a:prstGeom>
        </p:spPr>
        <p:txBody>
          <a:bodyPr anchor="t" rtlCol="false" tIns="0" lIns="0" bIns="0" rIns="0">
            <a:spAutoFit/>
          </a:bodyPr>
          <a:lstStyle/>
          <a:p>
            <a:pPr algn="ctr">
              <a:lnSpc>
                <a:spcPts val="7279"/>
              </a:lnSpc>
            </a:pPr>
            <a:r>
              <a:rPr lang="en-US" sz="5199" u="sng">
                <a:solidFill>
                  <a:srgbClr val="FF3131"/>
                </a:solidFill>
                <a:latin typeface="Canva Sans Bold"/>
              </a:rPr>
              <a:t>Kiến trúc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17551" y="3698453"/>
            <a:ext cx="9481574" cy="4487746"/>
          </a:xfrm>
          <a:custGeom>
            <a:avLst/>
            <a:gdLst/>
            <a:ahLst/>
            <a:cxnLst/>
            <a:rect r="r" b="b" t="t" l="l"/>
            <a:pathLst>
              <a:path h="4487746" w="9481574">
                <a:moveTo>
                  <a:pt x="0" y="0"/>
                </a:moveTo>
                <a:lnTo>
                  <a:pt x="9481574" y="0"/>
                </a:lnTo>
                <a:lnTo>
                  <a:pt x="9481574" y="4487746"/>
                </a:lnTo>
                <a:lnTo>
                  <a:pt x="0" y="4487746"/>
                </a:lnTo>
                <a:lnTo>
                  <a:pt x="0" y="0"/>
                </a:lnTo>
                <a:close/>
              </a:path>
            </a:pathLst>
          </a:custGeom>
          <a:blipFill>
            <a:blip r:embed="rId4"/>
            <a:stretch>
              <a:fillRect l="0" t="0" r="0" b="0"/>
            </a:stretch>
          </a:blipFill>
          <a:ln w="38100" cap="sq">
            <a:solidFill>
              <a:srgbClr val="000000"/>
            </a:solidFill>
            <a:prstDash val="solid"/>
            <a:miter/>
          </a:ln>
        </p:spPr>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01</a:t>
            </a:r>
          </a:p>
        </p:txBody>
      </p:sp>
      <p:sp>
        <p:nvSpPr>
          <p:cNvPr name="TextBox 14" id="14"/>
          <p:cNvSpPr txBox="true"/>
          <p:nvPr/>
        </p:nvSpPr>
        <p:spPr>
          <a:xfrm rot="0">
            <a:off x="2580345"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Giới thiệu bài toán</a:t>
            </a:r>
          </a:p>
        </p:txBody>
      </p:sp>
      <p:sp>
        <p:nvSpPr>
          <p:cNvPr name="TextBox 15" id="15"/>
          <p:cNvSpPr txBox="true"/>
          <p:nvPr/>
        </p:nvSpPr>
        <p:spPr>
          <a:xfrm rot="0">
            <a:off x="2572192" y="2476417"/>
            <a:ext cx="4572292" cy="887095"/>
          </a:xfrm>
          <a:prstGeom prst="rect">
            <a:avLst/>
          </a:prstGeom>
        </p:spPr>
        <p:txBody>
          <a:bodyPr anchor="t" rtlCol="false" tIns="0" lIns="0" bIns="0" rIns="0">
            <a:spAutoFit/>
          </a:bodyPr>
          <a:lstStyle/>
          <a:p>
            <a:pPr algn="ctr">
              <a:lnSpc>
                <a:spcPts val="7279"/>
              </a:lnSpc>
            </a:pPr>
            <a:r>
              <a:rPr lang="en-US" sz="5199" u="sng">
                <a:solidFill>
                  <a:srgbClr val="FF3131"/>
                </a:solidFill>
                <a:latin typeface="Canva Sans Bold"/>
              </a:rPr>
              <a:t>Kiến trúc</a:t>
            </a:r>
          </a:p>
        </p:txBody>
      </p:sp>
      <p:grpSp>
        <p:nvGrpSpPr>
          <p:cNvPr name="Group 16" id="16"/>
          <p:cNvGrpSpPr/>
          <p:nvPr/>
        </p:nvGrpSpPr>
        <p:grpSpPr>
          <a:xfrm rot="0">
            <a:off x="10830039" y="2996488"/>
            <a:ext cx="7801407" cy="3701116"/>
            <a:chOff x="0" y="0"/>
            <a:chExt cx="10401876" cy="4934822"/>
          </a:xfrm>
        </p:grpSpPr>
        <p:sp>
          <p:nvSpPr>
            <p:cNvPr name="Freeform 17" id="17"/>
            <p:cNvSpPr/>
            <p:nvPr/>
          </p:nvSpPr>
          <p:spPr>
            <a:xfrm flipH="false" flipV="false" rot="0">
              <a:off x="0" y="0"/>
              <a:ext cx="830796" cy="830796"/>
            </a:xfrm>
            <a:custGeom>
              <a:avLst/>
              <a:gdLst/>
              <a:ahLst/>
              <a:cxnLst/>
              <a:rect r="r" b="b" t="t" l="l"/>
              <a:pathLst>
                <a:path h="830796" w="830796">
                  <a:moveTo>
                    <a:pt x="0" y="0"/>
                  </a:moveTo>
                  <a:lnTo>
                    <a:pt x="830796" y="0"/>
                  </a:lnTo>
                  <a:lnTo>
                    <a:pt x="830796" y="830796"/>
                  </a:lnTo>
                  <a:lnTo>
                    <a:pt x="0" y="8307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1157887" y="86680"/>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Azure Blob Storage</a:t>
              </a:r>
            </a:p>
          </p:txBody>
        </p:sp>
        <p:sp>
          <p:nvSpPr>
            <p:cNvPr name="Freeform 19" id="19"/>
            <p:cNvSpPr/>
            <p:nvPr/>
          </p:nvSpPr>
          <p:spPr>
            <a:xfrm flipH="false" flipV="false" rot="0">
              <a:off x="10903" y="1039341"/>
              <a:ext cx="819893" cy="819893"/>
            </a:xfrm>
            <a:custGeom>
              <a:avLst/>
              <a:gdLst/>
              <a:ahLst/>
              <a:cxnLst/>
              <a:rect r="r" b="b" t="t" l="l"/>
              <a:pathLst>
                <a:path h="819893" w="819893">
                  <a:moveTo>
                    <a:pt x="0" y="0"/>
                  </a:moveTo>
                  <a:lnTo>
                    <a:pt x="819893" y="0"/>
                  </a:lnTo>
                  <a:lnTo>
                    <a:pt x="819893" y="819893"/>
                  </a:lnTo>
                  <a:lnTo>
                    <a:pt x="0" y="8198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1163339" y="1145574"/>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Azure Data Factory</a:t>
              </a:r>
            </a:p>
          </p:txBody>
        </p:sp>
        <p:sp>
          <p:nvSpPr>
            <p:cNvPr name="Freeform 21" id="21"/>
            <p:cNvSpPr/>
            <p:nvPr/>
          </p:nvSpPr>
          <p:spPr>
            <a:xfrm flipH="false" flipV="false" rot="0">
              <a:off x="10903" y="2062434"/>
              <a:ext cx="819726" cy="819726"/>
            </a:xfrm>
            <a:custGeom>
              <a:avLst/>
              <a:gdLst/>
              <a:ahLst/>
              <a:cxnLst/>
              <a:rect r="r" b="b" t="t" l="l"/>
              <a:pathLst>
                <a:path h="819726" w="819726">
                  <a:moveTo>
                    <a:pt x="0" y="0"/>
                  </a:moveTo>
                  <a:lnTo>
                    <a:pt x="819726" y="0"/>
                  </a:lnTo>
                  <a:lnTo>
                    <a:pt x="819726" y="819726"/>
                  </a:lnTo>
                  <a:lnTo>
                    <a:pt x="0" y="8197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2" id="22"/>
            <p:cNvSpPr txBox="true"/>
            <p:nvPr/>
          </p:nvSpPr>
          <p:spPr>
            <a:xfrm rot="0">
              <a:off x="1168790" y="2143579"/>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Azure Databricks</a:t>
              </a:r>
            </a:p>
          </p:txBody>
        </p:sp>
        <p:sp>
          <p:nvSpPr>
            <p:cNvPr name="Freeform 23" id="23"/>
            <p:cNvSpPr/>
            <p:nvPr/>
          </p:nvSpPr>
          <p:spPr>
            <a:xfrm flipH="false" flipV="false" rot="0">
              <a:off x="10903" y="3085360"/>
              <a:ext cx="817679" cy="817679"/>
            </a:xfrm>
            <a:custGeom>
              <a:avLst/>
              <a:gdLst/>
              <a:ahLst/>
              <a:cxnLst/>
              <a:rect r="r" b="b" t="t" l="l"/>
              <a:pathLst>
                <a:path h="817679" w="817679">
                  <a:moveTo>
                    <a:pt x="0" y="0"/>
                  </a:moveTo>
                  <a:lnTo>
                    <a:pt x="817679" y="0"/>
                  </a:lnTo>
                  <a:lnTo>
                    <a:pt x="817679" y="817679"/>
                  </a:lnTo>
                  <a:lnTo>
                    <a:pt x="0" y="81767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4" id="24"/>
            <p:cNvSpPr txBox="true"/>
            <p:nvPr/>
          </p:nvSpPr>
          <p:spPr>
            <a:xfrm rot="0">
              <a:off x="1168790" y="3165481"/>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Azure Mapping Data Flow</a:t>
              </a:r>
            </a:p>
          </p:txBody>
        </p:sp>
        <p:sp>
          <p:nvSpPr>
            <p:cNvPr name="Freeform 25" id="25"/>
            <p:cNvSpPr/>
            <p:nvPr/>
          </p:nvSpPr>
          <p:spPr>
            <a:xfrm flipH="false" flipV="false" rot="0">
              <a:off x="10903" y="4106239"/>
              <a:ext cx="828582" cy="828582"/>
            </a:xfrm>
            <a:custGeom>
              <a:avLst/>
              <a:gdLst/>
              <a:ahLst/>
              <a:cxnLst/>
              <a:rect r="r" b="b" t="t" l="l"/>
              <a:pathLst>
                <a:path h="828582" w="828582">
                  <a:moveTo>
                    <a:pt x="0" y="0"/>
                  </a:moveTo>
                  <a:lnTo>
                    <a:pt x="828582" y="0"/>
                  </a:lnTo>
                  <a:lnTo>
                    <a:pt x="828582" y="828583"/>
                  </a:lnTo>
                  <a:lnTo>
                    <a:pt x="0" y="82858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6" id="26"/>
            <p:cNvSpPr txBox="true"/>
            <p:nvPr/>
          </p:nvSpPr>
          <p:spPr>
            <a:xfrm rot="0">
              <a:off x="1168790" y="4191812"/>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Azure SQL Database</a:t>
              </a:r>
            </a:p>
          </p:txBody>
        </p:sp>
      </p:grpSp>
      <p:grpSp>
        <p:nvGrpSpPr>
          <p:cNvPr name="Group 27" id="27"/>
          <p:cNvGrpSpPr/>
          <p:nvPr/>
        </p:nvGrpSpPr>
        <p:grpSpPr>
          <a:xfrm rot="0">
            <a:off x="10830039" y="8057380"/>
            <a:ext cx="7706226" cy="618919"/>
            <a:chOff x="0" y="0"/>
            <a:chExt cx="10274968" cy="825225"/>
          </a:xfrm>
        </p:grpSpPr>
        <p:sp>
          <p:nvSpPr>
            <p:cNvPr name="Freeform 28" id="28"/>
            <p:cNvSpPr/>
            <p:nvPr/>
          </p:nvSpPr>
          <p:spPr>
            <a:xfrm flipH="false" flipV="false" rot="0">
              <a:off x="0" y="0"/>
              <a:ext cx="825225" cy="825225"/>
            </a:xfrm>
            <a:custGeom>
              <a:avLst/>
              <a:gdLst/>
              <a:ahLst/>
              <a:cxnLst/>
              <a:rect r="r" b="b" t="t" l="l"/>
              <a:pathLst>
                <a:path h="825225" w="825225">
                  <a:moveTo>
                    <a:pt x="0" y="0"/>
                  </a:moveTo>
                  <a:lnTo>
                    <a:pt x="825225" y="0"/>
                  </a:lnTo>
                  <a:lnTo>
                    <a:pt x="825225" y="825225"/>
                  </a:lnTo>
                  <a:lnTo>
                    <a:pt x="0" y="82522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9" id="29"/>
            <p:cNvSpPr txBox="true"/>
            <p:nvPr/>
          </p:nvSpPr>
          <p:spPr>
            <a:xfrm rot="0">
              <a:off x="1041882" y="83894"/>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PowerBI Service</a:t>
              </a:r>
            </a:p>
          </p:txBody>
        </p:sp>
      </p:grpSp>
      <p:sp>
        <p:nvSpPr>
          <p:cNvPr name="TextBox 30" id="30"/>
          <p:cNvSpPr txBox="true"/>
          <p:nvPr/>
        </p:nvSpPr>
        <p:spPr>
          <a:xfrm rot="0">
            <a:off x="10486593" y="2099544"/>
            <a:ext cx="7597890" cy="679451"/>
          </a:xfrm>
          <a:prstGeom prst="rect">
            <a:avLst/>
          </a:prstGeom>
        </p:spPr>
        <p:txBody>
          <a:bodyPr anchor="t" rtlCol="false" tIns="0" lIns="0" bIns="0" rIns="0">
            <a:spAutoFit/>
          </a:bodyPr>
          <a:lstStyle/>
          <a:p>
            <a:pPr algn="l">
              <a:lnSpc>
                <a:spcPts val="5599"/>
              </a:lnSpc>
            </a:pPr>
            <a:r>
              <a:rPr lang="en-US" sz="3999">
                <a:solidFill>
                  <a:srgbClr val="0B253D"/>
                </a:solidFill>
                <a:latin typeface="Canva Sans Bold"/>
              </a:rPr>
              <a:t>PaaS - Platform as a Service </a:t>
            </a:r>
          </a:p>
        </p:txBody>
      </p:sp>
      <p:sp>
        <p:nvSpPr>
          <p:cNvPr name="TextBox 31" id="31"/>
          <p:cNvSpPr txBox="true"/>
          <p:nvPr/>
        </p:nvSpPr>
        <p:spPr>
          <a:xfrm rot="0">
            <a:off x="10486593" y="7217017"/>
            <a:ext cx="7107253" cy="679450"/>
          </a:xfrm>
          <a:prstGeom prst="rect">
            <a:avLst/>
          </a:prstGeom>
        </p:spPr>
        <p:txBody>
          <a:bodyPr anchor="t" rtlCol="false" tIns="0" lIns="0" bIns="0" rIns="0">
            <a:spAutoFit/>
          </a:bodyPr>
          <a:lstStyle/>
          <a:p>
            <a:pPr algn="l">
              <a:lnSpc>
                <a:spcPts val="5599"/>
              </a:lnSpc>
            </a:pPr>
            <a:r>
              <a:rPr lang="en-US" sz="3999">
                <a:solidFill>
                  <a:srgbClr val="0B253D"/>
                </a:solidFill>
                <a:latin typeface="Canva Sans Bold"/>
              </a:rPr>
              <a:t>SaaS - Software as a Service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482320" y="4213154"/>
            <a:ext cx="8785024" cy="4034083"/>
          </a:xfrm>
          <a:custGeom>
            <a:avLst/>
            <a:gdLst/>
            <a:ahLst/>
            <a:cxnLst/>
            <a:rect r="r" b="b" t="t" l="l"/>
            <a:pathLst>
              <a:path h="4034083" w="8785024">
                <a:moveTo>
                  <a:pt x="0" y="0"/>
                </a:moveTo>
                <a:lnTo>
                  <a:pt x="8785024" y="0"/>
                </a:lnTo>
                <a:lnTo>
                  <a:pt x="8785024" y="4034083"/>
                </a:lnTo>
                <a:lnTo>
                  <a:pt x="0" y="4034083"/>
                </a:lnTo>
                <a:lnTo>
                  <a:pt x="0" y="0"/>
                </a:lnTo>
                <a:close/>
              </a:path>
            </a:pathLst>
          </a:custGeom>
          <a:blipFill>
            <a:blip r:embed="rId4"/>
            <a:stretch>
              <a:fillRect l="0" t="0" r="0" b="0"/>
            </a:stretch>
          </a:blipFill>
        </p:spPr>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02</a:t>
            </a:r>
          </a:p>
        </p:txBody>
      </p:sp>
      <p:sp>
        <p:nvSpPr>
          <p:cNvPr name="TextBox 14" id="14"/>
          <p:cNvSpPr txBox="true"/>
          <p:nvPr/>
        </p:nvSpPr>
        <p:spPr>
          <a:xfrm rot="0">
            <a:off x="1861127" y="258763"/>
            <a:ext cx="10566714"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Cơ sở lý thuyết</a:t>
            </a:r>
          </a:p>
        </p:txBody>
      </p:sp>
      <p:sp>
        <p:nvSpPr>
          <p:cNvPr name="TextBox 15" id="15"/>
          <p:cNvSpPr txBox="true"/>
          <p:nvPr/>
        </p:nvSpPr>
        <p:spPr>
          <a:xfrm rot="0">
            <a:off x="3607213" y="1785381"/>
            <a:ext cx="7074543" cy="887095"/>
          </a:xfrm>
          <a:prstGeom prst="rect">
            <a:avLst/>
          </a:prstGeom>
        </p:spPr>
        <p:txBody>
          <a:bodyPr anchor="t" rtlCol="false" tIns="0" lIns="0" bIns="0" rIns="0">
            <a:spAutoFit/>
          </a:bodyPr>
          <a:lstStyle/>
          <a:p>
            <a:pPr algn="l">
              <a:lnSpc>
                <a:spcPts val="7279"/>
              </a:lnSpc>
            </a:pPr>
            <a:r>
              <a:rPr lang="en-US" sz="5199" u="sng">
                <a:solidFill>
                  <a:srgbClr val="FF3131"/>
                </a:solidFill>
                <a:latin typeface="Canva Sans Bold"/>
              </a:rPr>
              <a:t>Định dạng lưu trữ</a:t>
            </a:r>
          </a:p>
        </p:txBody>
      </p:sp>
      <p:sp>
        <p:nvSpPr>
          <p:cNvPr name="TextBox 16" id="16"/>
          <p:cNvSpPr txBox="true"/>
          <p:nvPr/>
        </p:nvSpPr>
        <p:spPr>
          <a:xfrm rot="0">
            <a:off x="1255787" y="3321131"/>
            <a:ext cx="7238089" cy="481330"/>
          </a:xfrm>
          <a:prstGeom prst="rect">
            <a:avLst/>
          </a:prstGeom>
        </p:spPr>
        <p:txBody>
          <a:bodyPr anchor="t" rtlCol="false" tIns="0" lIns="0" bIns="0" rIns="0">
            <a:spAutoFit/>
          </a:bodyPr>
          <a:lstStyle/>
          <a:p>
            <a:pPr algn="l">
              <a:lnSpc>
                <a:spcPts val="3919"/>
              </a:lnSpc>
            </a:pPr>
            <a:r>
              <a:rPr lang="en-US" sz="2799">
                <a:solidFill>
                  <a:srgbClr val="191919"/>
                </a:solidFill>
                <a:latin typeface="Canva Sans Bold"/>
              </a:rPr>
              <a:t>Quá trình ETL (Extract, Transform, Load)</a:t>
            </a:r>
          </a:p>
        </p:txBody>
      </p:sp>
      <p:grpSp>
        <p:nvGrpSpPr>
          <p:cNvPr name="Group 17" id="17"/>
          <p:cNvGrpSpPr/>
          <p:nvPr/>
        </p:nvGrpSpPr>
        <p:grpSpPr>
          <a:xfrm rot="0">
            <a:off x="10184399" y="3389528"/>
            <a:ext cx="6924814" cy="865596"/>
            <a:chOff x="0" y="0"/>
            <a:chExt cx="9233086" cy="1154128"/>
          </a:xfrm>
        </p:grpSpPr>
        <p:sp>
          <p:nvSpPr>
            <p:cNvPr name="TextBox 18" id="18"/>
            <p:cNvSpPr txBox="true"/>
            <p:nvPr/>
          </p:nvSpPr>
          <p:spPr>
            <a:xfrm rot="0">
              <a:off x="0" y="653113"/>
              <a:ext cx="9233086" cy="5010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Thu thập dữ liệu từ các nguồn khác nhau.</a:t>
              </a:r>
            </a:p>
          </p:txBody>
        </p:sp>
        <p:sp>
          <p:nvSpPr>
            <p:cNvPr name="TextBox 19" id="19"/>
            <p:cNvSpPr txBox="true"/>
            <p:nvPr/>
          </p:nvSpPr>
          <p:spPr>
            <a:xfrm rot="0">
              <a:off x="0" y="-47625"/>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Extract (trích xuất)</a:t>
              </a:r>
            </a:p>
          </p:txBody>
        </p:sp>
      </p:grpSp>
      <p:grpSp>
        <p:nvGrpSpPr>
          <p:cNvPr name="Group 20" id="20"/>
          <p:cNvGrpSpPr/>
          <p:nvPr/>
        </p:nvGrpSpPr>
        <p:grpSpPr>
          <a:xfrm rot="0">
            <a:off x="10184399" y="4972176"/>
            <a:ext cx="6924814" cy="1684746"/>
            <a:chOff x="0" y="0"/>
            <a:chExt cx="9233086" cy="2246328"/>
          </a:xfrm>
        </p:grpSpPr>
        <p:sp>
          <p:nvSpPr>
            <p:cNvPr name="TextBox 21" id="21"/>
            <p:cNvSpPr txBox="true"/>
            <p:nvPr/>
          </p:nvSpPr>
          <p:spPr>
            <a:xfrm rot="0">
              <a:off x="0" y="653113"/>
              <a:ext cx="9233086" cy="15932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Thực hiện các thao tác như lọc, sắp xếp, tổng hợp, kết hợp dữ liệu, làm sạch dữ liệu, loại bỏ dữ liệu trùng lặp và xác thực dữ liệu.</a:t>
              </a:r>
            </a:p>
          </p:txBody>
        </p:sp>
        <p:sp>
          <p:nvSpPr>
            <p:cNvPr name="TextBox 22" id="22"/>
            <p:cNvSpPr txBox="true"/>
            <p:nvPr/>
          </p:nvSpPr>
          <p:spPr>
            <a:xfrm rot="0">
              <a:off x="0" y="-47625"/>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Transform (Chuyển đổi)</a:t>
              </a:r>
            </a:p>
          </p:txBody>
        </p:sp>
      </p:grpSp>
      <p:grpSp>
        <p:nvGrpSpPr>
          <p:cNvPr name="Group 23" id="23"/>
          <p:cNvGrpSpPr/>
          <p:nvPr/>
        </p:nvGrpSpPr>
        <p:grpSpPr>
          <a:xfrm rot="0">
            <a:off x="10184399" y="7116635"/>
            <a:ext cx="6924814" cy="1275171"/>
            <a:chOff x="0" y="0"/>
            <a:chExt cx="9233086" cy="1700228"/>
          </a:xfrm>
        </p:grpSpPr>
        <p:sp>
          <p:nvSpPr>
            <p:cNvPr name="TextBox 24" id="24"/>
            <p:cNvSpPr txBox="true"/>
            <p:nvPr/>
          </p:nvSpPr>
          <p:spPr>
            <a:xfrm rot="0">
              <a:off x="0" y="653113"/>
              <a:ext cx="9233086" cy="1047115"/>
            </a:xfrm>
            <a:prstGeom prst="rect">
              <a:avLst/>
            </a:prstGeom>
          </p:spPr>
          <p:txBody>
            <a:bodyPr anchor="t" rtlCol="false" tIns="0" lIns="0" bIns="0" rIns="0">
              <a:spAutoFit/>
            </a:bodyPr>
            <a:lstStyle/>
            <a:p>
              <a:pPr algn="l" marL="474979" indent="-237490" lvl="1">
                <a:lnSpc>
                  <a:spcPts val="3299"/>
                </a:lnSpc>
                <a:buFont typeface="Arial"/>
                <a:buChar char="•"/>
              </a:pPr>
              <a:r>
                <a:rPr lang="en-US" sz="2199" spc="109">
                  <a:solidFill>
                    <a:srgbClr val="191919"/>
                  </a:solidFill>
                  <a:latin typeface="Roboto"/>
                </a:rPr>
                <a:t>Nạp dữ liệu đã chuyển đổi vào kho dữ liệu đích.</a:t>
              </a:r>
            </a:p>
          </p:txBody>
        </p:sp>
        <p:sp>
          <p:nvSpPr>
            <p:cNvPr name="TextBox 25" id="25"/>
            <p:cNvSpPr txBox="true"/>
            <p:nvPr/>
          </p:nvSpPr>
          <p:spPr>
            <a:xfrm rot="0">
              <a:off x="0" y="-47625"/>
              <a:ext cx="9233086" cy="609812"/>
            </a:xfrm>
            <a:prstGeom prst="rect">
              <a:avLst/>
            </a:prstGeom>
          </p:spPr>
          <p:txBody>
            <a:bodyPr anchor="t" rtlCol="false" tIns="0" lIns="0" bIns="0" rIns="0">
              <a:spAutoFit/>
            </a:bodyPr>
            <a:lstStyle/>
            <a:p>
              <a:pPr algn="just">
                <a:lnSpc>
                  <a:spcPts val="3639"/>
                </a:lnSpc>
              </a:pPr>
              <a:r>
                <a:rPr lang="en-US" sz="2799" spc="139">
                  <a:solidFill>
                    <a:srgbClr val="191919"/>
                  </a:solidFill>
                  <a:latin typeface="Roboto Bold"/>
                </a:rPr>
                <a:t>Load (Nạp)</a:t>
              </a:r>
            </a:p>
          </p:txBody>
        </p:sp>
      </p:grpSp>
      <p:sp>
        <p:nvSpPr>
          <p:cNvPr name="TextBox 26" id="26"/>
          <p:cNvSpPr txBox="true"/>
          <p:nvPr/>
        </p:nvSpPr>
        <p:spPr>
          <a:xfrm rot="0">
            <a:off x="411934" y="9752187"/>
            <a:ext cx="6924843" cy="257175"/>
          </a:xfrm>
          <a:prstGeom prst="rect">
            <a:avLst/>
          </a:prstGeom>
        </p:spPr>
        <p:txBody>
          <a:bodyPr anchor="t" rtlCol="false" tIns="0" lIns="0" bIns="0" rIns="0">
            <a:spAutoFit/>
          </a:bodyPr>
          <a:lstStyle/>
          <a:p>
            <a:pPr algn="l">
              <a:lnSpc>
                <a:spcPts val="2099"/>
              </a:lnSpc>
            </a:pPr>
            <a:r>
              <a:rPr lang="en-US" sz="1499" u="sng">
                <a:solidFill>
                  <a:srgbClr val="000000"/>
                </a:solidFill>
                <a:latin typeface="Arimo Italics"/>
                <a:hlinkClick r:id="rId5" tooltip="https://learn.microsoft.com/en-us/azure/architecture/data-guide/relational-data/etl"/>
              </a:rPr>
              <a:t>https://learn.microsoft.com/en-us/azure/architecture/data-guide/relational-data/etl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DAGAn96k1OA</dc:identifier>
  <dcterms:modified xsi:type="dcterms:W3CDTF">2011-08-01T06:04:30Z</dcterms:modified>
  <cp:revision>1</cp:revision>
  <dc:title>Blue and White Simple Thesis Defense Presentation</dc:title>
</cp:coreProperties>
</file>