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25bd1697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25bd1697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5bd169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25bd169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25bd1697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25bd1697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5bd1697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5bd1697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5bd1697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5bd1697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5bd1697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5bd1697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25bd1697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25bd16975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25bd1697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25bd1697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5bd1697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25bd1697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Weekly Progress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Todo for Week 4</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Get access for the lab</a:t>
            </a:r>
            <a:endParaRPr/>
          </a:p>
          <a:p>
            <a:pPr indent="-311150" lvl="0" marL="457200" rtl="0" algn="l">
              <a:spcBef>
                <a:spcPts val="0"/>
              </a:spcBef>
              <a:spcAft>
                <a:spcPts val="0"/>
              </a:spcAft>
              <a:buSzPts val="1300"/>
              <a:buAutoNum type="arabicPeriod"/>
            </a:pPr>
            <a:r>
              <a:rPr lang="en-GB"/>
              <a:t>Get more resources to understand our project</a:t>
            </a:r>
            <a:endParaRPr/>
          </a:p>
          <a:p>
            <a:pPr indent="-311150" lvl="0" marL="457200" rtl="0" algn="l">
              <a:spcBef>
                <a:spcPts val="0"/>
              </a:spcBef>
              <a:spcAft>
                <a:spcPts val="0"/>
              </a:spcAft>
              <a:buSzPts val="1300"/>
              <a:buAutoNum type="arabicPeriod"/>
            </a:pPr>
            <a:r>
              <a:rPr lang="en-GB"/>
              <a:t>Summary studied paper</a:t>
            </a:r>
            <a:endParaRPr/>
          </a:p>
          <a:p>
            <a:pPr indent="-311150" lvl="0" marL="457200" rtl="0" algn="l">
              <a:spcBef>
                <a:spcPts val="0"/>
              </a:spcBef>
              <a:spcAft>
                <a:spcPts val="0"/>
              </a:spcAft>
              <a:buSzPts val="1300"/>
              <a:buAutoNum type="arabicPeriod"/>
            </a:pPr>
            <a:r>
              <a:rPr lang="en-GB"/>
              <a:t>Run and check the current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Week 3 To do</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AutoNum type="arabicPeriod"/>
            </a:pPr>
            <a:r>
              <a:rPr lang="en-GB" sz="1800">
                <a:latin typeface="Arial"/>
                <a:ea typeface="Arial"/>
                <a:cs typeface="Arial"/>
                <a:sym typeface="Arial"/>
              </a:rPr>
              <a:t>Adjust gantt chart to work smoothly with other courses as well.</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GB" sz="1800">
                <a:latin typeface="Arial"/>
                <a:ea typeface="Arial"/>
                <a:cs typeface="Arial"/>
                <a:sym typeface="Arial"/>
              </a:rPr>
              <a:t>Select more papers to study</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GB" sz="1800">
                <a:latin typeface="Arial"/>
                <a:ea typeface="Arial"/>
                <a:cs typeface="Arial"/>
                <a:sym typeface="Arial"/>
              </a:rPr>
              <a:t>Get access for the lab</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GB" sz="1800">
                <a:latin typeface="Arial"/>
                <a:ea typeface="Arial"/>
                <a:cs typeface="Arial"/>
                <a:sym typeface="Arial"/>
              </a:rPr>
              <a:t>Write summary of studied paper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New Gantt Chart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Reading for Week 3</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8.MakeItTalk</a:t>
            </a:r>
            <a:endParaRPr/>
          </a:p>
          <a:p>
            <a:pPr indent="0" lvl="0" marL="0" rtl="0" algn="l">
              <a:spcBef>
                <a:spcPts val="1200"/>
              </a:spcBef>
              <a:spcAft>
                <a:spcPts val="0"/>
              </a:spcAft>
              <a:buNone/>
            </a:pPr>
            <a:r>
              <a:rPr lang="en-GB"/>
              <a:t>9.MegaPortraits_Samsung AI lab</a:t>
            </a:r>
            <a:endParaRPr/>
          </a:p>
          <a:p>
            <a:pPr indent="0" lvl="0" marL="0" rtl="0" algn="l">
              <a:spcBef>
                <a:spcPts val="1200"/>
              </a:spcBef>
              <a:spcAft>
                <a:spcPts val="0"/>
              </a:spcAft>
              <a:buNone/>
            </a:pPr>
            <a:r>
              <a:rPr lang="en-GB"/>
              <a:t>10.Model_Attribution_of_Face-Swap_Deepfake_Videos</a:t>
            </a:r>
            <a:endParaRPr/>
          </a:p>
          <a:p>
            <a:pPr indent="0" lvl="0" marL="0" rtl="0" algn="l">
              <a:spcBef>
                <a:spcPts val="1200"/>
              </a:spcBef>
              <a:spcAft>
                <a:spcPts val="0"/>
              </a:spcAft>
              <a:buNone/>
            </a:pPr>
            <a:r>
              <a:rPr lang="en-GB"/>
              <a:t>11. PCAVS_Pos Controllable Audio Visual System.pdf</a:t>
            </a:r>
            <a:endParaRPr/>
          </a:p>
          <a:p>
            <a:pPr indent="0" lvl="0" marL="0" rtl="0" algn="l">
              <a:spcBef>
                <a:spcPts val="1200"/>
              </a:spcBef>
              <a:spcAft>
                <a:spcPts val="0"/>
              </a:spcAft>
              <a:buNone/>
            </a:pPr>
            <a:r>
              <a:rPr lang="en-GB"/>
              <a:t>12.Realistic_Talking_Face_Synthesis_With_Geometry-Aware_Feature_Transformation.pdf</a:t>
            </a:r>
            <a:endParaRPr/>
          </a:p>
          <a:p>
            <a:pPr indent="0" lvl="0" marL="0" rtl="0" algn="l">
              <a:spcBef>
                <a:spcPts val="1200"/>
              </a:spcBef>
              <a:spcAft>
                <a:spcPts val="0"/>
              </a:spcAft>
              <a:buNone/>
            </a:pPr>
            <a:r>
              <a:rPr lang="en-GB"/>
              <a:t>13.Talking_face_using_facial_feature_detection_and_image_transformations_for_visual_speech.pdf</a:t>
            </a:r>
            <a:endParaRPr/>
          </a:p>
          <a:p>
            <a:pPr indent="0" lvl="0" marL="0" rtl="0" algn="l">
              <a:spcBef>
                <a:spcPts val="1200"/>
              </a:spcBef>
              <a:spcAft>
                <a:spcPts val="1200"/>
              </a:spcAft>
              <a:buNone/>
            </a:pPr>
            <a:r>
              <a:rPr lang="en-GB"/>
              <a:t>14.Towards_Generating_Ultra-High_Resolution_Talking-Face_Videos_with_Lip_synchronization.pdf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Studied paper review 1</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Verdana"/>
                <a:ea typeface="Verdana"/>
                <a:cs typeface="Verdana"/>
                <a:sym typeface="Verdana"/>
              </a:rPr>
              <a:t>Title: </a:t>
            </a:r>
            <a:r>
              <a:rPr lang="en-GB" sz="1400">
                <a:solidFill>
                  <a:srgbClr val="000000"/>
                </a:solidFill>
                <a:latin typeface="Verdana"/>
                <a:ea typeface="Verdana"/>
                <a:cs typeface="Verdana"/>
                <a:sym typeface="Verdana"/>
              </a:rPr>
              <a:t>META TALK: LEARNING TO DATA-EFFICIENTLY GENERATE AUDIO-DRIVEN</a:t>
            </a:r>
            <a:endParaRPr sz="1400">
              <a:solidFill>
                <a:srgbClr val="000000"/>
              </a:solidFill>
              <a:latin typeface="Verdana"/>
              <a:ea typeface="Verdana"/>
              <a:cs typeface="Verdana"/>
              <a:sym typeface="Verdana"/>
            </a:endParaRPr>
          </a:p>
          <a:p>
            <a:pPr indent="0" lvl="0" marL="0" rtl="0" algn="l">
              <a:spcBef>
                <a:spcPts val="300"/>
              </a:spcBef>
              <a:spcAft>
                <a:spcPts val="0"/>
              </a:spcAft>
              <a:buNone/>
            </a:pPr>
            <a:r>
              <a:rPr lang="en-GB" sz="1400">
                <a:solidFill>
                  <a:srgbClr val="000000"/>
                </a:solidFill>
                <a:latin typeface="Verdana"/>
                <a:ea typeface="Verdana"/>
                <a:cs typeface="Verdana"/>
                <a:sym typeface="Verdana"/>
              </a:rPr>
              <a:t>LIP-SYNCHRONIZED TALKING FACE WITH HIGH DEFINITION</a:t>
            </a:r>
            <a:endParaRPr sz="1400">
              <a:solidFill>
                <a:srgbClr val="000000"/>
              </a:solidFill>
              <a:latin typeface="Verdana"/>
              <a:ea typeface="Verdana"/>
              <a:cs typeface="Verdana"/>
              <a:sym typeface="Verdana"/>
            </a:endParaRPr>
          </a:p>
          <a:p>
            <a:pPr indent="0" lvl="0" marL="0" rtl="0" algn="l">
              <a:spcBef>
                <a:spcPts val="300"/>
              </a:spcBef>
              <a:spcAft>
                <a:spcPts val="0"/>
              </a:spcAft>
              <a:buNone/>
            </a:pPr>
            <a:r>
              <a:rPr b="1" lang="en-GB" sz="1100">
                <a:solidFill>
                  <a:srgbClr val="000000"/>
                </a:solidFill>
                <a:latin typeface="Verdana"/>
                <a:ea typeface="Verdana"/>
                <a:cs typeface="Verdana"/>
                <a:sym typeface="Verdana"/>
              </a:rPr>
              <a:t>Datasets:  </a:t>
            </a:r>
            <a:r>
              <a:rPr lang="en-GB" sz="1100">
                <a:solidFill>
                  <a:srgbClr val="000000"/>
                </a:solidFill>
                <a:latin typeface="Verdana"/>
                <a:ea typeface="Verdana"/>
                <a:cs typeface="Verdana"/>
                <a:sym typeface="Verdana"/>
              </a:rPr>
              <a:t>A2E + Wav2Lip+ 3DMM</a:t>
            </a:r>
            <a:endParaRPr sz="1100">
              <a:solidFill>
                <a:srgbClr val="000000"/>
              </a:solidFill>
              <a:latin typeface="Verdana"/>
              <a:ea typeface="Verdana"/>
              <a:cs typeface="Verdana"/>
              <a:sym typeface="Verdana"/>
            </a:endParaRPr>
          </a:p>
          <a:p>
            <a:pPr indent="0" lvl="0" marL="0" rtl="0" algn="l">
              <a:spcBef>
                <a:spcPts val="0"/>
              </a:spcBef>
              <a:spcAft>
                <a:spcPts val="0"/>
              </a:spcAft>
              <a:buNone/>
            </a:pPr>
            <a:r>
              <a:t/>
            </a:r>
            <a:endParaRPr sz="1100">
              <a:solidFill>
                <a:srgbClr val="000000"/>
              </a:solidFill>
              <a:latin typeface="Verdana"/>
              <a:ea typeface="Verdana"/>
              <a:cs typeface="Verdana"/>
              <a:sym typeface="Verdana"/>
            </a:endParaRPr>
          </a:p>
          <a:p>
            <a:pPr indent="0" lvl="0" marL="0" rtl="0" algn="l">
              <a:spcBef>
                <a:spcPts val="0"/>
              </a:spcBef>
              <a:spcAft>
                <a:spcPts val="0"/>
              </a:spcAft>
              <a:buNone/>
            </a:pPr>
            <a:r>
              <a:rPr b="1" lang="en-GB" sz="1100">
                <a:solidFill>
                  <a:srgbClr val="000000"/>
                </a:solidFill>
                <a:latin typeface="Verdana"/>
                <a:ea typeface="Verdana"/>
                <a:cs typeface="Verdana"/>
                <a:sym typeface="Verdana"/>
              </a:rPr>
              <a:t>OverView:</a:t>
            </a:r>
            <a:endParaRPr b="1" sz="1100">
              <a:solidFill>
                <a:srgbClr val="000000"/>
              </a:solidFill>
              <a:latin typeface="Verdana"/>
              <a:ea typeface="Verdana"/>
              <a:cs typeface="Verdana"/>
              <a:sym typeface="Verdana"/>
            </a:endParaRPr>
          </a:p>
          <a:p>
            <a:pPr indent="0" lvl="0" marL="0" rtl="0" algn="l">
              <a:spcBef>
                <a:spcPts val="0"/>
              </a:spcBef>
              <a:spcAft>
                <a:spcPts val="0"/>
              </a:spcAft>
              <a:buNone/>
            </a:pPr>
            <a:r>
              <a:t/>
            </a:r>
            <a:endParaRPr b="1" sz="1100">
              <a:solidFill>
                <a:srgbClr val="000000"/>
              </a:solidFill>
              <a:latin typeface="Verdana"/>
              <a:ea typeface="Verdana"/>
              <a:cs typeface="Verdana"/>
              <a:sym typeface="Verdana"/>
            </a:endParaRPr>
          </a:p>
          <a:p>
            <a:pPr indent="0" lvl="0" marL="457200" rtl="0" algn="l">
              <a:spcBef>
                <a:spcPts val="0"/>
              </a:spcBef>
              <a:spcAft>
                <a:spcPts val="0"/>
              </a:spcAft>
              <a:buNone/>
            </a:pPr>
            <a:r>
              <a:t/>
            </a:r>
            <a:endParaRPr sz="1000">
              <a:solidFill>
                <a:srgbClr val="000000"/>
              </a:solidFill>
              <a:latin typeface="Verdana"/>
              <a:ea typeface="Verdana"/>
              <a:cs typeface="Verdana"/>
              <a:sym typeface="Verdana"/>
            </a:endParaRPr>
          </a:p>
          <a:p>
            <a:pPr indent="0" lvl="0" marL="0" rtl="0" algn="l">
              <a:spcBef>
                <a:spcPts val="0"/>
              </a:spcBef>
              <a:spcAft>
                <a:spcPts val="0"/>
              </a:spcAft>
              <a:buNone/>
            </a:pPr>
            <a:r>
              <a:t/>
            </a:r>
            <a:endParaRPr sz="1100">
              <a:solidFill>
                <a:srgbClr val="000000"/>
              </a:solidFill>
              <a:latin typeface="Verdana"/>
              <a:ea typeface="Verdana"/>
              <a:cs typeface="Verdana"/>
              <a:sym typeface="Verdana"/>
            </a:endParaRPr>
          </a:p>
        </p:txBody>
      </p:sp>
      <p:pic>
        <p:nvPicPr>
          <p:cNvPr id="112" name="Google Shape;112;p17"/>
          <p:cNvPicPr preferRelativeResize="0"/>
          <p:nvPr/>
        </p:nvPicPr>
        <p:blipFill>
          <a:blip r:embed="rId3">
            <a:alphaModFix/>
          </a:blip>
          <a:stretch>
            <a:fillRect/>
          </a:stretch>
        </p:blipFill>
        <p:spPr>
          <a:xfrm>
            <a:off x="1990050" y="3046375"/>
            <a:ext cx="3864425" cy="170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Studied paper review 1</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Crop the original target video into target face video, resize to be low resolution to generate a low definition talking face video (LRS2 audio and pre-trained model Wav2Lip) → crop to 256 *256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The generated video- audio pair is the pseudo label which possesses abundant phonemes and corresponding talking face video with excellent lip synchronisation.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3D face reconstruction is performed on both the pseudo video and the target video, and 3DMM  (facial 3D morphable model) parameters including expression, geometry, texture, pose, illumination coefficients are extracted from each frame of them.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A new audio-to-expression(A2E) transformation network is trained with audio-expression pairs of the pseudo video to obtain a powerful model mapping audio to expression parameters. ( transfer the powerful lip synchronisation performance of wave2lip to A2E network).</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The 3DMM parameters are used to re-render the synthetic facial images in the target video.</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Train a neural rendering network with the lower half of synthetic and real target faces to generate a high-definition photo-realistic talking face video.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During the testing phase, arbitrary audio can be input and fed into the trained audio-to-expression transformation network to predict audio-driven expression parameters. Then, the predicted expression parameters replace the original ones</a:t>
            </a:r>
            <a:endParaRPr sz="1000">
              <a:solidFill>
                <a:srgbClr val="000000"/>
              </a:solidFill>
              <a:latin typeface="Verdana"/>
              <a:ea typeface="Verdana"/>
              <a:cs typeface="Verdana"/>
              <a:sym typeface="Verdana"/>
            </a:endParaRPr>
          </a:p>
          <a:p>
            <a:pPr indent="0" lvl="0" marL="457200" rtl="0" algn="l">
              <a:spcBef>
                <a:spcPts val="0"/>
              </a:spcBef>
              <a:spcAft>
                <a:spcPts val="0"/>
              </a:spcAft>
              <a:buNone/>
            </a:pPr>
            <a:r>
              <a:rPr lang="en-GB" sz="1000">
                <a:solidFill>
                  <a:srgbClr val="000000"/>
                </a:solidFill>
                <a:latin typeface="Verdana"/>
                <a:ea typeface="Verdana"/>
                <a:cs typeface="Verdana"/>
                <a:sym typeface="Verdana"/>
              </a:rPr>
              <a:t>of 3DMM parameters obtained by 3D reconstruction.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Then re render the face to audio-driven synthetic face using the combined 3DMM parameters. </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Then the lower half of the generated synthetic face is translated to a realistic lower half face.</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Finally, the generated photo-realistic lower half face is sewn into the background of the original target video to generate a high-definition lip-synchronised video.</a:t>
            </a:r>
            <a:endParaRPr sz="1000">
              <a:solidFill>
                <a:srgbClr val="00000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Studied paper review 2</a:t>
            </a:r>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Verdana"/>
                <a:ea typeface="Verdana"/>
                <a:cs typeface="Verdana"/>
                <a:sym typeface="Verdana"/>
              </a:rPr>
              <a:t>Title: </a:t>
            </a:r>
            <a:r>
              <a:rPr lang="en-GB" sz="1600">
                <a:solidFill>
                  <a:srgbClr val="000000"/>
                </a:solidFill>
                <a:latin typeface="Verdana"/>
                <a:ea typeface="Verdana"/>
                <a:cs typeface="Verdana"/>
                <a:sym typeface="Verdana"/>
              </a:rPr>
              <a:t>Talking_Face_Generation_with_Multilingual_TTS</a:t>
            </a:r>
            <a:endParaRPr sz="1600">
              <a:solidFill>
                <a:srgbClr val="000000"/>
              </a:solidFill>
              <a:latin typeface="Verdana"/>
              <a:ea typeface="Verdana"/>
              <a:cs typeface="Verdana"/>
              <a:sym typeface="Verdana"/>
            </a:endParaRPr>
          </a:p>
          <a:p>
            <a:pPr indent="0" lvl="0" marL="0" rtl="0" algn="l">
              <a:spcBef>
                <a:spcPts val="300"/>
              </a:spcBef>
              <a:spcAft>
                <a:spcPts val="0"/>
              </a:spcAft>
              <a:buNone/>
            </a:pPr>
            <a:r>
              <a:t/>
            </a:r>
            <a:endParaRPr b="1" sz="1600">
              <a:solidFill>
                <a:srgbClr val="000000"/>
              </a:solidFill>
              <a:latin typeface="Verdana"/>
              <a:ea typeface="Verdana"/>
              <a:cs typeface="Verdana"/>
              <a:sym typeface="Verdana"/>
            </a:endParaRPr>
          </a:p>
          <a:p>
            <a:pPr indent="0" lvl="0" marL="0" rtl="0" algn="l">
              <a:spcBef>
                <a:spcPts val="300"/>
              </a:spcBef>
              <a:spcAft>
                <a:spcPts val="0"/>
              </a:spcAft>
              <a:buNone/>
            </a:pPr>
            <a:r>
              <a:rPr b="1" lang="en-GB" sz="1100">
                <a:solidFill>
                  <a:srgbClr val="000000"/>
                </a:solidFill>
                <a:latin typeface="Verdana"/>
                <a:ea typeface="Verdana"/>
                <a:cs typeface="Verdana"/>
                <a:sym typeface="Verdana"/>
              </a:rPr>
              <a:t>Datasets: </a:t>
            </a:r>
            <a:endParaRPr sz="1100">
              <a:solidFill>
                <a:srgbClr val="000000"/>
              </a:solidFill>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1200"/>
              </a:spcBef>
              <a:spcAft>
                <a:spcPts val="0"/>
              </a:spcAft>
              <a:buNone/>
            </a:pPr>
            <a:r>
              <a:rPr b="1" lang="en-GB">
                <a:solidFill>
                  <a:schemeClr val="dk2"/>
                </a:solidFill>
              </a:rPr>
              <a:t>OverView:</a:t>
            </a:r>
            <a:endParaRPr b="1">
              <a:solidFill>
                <a:schemeClr val="dk2"/>
              </a:solidFill>
            </a:endParaRPr>
          </a:p>
          <a:p>
            <a:pPr indent="0" lvl="0" marL="0" rtl="0" algn="l">
              <a:spcBef>
                <a:spcPts val="120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2310750" y="3050400"/>
            <a:ext cx="2999525" cy="154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Studied paper review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The proposed system consists of three main modules: a preprocessor module, a multilingual TTS module, and a talking face generation module. (First, the preprocessor module transforms the input text to a phoneme sequence. The multilingual TTS module, in turn, generates a raw speech waveform based on the phoneme sequence with the designated speaker identity. Subsequently, the talking face generation module synthesises the final output video with the lip movement synchronised to the input speech.)</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Preprocessor: to convert raw text into a sequence of phonemes </a:t>
            </a:r>
            <a:endParaRPr sz="1000">
              <a:solidFill>
                <a:srgbClr val="000000"/>
              </a:solidFill>
              <a:latin typeface="Verdana"/>
              <a:ea typeface="Verdana"/>
              <a:cs typeface="Verdana"/>
              <a:sym typeface="Verdana"/>
            </a:endParaRPr>
          </a:p>
          <a:p>
            <a:pPr indent="0" lvl="0" marL="457200" rtl="0" algn="l">
              <a:spcBef>
                <a:spcPts val="0"/>
              </a:spcBef>
              <a:spcAft>
                <a:spcPts val="0"/>
              </a:spcAft>
              <a:buNone/>
            </a:pPr>
            <a:r>
              <a:rPr lang="en-GB" sz="1000">
                <a:solidFill>
                  <a:srgbClr val="000000"/>
                </a:solidFill>
                <a:latin typeface="Verdana"/>
                <a:ea typeface="Verdana"/>
                <a:cs typeface="Verdana"/>
                <a:sym typeface="Verdana"/>
              </a:rPr>
              <a:t>cleans the text by removing any character or symbol that does not belong to the specified language. Then the text goes through a normalisation procedure, converting non-verbal texts(e.g., digits, dates, and short forms of words, to their verbal-ised forms. Finally, the preprocessor maps all graphemes in the text to phonemes. → use different ones for different languages</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Multilingual TTS: use multi-speaker VITS as the base model for the multilingual TTS module. To enable multilingual speech synthesis for VITS, add embeddings for each language and input them to submodules. Our preliminary experiments showed that injecting the language embedding to the text encoder and the duration predictor yields the best result. (refer to this setting as the multilingual VITS)</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Talking face generation: an image encoder, an audio encoder, and a decoder.</a:t>
            </a:r>
            <a:endParaRPr sz="1000">
              <a:solidFill>
                <a:srgbClr val="000000"/>
              </a:solidFill>
              <a:latin typeface="Verdana"/>
              <a:ea typeface="Verdana"/>
              <a:cs typeface="Verdana"/>
              <a:sym typeface="Verdana"/>
            </a:endParaRPr>
          </a:p>
          <a:p>
            <a:pPr indent="0" lvl="0" marL="457200" rtl="0" algn="l">
              <a:spcBef>
                <a:spcPts val="0"/>
              </a:spcBef>
              <a:spcAft>
                <a:spcPts val="0"/>
              </a:spcAft>
              <a:buNone/>
            </a:pPr>
            <a:r>
              <a:rPr lang="en-GB" sz="1000">
                <a:solidFill>
                  <a:srgbClr val="000000"/>
                </a:solidFill>
                <a:latin typeface="Verdana"/>
                <a:ea typeface="Verdana"/>
                <a:cs typeface="Verdana"/>
                <a:sym typeface="Verdana"/>
              </a:rPr>
              <a:t>The image encoder and the audio encoder extract features from the input image and the audio, respectively. Concatenate the extracted features from both encoders and feed them to the decoder, which then generates lip synchronized face images.</a:t>
            </a:r>
            <a:endParaRPr sz="1000">
              <a:solidFill>
                <a:srgbClr val="000000"/>
              </a:solidFill>
              <a:latin typeface="Verdana"/>
              <a:ea typeface="Verdana"/>
              <a:cs typeface="Verdana"/>
              <a:sym typeface="Verdana"/>
            </a:endParaRPr>
          </a:p>
          <a:p>
            <a:pPr indent="-277812" lvl="0" marL="457200" rtl="0" algn="l">
              <a:spcBef>
                <a:spcPts val="0"/>
              </a:spcBef>
              <a:spcAft>
                <a:spcPts val="0"/>
              </a:spcAft>
              <a:buClr>
                <a:srgbClr val="000000"/>
              </a:buClr>
              <a:buSzPct val="100000"/>
              <a:buFont typeface="Verdana"/>
              <a:buAutoNum type="arabicPeriod"/>
            </a:pPr>
            <a:r>
              <a:rPr lang="en-GB" sz="1000">
                <a:solidFill>
                  <a:srgbClr val="000000"/>
                </a:solidFill>
                <a:latin typeface="Verdana"/>
                <a:ea typeface="Verdana"/>
                <a:cs typeface="Verdana"/>
                <a:sym typeface="Verdana"/>
              </a:rPr>
              <a:t>For training, used the original VITS training. + apply domain adversarial training </a:t>
            </a:r>
            <a:endParaRPr sz="1000">
              <a:solidFill>
                <a:srgbClr val="000000"/>
              </a:solidFill>
              <a:latin typeface="Verdana"/>
              <a:ea typeface="Verdana"/>
              <a:cs typeface="Verdana"/>
              <a:sym typeface="Verdana"/>
            </a:endParaRPr>
          </a:p>
          <a:p>
            <a:pPr indent="0" lvl="0" marL="457200" rtl="0" algn="l">
              <a:spcBef>
                <a:spcPts val="0"/>
              </a:spcBef>
              <a:spcAft>
                <a:spcPts val="0"/>
              </a:spcAft>
              <a:buNone/>
            </a:pPr>
            <a:r>
              <a:rPr lang="en-GB" sz="1000">
                <a:solidFill>
                  <a:srgbClr val="000000"/>
                </a:solidFill>
                <a:latin typeface="Verdana"/>
                <a:ea typeface="Verdana"/>
                <a:cs typeface="Verdana"/>
                <a:sym typeface="Verdana"/>
              </a:rPr>
              <a:t>to minimise the speaker information leakage to the encoded text representations. &amp; add a speaker classifier with a gradient reversal layer after the text</a:t>
            </a:r>
            <a:endParaRPr sz="1000">
              <a:solidFill>
                <a:srgbClr val="000000"/>
              </a:solidFill>
              <a:latin typeface="Verdana"/>
              <a:ea typeface="Verdana"/>
              <a:cs typeface="Verdana"/>
              <a:sym typeface="Verdana"/>
            </a:endParaRPr>
          </a:p>
          <a:p>
            <a:pPr indent="457200" lvl="0" marL="0" rtl="0" algn="l">
              <a:spcBef>
                <a:spcPts val="0"/>
              </a:spcBef>
              <a:spcAft>
                <a:spcPts val="0"/>
              </a:spcAft>
              <a:buNone/>
            </a:pPr>
            <a:r>
              <a:rPr lang="en-GB" sz="1000">
                <a:solidFill>
                  <a:srgbClr val="000000"/>
                </a:solidFill>
                <a:latin typeface="Verdana"/>
                <a:ea typeface="Verdana"/>
                <a:cs typeface="Verdana"/>
                <a:sym typeface="Verdana"/>
              </a:rPr>
              <a:t>Encoder.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Studied paper review 3</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600">
                <a:solidFill>
                  <a:srgbClr val="000000"/>
                </a:solidFill>
                <a:latin typeface="Verdana"/>
                <a:ea typeface="Verdana"/>
                <a:cs typeface="Verdana"/>
                <a:sym typeface="Verdana"/>
              </a:rPr>
              <a:t>Title: </a:t>
            </a:r>
            <a:r>
              <a:rPr lang="en-GB" sz="1600">
                <a:solidFill>
                  <a:srgbClr val="000000"/>
                </a:solidFill>
                <a:latin typeface="Verdana"/>
                <a:ea typeface="Verdana"/>
                <a:cs typeface="Verdana"/>
                <a:sym typeface="Verdana"/>
              </a:rPr>
              <a:t>Speech_Driven_Talking_Face_Generation_From_a_Single_Image_and_an_Emotion_Condition</a:t>
            </a:r>
            <a:endParaRPr sz="1600">
              <a:solidFill>
                <a:srgbClr val="000000"/>
              </a:solidFill>
              <a:latin typeface="Verdana"/>
              <a:ea typeface="Verdana"/>
              <a:cs typeface="Verdana"/>
              <a:sym typeface="Verdana"/>
            </a:endParaRPr>
          </a:p>
          <a:p>
            <a:pPr indent="0" lvl="0" marL="0" rtl="0" algn="l">
              <a:spcBef>
                <a:spcPts val="300"/>
              </a:spcBef>
              <a:spcAft>
                <a:spcPts val="0"/>
              </a:spcAft>
              <a:buNone/>
            </a:pPr>
            <a:r>
              <a:rPr b="1" lang="en-GB" sz="1100">
                <a:solidFill>
                  <a:srgbClr val="000000"/>
                </a:solidFill>
                <a:latin typeface="Verdana"/>
                <a:ea typeface="Verdana"/>
                <a:cs typeface="Verdana"/>
                <a:sym typeface="Verdana"/>
              </a:rPr>
              <a:t>Datasets : </a:t>
            </a:r>
            <a:r>
              <a:rPr lang="en-GB" sz="1100">
                <a:solidFill>
                  <a:srgbClr val="000000"/>
                </a:solidFill>
                <a:latin typeface="Verdana"/>
                <a:ea typeface="Verdana"/>
                <a:cs typeface="Verdana"/>
                <a:sym typeface="Verdana"/>
              </a:rPr>
              <a:t>Crowd-sourced Emotional Multimodal Actors Dataset (CREMA-D) dataset</a:t>
            </a:r>
            <a:endParaRPr sz="1100">
              <a:solidFill>
                <a:srgbClr val="000000"/>
              </a:solidFill>
              <a:latin typeface="Verdana"/>
              <a:ea typeface="Verdana"/>
              <a:cs typeface="Verdana"/>
              <a:sym typeface="Verdana"/>
            </a:endParaRPr>
          </a:p>
          <a:p>
            <a:pPr indent="0" lvl="0" marL="0" rtl="0" algn="l">
              <a:spcBef>
                <a:spcPts val="0"/>
              </a:spcBef>
              <a:spcAft>
                <a:spcPts val="0"/>
              </a:spcAft>
              <a:buNone/>
            </a:pPr>
            <a:r>
              <a:t/>
            </a:r>
            <a:endParaRPr sz="1100">
              <a:solidFill>
                <a:srgbClr val="000000"/>
              </a:solidFill>
              <a:latin typeface="Verdana"/>
              <a:ea typeface="Verdana"/>
              <a:cs typeface="Verdana"/>
              <a:sym typeface="Verdana"/>
            </a:endParaRPr>
          </a:p>
          <a:p>
            <a:pPr indent="0" lvl="0" marL="0" rtl="0" algn="l">
              <a:spcBef>
                <a:spcPts val="0"/>
              </a:spcBef>
              <a:spcAft>
                <a:spcPts val="0"/>
              </a:spcAft>
              <a:buNone/>
            </a:pPr>
            <a:r>
              <a:rPr b="1" lang="en-GB" sz="1100">
                <a:solidFill>
                  <a:srgbClr val="000000"/>
                </a:solidFill>
                <a:latin typeface="Verdana"/>
                <a:ea typeface="Verdana"/>
                <a:cs typeface="Verdana"/>
                <a:sym typeface="Verdana"/>
              </a:rPr>
              <a:t>OverView:</a:t>
            </a:r>
            <a:endParaRPr b="1" sz="1100">
              <a:solidFill>
                <a:srgbClr val="000000"/>
              </a:solidFill>
              <a:latin typeface="Verdana"/>
              <a:ea typeface="Verdana"/>
              <a:cs typeface="Verdana"/>
              <a:sym typeface="Verdana"/>
            </a:endParaRPr>
          </a:p>
          <a:p>
            <a:pPr indent="-287972" lvl="0" marL="457200" rtl="0" algn="l">
              <a:spcBef>
                <a:spcPts val="0"/>
              </a:spcBef>
              <a:spcAft>
                <a:spcPts val="0"/>
              </a:spcAft>
              <a:buClr>
                <a:srgbClr val="000000"/>
              </a:buClr>
              <a:buSzPct val="110000"/>
              <a:buFont typeface="Verdana"/>
              <a:buAutoNum type="arabicPeriod"/>
            </a:pPr>
            <a:r>
              <a:rPr lang="en-GB" sz="1000">
                <a:solidFill>
                  <a:srgbClr val="000000"/>
                </a:solidFill>
                <a:latin typeface="Verdana"/>
                <a:ea typeface="Verdana"/>
                <a:cs typeface="Verdana"/>
                <a:sym typeface="Verdana"/>
              </a:rPr>
              <a:t>Use emotions as an input condition to the system. The motivation is to decouple the speech and emotion conditions. (allows to manipulate emotions during the generation of face videos. Generator network architecture is built based on </a:t>
            </a:r>
            <a:r>
              <a:rPr i="1" lang="en-GB" sz="800">
                <a:solidFill>
                  <a:srgbClr val="000000"/>
                </a:solidFill>
                <a:latin typeface="Verdana"/>
                <a:ea typeface="Verdana"/>
                <a:cs typeface="Verdana"/>
                <a:sym typeface="Verdana"/>
              </a:rPr>
              <a:t>[S. E. Eskimez, R. K. Maddox, C. Xu, and Z. Duan, “End-to-end generation of talking faces from noisy speech,” in Proc. Int. Conf. Acoust., Speech Signal Process., 2020, pp. 1948–1952.]</a:t>
            </a:r>
            <a:r>
              <a:rPr lang="en-GB" sz="1000">
                <a:solidFill>
                  <a:srgbClr val="000000"/>
                </a:solidFill>
                <a:latin typeface="Verdana"/>
                <a:ea typeface="Verdana"/>
                <a:cs typeface="Verdana"/>
                <a:sym typeface="Verdana"/>
              </a:rPr>
              <a:t>,with a modification to accept the emotion condition input. For the discriminator networks, use one discriminator to distinguish between emotions expressed in videos, and another discriminator to distinguish between the real and generated video frames.</a:t>
            </a:r>
            <a:endParaRPr sz="1000">
              <a:solidFill>
                <a:srgbClr val="000000"/>
              </a:solidFill>
              <a:latin typeface="Verdana"/>
              <a:ea typeface="Verdana"/>
              <a:cs typeface="Verdana"/>
              <a:sym typeface="Verdana"/>
            </a:endParaRPr>
          </a:p>
          <a:p>
            <a:pPr indent="0" lvl="0" marL="0" rtl="0" algn="l">
              <a:spcBef>
                <a:spcPts val="0"/>
              </a:spcBef>
              <a:spcAft>
                <a:spcPts val="0"/>
              </a:spcAft>
              <a:buNone/>
            </a:pPr>
            <a:r>
              <a:t/>
            </a:r>
            <a:endParaRPr b="1" sz="1100">
              <a:solidFill>
                <a:srgbClr val="000000"/>
              </a:solidFill>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