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1" roundtripDataSignature="AMtx7mghhqQ6sFEc6l8fCBE2B3D5nAzx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dceae93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5dceae93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dceae939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5dceae939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dde34d5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25dde34d5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dde34d52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5dde34d52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da908c09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da908c09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da908c09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da908c09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6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wjWL11MG3NaPd6G07oDzB69_kz5X-0FY/view" TargetMode="External"/><Relationship Id="rId4" Type="http://schemas.openxmlformats.org/officeDocument/2006/relationships/image" Target="../media/image9.jpg"/><Relationship Id="rId5" Type="http://schemas.openxmlformats.org/officeDocument/2006/relationships/hyperlink" Target="http://drive.google.com/file/d/12ig0sz0kTGlJonaqYIhvnVV_X8c5tlF8/view" TargetMode="External"/><Relationship Id="rId6" Type="http://schemas.openxmlformats.org/officeDocument/2006/relationships/image" Target="../media/image2.jpg"/><Relationship Id="rId7" Type="http://schemas.openxmlformats.org/officeDocument/2006/relationships/hyperlink" Target="http://drive.google.com/file/d/1AAos2Zr-6AAM11rgJ0BqtAlFzVB9hkC-/view" TargetMode="External"/><Relationship Id="rId8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6J272eXt2N1JrYXOhWoFPS7y83nmXjqA/view" TargetMode="External"/><Relationship Id="rId4" Type="http://schemas.openxmlformats.org/officeDocument/2006/relationships/image" Target="../media/image3.jpg"/><Relationship Id="rId5" Type="http://schemas.openxmlformats.org/officeDocument/2006/relationships/hyperlink" Target="http://drive.google.com/file/d/1HBnU7zWq3kxjAEes38-XNj-j-3u2Mfr5/view" TargetMode="External"/><Relationship Id="rId6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5Y4CuQTt6Q2gz5A8wNvJ8RIEvTqGHKGR/view" TargetMode="External"/><Relationship Id="rId4" Type="http://schemas.openxmlformats.org/officeDocument/2006/relationships/image" Target="../media/image8.jpg"/><Relationship Id="rId5" Type="http://schemas.openxmlformats.org/officeDocument/2006/relationships/hyperlink" Target="http://drive.google.com/file/d/15TzqW6YEgnLsAEqlg_P7-e2FKOfyARjH/view" TargetMode="External"/><Relationship Id="rId6" Type="http://schemas.openxmlformats.org/officeDocument/2006/relationships/image" Target="../media/image5.jpg"/><Relationship Id="rId7" Type="http://schemas.openxmlformats.org/officeDocument/2006/relationships/hyperlink" Target="http://drive.google.com/file/d/15Z3-d7UccSbRSx8a2YT2vEUgkyOn2eGz/view" TargetMode="External"/><Relationship Id="rId8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6N3JfFFLgVR32p09V9uPuOBsxZFT4js4/view" TargetMode="External"/><Relationship Id="rId4" Type="http://schemas.openxmlformats.org/officeDocument/2006/relationships/image" Target="../media/image7.jpg"/><Relationship Id="rId5" Type="http://schemas.openxmlformats.org/officeDocument/2006/relationships/hyperlink" Target="http://drive.google.com/file/d/16IJX_-1tg6DQscjEQSCr_8erNjm-95jY/view" TargetMode="External"/><Relationship Id="rId6" Type="http://schemas.openxmlformats.org/officeDocument/2006/relationships/image" Target="../media/image10.jpg"/><Relationship Id="rId7" Type="http://schemas.openxmlformats.org/officeDocument/2006/relationships/hyperlink" Target="http://drive.google.com/file/d/16P6dfR1q8IMkXIxh1xtTIs8wFaf3Bm1a/view" TargetMode="External"/><Relationship Id="rId8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Weekly Progress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Sem 2 Week 4&amp;5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dceae9394_0_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en-GB"/>
              <a:t>Our project pipeline</a:t>
            </a:r>
            <a:endParaRPr/>
          </a:p>
        </p:txBody>
      </p:sp>
      <p:sp>
        <p:nvSpPr>
          <p:cNvPr id="93" name="Google Shape;93;g25dceae9394_0_0"/>
          <p:cNvSpPr/>
          <p:nvPr/>
        </p:nvSpPr>
        <p:spPr>
          <a:xfrm>
            <a:off x="663700" y="3358000"/>
            <a:ext cx="1241700" cy="62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TTS</a:t>
            </a:r>
            <a:endParaRPr/>
          </a:p>
        </p:txBody>
      </p:sp>
      <p:sp>
        <p:nvSpPr>
          <p:cNvPr id="94" name="Google Shape;94;g25dceae9394_0_0"/>
          <p:cNvSpPr/>
          <p:nvPr/>
        </p:nvSpPr>
        <p:spPr>
          <a:xfrm>
            <a:off x="3165525" y="2079100"/>
            <a:ext cx="1206900" cy="234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Emotion Generator</a:t>
            </a:r>
            <a:endParaRPr sz="1100"/>
          </a:p>
        </p:txBody>
      </p:sp>
      <p:sp>
        <p:nvSpPr>
          <p:cNvPr id="95" name="Google Shape;95;g25dceae9394_0_0"/>
          <p:cNvSpPr/>
          <p:nvPr/>
        </p:nvSpPr>
        <p:spPr>
          <a:xfrm>
            <a:off x="4987650" y="2079100"/>
            <a:ext cx="1206900" cy="234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Lip synchronisation Generator</a:t>
            </a:r>
            <a:endParaRPr sz="1100"/>
          </a:p>
        </p:txBody>
      </p:sp>
      <p:sp>
        <p:nvSpPr>
          <p:cNvPr id="96" name="Google Shape;96;g25dceae9394_0_0"/>
          <p:cNvSpPr/>
          <p:nvPr/>
        </p:nvSpPr>
        <p:spPr>
          <a:xfrm>
            <a:off x="1754475" y="2376300"/>
            <a:ext cx="537000" cy="5790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5dceae9394_0_0"/>
          <p:cNvSpPr/>
          <p:nvPr/>
        </p:nvSpPr>
        <p:spPr>
          <a:xfrm rot="-5400000">
            <a:off x="5371475" y="4633400"/>
            <a:ext cx="318300" cy="10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25dceae9394_0_0"/>
          <p:cNvSpPr/>
          <p:nvPr/>
        </p:nvSpPr>
        <p:spPr>
          <a:xfrm>
            <a:off x="2425625" y="2678450"/>
            <a:ext cx="537000" cy="10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5dceae9394_0_0"/>
          <p:cNvSpPr/>
          <p:nvPr/>
        </p:nvSpPr>
        <p:spPr>
          <a:xfrm>
            <a:off x="1653675" y="4783850"/>
            <a:ext cx="3893400" cy="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5dceae9394_0_0"/>
          <p:cNvSpPr/>
          <p:nvPr/>
        </p:nvSpPr>
        <p:spPr>
          <a:xfrm rot="5400000">
            <a:off x="1234575" y="4423850"/>
            <a:ext cx="779100" cy="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5dceae9394_0_0"/>
          <p:cNvSpPr/>
          <p:nvPr/>
        </p:nvSpPr>
        <p:spPr>
          <a:xfrm>
            <a:off x="4411538" y="3309125"/>
            <a:ext cx="537000" cy="10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5dceae9394_0_0"/>
          <p:cNvSpPr/>
          <p:nvPr/>
        </p:nvSpPr>
        <p:spPr>
          <a:xfrm>
            <a:off x="6872800" y="2678450"/>
            <a:ext cx="1206900" cy="10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Post Processing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(pose, quality)</a:t>
            </a:r>
            <a:endParaRPr sz="1100"/>
          </a:p>
        </p:txBody>
      </p:sp>
      <p:sp>
        <p:nvSpPr>
          <p:cNvPr id="103" name="Google Shape;103;g25dceae9394_0_0"/>
          <p:cNvSpPr/>
          <p:nvPr/>
        </p:nvSpPr>
        <p:spPr>
          <a:xfrm>
            <a:off x="6233638" y="3309125"/>
            <a:ext cx="537000" cy="10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5dceae9394_0_0"/>
          <p:cNvSpPr/>
          <p:nvPr/>
        </p:nvSpPr>
        <p:spPr>
          <a:xfrm>
            <a:off x="8181838" y="3257200"/>
            <a:ext cx="537000" cy="10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5dceae9394_0_0"/>
          <p:cNvSpPr/>
          <p:nvPr/>
        </p:nvSpPr>
        <p:spPr>
          <a:xfrm rot="-5400000">
            <a:off x="645525" y="4281950"/>
            <a:ext cx="537000" cy="10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5dceae9394_0_0"/>
          <p:cNvSpPr txBox="1"/>
          <p:nvPr/>
        </p:nvSpPr>
        <p:spPr>
          <a:xfrm>
            <a:off x="616100" y="4573700"/>
            <a:ext cx="6630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Text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g25dceae9394_0_0"/>
          <p:cNvSpPr txBox="1"/>
          <p:nvPr/>
        </p:nvSpPr>
        <p:spPr>
          <a:xfrm>
            <a:off x="1905400" y="4465975"/>
            <a:ext cx="6630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Audio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dceae9394_0_7"/>
          <p:cNvSpPr txBox="1"/>
          <p:nvPr>
            <p:ph type="title"/>
          </p:nvPr>
        </p:nvSpPr>
        <p:spPr>
          <a:xfrm>
            <a:off x="729450" y="582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Emotion Generator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dde34d522_0_0"/>
          <p:cNvSpPr txBox="1"/>
          <p:nvPr>
            <p:ph type="title"/>
          </p:nvPr>
        </p:nvSpPr>
        <p:spPr>
          <a:xfrm>
            <a:off x="677300" y="5551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Lip synchronisation Generator</a:t>
            </a:r>
            <a:endParaRPr/>
          </a:p>
        </p:txBody>
      </p:sp>
      <p:pic>
        <p:nvPicPr>
          <p:cNvPr id="118" name="Google Shape;118;g25dde34d522_0_0" title="gy2##LipSync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275" y="21069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5dde34d522_0_0" title="gy3##Team_64_audio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39625" y="2073375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25dde34d522_0_0" title="anne_disgust##Team_64_audio.mp4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31100" y="2259350"/>
            <a:ext cx="24384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dde34d522_0_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26" name="Google Shape;126;g25dde34d522_0_11" title="3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7025" y="1987475"/>
            <a:ext cx="2644100" cy="264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25dde34d522_0_11"/>
          <p:cNvSpPr txBox="1"/>
          <p:nvPr/>
        </p:nvSpPr>
        <p:spPr>
          <a:xfrm>
            <a:off x="1388475" y="4638350"/>
            <a:ext cx="13212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Input video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g25dde34d522_0_11"/>
          <p:cNvSpPr txBox="1"/>
          <p:nvPr/>
        </p:nvSpPr>
        <p:spPr>
          <a:xfrm>
            <a:off x="3814825" y="2930775"/>
            <a:ext cx="12630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This is team 64 emotional talking face generation project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g25dde34d522_0_11"/>
          <p:cNvSpPr txBox="1"/>
          <p:nvPr/>
        </p:nvSpPr>
        <p:spPr>
          <a:xfrm>
            <a:off x="3417625" y="3200875"/>
            <a:ext cx="39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 b="1" i="0" sz="1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g25dde34d522_0_11" title="3##Team_64_audio_full.mp4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81325" y="1845563"/>
            <a:ext cx="2835224" cy="283522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25dde34d522_0_11"/>
          <p:cNvSpPr txBox="1"/>
          <p:nvPr/>
        </p:nvSpPr>
        <p:spPr>
          <a:xfrm>
            <a:off x="6695050" y="4680775"/>
            <a:ext cx="13212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Output video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g25dde34d522_0_11"/>
          <p:cNvSpPr txBox="1"/>
          <p:nvPr>
            <p:ph type="title"/>
          </p:nvPr>
        </p:nvSpPr>
        <p:spPr>
          <a:xfrm>
            <a:off x="637150" y="6054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Head Pose implementation</a:t>
            </a:r>
            <a:endParaRPr/>
          </a:p>
        </p:txBody>
      </p:sp>
      <p:sp>
        <p:nvSpPr>
          <p:cNvPr id="133" name="Google Shape;133;g25dde34d522_0_11"/>
          <p:cNvSpPr txBox="1"/>
          <p:nvPr/>
        </p:nvSpPr>
        <p:spPr>
          <a:xfrm>
            <a:off x="803725" y="1344250"/>
            <a:ext cx="79653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Lato"/>
                <a:ea typeface="Lato"/>
                <a:cs typeface="Lato"/>
                <a:sym typeface="Lato"/>
              </a:rPr>
              <a:t>First approach: apply headpose first then apply Lip sync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Lato"/>
                <a:ea typeface="Lato"/>
                <a:cs typeface="Lato"/>
                <a:sym typeface="Lato"/>
              </a:rPr>
              <a:t>Problem: Lip synchronisation generator does not perform well with videos that already have mouth movements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da908c09e_0_20"/>
          <p:cNvSpPr txBox="1"/>
          <p:nvPr>
            <p:ph type="title"/>
          </p:nvPr>
        </p:nvSpPr>
        <p:spPr>
          <a:xfrm>
            <a:off x="637150" y="6054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Head Pose implementation</a:t>
            </a:r>
            <a:endParaRPr/>
          </a:p>
        </p:txBody>
      </p:sp>
      <p:sp>
        <p:nvSpPr>
          <p:cNvPr id="139" name="Google Shape;139;g26da908c09e_0_20"/>
          <p:cNvSpPr txBox="1"/>
          <p:nvPr/>
        </p:nvSpPr>
        <p:spPr>
          <a:xfrm>
            <a:off x="781150" y="1503675"/>
            <a:ext cx="67545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Second approach: perform lip synchronisation first then apply head pose 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g26da908c09e_0_20"/>
          <p:cNvSpPr txBox="1"/>
          <p:nvPr/>
        </p:nvSpPr>
        <p:spPr>
          <a:xfrm>
            <a:off x="865050" y="4633400"/>
            <a:ext cx="56805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Head movement by audio usually performs lip sync together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g26da908c09e_0_20" title="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050" y="2105348"/>
            <a:ext cx="2075000" cy="207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26da908c09e_0_20" title="d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34450" y="2086363"/>
            <a:ext cx="2112950" cy="211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6da908c09e_0_20" title="edit.mp4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44500" y="2023438"/>
            <a:ext cx="2238800" cy="22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6da908c09e_0_20"/>
          <p:cNvSpPr txBox="1"/>
          <p:nvPr/>
        </p:nvSpPr>
        <p:spPr>
          <a:xfrm>
            <a:off x="2685875" y="2938475"/>
            <a:ext cx="4968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latin typeface="Lato"/>
                <a:ea typeface="Lato"/>
                <a:cs typeface="Lato"/>
                <a:sym typeface="Lato"/>
              </a:rPr>
              <a:t>+</a:t>
            </a:r>
            <a:endParaRPr b="1"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g26da908c09e_0_20"/>
          <p:cNvSpPr/>
          <p:nvPr/>
        </p:nvSpPr>
        <p:spPr>
          <a:xfrm>
            <a:off x="5580650" y="3290900"/>
            <a:ext cx="344100" cy="10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da908c09e_0_35"/>
          <p:cNvSpPr txBox="1"/>
          <p:nvPr>
            <p:ph type="title"/>
          </p:nvPr>
        </p:nvSpPr>
        <p:spPr>
          <a:xfrm>
            <a:off x="637150" y="6054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Head Pose implementation</a:t>
            </a:r>
            <a:endParaRPr/>
          </a:p>
        </p:txBody>
      </p:sp>
      <p:sp>
        <p:nvSpPr>
          <p:cNvPr id="151" name="Google Shape;151;g26da908c09e_0_35"/>
          <p:cNvSpPr txBox="1"/>
          <p:nvPr/>
        </p:nvSpPr>
        <p:spPr>
          <a:xfrm>
            <a:off x="747600" y="1500175"/>
            <a:ext cx="67545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Second approach: perform lip synchronisation first then apply head pose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Does not perform well with faces not facing front 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g26da908c09e_0_35"/>
          <p:cNvSpPr txBox="1"/>
          <p:nvPr/>
        </p:nvSpPr>
        <p:spPr>
          <a:xfrm>
            <a:off x="865050" y="4633400"/>
            <a:ext cx="56805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Head movement by audio usually performs lip sync together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g26da908c09e_0_35" title="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850" y="2343900"/>
            <a:ext cx="2298500" cy="21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26da908c09e_0_35" title="d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8337" y="2402138"/>
            <a:ext cx="2080126" cy="202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26da908c09e_0_35" title="edit.mp4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99425" y="2235300"/>
            <a:ext cx="2208550" cy="21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26da908c09e_0_35"/>
          <p:cNvSpPr txBox="1"/>
          <p:nvPr/>
        </p:nvSpPr>
        <p:spPr>
          <a:xfrm>
            <a:off x="2813900" y="3122963"/>
            <a:ext cx="4968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latin typeface="Lato"/>
                <a:ea typeface="Lato"/>
                <a:cs typeface="Lato"/>
                <a:sym typeface="Lato"/>
              </a:rPr>
              <a:t>+</a:t>
            </a:r>
            <a:endParaRPr b="1"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g26da908c09e_0_35"/>
          <p:cNvSpPr/>
          <p:nvPr/>
        </p:nvSpPr>
        <p:spPr>
          <a:xfrm>
            <a:off x="5689750" y="3357875"/>
            <a:ext cx="344100" cy="10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