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</p:sldMasterIdLst>
  <p:notesMasterIdLst>
    <p:notesMasterId r:id="rId25"/>
  </p:notesMasterIdLst>
  <p:sldIdLst>
    <p:sldId id="256" r:id="rId3"/>
    <p:sldId id="349" r:id="rId4"/>
    <p:sldId id="259" r:id="rId5"/>
    <p:sldId id="262" r:id="rId6"/>
    <p:sldId id="260" r:id="rId7"/>
    <p:sldId id="341" r:id="rId8"/>
    <p:sldId id="342" r:id="rId9"/>
    <p:sldId id="263" r:id="rId10"/>
    <p:sldId id="337" r:id="rId11"/>
    <p:sldId id="338" r:id="rId12"/>
    <p:sldId id="339" r:id="rId13"/>
    <p:sldId id="340" r:id="rId14"/>
    <p:sldId id="280" r:id="rId15"/>
    <p:sldId id="268" r:id="rId16"/>
    <p:sldId id="315" r:id="rId17"/>
    <p:sldId id="343" r:id="rId18"/>
    <p:sldId id="344" r:id="rId19"/>
    <p:sldId id="311" r:id="rId20"/>
    <p:sldId id="345" r:id="rId21"/>
    <p:sldId id="346" r:id="rId22"/>
    <p:sldId id="289" r:id="rId23"/>
    <p:sldId id="323" r:id="rId24"/>
  </p:sldIdLst>
  <p:sldSz cx="9144000" cy="5143500" type="screen16x9"/>
  <p:notesSz cx="6858000" cy="9144000"/>
  <p:embeddedFontLst>
    <p:embeddedFont>
      <p:font typeface="Kumbh Sans" panose="020B0604020202020204" charset="0"/>
      <p:regular r:id="rId26"/>
      <p:bold r:id="rId27"/>
    </p:embeddedFont>
    <p:embeddedFont>
      <p:font typeface="Yesev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D084F-D992-4662-AF56-777A95449E5B}">
  <a:tblStyle styleId="{B7BD084F-D992-4662-AF56-777A95449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5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9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1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f3b0fdc53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f3b0fdc53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13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41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95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gf3b0fdc53d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8" name="Google Shape;4848;gf3b0fdc53d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1" name="Google Shape;10951;g11dfd2a95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2" name="Google Shape;10952;g11dfd2a95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8f3725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8f3725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53A82E48-758F-AC56-65BB-269C3CF5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A4AF4C22-B968-E629-0184-6C8BC6296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F1EDDB65-B1ED-03CA-5E9D-7DF187E66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002B00C1-57E0-7EF5-8699-B364F270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E9114ED2-DF79-2027-9D16-B4F0B48FB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25479320-19EF-FB4E-10D3-EE3E07BE1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3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5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SECTION_TITLE_AND_DESCRIPTION_1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5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5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715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5" name="Google Shape;75;p5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4022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3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184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5430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0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55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 rot="397">
            <a:off x="3108550" y="1599700"/>
            <a:ext cx="519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3108550" y="3206888"/>
            <a:ext cx="5196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2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32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4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848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389750" y="3334225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190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8585725" y="36203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59780" y="17893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20000" y="29518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503930" y="277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8424005" y="42943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45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3035125" y="1191300"/>
            <a:ext cx="5616900" cy="276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273" name="Google Shape;273;p17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4096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hasCustomPrompt="1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496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hasCustomPrompt="1"/>
          </p:nvPr>
        </p:nvSpPr>
        <p:spPr>
          <a:xfrm>
            <a:off x="1464438" y="1894949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 rot="473">
            <a:off x="3319362" y="3217712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12" name="Google Shape;312;p19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632305" y="1048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title" idx="2"/>
          </p:nvPr>
        </p:nvSpPr>
        <p:spPr>
          <a:xfrm>
            <a:off x="3319288" y="1515375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702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 hasCustomPrompt="1"/>
          </p:nvPr>
        </p:nvSpPr>
        <p:spPr>
          <a:xfrm>
            <a:off x="3751588" y="838586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 rot="473">
            <a:off x="941487" y="3894525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32" name="Google Shape;332;p20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0"/>
          <p:cNvSpPr txBox="1">
            <a:spLocks noGrp="1"/>
          </p:cNvSpPr>
          <p:nvPr>
            <p:ph type="title" idx="2"/>
          </p:nvPr>
        </p:nvSpPr>
        <p:spPr>
          <a:xfrm>
            <a:off x="941488" y="2192188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937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352" name="Google Shape;352;p2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8460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1"/>
          </p:nvPr>
        </p:nvSpPr>
        <p:spPr>
          <a:xfrm>
            <a:off x="1280413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2"/>
          </p:nvPr>
        </p:nvSpPr>
        <p:spPr>
          <a:xfrm>
            <a:off x="5180184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1016963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title" idx="3"/>
          </p:nvPr>
        </p:nvSpPr>
        <p:spPr>
          <a:xfrm>
            <a:off x="4916737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379" name="Google Shape;379;p22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2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1553588" y="15106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897130" y="15033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7035655" y="17511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14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1"/>
          </p:nvPr>
        </p:nvSpPr>
        <p:spPr>
          <a:xfrm>
            <a:off x="1280413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2"/>
          </p:nvPr>
        </p:nvSpPr>
        <p:spPr>
          <a:xfrm>
            <a:off x="5180184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1016963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3"/>
          </p:nvPr>
        </p:nvSpPr>
        <p:spPr>
          <a:xfrm>
            <a:off x="4916737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404" name="Google Shape;404;p23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394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45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1"/>
          </p:nvPr>
        </p:nvSpPr>
        <p:spPr>
          <a:xfrm>
            <a:off x="1851150" y="1410000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2"/>
          </p:nvPr>
        </p:nvSpPr>
        <p:spPr>
          <a:xfrm>
            <a:off x="5213826" y="3521226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1851147" y="736450"/>
            <a:ext cx="2079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3"/>
          </p:nvPr>
        </p:nvSpPr>
        <p:spPr>
          <a:xfrm>
            <a:off x="5213825" y="2686450"/>
            <a:ext cx="20790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548425" y="387588"/>
            <a:ext cx="8082166" cy="4476676"/>
            <a:chOff x="548425" y="387588"/>
            <a:chExt cx="8082166" cy="4476676"/>
          </a:xfrm>
        </p:grpSpPr>
        <p:sp>
          <p:nvSpPr>
            <p:cNvPr id="474" name="Google Shape;474;p26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128555" y="387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60900" y="42926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888330" y="3755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5747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9880" y="45778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932405" y="4516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888330" y="237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629355" y="468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04717" y="2114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927463" y="117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771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491" name="Google Shape;491;p27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214155" y="3283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1"/>
          </p:nvPr>
        </p:nvSpPr>
        <p:spPr>
          <a:xfrm>
            <a:off x="5488113" y="2047325"/>
            <a:ext cx="23316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2"/>
          </p:nvPr>
        </p:nvSpPr>
        <p:spPr>
          <a:xfrm>
            <a:off x="5488113" y="3777550"/>
            <a:ext cx="2331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5488112" y="13737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 idx="3"/>
          </p:nvPr>
        </p:nvSpPr>
        <p:spPr>
          <a:xfrm>
            <a:off x="5488113" y="30945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8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1_Title and two columns 4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741725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E9E2C9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2"/>
          </p:nvPr>
        </p:nvSpPr>
        <p:spPr>
          <a:xfrm>
            <a:off x="4694110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517" name="Google Shape;517;p28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290355" y="3435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6655" y="4459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39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subTitle" idx="1"/>
          </p:nvPr>
        </p:nvSpPr>
        <p:spPr>
          <a:xfrm rot="-335">
            <a:off x="4709950" y="1566050"/>
            <a:ext cx="30771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521425" y="1394613"/>
            <a:ext cx="6998541" cy="3374785"/>
            <a:chOff x="1521425" y="1394613"/>
            <a:chExt cx="6998541" cy="3374785"/>
          </a:xfrm>
        </p:grpSpPr>
        <p:sp>
          <p:nvSpPr>
            <p:cNvPr id="537" name="Google Shape;537;p29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2576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3582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885130" y="226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513538" y="4609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74380" y="376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83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52" name="Google Shape;552;p30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561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 rot="-907">
            <a:off x="2866812" y="306900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1157862" y="1378800"/>
            <a:ext cx="68283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70" name="Google Shape;570;p31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408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8191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9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34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616" name="Google Shape;616;p34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317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1"/>
          </p:nvPr>
        </p:nvSpPr>
        <p:spPr>
          <a:xfrm>
            <a:off x="1945650" y="3741125"/>
            <a:ext cx="5252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35"/>
          <p:cNvGrpSpPr/>
          <p:nvPr/>
        </p:nvGrpSpPr>
        <p:grpSpPr>
          <a:xfrm>
            <a:off x="386700" y="1671981"/>
            <a:ext cx="8037312" cy="2824007"/>
            <a:chOff x="386700" y="1671981"/>
            <a:chExt cx="8037312" cy="2824007"/>
          </a:xfrm>
        </p:grpSpPr>
        <p:sp>
          <p:nvSpPr>
            <p:cNvPr id="633" name="Google Shape;633;p35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492180" y="3407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42130" y="4125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47725" y="228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4565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2570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650" name="Google Shape;650;p36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28842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18794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0" name="Google Shape;680;p3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3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686" name="Google Shape;686;p3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6567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3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1" name="Google Shape;711;p3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3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715" name="Google Shape;715;p3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44578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title" idx="2"/>
          </p:nvPr>
        </p:nvSpPr>
        <p:spPr>
          <a:xfrm>
            <a:off x="1834022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"/>
          </p:nvPr>
        </p:nvSpPr>
        <p:spPr>
          <a:xfrm>
            <a:off x="183403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3"/>
          </p:nvPr>
        </p:nvSpPr>
        <p:spPr>
          <a:xfrm>
            <a:off x="5690074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subTitle" idx="4"/>
          </p:nvPr>
        </p:nvSpPr>
        <p:spPr>
          <a:xfrm>
            <a:off x="569008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40"/>
          <p:cNvSpPr txBox="1">
            <a:spLocks noGrp="1"/>
          </p:cNvSpPr>
          <p:nvPr>
            <p:ph type="title" idx="5"/>
          </p:nvPr>
        </p:nvSpPr>
        <p:spPr>
          <a:xfrm>
            <a:off x="183401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6"/>
          </p:nvPr>
        </p:nvSpPr>
        <p:spPr>
          <a:xfrm>
            <a:off x="1834022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7"/>
          </p:nvPr>
        </p:nvSpPr>
        <p:spPr>
          <a:xfrm>
            <a:off x="569006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8"/>
          </p:nvPr>
        </p:nvSpPr>
        <p:spPr>
          <a:xfrm>
            <a:off x="5690071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430100" y="1277150"/>
            <a:ext cx="8329666" cy="3103851"/>
            <a:chOff x="430100" y="1277150"/>
            <a:chExt cx="8329666" cy="3103851"/>
          </a:xfrm>
        </p:grpSpPr>
        <p:sp>
          <p:nvSpPr>
            <p:cNvPr id="741" name="Google Shape;741;p40"/>
            <p:cNvSpPr/>
            <p:nvPr/>
          </p:nvSpPr>
          <p:spPr>
            <a:xfrm>
              <a:off x="4412700" y="1317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8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353800" y="3113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30100" y="215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881150" y="3063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9179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664230" y="1391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018330" y="152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8598055" y="3601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75280" y="1451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7196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2"/>
          </p:nvPr>
        </p:nvSpPr>
        <p:spPr>
          <a:xfrm>
            <a:off x="686150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1"/>
          </p:nvPr>
        </p:nvSpPr>
        <p:spPr>
          <a:xfrm>
            <a:off x="908000" y="383226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3"/>
          </p:nvPr>
        </p:nvSpPr>
        <p:spPr>
          <a:xfrm>
            <a:off x="2585058" y="2197388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4"/>
          </p:nvPr>
        </p:nvSpPr>
        <p:spPr>
          <a:xfrm>
            <a:off x="2806908" y="138131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5"/>
          </p:nvPr>
        </p:nvSpPr>
        <p:spPr>
          <a:xfrm>
            <a:off x="4483967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2" name="Google Shape;762;p41"/>
          <p:cNvSpPr txBox="1">
            <a:spLocks noGrp="1"/>
          </p:cNvSpPr>
          <p:nvPr>
            <p:ph type="subTitle" idx="6"/>
          </p:nvPr>
        </p:nvSpPr>
        <p:spPr>
          <a:xfrm>
            <a:off x="4705817" y="383210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7"/>
          </p:nvPr>
        </p:nvSpPr>
        <p:spPr>
          <a:xfrm>
            <a:off x="6382875" y="21974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41"/>
          <p:cNvSpPr txBox="1">
            <a:spLocks noGrp="1"/>
          </p:cNvSpPr>
          <p:nvPr>
            <p:ph type="subTitle" idx="8"/>
          </p:nvPr>
        </p:nvSpPr>
        <p:spPr>
          <a:xfrm>
            <a:off x="6604725" y="138115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441455" y="1277150"/>
            <a:ext cx="8323937" cy="3103851"/>
            <a:chOff x="441455" y="1277150"/>
            <a:chExt cx="8323937" cy="3103851"/>
          </a:xfrm>
        </p:grpSpPr>
        <p:sp>
          <p:nvSpPr>
            <p:cNvPr id="766" name="Google Shape;766;p41"/>
            <p:cNvSpPr/>
            <p:nvPr/>
          </p:nvSpPr>
          <p:spPr>
            <a:xfrm>
              <a:off x="44889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603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1950" y="3755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841750" y="3030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654830" y="200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34830" y="305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84420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7735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42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2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792" name="Google Shape;792;p42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804" name="Google Shape;804;p4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808" name="Google Shape;808;p4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7629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43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43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9" name="Google Shape;819;p43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43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1" name="Google Shape;821;p43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43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826" name="Google Shape;826;p43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56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4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852" name="Google Shape;852;p44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277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2"/>
          </p:nvPr>
        </p:nvSpPr>
        <p:spPr>
          <a:xfrm>
            <a:off x="71997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1997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title" idx="3"/>
          </p:nvPr>
        </p:nvSpPr>
        <p:spPr>
          <a:xfrm>
            <a:off x="3419246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4"/>
          </p:nvPr>
        </p:nvSpPr>
        <p:spPr>
          <a:xfrm>
            <a:off x="3419246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title" idx="5"/>
          </p:nvPr>
        </p:nvSpPr>
        <p:spPr>
          <a:xfrm>
            <a:off x="206961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6"/>
          </p:nvPr>
        </p:nvSpPr>
        <p:spPr>
          <a:xfrm>
            <a:off x="2069613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title" idx="7"/>
          </p:nvPr>
        </p:nvSpPr>
        <p:spPr>
          <a:xfrm>
            <a:off x="476888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5" name="Google Shape;875;p45"/>
          <p:cNvSpPr txBox="1">
            <a:spLocks noGrp="1"/>
          </p:cNvSpPr>
          <p:nvPr>
            <p:ph type="subTitle" idx="8"/>
          </p:nvPr>
        </p:nvSpPr>
        <p:spPr>
          <a:xfrm>
            <a:off x="4768884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45"/>
          <p:cNvSpPr txBox="1">
            <a:spLocks noGrp="1"/>
          </p:cNvSpPr>
          <p:nvPr>
            <p:ph type="title" idx="9"/>
          </p:nvPr>
        </p:nvSpPr>
        <p:spPr>
          <a:xfrm>
            <a:off x="611852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7" name="Google Shape;877;p45"/>
          <p:cNvSpPr txBox="1">
            <a:spLocks noGrp="1"/>
          </p:cNvSpPr>
          <p:nvPr>
            <p:ph type="subTitle" idx="13"/>
          </p:nvPr>
        </p:nvSpPr>
        <p:spPr>
          <a:xfrm>
            <a:off x="611852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2115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6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46"/>
          <p:cNvSpPr txBox="1">
            <a:spLocks noGrp="1"/>
          </p:cNvSpPr>
          <p:nvPr>
            <p:ph type="title" hasCustomPrompt="1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2" name="Google Shape;882;p46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46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4" name="Google Shape;884;p46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6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6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888" name="Google Shape;888;p46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4675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4" name="Google Shape;904;p47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47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7" name="Google Shape;907;p47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47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0" name="Google Shape;910;p47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1" name="Google Shape;911;p47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913" name="Google Shape;913;p47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8525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111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5" name="Google Shape;945;p49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46" name="Google Shape;946;p49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49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949" name="Google Shape;949;p49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906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96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110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684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49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70" r:id="rId8"/>
    <p:sldLayoutId id="2147483671" r:id="rId9"/>
    <p:sldLayoutId id="2147483678" r:id="rId10"/>
    <p:sldLayoutId id="2147483683" r:id="rId11"/>
    <p:sldLayoutId id="2147483694" r:id="rId12"/>
    <p:sldLayoutId id="2147483696" r:id="rId13"/>
    <p:sldLayoutId id="2147483697" r:id="rId14"/>
    <p:sldLayoutId id="2147483699" r:id="rId15"/>
    <p:sldLayoutId id="2147483700" r:id="rId16"/>
    <p:sldLayoutId id="214748370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610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  <p:sldLayoutId id="2147483748" r:id="rId42"/>
    <p:sldLayoutId id="2147483749" r:id="rId43"/>
    <p:sldLayoutId id="2147483750" r:id="rId44"/>
    <p:sldLayoutId id="2147483751" r:id="rId45"/>
    <p:sldLayoutId id="2147483752" r:id="rId46"/>
    <p:sldLayoutId id="2147483753" r:id="rId47"/>
    <p:sldLayoutId id="2147483754" r:id="rId48"/>
    <p:sldLayoutId id="2147483755" r:id="rId49"/>
    <p:sldLayoutId id="2147483756" r:id="rId50"/>
    <p:sldLayoutId id="2147483757" r:id="rId51"/>
    <p:sldLayoutId id="2147483758" r:id="rId52"/>
    <p:sldLayoutId id="2147483759" r:id="rId53"/>
    <p:sldLayoutId id="2147483760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 Gilbert Kipkirui Cheruiyot, DSF-PT08P4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1604" name="Google Shape;1604;p61"/>
          <p:cNvSpPr txBox="1">
            <a:spLocks noGrp="1"/>
          </p:cNvSpPr>
          <p:nvPr>
            <p:ph type="ctrTitle"/>
          </p:nvPr>
        </p:nvSpPr>
        <p:spPr>
          <a:xfrm>
            <a:off x="1809764" y="540000"/>
            <a:ext cx="6816524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</a:t>
            </a:r>
            <a:r>
              <a:rPr lang="en" dirty="0"/>
              <a:t>ovie lens recommendation system</a:t>
            </a:r>
            <a:endParaRPr sz="3800" dirty="0">
              <a:solidFill>
                <a:schemeClr val="accent6"/>
              </a:solidFill>
            </a:endParaRPr>
          </a:p>
        </p:txBody>
      </p:sp>
      <p:cxnSp>
        <p:nvCxnSpPr>
          <p:cNvPr id="1605" name="Google Shape;1605;p61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61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607" name="Google Shape;1607;p61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61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700" name="Google Shape;1700;p61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1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32" name="Google Shape;1732;p61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61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41" name="Google Shape;1741;p61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61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47" name="Google Shape;1747;p61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6187678" y="310031"/>
            <a:ext cx="725612" cy="598673"/>
            <a:chOff x="6630755" y="948704"/>
            <a:chExt cx="725612" cy="598673"/>
          </a:xfrm>
        </p:grpSpPr>
        <p:sp>
          <p:nvSpPr>
            <p:cNvPr id="1756" name="Google Shape;1756;p61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61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77" name="Google Shape;1777;p61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87" name="Google Shape;1787;p61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7242895" y="4429614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875" y="880024"/>
            <a:ext cx="2032314" cy="2304870"/>
          </a:xfrm>
        </p:spPr>
        <p:txBody>
          <a:bodyPr/>
          <a:lstStyle/>
          <a:p>
            <a:pPr indent="0" algn="l"/>
            <a:r>
              <a:rPr lang="en-GB" sz="1800" dirty="0"/>
              <a:t>The distribution of the movie ratings for the movies is highly skewed to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1DA20-3AD0-4A08-90D0-9056B39E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2" y="730931"/>
            <a:ext cx="6513843" cy="40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332" y="926533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The average rating for most users appears to be around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A691E-3E73-44C5-9502-F7653373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6" y="713556"/>
            <a:ext cx="6815334" cy="40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900" y="926533"/>
            <a:ext cx="2047995" cy="2264410"/>
          </a:xfrm>
        </p:spPr>
        <p:txBody>
          <a:bodyPr/>
          <a:lstStyle/>
          <a:p>
            <a:pPr indent="0" algn="l"/>
            <a:r>
              <a:rPr lang="en-GB" sz="1800" dirty="0"/>
              <a:t>The scatter plot suggests a larger proportion of the users have rated relatively fewer number of movies.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A2625-032F-44C6-808F-33AAF579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" y="696904"/>
            <a:ext cx="6646945" cy="40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85"/>
          <p:cNvSpPr txBox="1">
            <a:spLocks noGrp="1"/>
          </p:cNvSpPr>
          <p:nvPr>
            <p:ph type="title"/>
          </p:nvPr>
        </p:nvSpPr>
        <p:spPr>
          <a:xfrm>
            <a:off x="712172" y="3165078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 (SVD)</a:t>
            </a:r>
            <a:endParaRPr dirty="0"/>
          </a:p>
        </p:txBody>
      </p:sp>
      <p:sp>
        <p:nvSpPr>
          <p:cNvPr id="4180" name="Google Shape;4180;p85"/>
          <p:cNvSpPr txBox="1">
            <a:spLocks noGrp="1"/>
          </p:cNvSpPr>
          <p:nvPr>
            <p:ph type="subTitle" idx="1"/>
          </p:nvPr>
        </p:nvSpPr>
        <p:spPr>
          <a:xfrm>
            <a:off x="2795797" y="1257474"/>
            <a:ext cx="4120641" cy="40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Models prepared include: </a:t>
            </a:r>
            <a:endParaRPr sz="1800" dirty="0"/>
          </a:p>
        </p:txBody>
      </p:sp>
      <p:sp>
        <p:nvSpPr>
          <p:cNvPr id="4182" name="Google Shape;4182;p85"/>
          <p:cNvSpPr txBox="1">
            <a:spLocks noGrp="1"/>
          </p:cNvSpPr>
          <p:nvPr>
            <p:ph type="title" idx="3"/>
          </p:nvPr>
        </p:nvSpPr>
        <p:spPr>
          <a:xfrm>
            <a:off x="3339237" y="3197757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Content-Based Filtering</a:t>
            </a:r>
            <a:endParaRPr dirty="0"/>
          </a:p>
        </p:txBody>
      </p:sp>
      <p:sp>
        <p:nvSpPr>
          <p:cNvPr id="4183" name="Google Shape;4183;p8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MODELLING &amp; EVALUATION</a:t>
            </a:r>
            <a:endParaRPr u="sng" dirty="0">
              <a:solidFill>
                <a:schemeClr val="accent6"/>
              </a:solidFill>
            </a:endParaRPr>
          </a:p>
        </p:txBody>
      </p:sp>
      <p:sp>
        <p:nvSpPr>
          <p:cNvPr id="4185" name="Google Shape;4185;p85"/>
          <p:cNvSpPr txBox="1">
            <a:spLocks noGrp="1"/>
          </p:cNvSpPr>
          <p:nvPr>
            <p:ph type="title" idx="6"/>
          </p:nvPr>
        </p:nvSpPr>
        <p:spPr>
          <a:xfrm>
            <a:off x="5948264" y="3159833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Approach</a:t>
            </a:r>
            <a:endParaRPr dirty="0"/>
          </a:p>
        </p:txBody>
      </p:sp>
      <p:sp>
        <p:nvSpPr>
          <p:cNvPr id="4186" name="Google Shape;4186;p85"/>
          <p:cNvSpPr/>
          <p:nvPr/>
        </p:nvSpPr>
        <p:spPr>
          <a:xfrm>
            <a:off x="6609235" y="1812753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85"/>
          <p:cNvSpPr/>
          <p:nvPr/>
        </p:nvSpPr>
        <p:spPr>
          <a:xfrm>
            <a:off x="3980238" y="1831715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85"/>
          <p:cNvSpPr/>
          <p:nvPr/>
        </p:nvSpPr>
        <p:spPr>
          <a:xfrm>
            <a:off x="1373529" y="1806554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9" name="Google Shape;4189;p85"/>
          <p:cNvGrpSpPr/>
          <p:nvPr/>
        </p:nvGrpSpPr>
        <p:grpSpPr>
          <a:xfrm>
            <a:off x="4352644" y="2088393"/>
            <a:ext cx="473720" cy="341072"/>
            <a:chOff x="3588440" y="3258368"/>
            <a:chExt cx="364484" cy="262423"/>
          </a:xfrm>
        </p:grpSpPr>
        <p:sp>
          <p:nvSpPr>
            <p:cNvPr id="4190" name="Google Shape;4190;p85"/>
            <p:cNvSpPr/>
            <p:nvPr/>
          </p:nvSpPr>
          <p:spPr>
            <a:xfrm>
              <a:off x="3588440" y="3258368"/>
              <a:ext cx="364484" cy="262423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85"/>
            <p:cNvSpPr/>
            <p:nvPr/>
          </p:nvSpPr>
          <p:spPr>
            <a:xfrm>
              <a:off x="3685992" y="3347949"/>
              <a:ext cx="10606" cy="1334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85"/>
            <p:cNvSpPr/>
            <p:nvPr/>
          </p:nvSpPr>
          <p:spPr>
            <a:xfrm>
              <a:off x="3862549" y="3329785"/>
              <a:ext cx="40107" cy="30675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85"/>
            <p:cNvSpPr/>
            <p:nvPr/>
          </p:nvSpPr>
          <p:spPr>
            <a:xfrm>
              <a:off x="3703743" y="3323942"/>
              <a:ext cx="183417" cy="182083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85"/>
            <p:cNvSpPr/>
            <p:nvPr/>
          </p:nvSpPr>
          <p:spPr>
            <a:xfrm>
              <a:off x="3733624" y="3358174"/>
              <a:ext cx="138039" cy="11466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85"/>
            <p:cNvSpPr/>
            <p:nvPr/>
          </p:nvSpPr>
          <p:spPr>
            <a:xfrm>
              <a:off x="3777478" y="3386087"/>
              <a:ext cx="51062" cy="43282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6" name="Google Shape;4196;p85"/>
          <p:cNvGrpSpPr/>
          <p:nvPr/>
        </p:nvGrpSpPr>
        <p:grpSpPr>
          <a:xfrm>
            <a:off x="1733422" y="2049578"/>
            <a:ext cx="475701" cy="453166"/>
            <a:chOff x="3043239" y="3215626"/>
            <a:chExt cx="366008" cy="348670"/>
          </a:xfrm>
        </p:grpSpPr>
        <p:sp>
          <p:nvSpPr>
            <p:cNvPr id="4197" name="Google Shape;4197;p85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85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9" name="Google Shape;4199;p85"/>
          <p:cNvGrpSpPr/>
          <p:nvPr/>
        </p:nvGrpSpPr>
        <p:grpSpPr>
          <a:xfrm>
            <a:off x="7071841" y="2009751"/>
            <a:ext cx="271776" cy="498359"/>
            <a:chOff x="4218333" y="3184982"/>
            <a:chExt cx="209107" cy="383442"/>
          </a:xfrm>
        </p:grpSpPr>
        <p:sp>
          <p:nvSpPr>
            <p:cNvPr id="4200" name="Google Shape;4200;p85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85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/>
          </a:p>
        </p:txBody>
      </p:sp>
      <p:grpSp>
        <p:nvGrpSpPr>
          <p:cNvPr id="3143" name="Google Shape;3143;p73"/>
          <p:cNvGrpSpPr/>
          <p:nvPr/>
        </p:nvGrpSpPr>
        <p:grpSpPr>
          <a:xfrm>
            <a:off x="7915210" y="1808725"/>
            <a:ext cx="269074" cy="269047"/>
            <a:chOff x="7915210" y="1808725"/>
            <a:chExt cx="269074" cy="269047"/>
          </a:xfrm>
        </p:grpSpPr>
        <p:sp>
          <p:nvSpPr>
            <p:cNvPr id="3144" name="Google Shape;3144;p73"/>
            <p:cNvSpPr/>
            <p:nvPr/>
          </p:nvSpPr>
          <p:spPr>
            <a:xfrm>
              <a:off x="7988379" y="1892212"/>
              <a:ext cx="122571" cy="119222"/>
            </a:xfrm>
            <a:custGeom>
              <a:avLst/>
              <a:gdLst/>
              <a:ahLst/>
              <a:cxnLst/>
              <a:rect l="l" t="t" r="r" b="b"/>
              <a:pathLst>
                <a:path w="4538" h="4414" extrusionOk="0">
                  <a:moveTo>
                    <a:pt x="2994" y="0"/>
                  </a:moveTo>
                  <a:cubicBezTo>
                    <a:pt x="2964" y="0"/>
                    <a:pt x="2934" y="9"/>
                    <a:pt x="2907" y="27"/>
                  </a:cubicBezTo>
                  <a:cubicBezTo>
                    <a:pt x="2868" y="54"/>
                    <a:pt x="2845" y="99"/>
                    <a:pt x="2845" y="147"/>
                  </a:cubicBezTo>
                  <a:lnTo>
                    <a:pt x="2845" y="910"/>
                  </a:lnTo>
                  <a:cubicBezTo>
                    <a:pt x="2845" y="962"/>
                    <a:pt x="2873" y="1011"/>
                    <a:pt x="2918" y="1039"/>
                  </a:cubicBezTo>
                  <a:cubicBezTo>
                    <a:pt x="3308" y="1268"/>
                    <a:pt x="3551" y="1692"/>
                    <a:pt x="3551" y="2144"/>
                  </a:cubicBezTo>
                  <a:cubicBezTo>
                    <a:pt x="3551" y="2849"/>
                    <a:pt x="2975" y="3425"/>
                    <a:pt x="2269" y="3425"/>
                  </a:cubicBezTo>
                  <a:cubicBezTo>
                    <a:pt x="1564" y="3425"/>
                    <a:pt x="988" y="2849"/>
                    <a:pt x="988" y="2144"/>
                  </a:cubicBezTo>
                  <a:cubicBezTo>
                    <a:pt x="988" y="1692"/>
                    <a:pt x="1231" y="1268"/>
                    <a:pt x="1621" y="1039"/>
                  </a:cubicBezTo>
                  <a:cubicBezTo>
                    <a:pt x="1666" y="1011"/>
                    <a:pt x="1693" y="962"/>
                    <a:pt x="1693" y="910"/>
                  </a:cubicBezTo>
                  <a:lnTo>
                    <a:pt x="1693" y="148"/>
                  </a:lnTo>
                  <a:cubicBezTo>
                    <a:pt x="1693" y="100"/>
                    <a:pt x="1669" y="55"/>
                    <a:pt x="1631" y="29"/>
                  </a:cubicBezTo>
                  <a:cubicBezTo>
                    <a:pt x="1606" y="11"/>
                    <a:pt x="1577" y="1"/>
                    <a:pt x="1547" y="1"/>
                  </a:cubicBezTo>
                  <a:cubicBezTo>
                    <a:pt x="1530" y="1"/>
                    <a:pt x="1512" y="5"/>
                    <a:pt x="1495" y="11"/>
                  </a:cubicBezTo>
                  <a:cubicBezTo>
                    <a:pt x="1318" y="75"/>
                    <a:pt x="1148" y="162"/>
                    <a:pt x="991" y="270"/>
                  </a:cubicBezTo>
                  <a:cubicBezTo>
                    <a:pt x="922" y="317"/>
                    <a:pt x="905" y="408"/>
                    <a:pt x="952" y="475"/>
                  </a:cubicBezTo>
                  <a:cubicBezTo>
                    <a:pt x="981" y="518"/>
                    <a:pt x="1027" y="540"/>
                    <a:pt x="1075" y="540"/>
                  </a:cubicBezTo>
                  <a:cubicBezTo>
                    <a:pt x="1104" y="540"/>
                    <a:pt x="1133" y="532"/>
                    <a:pt x="1159" y="514"/>
                  </a:cubicBezTo>
                  <a:cubicBezTo>
                    <a:pt x="1234" y="461"/>
                    <a:pt x="1315" y="415"/>
                    <a:pt x="1397" y="374"/>
                  </a:cubicBezTo>
                  <a:lnTo>
                    <a:pt x="1397" y="830"/>
                  </a:lnTo>
                  <a:cubicBezTo>
                    <a:pt x="960" y="1121"/>
                    <a:pt x="692" y="1618"/>
                    <a:pt x="692" y="2145"/>
                  </a:cubicBezTo>
                  <a:cubicBezTo>
                    <a:pt x="692" y="3015"/>
                    <a:pt x="1400" y="3722"/>
                    <a:pt x="2269" y="3722"/>
                  </a:cubicBezTo>
                  <a:cubicBezTo>
                    <a:pt x="3139" y="3722"/>
                    <a:pt x="3847" y="3015"/>
                    <a:pt x="3847" y="2145"/>
                  </a:cubicBezTo>
                  <a:cubicBezTo>
                    <a:pt x="3847" y="1618"/>
                    <a:pt x="3579" y="1121"/>
                    <a:pt x="3140" y="830"/>
                  </a:cubicBezTo>
                  <a:lnTo>
                    <a:pt x="3140" y="374"/>
                  </a:lnTo>
                  <a:cubicBezTo>
                    <a:pt x="3808" y="703"/>
                    <a:pt x="4242" y="1390"/>
                    <a:pt x="4242" y="2145"/>
                  </a:cubicBezTo>
                  <a:cubicBezTo>
                    <a:pt x="4242" y="3232"/>
                    <a:pt x="3357" y="4117"/>
                    <a:pt x="2269" y="4117"/>
                  </a:cubicBezTo>
                  <a:cubicBezTo>
                    <a:pt x="1182" y="4117"/>
                    <a:pt x="297" y="3232"/>
                    <a:pt x="297" y="2145"/>
                  </a:cubicBezTo>
                  <a:cubicBezTo>
                    <a:pt x="297" y="1710"/>
                    <a:pt x="437" y="1297"/>
                    <a:pt x="701" y="950"/>
                  </a:cubicBezTo>
                  <a:cubicBezTo>
                    <a:pt x="751" y="886"/>
                    <a:pt x="739" y="793"/>
                    <a:pt x="673" y="741"/>
                  </a:cubicBezTo>
                  <a:cubicBezTo>
                    <a:pt x="647" y="721"/>
                    <a:pt x="616" y="711"/>
                    <a:pt x="585" y="711"/>
                  </a:cubicBezTo>
                  <a:cubicBezTo>
                    <a:pt x="540" y="711"/>
                    <a:pt x="496" y="732"/>
                    <a:pt x="466" y="769"/>
                  </a:cubicBezTo>
                  <a:cubicBezTo>
                    <a:pt x="163" y="1168"/>
                    <a:pt x="1" y="1643"/>
                    <a:pt x="1" y="2145"/>
                  </a:cubicBezTo>
                  <a:cubicBezTo>
                    <a:pt x="1" y="3395"/>
                    <a:pt x="1019" y="4413"/>
                    <a:pt x="2269" y="4413"/>
                  </a:cubicBezTo>
                  <a:cubicBezTo>
                    <a:pt x="3520" y="4413"/>
                    <a:pt x="4538" y="3397"/>
                    <a:pt x="4538" y="2145"/>
                  </a:cubicBezTo>
                  <a:cubicBezTo>
                    <a:pt x="4538" y="1191"/>
                    <a:pt x="3937" y="335"/>
                    <a:pt x="3044" y="8"/>
                  </a:cubicBezTo>
                  <a:cubicBezTo>
                    <a:pt x="3028" y="3"/>
                    <a:pt x="3011" y="0"/>
                    <a:pt x="2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3"/>
            <p:cNvSpPr/>
            <p:nvPr/>
          </p:nvSpPr>
          <p:spPr>
            <a:xfrm>
              <a:off x="8037672" y="1875196"/>
              <a:ext cx="23985" cy="55100"/>
            </a:xfrm>
            <a:custGeom>
              <a:avLst/>
              <a:gdLst/>
              <a:ahLst/>
              <a:cxnLst/>
              <a:rect l="l" t="t" r="r" b="b"/>
              <a:pathLst>
                <a:path w="888" h="2040" extrusionOk="0">
                  <a:moveTo>
                    <a:pt x="444" y="296"/>
                  </a:moveTo>
                  <a:cubicBezTo>
                    <a:pt x="526" y="296"/>
                    <a:pt x="592" y="363"/>
                    <a:pt x="592" y="444"/>
                  </a:cubicBezTo>
                  <a:lnTo>
                    <a:pt x="592" y="1596"/>
                  </a:lnTo>
                  <a:cubicBezTo>
                    <a:pt x="592" y="1678"/>
                    <a:pt x="526" y="1743"/>
                    <a:pt x="444" y="1743"/>
                  </a:cubicBezTo>
                  <a:cubicBezTo>
                    <a:pt x="363" y="1743"/>
                    <a:pt x="296" y="1678"/>
                    <a:pt x="296" y="1596"/>
                  </a:cubicBezTo>
                  <a:lnTo>
                    <a:pt x="296" y="444"/>
                  </a:lnTo>
                  <a:cubicBezTo>
                    <a:pt x="296" y="363"/>
                    <a:pt x="363" y="296"/>
                    <a:pt x="444" y="296"/>
                  </a:cubicBezTo>
                  <a:close/>
                  <a:moveTo>
                    <a:pt x="444" y="0"/>
                  </a:moveTo>
                  <a:cubicBezTo>
                    <a:pt x="199" y="0"/>
                    <a:pt x="0" y="199"/>
                    <a:pt x="0" y="444"/>
                  </a:cubicBezTo>
                  <a:lnTo>
                    <a:pt x="0" y="1596"/>
                  </a:lnTo>
                  <a:cubicBezTo>
                    <a:pt x="0" y="1841"/>
                    <a:pt x="199" y="2039"/>
                    <a:pt x="444" y="2039"/>
                  </a:cubicBezTo>
                  <a:cubicBezTo>
                    <a:pt x="690" y="2039"/>
                    <a:pt x="887" y="1841"/>
                    <a:pt x="887" y="1596"/>
                  </a:cubicBezTo>
                  <a:lnTo>
                    <a:pt x="887" y="444"/>
                  </a:lnTo>
                  <a:cubicBezTo>
                    <a:pt x="887" y="199"/>
                    <a:pt x="69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3"/>
            <p:cNvSpPr/>
            <p:nvPr/>
          </p:nvSpPr>
          <p:spPr>
            <a:xfrm>
              <a:off x="7932685" y="1826335"/>
              <a:ext cx="233934" cy="233907"/>
            </a:xfrm>
            <a:custGeom>
              <a:avLst/>
              <a:gdLst/>
              <a:ahLst/>
              <a:cxnLst/>
              <a:rect l="l" t="t" r="r" b="b"/>
              <a:pathLst>
                <a:path w="8661" h="8660" extrusionOk="0">
                  <a:moveTo>
                    <a:pt x="4331" y="1"/>
                  </a:moveTo>
                  <a:cubicBezTo>
                    <a:pt x="3636" y="1"/>
                    <a:pt x="2973" y="159"/>
                    <a:pt x="2359" y="475"/>
                  </a:cubicBezTo>
                  <a:cubicBezTo>
                    <a:pt x="2287" y="511"/>
                    <a:pt x="2258" y="601"/>
                    <a:pt x="2295" y="673"/>
                  </a:cubicBezTo>
                  <a:cubicBezTo>
                    <a:pt x="2320" y="724"/>
                    <a:pt x="2372" y="753"/>
                    <a:pt x="2425" y="753"/>
                  </a:cubicBezTo>
                  <a:cubicBezTo>
                    <a:pt x="2448" y="753"/>
                    <a:pt x="2471" y="748"/>
                    <a:pt x="2493" y="737"/>
                  </a:cubicBezTo>
                  <a:cubicBezTo>
                    <a:pt x="3065" y="444"/>
                    <a:pt x="3683" y="296"/>
                    <a:pt x="4329" y="296"/>
                  </a:cubicBezTo>
                  <a:cubicBezTo>
                    <a:pt x="6553" y="296"/>
                    <a:pt x="8362" y="2105"/>
                    <a:pt x="8362" y="4329"/>
                  </a:cubicBezTo>
                  <a:cubicBezTo>
                    <a:pt x="8362" y="6553"/>
                    <a:pt x="6553" y="8362"/>
                    <a:pt x="4329" y="8362"/>
                  </a:cubicBezTo>
                  <a:cubicBezTo>
                    <a:pt x="2105" y="8362"/>
                    <a:pt x="296" y="6553"/>
                    <a:pt x="296" y="4329"/>
                  </a:cubicBezTo>
                  <a:cubicBezTo>
                    <a:pt x="296" y="3185"/>
                    <a:pt x="785" y="2089"/>
                    <a:pt x="1637" y="1327"/>
                  </a:cubicBezTo>
                  <a:cubicBezTo>
                    <a:pt x="1697" y="1272"/>
                    <a:pt x="1703" y="1179"/>
                    <a:pt x="1649" y="1118"/>
                  </a:cubicBezTo>
                  <a:cubicBezTo>
                    <a:pt x="1620" y="1086"/>
                    <a:pt x="1579" y="1070"/>
                    <a:pt x="1538" y="1070"/>
                  </a:cubicBezTo>
                  <a:cubicBezTo>
                    <a:pt x="1504" y="1070"/>
                    <a:pt x="1468" y="1082"/>
                    <a:pt x="1440" y="1107"/>
                  </a:cubicBezTo>
                  <a:cubicBezTo>
                    <a:pt x="525" y="1928"/>
                    <a:pt x="1" y="3103"/>
                    <a:pt x="1" y="4331"/>
                  </a:cubicBezTo>
                  <a:cubicBezTo>
                    <a:pt x="1" y="5487"/>
                    <a:pt x="451" y="6573"/>
                    <a:pt x="1269" y="7391"/>
                  </a:cubicBezTo>
                  <a:cubicBezTo>
                    <a:pt x="2086" y="8208"/>
                    <a:pt x="3174" y="8659"/>
                    <a:pt x="4329" y="8659"/>
                  </a:cubicBezTo>
                  <a:cubicBezTo>
                    <a:pt x="5486" y="8659"/>
                    <a:pt x="6572" y="8211"/>
                    <a:pt x="7389" y="7391"/>
                  </a:cubicBezTo>
                  <a:cubicBezTo>
                    <a:pt x="8206" y="6572"/>
                    <a:pt x="8657" y="5487"/>
                    <a:pt x="8657" y="4331"/>
                  </a:cubicBezTo>
                  <a:cubicBezTo>
                    <a:pt x="8661" y="3174"/>
                    <a:pt x="8211" y="2086"/>
                    <a:pt x="7392" y="1269"/>
                  </a:cubicBezTo>
                  <a:cubicBezTo>
                    <a:pt x="6575" y="452"/>
                    <a:pt x="5487" y="1"/>
                    <a:pt x="4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3"/>
            <p:cNvSpPr/>
            <p:nvPr/>
          </p:nvSpPr>
          <p:spPr>
            <a:xfrm>
              <a:off x="7915210" y="1808725"/>
              <a:ext cx="269074" cy="269047"/>
            </a:xfrm>
            <a:custGeom>
              <a:avLst/>
              <a:gdLst/>
              <a:ahLst/>
              <a:cxnLst/>
              <a:rect l="l" t="t" r="r" b="b"/>
              <a:pathLst>
                <a:path w="9962" h="9961" extrusionOk="0">
                  <a:moveTo>
                    <a:pt x="4978" y="1"/>
                  </a:moveTo>
                  <a:cubicBezTo>
                    <a:pt x="4304" y="1"/>
                    <a:pt x="3650" y="133"/>
                    <a:pt x="3035" y="394"/>
                  </a:cubicBezTo>
                  <a:cubicBezTo>
                    <a:pt x="2959" y="425"/>
                    <a:pt x="2923" y="513"/>
                    <a:pt x="2957" y="589"/>
                  </a:cubicBezTo>
                  <a:cubicBezTo>
                    <a:pt x="2981" y="645"/>
                    <a:pt x="3035" y="679"/>
                    <a:pt x="3093" y="679"/>
                  </a:cubicBezTo>
                  <a:cubicBezTo>
                    <a:pt x="3113" y="679"/>
                    <a:pt x="3133" y="675"/>
                    <a:pt x="3152" y="667"/>
                  </a:cubicBezTo>
                  <a:cubicBezTo>
                    <a:pt x="3731" y="421"/>
                    <a:pt x="4346" y="296"/>
                    <a:pt x="4981" y="296"/>
                  </a:cubicBezTo>
                  <a:cubicBezTo>
                    <a:pt x="7564" y="296"/>
                    <a:pt x="9666" y="2397"/>
                    <a:pt x="9666" y="4981"/>
                  </a:cubicBezTo>
                  <a:cubicBezTo>
                    <a:pt x="9666" y="7565"/>
                    <a:pt x="7564" y="9666"/>
                    <a:pt x="4981" y="9666"/>
                  </a:cubicBezTo>
                  <a:cubicBezTo>
                    <a:pt x="2397" y="9666"/>
                    <a:pt x="296" y="7565"/>
                    <a:pt x="296" y="4981"/>
                  </a:cubicBezTo>
                  <a:cubicBezTo>
                    <a:pt x="296" y="3534"/>
                    <a:pt x="950" y="2189"/>
                    <a:pt x="2089" y="1294"/>
                  </a:cubicBezTo>
                  <a:cubicBezTo>
                    <a:pt x="2153" y="1244"/>
                    <a:pt x="2165" y="1151"/>
                    <a:pt x="2114" y="1087"/>
                  </a:cubicBezTo>
                  <a:cubicBezTo>
                    <a:pt x="2085" y="1049"/>
                    <a:pt x="2041" y="1029"/>
                    <a:pt x="1997" y="1029"/>
                  </a:cubicBezTo>
                  <a:cubicBezTo>
                    <a:pt x="1966" y="1029"/>
                    <a:pt x="1934" y="1040"/>
                    <a:pt x="1907" y="1060"/>
                  </a:cubicBezTo>
                  <a:cubicBezTo>
                    <a:pt x="1325" y="1517"/>
                    <a:pt x="844" y="2106"/>
                    <a:pt x="517" y="2765"/>
                  </a:cubicBezTo>
                  <a:cubicBezTo>
                    <a:pt x="173" y="3457"/>
                    <a:pt x="0" y="4203"/>
                    <a:pt x="0" y="4980"/>
                  </a:cubicBezTo>
                  <a:cubicBezTo>
                    <a:pt x="0" y="6310"/>
                    <a:pt x="517" y="7562"/>
                    <a:pt x="1459" y="8500"/>
                  </a:cubicBezTo>
                  <a:cubicBezTo>
                    <a:pt x="2400" y="9442"/>
                    <a:pt x="3650" y="9960"/>
                    <a:pt x="4981" y="9960"/>
                  </a:cubicBezTo>
                  <a:cubicBezTo>
                    <a:pt x="6312" y="9960"/>
                    <a:pt x="7561" y="9442"/>
                    <a:pt x="8501" y="8500"/>
                  </a:cubicBezTo>
                  <a:cubicBezTo>
                    <a:pt x="9443" y="7559"/>
                    <a:pt x="9961" y="6310"/>
                    <a:pt x="9961" y="4980"/>
                  </a:cubicBezTo>
                  <a:cubicBezTo>
                    <a:pt x="9961" y="3649"/>
                    <a:pt x="9441" y="2401"/>
                    <a:pt x="8500" y="1460"/>
                  </a:cubicBezTo>
                  <a:cubicBezTo>
                    <a:pt x="7558" y="519"/>
                    <a:pt x="6308" y="1"/>
                    <a:pt x="4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73"/>
          <p:cNvGrpSpPr/>
          <p:nvPr/>
        </p:nvGrpSpPr>
        <p:grpSpPr>
          <a:xfrm>
            <a:off x="7915194" y="2987349"/>
            <a:ext cx="269073" cy="197794"/>
            <a:chOff x="7915194" y="2987349"/>
            <a:chExt cx="269073" cy="197794"/>
          </a:xfrm>
        </p:grpSpPr>
        <p:sp>
          <p:nvSpPr>
            <p:cNvPr id="3149" name="Google Shape;3149;p73"/>
            <p:cNvSpPr/>
            <p:nvPr/>
          </p:nvSpPr>
          <p:spPr>
            <a:xfrm>
              <a:off x="7915194" y="2987349"/>
              <a:ext cx="80085" cy="169569"/>
            </a:xfrm>
            <a:custGeom>
              <a:avLst/>
              <a:gdLst/>
              <a:ahLst/>
              <a:cxnLst/>
              <a:rect l="l" t="t" r="r" b="b"/>
              <a:pathLst>
                <a:path w="2965" h="6278" extrusionOk="0">
                  <a:moveTo>
                    <a:pt x="174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1167"/>
                  </a:lnTo>
                  <a:cubicBezTo>
                    <a:pt x="1" y="1262"/>
                    <a:pt x="79" y="1339"/>
                    <a:pt x="174" y="1339"/>
                  </a:cubicBezTo>
                  <a:lnTo>
                    <a:pt x="1820" y="1339"/>
                  </a:lnTo>
                  <a:cubicBezTo>
                    <a:pt x="2046" y="1339"/>
                    <a:pt x="2267" y="1433"/>
                    <a:pt x="2427" y="1595"/>
                  </a:cubicBezTo>
                  <a:cubicBezTo>
                    <a:pt x="2583" y="1755"/>
                    <a:pt x="2667" y="1960"/>
                    <a:pt x="2662" y="2178"/>
                  </a:cubicBezTo>
                  <a:cubicBezTo>
                    <a:pt x="2654" y="2623"/>
                    <a:pt x="2284" y="2986"/>
                    <a:pt x="1839" y="2986"/>
                  </a:cubicBezTo>
                  <a:lnTo>
                    <a:pt x="905" y="2986"/>
                  </a:lnTo>
                  <a:cubicBezTo>
                    <a:pt x="810" y="2986"/>
                    <a:pt x="732" y="3064"/>
                    <a:pt x="732" y="3159"/>
                  </a:cubicBezTo>
                  <a:lnTo>
                    <a:pt x="732" y="4152"/>
                  </a:lnTo>
                  <a:cubicBezTo>
                    <a:pt x="732" y="4186"/>
                    <a:pt x="742" y="4217"/>
                    <a:pt x="760" y="4247"/>
                  </a:cubicBezTo>
                  <a:cubicBezTo>
                    <a:pt x="788" y="4301"/>
                    <a:pt x="847" y="4335"/>
                    <a:pt x="911" y="4335"/>
                  </a:cubicBezTo>
                  <a:lnTo>
                    <a:pt x="1820" y="4335"/>
                  </a:lnTo>
                  <a:cubicBezTo>
                    <a:pt x="2046" y="4335"/>
                    <a:pt x="2267" y="4429"/>
                    <a:pt x="2427" y="4591"/>
                  </a:cubicBezTo>
                  <a:cubicBezTo>
                    <a:pt x="2583" y="4751"/>
                    <a:pt x="2667" y="4956"/>
                    <a:pt x="2662" y="5174"/>
                  </a:cubicBezTo>
                  <a:cubicBezTo>
                    <a:pt x="2654" y="5619"/>
                    <a:pt x="2284" y="5982"/>
                    <a:pt x="1839" y="5982"/>
                  </a:cubicBezTo>
                  <a:cubicBezTo>
                    <a:pt x="1758" y="5982"/>
                    <a:pt x="1691" y="6048"/>
                    <a:pt x="1691" y="6130"/>
                  </a:cubicBezTo>
                  <a:cubicBezTo>
                    <a:pt x="1691" y="6212"/>
                    <a:pt x="1758" y="6278"/>
                    <a:pt x="1839" y="6278"/>
                  </a:cubicBezTo>
                  <a:cubicBezTo>
                    <a:pt x="2135" y="6278"/>
                    <a:pt x="2412" y="6166"/>
                    <a:pt x="2623" y="5957"/>
                  </a:cubicBezTo>
                  <a:cubicBezTo>
                    <a:pt x="2833" y="5750"/>
                    <a:pt x="2952" y="5475"/>
                    <a:pt x="2958" y="5181"/>
                  </a:cubicBezTo>
                  <a:cubicBezTo>
                    <a:pt x="2964" y="4883"/>
                    <a:pt x="2851" y="4602"/>
                    <a:pt x="2639" y="4385"/>
                  </a:cubicBezTo>
                  <a:cubicBezTo>
                    <a:pt x="2423" y="4169"/>
                    <a:pt x="2125" y="4043"/>
                    <a:pt x="1820" y="4043"/>
                  </a:cubicBezTo>
                  <a:lnTo>
                    <a:pt x="1028" y="4043"/>
                  </a:lnTo>
                  <a:lnTo>
                    <a:pt x="1028" y="3283"/>
                  </a:lnTo>
                  <a:lnTo>
                    <a:pt x="1839" y="3283"/>
                  </a:lnTo>
                  <a:cubicBezTo>
                    <a:pt x="2135" y="3283"/>
                    <a:pt x="2412" y="3171"/>
                    <a:pt x="2623" y="2963"/>
                  </a:cubicBezTo>
                  <a:cubicBezTo>
                    <a:pt x="2833" y="2757"/>
                    <a:pt x="2952" y="2480"/>
                    <a:pt x="2958" y="2186"/>
                  </a:cubicBezTo>
                  <a:cubicBezTo>
                    <a:pt x="2964" y="1889"/>
                    <a:pt x="2851" y="1607"/>
                    <a:pt x="2639" y="1391"/>
                  </a:cubicBezTo>
                  <a:cubicBezTo>
                    <a:pt x="2426" y="1173"/>
                    <a:pt x="2127" y="1047"/>
                    <a:pt x="1822" y="1047"/>
                  </a:cubicBezTo>
                  <a:lnTo>
                    <a:pt x="297" y="1047"/>
                  </a:lnTo>
                  <a:lnTo>
                    <a:pt x="297" y="298"/>
                  </a:lnTo>
                  <a:lnTo>
                    <a:pt x="547" y="298"/>
                  </a:lnTo>
                  <a:cubicBezTo>
                    <a:pt x="630" y="298"/>
                    <a:pt x="695" y="231"/>
                    <a:pt x="695" y="149"/>
                  </a:cubicBezTo>
                  <a:cubicBezTo>
                    <a:pt x="695" y="68"/>
                    <a:pt x="630" y="1"/>
                    <a:pt x="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3"/>
            <p:cNvSpPr/>
            <p:nvPr/>
          </p:nvSpPr>
          <p:spPr>
            <a:xfrm>
              <a:off x="7915842" y="2987484"/>
              <a:ext cx="131674" cy="197659"/>
            </a:xfrm>
            <a:custGeom>
              <a:avLst/>
              <a:gdLst/>
              <a:ahLst/>
              <a:cxnLst/>
              <a:rect l="l" t="t" r="r" b="b"/>
              <a:pathLst>
                <a:path w="4875" h="7318" extrusionOk="0">
                  <a:moveTo>
                    <a:pt x="2915" y="310"/>
                  </a:moveTo>
                  <a:lnTo>
                    <a:pt x="2915" y="310"/>
                  </a:lnTo>
                  <a:cubicBezTo>
                    <a:pt x="3843" y="422"/>
                    <a:pt x="4568" y="1204"/>
                    <a:pt x="4576" y="2148"/>
                  </a:cubicBezTo>
                  <a:cubicBezTo>
                    <a:pt x="4581" y="2684"/>
                    <a:pt x="4352" y="3197"/>
                    <a:pt x="3953" y="3555"/>
                  </a:cubicBezTo>
                  <a:cubicBezTo>
                    <a:pt x="3922" y="3582"/>
                    <a:pt x="3905" y="3624"/>
                    <a:pt x="3905" y="3666"/>
                  </a:cubicBezTo>
                  <a:cubicBezTo>
                    <a:pt x="3905" y="3709"/>
                    <a:pt x="3922" y="3748"/>
                    <a:pt x="3953" y="3776"/>
                  </a:cubicBezTo>
                  <a:cubicBezTo>
                    <a:pt x="4344" y="4123"/>
                    <a:pt x="4573" y="4623"/>
                    <a:pt x="4576" y="5143"/>
                  </a:cubicBezTo>
                  <a:cubicBezTo>
                    <a:pt x="4581" y="5644"/>
                    <a:pt x="4388" y="6116"/>
                    <a:pt x="4036" y="6472"/>
                  </a:cubicBezTo>
                  <a:cubicBezTo>
                    <a:pt x="3734" y="6776"/>
                    <a:pt x="3348" y="6962"/>
                    <a:pt x="2931" y="7011"/>
                  </a:cubicBezTo>
                  <a:cubicBezTo>
                    <a:pt x="3082" y="6919"/>
                    <a:pt x="3222" y="6808"/>
                    <a:pt x="3351" y="6679"/>
                  </a:cubicBezTo>
                  <a:cubicBezTo>
                    <a:pt x="3759" y="6267"/>
                    <a:pt x="3983" y="5720"/>
                    <a:pt x="3977" y="5141"/>
                  </a:cubicBezTo>
                  <a:cubicBezTo>
                    <a:pt x="3974" y="4590"/>
                    <a:pt x="3753" y="4061"/>
                    <a:pt x="3370" y="3664"/>
                  </a:cubicBezTo>
                  <a:cubicBezTo>
                    <a:pt x="3760" y="3258"/>
                    <a:pt x="3981" y="2713"/>
                    <a:pt x="3977" y="2147"/>
                  </a:cubicBezTo>
                  <a:cubicBezTo>
                    <a:pt x="3971" y="1369"/>
                    <a:pt x="3546" y="687"/>
                    <a:pt x="2915" y="310"/>
                  </a:cubicBezTo>
                  <a:close/>
                  <a:moveTo>
                    <a:pt x="1455" y="1"/>
                  </a:moveTo>
                  <a:cubicBezTo>
                    <a:pt x="1373" y="1"/>
                    <a:pt x="1308" y="66"/>
                    <a:pt x="1308" y="148"/>
                  </a:cubicBezTo>
                  <a:cubicBezTo>
                    <a:pt x="1308" y="231"/>
                    <a:pt x="1374" y="296"/>
                    <a:pt x="1455" y="296"/>
                  </a:cubicBezTo>
                  <a:lnTo>
                    <a:pt x="1790" y="296"/>
                  </a:lnTo>
                  <a:cubicBezTo>
                    <a:pt x="2825" y="296"/>
                    <a:pt x="3673" y="1127"/>
                    <a:pt x="3681" y="2148"/>
                  </a:cubicBezTo>
                  <a:cubicBezTo>
                    <a:pt x="3684" y="2684"/>
                    <a:pt x="3457" y="3197"/>
                    <a:pt x="3059" y="3555"/>
                  </a:cubicBezTo>
                  <a:cubicBezTo>
                    <a:pt x="3027" y="3582"/>
                    <a:pt x="3010" y="3624"/>
                    <a:pt x="3010" y="3666"/>
                  </a:cubicBezTo>
                  <a:cubicBezTo>
                    <a:pt x="3010" y="3709"/>
                    <a:pt x="3027" y="3748"/>
                    <a:pt x="3059" y="3776"/>
                  </a:cubicBezTo>
                  <a:cubicBezTo>
                    <a:pt x="3451" y="4127"/>
                    <a:pt x="3678" y="4625"/>
                    <a:pt x="3681" y="5144"/>
                  </a:cubicBezTo>
                  <a:cubicBezTo>
                    <a:pt x="3684" y="5647"/>
                    <a:pt x="3493" y="6117"/>
                    <a:pt x="3139" y="6474"/>
                  </a:cubicBezTo>
                  <a:cubicBezTo>
                    <a:pt x="2788" y="6830"/>
                    <a:pt x="2318" y="7025"/>
                    <a:pt x="1815" y="7025"/>
                  </a:cubicBezTo>
                  <a:lnTo>
                    <a:pt x="296" y="7025"/>
                  </a:lnTo>
                  <a:lnTo>
                    <a:pt x="296" y="6274"/>
                  </a:lnTo>
                  <a:lnTo>
                    <a:pt x="903" y="6274"/>
                  </a:lnTo>
                  <a:cubicBezTo>
                    <a:pt x="985" y="6274"/>
                    <a:pt x="1051" y="6209"/>
                    <a:pt x="1051" y="6127"/>
                  </a:cubicBezTo>
                  <a:cubicBezTo>
                    <a:pt x="1051" y="6046"/>
                    <a:pt x="984" y="5979"/>
                    <a:pt x="903" y="5979"/>
                  </a:cubicBezTo>
                  <a:lnTo>
                    <a:pt x="173" y="5979"/>
                  </a:lnTo>
                  <a:cubicBezTo>
                    <a:pt x="78" y="5979"/>
                    <a:pt x="0" y="6057"/>
                    <a:pt x="0" y="6151"/>
                  </a:cubicBezTo>
                  <a:lnTo>
                    <a:pt x="0" y="7144"/>
                  </a:lnTo>
                  <a:cubicBezTo>
                    <a:pt x="0" y="7239"/>
                    <a:pt x="78" y="7317"/>
                    <a:pt x="173" y="7317"/>
                  </a:cubicBezTo>
                  <a:lnTo>
                    <a:pt x="2708" y="7317"/>
                  </a:lnTo>
                  <a:cubicBezTo>
                    <a:pt x="3289" y="7317"/>
                    <a:pt x="3834" y="7090"/>
                    <a:pt x="4241" y="6679"/>
                  </a:cubicBezTo>
                  <a:cubicBezTo>
                    <a:pt x="4651" y="6267"/>
                    <a:pt x="4873" y="5720"/>
                    <a:pt x="4867" y="5140"/>
                  </a:cubicBezTo>
                  <a:cubicBezTo>
                    <a:pt x="4864" y="4590"/>
                    <a:pt x="4644" y="4061"/>
                    <a:pt x="4262" y="3664"/>
                  </a:cubicBezTo>
                  <a:cubicBezTo>
                    <a:pt x="4655" y="3258"/>
                    <a:pt x="4875" y="2713"/>
                    <a:pt x="4870" y="2145"/>
                  </a:cubicBezTo>
                  <a:cubicBezTo>
                    <a:pt x="4861" y="962"/>
                    <a:pt x="3880" y="1"/>
                    <a:pt x="2683" y="1"/>
                  </a:cubicBezTo>
                  <a:lnTo>
                    <a:pt x="1876" y="1"/>
                  </a:lnTo>
                  <a:cubicBezTo>
                    <a:pt x="1869" y="1"/>
                    <a:pt x="1865" y="1"/>
                    <a:pt x="1859" y="2"/>
                  </a:cubicBezTo>
                  <a:cubicBezTo>
                    <a:pt x="1835" y="2"/>
                    <a:pt x="1813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3"/>
            <p:cNvSpPr/>
            <p:nvPr/>
          </p:nvSpPr>
          <p:spPr>
            <a:xfrm>
              <a:off x="8090001" y="3014629"/>
              <a:ext cx="46403" cy="143315"/>
            </a:xfrm>
            <a:custGeom>
              <a:avLst/>
              <a:gdLst/>
              <a:ahLst/>
              <a:cxnLst/>
              <a:rect l="l" t="t" r="r" b="b"/>
              <a:pathLst>
                <a:path w="1718" h="5306" extrusionOk="0">
                  <a:moveTo>
                    <a:pt x="1219" y="300"/>
                  </a:moveTo>
                  <a:cubicBezTo>
                    <a:pt x="1333" y="300"/>
                    <a:pt x="1424" y="390"/>
                    <a:pt x="1424" y="504"/>
                  </a:cubicBezTo>
                  <a:lnTo>
                    <a:pt x="1424" y="5011"/>
                  </a:lnTo>
                  <a:lnTo>
                    <a:pt x="934" y="5011"/>
                  </a:lnTo>
                  <a:cubicBezTo>
                    <a:pt x="937" y="4885"/>
                    <a:pt x="937" y="4684"/>
                    <a:pt x="939" y="4364"/>
                  </a:cubicBezTo>
                  <a:cubicBezTo>
                    <a:pt x="942" y="3946"/>
                    <a:pt x="939" y="3367"/>
                    <a:pt x="937" y="2642"/>
                  </a:cubicBezTo>
                  <a:cubicBezTo>
                    <a:pt x="934" y="1657"/>
                    <a:pt x="928" y="666"/>
                    <a:pt x="926" y="300"/>
                  </a:cubicBez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667"/>
                  </a:lnTo>
                  <a:cubicBezTo>
                    <a:pt x="0" y="748"/>
                    <a:pt x="66" y="815"/>
                    <a:pt x="148" y="815"/>
                  </a:cubicBezTo>
                  <a:cubicBezTo>
                    <a:pt x="229" y="815"/>
                    <a:pt x="295" y="748"/>
                    <a:pt x="295" y="667"/>
                  </a:cubicBezTo>
                  <a:lnTo>
                    <a:pt x="295" y="297"/>
                  </a:lnTo>
                  <a:lnTo>
                    <a:pt x="629" y="297"/>
                  </a:lnTo>
                  <a:cubicBezTo>
                    <a:pt x="642" y="2017"/>
                    <a:pt x="651" y="4434"/>
                    <a:pt x="637" y="5009"/>
                  </a:cubicBezTo>
                  <a:lnTo>
                    <a:pt x="295" y="5009"/>
                  </a:lnTo>
                  <a:lnTo>
                    <a:pt x="295" y="1599"/>
                  </a:lnTo>
                  <a:cubicBezTo>
                    <a:pt x="295" y="1517"/>
                    <a:pt x="229" y="1452"/>
                    <a:pt x="148" y="1452"/>
                  </a:cubicBezTo>
                  <a:cubicBezTo>
                    <a:pt x="66" y="1452"/>
                    <a:pt x="0" y="1517"/>
                    <a:pt x="0" y="1599"/>
                  </a:cubicBezTo>
                  <a:lnTo>
                    <a:pt x="0" y="5157"/>
                  </a:lnTo>
                  <a:cubicBezTo>
                    <a:pt x="0" y="5238"/>
                    <a:pt x="66" y="5305"/>
                    <a:pt x="148" y="5305"/>
                  </a:cubicBezTo>
                  <a:lnTo>
                    <a:pt x="1569" y="5305"/>
                  </a:lnTo>
                  <a:cubicBezTo>
                    <a:pt x="1652" y="5305"/>
                    <a:pt x="1717" y="5238"/>
                    <a:pt x="1717" y="5157"/>
                  </a:cubicBezTo>
                  <a:lnTo>
                    <a:pt x="1717" y="501"/>
                  </a:lnTo>
                  <a:cubicBezTo>
                    <a:pt x="1717" y="227"/>
                    <a:pt x="149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3"/>
            <p:cNvSpPr/>
            <p:nvPr/>
          </p:nvSpPr>
          <p:spPr>
            <a:xfrm>
              <a:off x="8062803" y="2987484"/>
              <a:ext cx="121464" cy="197659"/>
            </a:xfrm>
            <a:custGeom>
              <a:avLst/>
              <a:gdLst/>
              <a:ahLst/>
              <a:cxnLst/>
              <a:rect l="l" t="t" r="r" b="b"/>
              <a:pathLst>
                <a:path w="4497" h="7318" extrusionOk="0">
                  <a:moveTo>
                    <a:pt x="3997" y="296"/>
                  </a:moveTo>
                  <a:cubicBezTo>
                    <a:pt x="4109" y="296"/>
                    <a:pt x="4201" y="388"/>
                    <a:pt x="4201" y="500"/>
                  </a:cubicBezTo>
                  <a:lnTo>
                    <a:pt x="4201" y="6818"/>
                  </a:lnTo>
                  <a:cubicBezTo>
                    <a:pt x="4201" y="6930"/>
                    <a:pt x="4109" y="7021"/>
                    <a:pt x="3997" y="7021"/>
                  </a:cubicBezTo>
                  <a:lnTo>
                    <a:pt x="3688" y="7021"/>
                  </a:lnTo>
                  <a:cubicBezTo>
                    <a:pt x="3717" y="6959"/>
                    <a:pt x="3733" y="6889"/>
                    <a:pt x="3733" y="6818"/>
                  </a:cubicBezTo>
                  <a:lnTo>
                    <a:pt x="3733" y="500"/>
                  </a:lnTo>
                  <a:cubicBezTo>
                    <a:pt x="3733" y="427"/>
                    <a:pt x="3717" y="358"/>
                    <a:pt x="3688" y="296"/>
                  </a:cubicBezTo>
                  <a:close/>
                  <a:moveTo>
                    <a:pt x="148" y="1"/>
                  </a:moveTo>
                  <a:cubicBezTo>
                    <a:pt x="67" y="1"/>
                    <a:pt x="0" y="66"/>
                    <a:pt x="0" y="148"/>
                  </a:cubicBezTo>
                  <a:lnTo>
                    <a:pt x="0" y="7169"/>
                  </a:lnTo>
                  <a:cubicBezTo>
                    <a:pt x="0" y="7252"/>
                    <a:pt x="67" y="7317"/>
                    <a:pt x="148" y="7317"/>
                  </a:cubicBezTo>
                  <a:lnTo>
                    <a:pt x="3997" y="7317"/>
                  </a:lnTo>
                  <a:cubicBezTo>
                    <a:pt x="4273" y="7317"/>
                    <a:pt x="4497" y="7095"/>
                    <a:pt x="4497" y="6818"/>
                  </a:cubicBezTo>
                  <a:lnTo>
                    <a:pt x="4497" y="500"/>
                  </a:lnTo>
                  <a:cubicBezTo>
                    <a:pt x="4497" y="225"/>
                    <a:pt x="4271" y="1"/>
                    <a:pt x="3997" y="1"/>
                  </a:cubicBezTo>
                  <a:lnTo>
                    <a:pt x="1943" y="1"/>
                  </a:lnTo>
                  <a:cubicBezTo>
                    <a:pt x="1860" y="1"/>
                    <a:pt x="1795" y="66"/>
                    <a:pt x="1795" y="148"/>
                  </a:cubicBezTo>
                  <a:cubicBezTo>
                    <a:pt x="1795" y="231"/>
                    <a:pt x="1860" y="296"/>
                    <a:pt x="1943" y="296"/>
                  </a:cubicBezTo>
                  <a:lnTo>
                    <a:pt x="3231" y="296"/>
                  </a:lnTo>
                  <a:cubicBezTo>
                    <a:pt x="3345" y="296"/>
                    <a:pt x="3437" y="388"/>
                    <a:pt x="3437" y="500"/>
                  </a:cubicBezTo>
                  <a:lnTo>
                    <a:pt x="3437" y="6818"/>
                  </a:lnTo>
                  <a:cubicBezTo>
                    <a:pt x="3437" y="6930"/>
                    <a:pt x="3345" y="7021"/>
                    <a:pt x="3231" y="7021"/>
                  </a:cubicBezTo>
                  <a:lnTo>
                    <a:pt x="296" y="7021"/>
                  </a:lnTo>
                  <a:lnTo>
                    <a:pt x="296" y="296"/>
                  </a:lnTo>
                  <a:lnTo>
                    <a:pt x="1065" y="296"/>
                  </a:lnTo>
                  <a:cubicBezTo>
                    <a:pt x="1146" y="296"/>
                    <a:pt x="1213" y="231"/>
                    <a:pt x="1213" y="148"/>
                  </a:cubicBezTo>
                  <a:cubicBezTo>
                    <a:pt x="1213" y="66"/>
                    <a:pt x="114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73"/>
          <p:cNvGrpSpPr/>
          <p:nvPr/>
        </p:nvGrpSpPr>
        <p:grpSpPr>
          <a:xfrm>
            <a:off x="7915211" y="4107326"/>
            <a:ext cx="269074" cy="243846"/>
            <a:chOff x="7915211" y="4107326"/>
            <a:chExt cx="269074" cy="243846"/>
          </a:xfrm>
        </p:grpSpPr>
        <p:sp>
          <p:nvSpPr>
            <p:cNvPr id="3154" name="Google Shape;3154;p73"/>
            <p:cNvSpPr/>
            <p:nvPr/>
          </p:nvSpPr>
          <p:spPr>
            <a:xfrm>
              <a:off x="8006261" y="4117455"/>
              <a:ext cx="154578" cy="21770"/>
            </a:xfrm>
            <a:custGeom>
              <a:avLst/>
              <a:gdLst/>
              <a:ahLst/>
              <a:cxnLst/>
              <a:rect l="l" t="t" r="r" b="b"/>
              <a:pathLst>
                <a:path w="5723" h="806" extrusionOk="0">
                  <a:moveTo>
                    <a:pt x="334" y="1"/>
                  </a:moveTo>
                  <a:cubicBezTo>
                    <a:pt x="150" y="1"/>
                    <a:pt x="1" y="152"/>
                    <a:pt x="1" y="334"/>
                  </a:cubicBezTo>
                  <a:lnTo>
                    <a:pt x="1" y="472"/>
                  </a:lnTo>
                  <a:cubicBezTo>
                    <a:pt x="1" y="654"/>
                    <a:pt x="149" y="805"/>
                    <a:pt x="334" y="805"/>
                  </a:cubicBezTo>
                  <a:lnTo>
                    <a:pt x="5391" y="805"/>
                  </a:lnTo>
                  <a:cubicBezTo>
                    <a:pt x="5573" y="805"/>
                    <a:pt x="5722" y="654"/>
                    <a:pt x="5722" y="472"/>
                  </a:cubicBezTo>
                  <a:lnTo>
                    <a:pt x="5722" y="334"/>
                  </a:lnTo>
                  <a:cubicBezTo>
                    <a:pt x="5722" y="148"/>
                    <a:pt x="5573" y="1"/>
                    <a:pt x="5391" y="1"/>
                  </a:cubicBezTo>
                  <a:lnTo>
                    <a:pt x="1885" y="1"/>
                  </a:lnTo>
                  <a:cubicBezTo>
                    <a:pt x="1805" y="1"/>
                    <a:pt x="1738" y="68"/>
                    <a:pt x="1738" y="148"/>
                  </a:cubicBezTo>
                  <a:cubicBezTo>
                    <a:pt x="1738" y="231"/>
                    <a:pt x="1805" y="296"/>
                    <a:pt x="1885" y="296"/>
                  </a:cubicBezTo>
                  <a:lnTo>
                    <a:pt x="5391" y="296"/>
                  </a:lnTo>
                  <a:cubicBezTo>
                    <a:pt x="5409" y="296"/>
                    <a:pt x="5425" y="312"/>
                    <a:pt x="5425" y="332"/>
                  </a:cubicBezTo>
                  <a:lnTo>
                    <a:pt x="5425" y="471"/>
                  </a:lnTo>
                  <a:cubicBezTo>
                    <a:pt x="5425" y="489"/>
                    <a:pt x="5409" y="505"/>
                    <a:pt x="5391" y="505"/>
                  </a:cubicBezTo>
                  <a:lnTo>
                    <a:pt x="334" y="505"/>
                  </a:lnTo>
                  <a:cubicBezTo>
                    <a:pt x="314" y="505"/>
                    <a:pt x="298" y="489"/>
                    <a:pt x="298" y="471"/>
                  </a:cubicBezTo>
                  <a:lnTo>
                    <a:pt x="298" y="332"/>
                  </a:lnTo>
                  <a:cubicBezTo>
                    <a:pt x="298" y="312"/>
                    <a:pt x="314" y="296"/>
                    <a:pt x="334" y="296"/>
                  </a:cubicBezTo>
                  <a:cubicBezTo>
                    <a:pt x="415" y="296"/>
                    <a:pt x="482" y="231"/>
                    <a:pt x="482" y="148"/>
                  </a:cubicBezTo>
                  <a:cubicBezTo>
                    <a:pt x="482" y="68"/>
                    <a:pt x="415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3"/>
            <p:cNvSpPr/>
            <p:nvPr/>
          </p:nvSpPr>
          <p:spPr>
            <a:xfrm>
              <a:off x="7915211" y="4107326"/>
              <a:ext cx="269074" cy="243846"/>
            </a:xfrm>
            <a:custGeom>
              <a:avLst/>
              <a:gdLst/>
              <a:ahLst/>
              <a:cxnLst/>
              <a:rect l="l" t="t" r="r" b="b"/>
              <a:pathLst>
                <a:path w="9962" h="9028" extrusionOk="0">
                  <a:moveTo>
                    <a:pt x="450" y="0"/>
                  </a:moveTo>
                  <a:cubicBezTo>
                    <a:pt x="201" y="0"/>
                    <a:pt x="0" y="203"/>
                    <a:pt x="0" y="452"/>
                  </a:cubicBezTo>
                  <a:lnTo>
                    <a:pt x="0" y="2715"/>
                  </a:lnTo>
                  <a:cubicBezTo>
                    <a:pt x="0" y="2796"/>
                    <a:pt x="66" y="2863"/>
                    <a:pt x="148" y="2863"/>
                  </a:cubicBezTo>
                  <a:cubicBezTo>
                    <a:pt x="229" y="2863"/>
                    <a:pt x="296" y="2796"/>
                    <a:pt x="296" y="2715"/>
                  </a:cubicBezTo>
                  <a:lnTo>
                    <a:pt x="296" y="1627"/>
                  </a:lnTo>
                  <a:lnTo>
                    <a:pt x="8393" y="1627"/>
                  </a:lnTo>
                  <a:cubicBezTo>
                    <a:pt x="8475" y="1627"/>
                    <a:pt x="8541" y="1562"/>
                    <a:pt x="8541" y="1479"/>
                  </a:cubicBezTo>
                  <a:cubicBezTo>
                    <a:pt x="8541" y="1397"/>
                    <a:pt x="8475" y="1331"/>
                    <a:pt x="8393" y="1331"/>
                  </a:cubicBezTo>
                  <a:lnTo>
                    <a:pt x="296" y="1331"/>
                  </a:lnTo>
                  <a:lnTo>
                    <a:pt x="296" y="453"/>
                  </a:lnTo>
                  <a:cubicBezTo>
                    <a:pt x="296" y="368"/>
                    <a:pt x="366" y="299"/>
                    <a:pt x="450" y="299"/>
                  </a:cubicBezTo>
                  <a:lnTo>
                    <a:pt x="9510" y="299"/>
                  </a:lnTo>
                  <a:cubicBezTo>
                    <a:pt x="9596" y="299"/>
                    <a:pt x="9664" y="371"/>
                    <a:pt x="9664" y="453"/>
                  </a:cubicBezTo>
                  <a:lnTo>
                    <a:pt x="9664" y="8579"/>
                  </a:lnTo>
                  <a:cubicBezTo>
                    <a:pt x="9664" y="8665"/>
                    <a:pt x="9594" y="8734"/>
                    <a:pt x="9510" y="8734"/>
                  </a:cubicBezTo>
                  <a:lnTo>
                    <a:pt x="450" y="8734"/>
                  </a:lnTo>
                  <a:cubicBezTo>
                    <a:pt x="365" y="8734"/>
                    <a:pt x="296" y="8663"/>
                    <a:pt x="296" y="8579"/>
                  </a:cubicBezTo>
                  <a:lnTo>
                    <a:pt x="296" y="4814"/>
                  </a:lnTo>
                  <a:cubicBezTo>
                    <a:pt x="296" y="4732"/>
                    <a:pt x="229" y="4667"/>
                    <a:pt x="148" y="4667"/>
                  </a:cubicBezTo>
                  <a:cubicBezTo>
                    <a:pt x="66" y="4667"/>
                    <a:pt x="0" y="4732"/>
                    <a:pt x="0" y="4814"/>
                  </a:cubicBezTo>
                  <a:lnTo>
                    <a:pt x="0" y="8578"/>
                  </a:lnTo>
                  <a:cubicBezTo>
                    <a:pt x="0" y="8827"/>
                    <a:pt x="203" y="9028"/>
                    <a:pt x="450" y="9028"/>
                  </a:cubicBezTo>
                  <a:lnTo>
                    <a:pt x="9510" y="9028"/>
                  </a:lnTo>
                  <a:cubicBezTo>
                    <a:pt x="9759" y="9028"/>
                    <a:pt x="9960" y="8825"/>
                    <a:pt x="9960" y="8578"/>
                  </a:cubicBezTo>
                  <a:lnTo>
                    <a:pt x="9960" y="452"/>
                  </a:lnTo>
                  <a:cubicBezTo>
                    <a:pt x="9962" y="203"/>
                    <a:pt x="9759" y="0"/>
                    <a:pt x="9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3"/>
            <p:cNvSpPr/>
            <p:nvPr/>
          </p:nvSpPr>
          <p:spPr>
            <a:xfrm>
              <a:off x="8014499" y="4182521"/>
              <a:ext cx="62447" cy="80544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2016" y="297"/>
                  </a:moveTo>
                  <a:lnTo>
                    <a:pt x="2016" y="2686"/>
                  </a:lnTo>
                  <a:lnTo>
                    <a:pt x="296" y="2686"/>
                  </a:lnTo>
                  <a:lnTo>
                    <a:pt x="296" y="297"/>
                  </a:lnTo>
                  <a:close/>
                  <a:moveTo>
                    <a:pt x="149" y="1"/>
                  </a:moveTo>
                  <a:cubicBezTo>
                    <a:pt x="68" y="1"/>
                    <a:pt x="1" y="66"/>
                    <a:pt x="1" y="149"/>
                  </a:cubicBezTo>
                  <a:lnTo>
                    <a:pt x="1" y="2834"/>
                  </a:lnTo>
                  <a:cubicBezTo>
                    <a:pt x="1" y="2915"/>
                    <a:pt x="68" y="2981"/>
                    <a:pt x="149" y="2981"/>
                  </a:cubicBezTo>
                  <a:lnTo>
                    <a:pt x="2164" y="2981"/>
                  </a:lnTo>
                  <a:cubicBezTo>
                    <a:pt x="2247" y="2981"/>
                    <a:pt x="2312" y="2915"/>
                    <a:pt x="2312" y="2834"/>
                  </a:cubicBezTo>
                  <a:lnTo>
                    <a:pt x="2312" y="149"/>
                  </a:lnTo>
                  <a:cubicBezTo>
                    <a:pt x="2312" y="66"/>
                    <a:pt x="2247" y="1"/>
                    <a:pt x="2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3"/>
            <p:cNvSpPr/>
            <p:nvPr/>
          </p:nvSpPr>
          <p:spPr>
            <a:xfrm>
              <a:off x="7948244" y="4195432"/>
              <a:ext cx="43054" cy="54641"/>
            </a:xfrm>
            <a:custGeom>
              <a:avLst/>
              <a:gdLst/>
              <a:ahLst/>
              <a:cxnLst/>
              <a:rect l="l" t="t" r="r" b="b"/>
              <a:pathLst>
                <a:path w="1594" h="2023" extrusionOk="0">
                  <a:moveTo>
                    <a:pt x="1297" y="296"/>
                  </a:moveTo>
                  <a:lnTo>
                    <a:pt x="1297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8" y="2023"/>
                    <a:pt x="149" y="2023"/>
                  </a:cubicBezTo>
                  <a:lnTo>
                    <a:pt x="1445" y="2023"/>
                  </a:lnTo>
                  <a:cubicBezTo>
                    <a:pt x="1526" y="2023"/>
                    <a:pt x="1593" y="1957"/>
                    <a:pt x="1593" y="1875"/>
                  </a:cubicBezTo>
                  <a:lnTo>
                    <a:pt x="1593" y="149"/>
                  </a:lnTo>
                  <a:cubicBezTo>
                    <a:pt x="1593" y="68"/>
                    <a:pt x="1526" y="1"/>
                    <a:pt x="1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3"/>
            <p:cNvSpPr/>
            <p:nvPr/>
          </p:nvSpPr>
          <p:spPr>
            <a:xfrm>
              <a:off x="8102902" y="4195432"/>
              <a:ext cx="43000" cy="54641"/>
            </a:xfrm>
            <a:custGeom>
              <a:avLst/>
              <a:gdLst/>
              <a:ahLst/>
              <a:cxnLst/>
              <a:rect l="l" t="t" r="r" b="b"/>
              <a:pathLst>
                <a:path w="1592" h="2023" extrusionOk="0">
                  <a:moveTo>
                    <a:pt x="1296" y="296"/>
                  </a:moveTo>
                  <a:lnTo>
                    <a:pt x="1296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6" y="2023"/>
                    <a:pt x="149" y="2023"/>
                  </a:cubicBezTo>
                  <a:lnTo>
                    <a:pt x="1444" y="2023"/>
                  </a:lnTo>
                  <a:cubicBezTo>
                    <a:pt x="1526" y="2023"/>
                    <a:pt x="1592" y="1957"/>
                    <a:pt x="1592" y="1875"/>
                  </a:cubicBezTo>
                  <a:lnTo>
                    <a:pt x="1592" y="149"/>
                  </a:lnTo>
                  <a:cubicBezTo>
                    <a:pt x="1592" y="68"/>
                    <a:pt x="1526" y="1"/>
                    <a:pt x="1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3"/>
            <p:cNvSpPr/>
            <p:nvPr/>
          </p:nvSpPr>
          <p:spPr>
            <a:xfrm>
              <a:off x="8024979" y="4203075"/>
              <a:ext cx="41568" cy="39435"/>
            </a:xfrm>
            <a:custGeom>
              <a:avLst/>
              <a:gdLst/>
              <a:ahLst/>
              <a:cxnLst/>
              <a:rect l="l" t="t" r="r" b="b"/>
              <a:pathLst>
                <a:path w="1539" h="1460" extrusionOk="0">
                  <a:moveTo>
                    <a:pt x="772" y="462"/>
                  </a:moveTo>
                  <a:lnTo>
                    <a:pt x="841" y="588"/>
                  </a:lnTo>
                  <a:cubicBezTo>
                    <a:pt x="863" y="627"/>
                    <a:pt x="901" y="656"/>
                    <a:pt x="947" y="664"/>
                  </a:cubicBezTo>
                  <a:lnTo>
                    <a:pt x="1088" y="689"/>
                  </a:lnTo>
                  <a:lnTo>
                    <a:pt x="981" y="792"/>
                  </a:lnTo>
                  <a:cubicBezTo>
                    <a:pt x="950" y="826"/>
                    <a:pt x="934" y="869"/>
                    <a:pt x="942" y="915"/>
                  </a:cubicBezTo>
                  <a:lnTo>
                    <a:pt x="962" y="1056"/>
                  </a:lnTo>
                  <a:lnTo>
                    <a:pt x="833" y="994"/>
                  </a:lnTo>
                  <a:cubicBezTo>
                    <a:pt x="814" y="985"/>
                    <a:pt x="791" y="978"/>
                    <a:pt x="769" y="978"/>
                  </a:cubicBezTo>
                  <a:cubicBezTo>
                    <a:pt x="747" y="978"/>
                    <a:pt x="724" y="985"/>
                    <a:pt x="704" y="994"/>
                  </a:cubicBezTo>
                  <a:lnTo>
                    <a:pt x="576" y="1056"/>
                  </a:lnTo>
                  <a:lnTo>
                    <a:pt x="595" y="915"/>
                  </a:lnTo>
                  <a:cubicBezTo>
                    <a:pt x="601" y="869"/>
                    <a:pt x="587" y="824"/>
                    <a:pt x="556" y="792"/>
                  </a:cubicBezTo>
                  <a:lnTo>
                    <a:pt x="458" y="689"/>
                  </a:lnTo>
                  <a:lnTo>
                    <a:pt x="599" y="664"/>
                  </a:lnTo>
                  <a:cubicBezTo>
                    <a:pt x="645" y="656"/>
                    <a:pt x="684" y="628"/>
                    <a:pt x="705" y="588"/>
                  </a:cubicBezTo>
                  <a:lnTo>
                    <a:pt x="772" y="462"/>
                  </a:lnTo>
                  <a:close/>
                  <a:moveTo>
                    <a:pt x="769" y="1"/>
                  </a:moveTo>
                  <a:cubicBezTo>
                    <a:pt x="715" y="1"/>
                    <a:pt x="663" y="29"/>
                    <a:pt x="638" y="79"/>
                  </a:cubicBezTo>
                  <a:lnTo>
                    <a:pt x="475" y="385"/>
                  </a:lnTo>
                  <a:lnTo>
                    <a:pt x="133" y="448"/>
                  </a:lnTo>
                  <a:cubicBezTo>
                    <a:pt x="78" y="457"/>
                    <a:pt x="36" y="496"/>
                    <a:pt x="17" y="547"/>
                  </a:cubicBezTo>
                  <a:cubicBezTo>
                    <a:pt x="0" y="600"/>
                    <a:pt x="14" y="656"/>
                    <a:pt x="52" y="695"/>
                  </a:cubicBezTo>
                  <a:lnTo>
                    <a:pt x="293" y="946"/>
                  </a:lnTo>
                  <a:lnTo>
                    <a:pt x="246" y="1290"/>
                  </a:lnTo>
                  <a:cubicBezTo>
                    <a:pt x="238" y="1344"/>
                    <a:pt x="262" y="1397"/>
                    <a:pt x="305" y="1430"/>
                  </a:cubicBezTo>
                  <a:cubicBezTo>
                    <a:pt x="332" y="1448"/>
                    <a:pt x="364" y="1458"/>
                    <a:pt x="395" y="1458"/>
                  </a:cubicBezTo>
                  <a:cubicBezTo>
                    <a:pt x="417" y="1458"/>
                    <a:pt x="438" y="1453"/>
                    <a:pt x="458" y="1444"/>
                  </a:cubicBezTo>
                  <a:lnTo>
                    <a:pt x="771" y="1293"/>
                  </a:lnTo>
                  <a:lnTo>
                    <a:pt x="1084" y="1444"/>
                  </a:lnTo>
                  <a:cubicBezTo>
                    <a:pt x="1105" y="1453"/>
                    <a:pt x="1127" y="1459"/>
                    <a:pt x="1149" y="1459"/>
                  </a:cubicBezTo>
                  <a:cubicBezTo>
                    <a:pt x="1180" y="1459"/>
                    <a:pt x="1208" y="1450"/>
                    <a:pt x="1236" y="1430"/>
                  </a:cubicBezTo>
                  <a:cubicBezTo>
                    <a:pt x="1281" y="1399"/>
                    <a:pt x="1301" y="1344"/>
                    <a:pt x="1297" y="1290"/>
                  </a:cubicBezTo>
                  <a:lnTo>
                    <a:pt x="1250" y="946"/>
                  </a:lnTo>
                  <a:lnTo>
                    <a:pt x="1491" y="695"/>
                  </a:lnTo>
                  <a:cubicBezTo>
                    <a:pt x="1524" y="656"/>
                    <a:pt x="1538" y="597"/>
                    <a:pt x="1519" y="547"/>
                  </a:cubicBezTo>
                  <a:cubicBezTo>
                    <a:pt x="1502" y="494"/>
                    <a:pt x="1460" y="457"/>
                    <a:pt x="1406" y="448"/>
                  </a:cubicBezTo>
                  <a:lnTo>
                    <a:pt x="1063" y="385"/>
                  </a:lnTo>
                  <a:lnTo>
                    <a:pt x="900" y="79"/>
                  </a:lnTo>
                  <a:cubicBezTo>
                    <a:pt x="873" y="29"/>
                    <a:pt x="824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3"/>
            <p:cNvSpPr/>
            <p:nvPr/>
          </p:nvSpPr>
          <p:spPr>
            <a:xfrm>
              <a:off x="8013203" y="4282457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3"/>
            <p:cNvSpPr/>
            <p:nvPr/>
          </p:nvSpPr>
          <p:spPr>
            <a:xfrm>
              <a:off x="8026356" y="4297582"/>
              <a:ext cx="38759" cy="8022"/>
            </a:xfrm>
            <a:custGeom>
              <a:avLst/>
              <a:gdLst/>
              <a:ahLst/>
              <a:cxnLst/>
              <a:rect l="l" t="t" r="r" b="b"/>
              <a:pathLst>
                <a:path w="1435" h="297" extrusionOk="0">
                  <a:moveTo>
                    <a:pt x="148" y="1"/>
                  </a:moveTo>
                  <a:cubicBezTo>
                    <a:pt x="66" y="1"/>
                    <a:pt x="1" y="68"/>
                    <a:pt x="1" y="149"/>
                  </a:cubicBezTo>
                  <a:cubicBezTo>
                    <a:pt x="1" y="231"/>
                    <a:pt x="66" y="297"/>
                    <a:pt x="148" y="297"/>
                  </a:cubicBezTo>
                  <a:lnTo>
                    <a:pt x="1286" y="297"/>
                  </a:lnTo>
                  <a:cubicBezTo>
                    <a:pt x="1367" y="297"/>
                    <a:pt x="1434" y="231"/>
                    <a:pt x="1434" y="149"/>
                  </a:cubicBezTo>
                  <a:cubicBezTo>
                    <a:pt x="1434" y="68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3"/>
            <p:cNvSpPr/>
            <p:nvPr/>
          </p:nvSpPr>
          <p:spPr>
            <a:xfrm>
              <a:off x="8013203" y="4312681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3"/>
            <p:cNvSpPr/>
            <p:nvPr/>
          </p:nvSpPr>
          <p:spPr>
            <a:xfrm>
              <a:off x="792804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3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3"/>
            <p:cNvSpPr/>
            <p:nvPr/>
          </p:nvSpPr>
          <p:spPr>
            <a:xfrm>
              <a:off x="7952079" y="4117455"/>
              <a:ext cx="21689" cy="21689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296"/>
                  </a:moveTo>
                  <a:cubicBezTo>
                    <a:pt x="460" y="296"/>
                    <a:pt x="506" y="343"/>
                    <a:pt x="506" y="402"/>
                  </a:cubicBezTo>
                  <a:cubicBezTo>
                    <a:pt x="506" y="460"/>
                    <a:pt x="460" y="506"/>
                    <a:pt x="402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2" y="296"/>
                  </a:cubicBezTo>
                  <a:close/>
                  <a:moveTo>
                    <a:pt x="402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2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3"/>
            <p:cNvSpPr/>
            <p:nvPr/>
          </p:nvSpPr>
          <p:spPr>
            <a:xfrm>
              <a:off x="797428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1D851-58E8-B19E-B1FF-953AEFD9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2" y="1380358"/>
            <a:ext cx="5092962" cy="32231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D2856C-91E7-B6A2-7986-D9693D4B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224">
            <a:off x="5526964" y="1629420"/>
            <a:ext cx="2148688" cy="2420071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Illustration of 2 types of recommendation systems-  Content-based Filtering (CBF) and Collaborative Filtering (CF).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416103" y="540000"/>
            <a:ext cx="8007897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Collaborati</a:t>
            </a:r>
            <a:r>
              <a:rPr lang="en-GB" u="sng" dirty="0" err="1"/>
              <a:t>ve</a:t>
            </a:r>
            <a:r>
              <a:rPr lang="en-GB" u="sng" dirty="0"/>
              <a:t> Filtering with SVD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1" y="1333254"/>
            <a:ext cx="2531842" cy="285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The 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low RMSE shows that the model is reliable to provide personalised recommendations.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All movies predicted for </a:t>
            </a:r>
            <a:r>
              <a:rPr lang="en-GB" sz="1800" dirty="0" err="1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UserId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1 are 5-star rated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EA8EC-5420-43DD-AD77-0C42BD59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1" y="1333254"/>
            <a:ext cx="5723149" cy="2919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</a:t>
            </a:r>
            <a:r>
              <a:rPr lang="en-GB" u="sng" dirty="0" err="1"/>
              <a:t>ntent</a:t>
            </a:r>
            <a:r>
              <a:rPr lang="en-GB" u="sng" dirty="0"/>
              <a:t>-Based Filtering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199"/>
            <a:ext cx="2702823" cy="199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Compared to collaborative filtering with SVD, the model’s higher RMSE suggests less accuracy in prediction.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E8179-99CA-499C-AAE9-10681174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6" y="1371601"/>
            <a:ext cx="5604103" cy="29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Hybrid Approach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200"/>
            <a:ext cx="238997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Despite the higher RMSE, t</a:t>
            </a: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he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benefits of combining the two preceding models might provide more balanced and well-rounded recommendations.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7973" name="Google Shape;7973;p120"/>
          <p:cNvCxnSpPr/>
          <p:nvPr/>
        </p:nvCxnSpPr>
        <p:spPr>
          <a:xfrm>
            <a:off x="6122588" y="186721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6A71C2-D4E0-4E04-959C-49A3B22B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2" y="1383079"/>
            <a:ext cx="5766008" cy="30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2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endParaRPr u="sng" dirty="0"/>
          </a:p>
        </p:txBody>
      </p:sp>
      <p:sp>
        <p:nvSpPr>
          <p:cNvPr id="7773" name="Google Shape;7773;p116"/>
          <p:cNvSpPr txBox="1"/>
          <p:nvPr/>
        </p:nvSpPr>
        <p:spPr>
          <a:xfrm>
            <a:off x="1061043" y="3195373"/>
            <a:ext cx="6690432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76" name="Google Shape;7776;p116"/>
          <p:cNvSpPr txBox="1"/>
          <p:nvPr/>
        </p:nvSpPr>
        <p:spPr>
          <a:xfrm>
            <a:off x="1061043" y="2134900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The collaborative filtering with singular value decomposition (SVD) model with a low RMSE indicates higher accuracy as compared to the hybrid and content based filtering model.</a:t>
            </a: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80" name="Google Shape;7780;p116"/>
          <p:cNvSpPr txBox="1"/>
          <p:nvPr/>
        </p:nvSpPr>
        <p:spPr>
          <a:xfrm>
            <a:off x="1075638" y="1242450"/>
            <a:ext cx="6818912" cy="233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All the three models were able to identify movies with the highest rating of 5.                                                                                                                                                                                     </a:t>
            </a: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r>
              <a:rPr lang="en-GB" u="sng" dirty="0"/>
              <a:t>…Continuation</a:t>
            </a:r>
            <a:endParaRPr u="sng"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116343" y="1433543"/>
            <a:ext cx="6690432" cy="108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Content-Based Filtering method provides moderate RSME, indicating fairly good accuracy. This can be a good alternative if the user has rich content features and want to recommend items based on the attributes of movies the user has liked.</a:t>
            </a:r>
          </a:p>
          <a:p>
            <a:pPr>
              <a:spcAft>
                <a:spcPts val="1200"/>
              </a:spcAft>
            </a:pPr>
            <a:endParaRPr lang="en-GB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The hybrid model appears to take into consideration both collaborative filtering and content-based filtering model details. The moderately higher Root Mean Square Error (RMSE) indicates slightly lower prediction accuracy compared to the other two models.</a:t>
            </a: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1642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79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chemeClr val="accent6"/>
                </a:solidFill>
              </a:rPr>
              <a:t>MOVIE</a:t>
            </a:r>
            <a:r>
              <a:rPr lang="en" dirty="0"/>
              <a:t> IS WORTH A THOUSAND </a:t>
            </a:r>
            <a:r>
              <a:rPr lang="en" dirty="0">
                <a:solidFill>
                  <a:schemeClr val="accent6"/>
                </a:solidFill>
              </a:rPr>
              <a:t>WORDS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</a:t>
            </a:r>
            <a:endParaRPr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083757" y="1412614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 Because of its accuracy and capacity to employ user-specific interaction data, Collaborative Filtering (SVD) model is the best option given the task's emphasis on user ratings. Its accuracy and simplicity makes it a favourable recommendation model.</a:t>
            </a: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9962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p94"/>
          <p:cNvSpPr txBox="1">
            <a:spLocks noGrp="1"/>
          </p:cNvSpPr>
          <p:nvPr>
            <p:ph type="title"/>
          </p:nvPr>
        </p:nvSpPr>
        <p:spPr>
          <a:xfrm>
            <a:off x="1461832" y="761458"/>
            <a:ext cx="57597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END!</a:t>
            </a:r>
            <a:endParaRPr sz="4000" dirty="0"/>
          </a:p>
        </p:txBody>
      </p:sp>
      <p:pic>
        <p:nvPicPr>
          <p:cNvPr id="4852" name="Google Shape;4852;p94"/>
          <p:cNvPicPr preferRelativeResize="0"/>
          <p:nvPr/>
        </p:nvPicPr>
        <p:blipFill rotWithShape="1">
          <a:blip r:embed="rId3">
            <a:alphaModFix/>
          </a:blip>
          <a:srcRect t="34822" b="3062"/>
          <a:stretch/>
        </p:blipFill>
        <p:spPr>
          <a:xfrm>
            <a:off x="1922468" y="1848391"/>
            <a:ext cx="5037000" cy="2328352"/>
          </a:xfrm>
          <a:prstGeom prst="plus">
            <a:avLst>
              <a:gd name="adj" fmla="val 53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853" name="Google Shape;4853;p94"/>
          <p:cNvCxnSpPr/>
          <p:nvPr/>
        </p:nvCxnSpPr>
        <p:spPr>
          <a:xfrm>
            <a:off x="4379550" y="175080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4" name="Google Shape;10954;p1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Contacts</a:t>
            </a:r>
            <a:endParaRPr dirty="0"/>
          </a:p>
        </p:txBody>
      </p:sp>
      <p:sp>
        <p:nvSpPr>
          <p:cNvPr id="10955" name="Google Shape;10955;p128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Google Shape;7979;p121">
            <a:extLst>
              <a:ext uri="{FF2B5EF4-FFF2-40B4-BE49-F238E27FC236}">
                <a16:creationId xmlns:a16="http://schemas.microsoft.com/office/drawing/2014/main" id="{5E9F3166-77EC-4FC4-90FE-4FECAB7DE112}"/>
              </a:ext>
            </a:extLst>
          </p:cNvPr>
          <p:cNvSpPr txBox="1">
            <a:spLocks/>
          </p:cNvSpPr>
          <p:nvPr/>
        </p:nvSpPr>
        <p:spPr>
          <a:xfrm>
            <a:off x="942190" y="2026648"/>
            <a:ext cx="6603746" cy="178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05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marL="0" indent="0" algn="ctr">
              <a:buFont typeface="Kumbh Sans"/>
              <a:buNone/>
            </a:pPr>
            <a:r>
              <a:rPr lang="en-GB" sz="2000" b="1" dirty="0">
                <a:solidFill>
                  <a:schemeClr val="accent5"/>
                </a:solidFill>
              </a:rPr>
              <a:t>Does anyone have any questions?</a:t>
            </a:r>
          </a:p>
          <a:p>
            <a:pPr marL="0" indent="0" algn="ctr">
              <a:buFont typeface="Kumbh Sans"/>
              <a:buNone/>
            </a:pPr>
            <a:endParaRPr lang="en-GB" sz="2000" dirty="0"/>
          </a:p>
          <a:p>
            <a:pPr marL="0" indent="0" algn="ctr">
              <a:buFont typeface="Kumbh Sans"/>
              <a:buNone/>
            </a:pPr>
            <a:r>
              <a:rPr lang="en-GB" sz="2000" dirty="0"/>
              <a:t>Do not hesitate to reach out on  email address: gilokipkirui@gmail.com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4"/>
          <p:cNvSpPr txBox="1">
            <a:spLocks noGrp="1"/>
          </p:cNvSpPr>
          <p:nvPr>
            <p:ph type="title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862" name="Google Shape;1862;p6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64" name="Google Shape;1864;p6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</a:rPr>
              <a:t>TABLE</a:t>
            </a:r>
            <a:r>
              <a:rPr lang="en" sz="3200" dirty="0"/>
              <a:t> OF CONTENTS</a:t>
            </a:r>
            <a:endParaRPr sz="3200" dirty="0"/>
          </a:p>
        </p:txBody>
      </p:sp>
      <p:sp>
        <p:nvSpPr>
          <p:cNvPr id="1865" name="Google Shape;1865;p64"/>
          <p:cNvSpPr txBox="1">
            <a:spLocks noGrp="1"/>
          </p:cNvSpPr>
          <p:nvPr>
            <p:ph type="title" idx="4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866" name="Google Shape;1866;p6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68" name="Google Shape;1868;p64"/>
          <p:cNvSpPr txBox="1">
            <a:spLocks noGrp="1"/>
          </p:cNvSpPr>
          <p:nvPr>
            <p:ph type="title" idx="7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869" name="Google Shape;1869;p6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Exploratory Data Analysis</a:t>
            </a:r>
          </a:p>
        </p:txBody>
      </p:sp>
      <p:sp>
        <p:nvSpPr>
          <p:cNvPr id="1871" name="Google Shape;1871;p64"/>
          <p:cNvSpPr txBox="1">
            <a:spLocks noGrp="1"/>
          </p:cNvSpPr>
          <p:nvPr>
            <p:ph type="title" idx="13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872" name="Google Shape;1872;p6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74" name="Google Shape;1874;p64"/>
          <p:cNvSpPr txBox="1">
            <a:spLocks noGrp="1"/>
          </p:cNvSpPr>
          <p:nvPr>
            <p:ph type="title" idx="16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</p:txBody>
      </p:sp>
      <p:sp>
        <p:nvSpPr>
          <p:cNvPr id="1875" name="Google Shape;1875;p6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7"/>
          <p:cNvSpPr txBox="1">
            <a:spLocks noGrp="1"/>
          </p:cNvSpPr>
          <p:nvPr>
            <p:ph type="title"/>
          </p:nvPr>
        </p:nvSpPr>
        <p:spPr>
          <a:xfrm>
            <a:off x="599137" y="370633"/>
            <a:ext cx="6358800" cy="70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INTRODUCTION</a:t>
            </a:r>
            <a:endParaRPr sz="3200" u="sng" dirty="0"/>
          </a:p>
        </p:txBody>
      </p:sp>
      <p:sp>
        <p:nvSpPr>
          <p:cNvPr id="2242" name="Google Shape;2242;p67"/>
          <p:cNvSpPr txBox="1">
            <a:spLocks noGrp="1"/>
          </p:cNvSpPr>
          <p:nvPr>
            <p:ph type="subTitle" idx="1"/>
          </p:nvPr>
        </p:nvSpPr>
        <p:spPr>
          <a:xfrm>
            <a:off x="733395" y="1237816"/>
            <a:ext cx="5750643" cy="2358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400" dirty="0"/>
              <a:t>The audience are in need of a model that provides top 5 movie recommendations to a user, based on their ratings of other movies. </a:t>
            </a:r>
          </a:p>
          <a:p>
            <a:pPr marL="0" lvl="0" indent="0"/>
            <a:r>
              <a:rPr lang="en-GB" sz="2400" dirty="0"/>
              <a:t>This is to ease their movie selection for them to find movies they will enjoy.</a:t>
            </a:r>
            <a:endParaRPr sz="2400" dirty="0"/>
          </a:p>
        </p:txBody>
      </p:sp>
      <p:cxnSp>
        <p:nvCxnSpPr>
          <p:cNvPr id="2243" name="Google Shape;2243;p67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4" name="Google Shape;2244;p67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245" name="Google Shape;2245;p67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7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7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7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>
            <a:off x="4935925" y="4042767"/>
            <a:ext cx="725625" cy="523625"/>
            <a:chOff x="5075175" y="3823800"/>
            <a:chExt cx="725625" cy="523625"/>
          </a:xfrm>
        </p:grpSpPr>
        <p:sp>
          <p:nvSpPr>
            <p:cNvPr id="2447" name="Google Shape;2447;p67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7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7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7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7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7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7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7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7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7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7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7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7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7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7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7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7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7"/>
          <p:cNvGrpSpPr/>
          <p:nvPr/>
        </p:nvGrpSpPr>
        <p:grpSpPr>
          <a:xfrm>
            <a:off x="6758421" y="697372"/>
            <a:ext cx="430550" cy="271450"/>
            <a:chOff x="6126425" y="768650"/>
            <a:chExt cx="430550" cy="271450"/>
          </a:xfrm>
        </p:grpSpPr>
        <p:sp>
          <p:nvSpPr>
            <p:cNvPr id="2491" name="Google Shape;2491;p67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7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7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7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7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5"/>
          <p:cNvSpPr txBox="1">
            <a:spLocks noGrp="1"/>
          </p:cNvSpPr>
          <p:nvPr>
            <p:ph type="subTitle" idx="1"/>
          </p:nvPr>
        </p:nvSpPr>
        <p:spPr>
          <a:xfrm>
            <a:off x="3562012" y="1333157"/>
            <a:ext cx="4585602" cy="231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1800" b="1" dirty="0">
                <a:solidFill>
                  <a:schemeClr val="accent5"/>
                </a:solidFill>
              </a:rPr>
              <a:t>Data S</a:t>
            </a:r>
            <a:r>
              <a:rPr lang="en" sz="1800" b="1" dirty="0">
                <a:solidFill>
                  <a:schemeClr val="accent5"/>
                </a:solidFill>
              </a:rPr>
              <a:t>ource: </a:t>
            </a:r>
            <a:r>
              <a:rPr lang="en" sz="1800" b="1" dirty="0"/>
              <a:t> </a:t>
            </a:r>
            <a:r>
              <a:rPr lang="en-GB" sz="1800" dirty="0">
                <a:hlinkClick r:id="rId3"/>
              </a:rPr>
              <a:t>https://grouplens.org/datasets/movielens/latest/</a:t>
            </a:r>
            <a:endParaRPr lang="en-GB" sz="1800" dirty="0"/>
          </a:p>
          <a:p>
            <a:pPr marL="0" lvl="0" indent="0" algn="l"/>
            <a:endParaRPr lang="en-GB" sz="1800" dirty="0"/>
          </a:p>
          <a:p>
            <a:pPr marL="0" indent="0" algn="l"/>
            <a:endParaRPr lang="en-GB" sz="1800" b="1" dirty="0">
              <a:solidFill>
                <a:schemeClr val="accent5"/>
              </a:solidFill>
            </a:endParaRPr>
          </a:p>
          <a:p>
            <a:pPr marL="0" indent="0" algn="l"/>
            <a:r>
              <a:rPr lang="en-GB" sz="1800" b="1" dirty="0">
                <a:solidFill>
                  <a:schemeClr val="accent5"/>
                </a:solidFill>
              </a:rPr>
              <a:t>The dataset files include: </a:t>
            </a:r>
            <a:r>
              <a:rPr lang="en-GB" sz="1800" dirty="0"/>
              <a:t>ratings.csv, tags.csv, movies.csv, and links.csv </a:t>
            </a:r>
          </a:p>
          <a:p>
            <a:pPr marL="0" lvl="0" indent="0" algn="l"/>
            <a:endParaRPr dirty="0"/>
          </a:p>
        </p:txBody>
      </p:sp>
      <p:cxnSp>
        <p:nvCxnSpPr>
          <p:cNvPr id="1882" name="Google Shape;1882;p65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/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/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/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379F1-F71E-4330-AD21-B314BEB3A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" y="1597907"/>
            <a:ext cx="2231329" cy="219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1A8D516E-2D45-AB0B-7B84-8CCB56EC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2EEE194C-6E35-AA96-C254-770492104958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52C321AA-925E-AD06-3441-4F4A7D527224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0647D840-DBD5-315E-86D9-1784DAA89E8B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F809013B-175E-3C89-6435-085DBD4D047F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56213312-1719-F9C6-4DC7-7F3A51C8D37B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F0B7F18-D7B8-380D-2016-774C3358C307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7CEB06B5-19D0-BA1B-66F7-A424F4891515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A068E339-A981-5E8A-6CCC-2119F41F8130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55AC1164-013B-1DFB-3532-81976FA73265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B3E070D8-1D94-3027-3E87-2812ECFA2EDB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77B37497-AF2A-CCE3-6FD1-EEB848F22D1A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5293AAF0-64FD-8A83-28BD-EB08F3DCDC0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D9CE773D-52B9-014C-FBB3-48867FF4507C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B1C4F53-AD89-6605-D016-EBA494F7E86C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C3506182-8094-282F-5BC1-35A457C65BEE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D8352C7E-7F95-C1F1-020B-3646F4E28E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9892569C-B963-416A-D0B9-FE85DA702455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645C932F-AD35-23B9-0267-0562A9E5AD81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D082B35A-7C24-3668-BEBC-A590EFD95D56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F2BDE9EA-D46C-AB6F-F4E7-5832D3DA95D0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6E576874-5976-DEBB-C055-EBABDE9272D8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EB628BB0-0F7D-589C-FE92-12F7BB131845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0759063A-34A2-5DE4-3CA1-95B6AB6E250A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9754FBB9-1AA1-AC38-9DF6-FC3EE0887C8C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29DA197A-8CA6-6D8B-802C-0B34DE872040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C4A54C6B-10D1-EFBF-7914-B8FA16E3CDB4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23DDC69F-69E1-7EB3-3B2B-A93FB2CFF3E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AF79A2DC-D88A-1CB3-2999-6509B1EE7154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31315F9B-EA2B-A4D8-6369-7A0E03717A4A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DD33EA0F-E8D6-F3E6-06A3-E87516DC7D3B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6F52BFF5-CD47-6F8B-7239-6BF2C4ACDEC6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FC496573-7792-ABFD-275E-6EE621CE3063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4180A3EE-2CD3-472E-E0D3-DCC8254D3133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17A3BE7B-9029-F812-C2BD-3E1EC6E37473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CAF509B2-9ED3-E4B5-B734-6B5D549502DC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3AE677C3-74B8-906E-48F1-BB29270C3467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9B5DD349-8281-BAAC-1D27-DC8BB3F9869D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6044AC0F-B106-7CF3-ED04-92CB2C6C988F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9EBF93D0-587A-BDFE-F286-7D8A7FF10386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8CC13C08-FA28-A54C-DBCE-84C0BB6E2D5C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95B55C5F-A9C4-5A4E-F1AA-4D1EB18A35FE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0F88FB81-3BAB-DC44-D86C-9CD675D167DC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6B870669-B462-A014-47A9-4C3276BCCFF1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C72EA061-8588-96D4-1687-7484F2F42B10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22E2F6A2-7453-B89D-EF94-863E2F92F219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FD456466-FB31-AB1C-C788-73A518D77F13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25C02A6C-8C90-2669-7550-A8C540451372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B2D60901-7372-6474-42E5-94E0F0B9A576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6A7CB77F-7185-988E-FD45-B4449B9BCFCA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76B71230-335F-E7CD-320A-5DBFDDACA1CF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71F56189-E25F-D226-157F-9B80A3080A73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FDE74D5F-6A6C-1A64-60D0-DF6380051EA9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E7B22F63-5A8E-8225-29AD-9A14AA91BA8A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9AF6C709-605B-7767-E7C9-711AFFD89A62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C460B350-DE42-8537-420F-B1A00FE34AC3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42890B02-3584-9A99-9576-65C192538898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A6A5DBDE-21C3-7124-7236-2EFF60348C3C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AE296F3C-8B58-8EBD-DEE5-77386945052D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9456034E-98F4-FD82-1EF6-642ECD1FE2D4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2AAAD02-23A9-725A-B4CD-39953A278618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8468FE2F-5A70-2B4A-9F30-1DBAB7FB3FAA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BC341780-632F-26FE-31D0-071DB257AD62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2C7F794B-3F28-4634-F555-2DEDB21EAD07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DA433F47-0EA8-F9D9-978C-8E341149C7FA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F5149086-6CD6-224D-241B-6B2B48C4E2D2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FB77151B-3D11-CD29-4376-A12416ABBD3A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F1776DCB-5FC7-5BD5-D94F-98524FC2C5EF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37DCA3B9-635E-76E0-06CC-6DDE217E7484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DB16D354-4414-9779-F402-AF77C3455E5F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31112C11-635C-805D-E799-AD8FDD2D3C6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49FF6302-DB23-27E7-2AC7-AEFC6734D0B5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B226712C-E54D-056F-D503-F5450D5774D0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E67044A7-8EED-7F7A-9828-940B05F91740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8CC9C7C1-15D9-232D-5CE5-7F0EECD1B258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4E726A67-BBCF-B4E2-C496-47A247EB36CD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3015846B-2B2E-D84E-D2A3-5D36A8E0B5B7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934C0345-16D8-7581-6F7A-7A346216B7F5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15EB082B-D00A-5435-E1F8-214848818BDF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80B1EB76-42F9-B4E2-8948-FA9F8BEAED73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16AF858B-CF12-672D-55CE-8299B97C4FAD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881EDC46-1FF6-4923-AA69-FD4DEEE176BC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1186405A-208F-AEE5-455E-D0CDB5F7FE80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7B2EF5CF-D562-B803-EE28-8060A416342E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1D84701A-14B6-DCC7-86AA-9AE32F5ADA2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3A7BE387-B2BD-3C13-84F4-58FDC22C6A6C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EF6A1582-7FB7-EB29-C3DC-5F3BA0D49E8C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B0EB19E1-0923-EC4C-60F9-4FC6CADEF0B9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74AFD01C-819F-718F-FA7A-21A207B06A2C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254B9982-011D-E3BF-8330-6EC08C8F2D34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FBA6724E-C128-E97C-AE77-6DC203E97558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CC6BBA79-8C47-9916-DAA3-E195034A4F16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B8BFB728-3264-C3BD-6AEC-D2B23EB7ED7A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6BB24FFA-E717-889A-E995-B5FCD22AF6F6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F1C1059C-E41B-4FF1-2D84-4B197BDACCE9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76A25749-A527-BE86-F3AA-ED01F8ED872A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D015DAEE-8252-5CF0-F79F-AB2B90BA3232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524F4A10-3269-D266-5192-4673F9DECDEC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474FB967-3174-6C59-5785-DD9FE1F2758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119DE538-1F4D-484D-5F45-247240453902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8159C4BC-2BD5-D958-48F4-9F47D6955770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017AB1ED-6DCA-2E6B-F12F-0D49EE97A65B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2BB03EA9-D4D7-298E-C963-8D5C0396DFAE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66E48DB0-4C0B-228C-F76F-417E9FA3E855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6DB11C03-1C34-AC22-4410-CA7D2BE13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DC08-293C-A58B-8173-CB85EE67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6" y="1714455"/>
            <a:ext cx="7188569" cy="233610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7347A5-E141-02EB-FB7E-6372F9A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06" y="993009"/>
            <a:ext cx="7851932" cy="567211"/>
          </a:xfrm>
        </p:spPr>
        <p:txBody>
          <a:bodyPr/>
          <a:lstStyle/>
          <a:p>
            <a:pPr algn="l"/>
            <a:r>
              <a:rPr lang="en-US" dirty="0"/>
              <a:t>Merged dataset include fields from movie.csv, tags.csv and rating.csv. This is meant to provide relevant information about the movies the model will recommend.</a:t>
            </a:r>
          </a:p>
        </p:txBody>
      </p:sp>
    </p:spTree>
    <p:extLst>
      <p:ext uri="{BB962C8B-B14F-4D97-AF65-F5344CB8AC3E}">
        <p14:creationId xmlns:p14="http://schemas.microsoft.com/office/powerpoint/2010/main" val="226220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FBC60C4E-B959-0F10-0A09-0C4F66330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7DB2DA2F-3CC1-EE22-1233-D68529DAEC67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4DF32350-6B86-6020-455C-21DB0AC63B6B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360B32B6-DF7B-1A75-6ED7-08C7857932EA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61CB83A3-0C46-B57C-EE9C-E314FACF7104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3C50112C-068F-D4A3-B782-73D23248CB2A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6CF7D82-2219-CA8B-A6CA-F3822F1D28DC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4C053F20-7381-81BE-9EC4-E8C3ACC6875D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D675D26B-23C3-724F-FC54-2BAFA9DB22F8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F5F5EE69-E850-2456-3C71-7E32668A3E68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F6A65300-62E3-210A-3BFD-5A2D6B2CBF56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20A12AC3-0469-AD64-AB58-85840F05C5E4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195FC091-71E7-A125-3689-E83EF1ED598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82FD15B3-ED99-6003-4737-A4A82070B773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DE4852F-2698-A46A-3735-ADEA89E6FD2D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F5E9791B-F5ED-1EEE-651C-9B88E5D05FE5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7B9ADC0C-4A03-ADA4-A1B0-B6994ABAF3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6D32CADB-16D3-EDDE-619B-F911390B06DC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0E036DD4-39F5-ABEB-4ED7-B6E714F15543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05EE5029-6BAF-058A-BEA8-C951B9EAD950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B899D33F-7587-AF3B-2E79-11969F543EB8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9A44D12A-049E-1182-86E8-FADC24A7C3DC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9954A59A-A6C7-E6EA-05A4-31B44E0DAF98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BC5274A9-8351-4766-056E-5DF5A17B1AF7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AEEDBEB9-B337-53A8-29E0-2524440AE0B8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DB3CC834-76F3-1C50-DB08-83402CEC693A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ADAD73E2-2F27-04FC-8713-0901C5652C4F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64081008-9A63-2E70-4AD0-E0176EFEFF5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95E906FA-55C8-999E-5332-E0A551FD6DC8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93ECC75A-B02E-AAD6-7131-6DA1CB8E1A9C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AFECF46D-4269-16CE-E2C7-7D44D2BF36B9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F698014D-F29E-E9B0-861F-A3524FDE811A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9E35CCF5-965D-12BF-8BC1-955DADFDFE97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3991D73C-5661-588C-C119-7CC1029E6FDA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CBD59CEE-CF98-3322-276E-99DE029CBDA5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21CB6006-CDD8-D725-00AE-D5941F321B28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5FF17319-D9E6-E987-CE8F-1FB4EDEE4B4D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23CC396E-801E-5DEE-9F47-C2E963D2571C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389E6785-8C0D-9D63-3952-E2C989F4FB2D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B1912F99-EBFD-7B37-1241-2B4FB5222357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F17B7B0B-E2FF-604C-7B8D-7A6FA3092170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55F0C0CE-5960-C30D-8E80-F2365725BC41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468D262A-5475-6DDC-A887-D2CDC862DE2E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E8C2CD73-30FB-D81C-BE44-B42DB7084E57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1AA26CD7-1A23-E6D2-8B44-63E9FF646EF2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D6CD15CE-EACD-4853-745B-47FD9B640360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032A7B3D-673D-FC22-8851-493802C4BFDC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676C5896-D870-3F0B-4839-D2F0B38188CD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E90CFA4B-03E2-84C2-8760-8A7F07416DAF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DA2EA933-2CB6-2457-6746-5B5F16F89281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8C6A1743-D2C6-34F5-20B5-59CB18068E54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1669B160-7E2C-055D-0407-1C9ABF248FCC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EC426C86-469D-3795-E7E3-61C7D02F051F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03007362-9F98-23AF-4E4C-CE2A765ECA36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2674FE2E-F5A9-16EE-0A99-D254170E9806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0E7A7EE5-B12F-72E1-705B-1E02D44EB04B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A1FFA376-DC36-646C-74E8-BA53415A6DAE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DFCE5A4E-3E82-E138-0D49-3FB5C726CB52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779E2104-C38F-E8FA-7CAD-FB9A44F05B6E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28064CE4-112E-60A4-2106-EB184E5BBC1D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6AA0B7C-6999-A659-CE01-E3DF79D7639A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D44D5939-C491-8D1B-8215-5A81B3CA2E55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0AF8578B-9AEC-6DE3-3DE8-D7572E815E17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DC143AE0-B0C0-AC96-09E7-C6D888724CBE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2A9631BC-E02C-6BAF-8FE3-C3E26827F1FD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22D29FFE-C547-928E-D051-1281DBC25DDD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E71732FE-FE4E-D2CD-6F12-1A29087A6C03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B05D18B2-3CC6-C8B1-619A-7E19B0F36326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E9986CF6-412D-BD42-6886-AA02782B4E4B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C07C5CF8-7EB2-7DD5-C43D-02EE46A158C9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D43349A0-81A5-EBC6-3987-F63962ADE2C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E4E81BD7-8804-5F5E-C925-6A22164CADE7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CEDFBB89-EA88-D772-23DC-61FF30648D29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74E3F3A4-453B-CF9E-FF0D-2041A12C7C1D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9A39534A-2D91-638A-25BF-83396727CD4C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29BFFCC0-D7CB-3A1A-3DA4-EF65947D6173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B9ADBE84-F107-D5CC-0847-6DAAB636BC1E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1BB91F52-260B-2208-8C6C-AE27E0B40230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4CDC0B28-5BC3-B62C-7D50-11766C332CF9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FFA686A8-B242-B9B3-CF69-1115383E078D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DCAC1D0C-37E9-8050-75C0-7FAF65B53FB2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1F398888-3BA0-AE7D-2280-DA64C47DDBA0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68EC426E-789C-805C-DB8F-AA3807D5D447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A0183D3F-1716-0701-D1BF-B3B09390B747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7DB37385-FE31-C8FD-FB19-10903D8FFAE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8DCFB2B7-6199-2971-A0BD-EBE61C419E07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D31AA49E-2357-3300-3014-80EAF380491F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68FC1462-EF0B-3D48-5D6F-EDBFCC0295B2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96D5638D-CC9D-B2C4-89A2-334F62B36F74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918ADA65-0D28-DF41-D2FE-580BF9C642EB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DFBCEED2-74AC-FEB3-7B17-FEF7DCBB3B07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5E61B10A-2F4E-21E4-FF52-E51D9A6EEF34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D9DF6645-4639-F75E-6517-3FF828CF2911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BC945507-98AF-AD07-2D82-9B59AD3B25B8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33E2228B-B314-4D80-C3A8-16503E7E5E61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2241868C-0673-581F-C70C-3934479D95C3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46DBA21E-F90D-0D1F-A290-03882D410FE6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131EA9ED-80F3-E334-5C8B-8657AAA09677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00579C19-7385-CC68-9A17-A5F17629900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01C5EA69-DD25-A3E0-C610-1E9167F12D88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78AA49FE-ACDF-AE74-3446-437519567964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5176032C-2057-6E4A-B700-4248A822631A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0F24A066-A161-F7A1-530C-6AEE9320DA1D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996A06BA-7FAB-FD0E-C434-714783B0F08C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20A82079-B4C2-4D22-F370-FB2566A47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68C25F-A014-8666-013E-95570986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071" y="1306288"/>
            <a:ext cx="3004457" cy="528940"/>
          </a:xfrm>
        </p:spPr>
        <p:txBody>
          <a:bodyPr/>
          <a:lstStyle/>
          <a:p>
            <a:pPr marL="139700" indent="0" algn="just"/>
            <a:r>
              <a:rPr lang="en-US" dirty="0"/>
              <a:t>- Merged dataset has no null values.  </a:t>
            </a:r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  <a:p>
            <a:pPr marL="425450" indent="-285750" algn="just">
              <a:buFontTx/>
              <a:buChar char="-"/>
            </a:pPr>
            <a:r>
              <a:rPr lang="en-US" dirty="0"/>
              <a:t>The dataset for the six columns are 1 float, 2 are of integer type and 3 of object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78A7B-8A78-F099-347D-A3EF59F6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57" y="1100033"/>
            <a:ext cx="4691414" cy="2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9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50E8C18-789E-43DB-B15B-EFF89318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3" y="894256"/>
            <a:ext cx="6780013" cy="387899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325" y="955830"/>
            <a:ext cx="1876463" cy="2264410"/>
          </a:xfrm>
        </p:spPr>
        <p:txBody>
          <a:bodyPr/>
          <a:lstStyle/>
          <a:p>
            <a:pPr indent="0" algn="just"/>
            <a:r>
              <a:rPr lang="en-GB" sz="1800" dirty="0"/>
              <a:t>Sci-fi, atmospheric and twist ending are most popular movie tags.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318" y="1212260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Drama is the most popular genre of movies followed by </a:t>
            </a:r>
            <a:r>
              <a:rPr lang="en-GB" sz="1800" dirty="0" err="1"/>
              <a:t>Triller</a:t>
            </a:r>
            <a:r>
              <a:rPr lang="en-GB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B1EFC-A5E4-0FA2-C9C5-93FE9228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" y="920334"/>
            <a:ext cx="6358800" cy="37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604</Words>
  <Application>Microsoft Office PowerPoint</Application>
  <PresentationFormat>On-screen Show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Yeseva One</vt:lpstr>
      <vt:lpstr>Kumbh Sans</vt:lpstr>
      <vt:lpstr>Arial</vt:lpstr>
      <vt:lpstr>Luxury Cinema Theater Pitch Deck XL by Slidesgo</vt:lpstr>
      <vt:lpstr>1_Luxury Cinema Theater Pitch Deck XL by Slidesgo</vt:lpstr>
      <vt:lpstr>Movie lens recommendation system</vt:lpstr>
      <vt:lpstr>A MOVIE IS WORTH A THOUSAND WORDS</vt:lpstr>
      <vt:lpstr>I.</vt:lpstr>
      <vt:lpstr>INTRODUCTION</vt:lpstr>
      <vt:lpstr>Data Understanding</vt:lpstr>
      <vt:lpstr>Data Understanding</vt:lpstr>
      <vt:lpstr>Data Understanding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Collaborative Filtering (SVD)</vt:lpstr>
      <vt:lpstr>MODELLING &amp; EVALUATION</vt:lpstr>
      <vt:lpstr>Collaborative Filtering with SVD Model</vt:lpstr>
      <vt:lpstr>Content-Based Filtering Model</vt:lpstr>
      <vt:lpstr>Hybrid Approach</vt:lpstr>
      <vt:lpstr>Findings</vt:lpstr>
      <vt:lpstr>Findings…Continuation</vt:lpstr>
      <vt:lpstr>Recommendation</vt:lpstr>
      <vt:lpstr>END!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 recommendation system</dc:title>
  <dc:creator>HP</dc:creator>
  <cp:lastModifiedBy>Gilbert Kipkirui [Internal Audit]</cp:lastModifiedBy>
  <cp:revision>24</cp:revision>
  <dcterms:modified xsi:type="dcterms:W3CDTF">2025-02-12T21:22:24Z</dcterms:modified>
</cp:coreProperties>
</file>