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73" r:id="rId8"/>
    <p:sldId id="262" r:id="rId9"/>
    <p:sldId id="271" r:id="rId10"/>
    <p:sldId id="263" r:id="rId11"/>
    <p:sldId id="266" r:id="rId12"/>
    <p:sldId id="272" r:id="rId13"/>
    <p:sldId id="267" r:id="rId14"/>
    <p:sldId id="269" r:id="rId15"/>
    <p:sldId id="274"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Franklin Gothic Demi" panose="020B0703020102020204" pitchFamily="34" charset="0"/>
      <p:regular r:id="rId23"/>
      <p:italic r:id="rId24"/>
    </p:embeddedFont>
    <p:embeddedFont>
      <p:font typeface="Gill Sans" panose="020B0604020202020204" charset="0"/>
      <p:regular r:id="rId25"/>
      <p:bold r:id="rId26"/>
    </p:embeddedFont>
    <p:embeddedFont>
      <p:font typeface="Libre Baskerville"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50" autoAdjust="0"/>
  </p:normalViewPr>
  <p:slideViewPr>
    <p:cSldViewPr snapToGrid="0">
      <p:cViewPr varScale="1">
        <p:scale>
          <a:sx n="61" d="100"/>
          <a:sy n="61" d="100"/>
        </p:scale>
        <p:origin x="30"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3c18addb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43c18addb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3c18addb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43c18addb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618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43996e77ce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343996e77ce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18addb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43c18addb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18addb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43c18addb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855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3c18addb7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43c18addb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3c18addb7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343c18addb7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917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32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a:spLocks noGrp="1"/>
          </p:cNvSpPr>
          <p:nvPr>
            <p:ph type="pic" idx="2"/>
          </p:nvPr>
        </p:nvSpPr>
        <p:spPr>
          <a:xfrm>
            <a:off x="0" y="0"/>
            <a:ext cx="12192000" cy="6858000"/>
          </a:xfrm>
          <a:prstGeom prst="rect">
            <a:avLst/>
          </a:prstGeom>
          <a:solidFill>
            <a:srgbClr val="7F7F7F"/>
          </a:solidFill>
          <a:ln>
            <a:noFill/>
          </a:ln>
        </p:spPr>
      </p:sp>
      <p:sp>
        <p:nvSpPr>
          <p:cNvPr id="16" name="Google Shape;16;p2"/>
          <p:cNvSpPr txBox="1">
            <a:spLocks noGrp="1"/>
          </p:cNvSpPr>
          <p:nvPr>
            <p:ph type="ctrTitle"/>
          </p:nvPr>
        </p:nvSpPr>
        <p:spPr>
          <a:xfrm>
            <a:off x="1408176" y="1463040"/>
            <a:ext cx="6327648" cy="218054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911096" y="3995928"/>
            <a:ext cx="5321808" cy="8244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75"/>
        <p:cNvGrpSpPr/>
        <p:nvPr/>
      </p:nvGrpSpPr>
      <p:grpSpPr>
        <a:xfrm>
          <a:off x="0" y="0"/>
          <a:ext cx="0" cy="0"/>
          <a:chOff x="0" y="0"/>
          <a:chExt cx="0" cy="0"/>
        </a:xfrm>
      </p:grpSpPr>
      <p:pic>
        <p:nvPicPr>
          <p:cNvPr id="76" name="Google Shape;76;p11"/>
          <p:cNvPicPr preferRelativeResize="0"/>
          <p:nvPr/>
        </p:nvPicPr>
        <p:blipFill rotWithShape="1">
          <a:blip r:embed="rId2">
            <a:alphaModFix/>
          </a:blip>
          <a:srcRect t="2118" r="47395" b="22708"/>
          <a:stretch/>
        </p:blipFill>
        <p:spPr>
          <a:xfrm flipH="1">
            <a:off x="4448831" y="805912"/>
            <a:ext cx="1464735" cy="4961437"/>
          </a:xfrm>
          <a:prstGeom prst="rect">
            <a:avLst/>
          </a:prstGeom>
          <a:noFill/>
          <a:ln>
            <a:noFill/>
          </a:ln>
        </p:spPr>
      </p:pic>
      <p:sp>
        <p:nvSpPr>
          <p:cNvPr id="77" name="Google Shape;77;p11"/>
          <p:cNvSpPr/>
          <p:nvPr/>
        </p:nvSpPr>
        <p:spPr>
          <a:xfrm>
            <a:off x="4434840" y="0"/>
            <a:ext cx="45719" cy="6858000"/>
          </a:xfrm>
          <a:prstGeom prst="rect">
            <a:avLst/>
          </a:prstGeom>
          <a:solidFill>
            <a:srgbClr val="2C3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8" name="Google Shape;78;p11"/>
          <p:cNvSpPr txBox="1">
            <a:spLocks noGrp="1"/>
          </p:cNvSpPr>
          <p:nvPr>
            <p:ph type="title"/>
          </p:nvPr>
        </p:nvSpPr>
        <p:spPr>
          <a:xfrm>
            <a:off x="5193792" y="557784"/>
            <a:ext cx="6419088" cy="192938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a:spLocks noGrp="1"/>
          </p:cNvSpPr>
          <p:nvPr>
            <p:ph type="pic" idx="2"/>
          </p:nvPr>
        </p:nvSpPr>
        <p:spPr>
          <a:xfrm>
            <a:off x="0" y="0"/>
            <a:ext cx="4434464" cy="6858000"/>
          </a:xfrm>
          <a:prstGeom prst="rect">
            <a:avLst/>
          </a:prstGeom>
          <a:noFill/>
          <a:ln>
            <a:noFill/>
          </a:ln>
        </p:spPr>
      </p:sp>
      <p:sp>
        <p:nvSpPr>
          <p:cNvPr id="80" name="Google Shape;80;p11"/>
          <p:cNvSpPr txBox="1">
            <a:spLocks noGrp="1"/>
          </p:cNvSpPr>
          <p:nvPr>
            <p:ph type="body" idx="1"/>
          </p:nvPr>
        </p:nvSpPr>
        <p:spPr>
          <a:xfrm>
            <a:off x="5193792" y="3328416"/>
            <a:ext cx="6419088" cy="244144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accent2"/>
              </a:buClr>
              <a:buSzPts val="2400"/>
              <a:buNone/>
              <a:defRPr sz="2400">
                <a:solidFill>
                  <a:srgbClr val="2C3C39"/>
                </a:solidFill>
              </a:defRPr>
            </a:lvl1pPr>
            <a:lvl2pPr marL="914400" lvl="1" indent="-355600" algn="ctr">
              <a:lnSpc>
                <a:spcPct val="90000"/>
              </a:lnSpc>
              <a:spcBef>
                <a:spcPts val="1200"/>
              </a:spcBef>
              <a:spcAft>
                <a:spcPts val="0"/>
              </a:spcAft>
              <a:buClr>
                <a:schemeClr val="accent2"/>
              </a:buClr>
              <a:buSzPts val="2000"/>
              <a:buChar char="•"/>
              <a:defRPr sz="2000">
                <a:solidFill>
                  <a:srgbClr val="2C3C39"/>
                </a:solidFill>
              </a:defRPr>
            </a:lvl2pPr>
            <a:lvl3pPr marL="1371600" lvl="2" indent="-342900" algn="ctr">
              <a:lnSpc>
                <a:spcPct val="90000"/>
              </a:lnSpc>
              <a:spcBef>
                <a:spcPts val="500"/>
              </a:spcBef>
              <a:spcAft>
                <a:spcPts val="0"/>
              </a:spcAft>
              <a:buClr>
                <a:schemeClr val="accent2"/>
              </a:buClr>
              <a:buSzPts val="1800"/>
              <a:buChar char="•"/>
              <a:defRPr sz="1800">
                <a:solidFill>
                  <a:srgbClr val="2C3C39"/>
                </a:solidFill>
              </a:defRPr>
            </a:lvl3pPr>
            <a:lvl4pPr marL="1828800" lvl="3" indent="-330200" algn="ctr">
              <a:lnSpc>
                <a:spcPct val="90000"/>
              </a:lnSpc>
              <a:spcBef>
                <a:spcPts val="500"/>
              </a:spcBef>
              <a:spcAft>
                <a:spcPts val="0"/>
              </a:spcAft>
              <a:buClr>
                <a:schemeClr val="accent2"/>
              </a:buClr>
              <a:buSzPts val="1600"/>
              <a:buChar char="•"/>
              <a:defRPr sz="1600">
                <a:solidFill>
                  <a:srgbClr val="2C3C39"/>
                </a:solidFill>
              </a:defRPr>
            </a:lvl4pPr>
            <a:lvl5pPr marL="2286000" lvl="4" indent="-317500" algn="ctr">
              <a:lnSpc>
                <a:spcPct val="90000"/>
              </a:lnSpc>
              <a:spcBef>
                <a:spcPts val="500"/>
              </a:spcBef>
              <a:spcAft>
                <a:spcPts val="0"/>
              </a:spcAft>
              <a:buClr>
                <a:schemeClr val="accent2"/>
              </a:buClr>
              <a:buSzPts val="1400"/>
              <a:buChar char="•"/>
              <a:defRPr sz="14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
          <p:cNvSpPr txBox="1">
            <a:spLocks noGrp="1"/>
          </p:cNvSpPr>
          <p:nvPr>
            <p:ph type="ftr" idx="11"/>
          </p:nvPr>
        </p:nvSpPr>
        <p:spPr>
          <a:xfrm>
            <a:off x="5193792"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3" name="Google Shape;83;p11"/>
          <p:cNvCxnSpPr/>
          <p:nvPr/>
        </p:nvCxnSpPr>
        <p:spPr>
          <a:xfrm>
            <a:off x="6174481" y="2843389"/>
            <a:ext cx="4376421" cy="0"/>
          </a:xfrm>
          <a:prstGeom prst="straightConnector1">
            <a:avLst/>
          </a:prstGeom>
          <a:noFill/>
          <a:ln w="12700" cap="flat" cmpd="sng">
            <a:solidFill>
              <a:schemeClr val="accent5"/>
            </a:solidFill>
            <a:prstDash val="solid"/>
            <a:miter lim="800000"/>
            <a:headEnd type="none" w="sm" len="sm"/>
            <a:tailEnd type="none" w="sm" len="sm"/>
          </a:ln>
        </p:spPr>
      </p:cxnSp>
      <p:pic>
        <p:nvPicPr>
          <p:cNvPr id="84" name="Google Shape;84;p11" descr="A picture containing text&#10;&#10;Description automatically generated"/>
          <p:cNvPicPr preferRelativeResize="0"/>
          <p:nvPr/>
        </p:nvPicPr>
        <p:blipFill rotWithShape="1">
          <a:blip r:embed="rId3">
            <a:alphaModFix/>
          </a:blip>
          <a:srcRect/>
          <a:stretch/>
        </p:blipFill>
        <p:spPr>
          <a:xfrm>
            <a:off x="7914042" y="2702904"/>
            <a:ext cx="972078" cy="2853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2">
  <p:cSld name="Two Content 2">
    <p:spTree>
      <p:nvGrpSpPr>
        <p:cNvPr id="1" name="Shape 85"/>
        <p:cNvGrpSpPr/>
        <p:nvPr/>
      </p:nvGrpSpPr>
      <p:grpSpPr>
        <a:xfrm>
          <a:off x="0" y="0"/>
          <a:ext cx="0" cy="0"/>
          <a:chOff x="0" y="0"/>
          <a:chExt cx="0" cy="0"/>
        </a:xfrm>
      </p:grpSpPr>
      <p:sp>
        <p:nvSpPr>
          <p:cNvPr id="86" name="Google Shape;86;p12"/>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7" name="Google Shape;87;p12"/>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932688" y="2770632"/>
            <a:ext cx="2487168"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2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2"/>
          <p:cNvSpPr txBox="1">
            <a:spLocks noGrp="1"/>
          </p:cNvSpPr>
          <p:nvPr>
            <p:ph type="body" idx="2"/>
          </p:nvPr>
        </p:nvSpPr>
        <p:spPr>
          <a:xfrm>
            <a:off x="3785616" y="2770632"/>
            <a:ext cx="7571232" cy="33924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2"/>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2" name="Google Shape;92;p12"/>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93" name="Google Shape;93;p12"/>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3">
  <p:cSld name="Two Content 3">
    <p:spTree>
      <p:nvGrpSpPr>
        <p:cNvPr id="1" name="Shape 94"/>
        <p:cNvGrpSpPr/>
        <p:nvPr/>
      </p:nvGrpSpPr>
      <p:grpSpPr>
        <a:xfrm>
          <a:off x="0" y="0"/>
          <a:ext cx="0" cy="0"/>
          <a:chOff x="0" y="0"/>
          <a:chExt cx="0" cy="0"/>
        </a:xfrm>
      </p:grpSpPr>
      <p:sp>
        <p:nvSpPr>
          <p:cNvPr id="95" name="Google Shape;95;p13"/>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6" name="Google Shape;96;p13"/>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3"/>
          <p:cNvSpPr txBox="1">
            <a:spLocks noGrp="1"/>
          </p:cNvSpPr>
          <p:nvPr>
            <p:ph type="body" idx="1"/>
          </p:nvPr>
        </p:nvSpPr>
        <p:spPr>
          <a:xfrm>
            <a:off x="932688" y="2432304"/>
            <a:ext cx="6163056" cy="3739896"/>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accent2"/>
              </a:buClr>
              <a:buSzPts val="2400"/>
              <a:buFont typeface="Arial"/>
              <a:buChar char="•"/>
              <a:defRPr sz="2400">
                <a:solidFill>
                  <a:srgbClr val="2C3C39"/>
                </a:solidFill>
              </a:defRPr>
            </a:lvl1pPr>
            <a:lvl2pPr marL="914400" lvl="1" indent="-381000" algn="l">
              <a:lnSpc>
                <a:spcPct val="90000"/>
              </a:lnSpc>
              <a:spcBef>
                <a:spcPts val="5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3"/>
          <p:cNvSpPr txBox="1">
            <a:spLocks noGrp="1"/>
          </p:cNvSpPr>
          <p:nvPr>
            <p:ph type="body" idx="2"/>
          </p:nvPr>
        </p:nvSpPr>
        <p:spPr>
          <a:xfrm>
            <a:off x="7424928" y="2441448"/>
            <a:ext cx="4169664" cy="37033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3"/>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1" name="Google Shape;101;p13"/>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102" name="Google Shape;102;p13"/>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3" name="Google Shape;103;p13"/>
          <p:cNvPicPr preferRelativeResize="0"/>
          <p:nvPr/>
        </p:nvPicPr>
        <p:blipFill rotWithShape="1">
          <a:blip r:embed="rId3">
            <a:alphaModFix/>
          </a:blip>
          <a:srcRect b="52050"/>
          <a:stretch/>
        </p:blipFill>
        <p:spPr>
          <a:xfrm>
            <a:off x="4629335" y="1815780"/>
            <a:ext cx="5586493" cy="50422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104"/>
        <p:cNvGrpSpPr/>
        <p:nvPr/>
      </p:nvGrpSpPr>
      <p:grpSpPr>
        <a:xfrm>
          <a:off x="0" y="0"/>
          <a:ext cx="0" cy="0"/>
          <a:chOff x="0" y="0"/>
          <a:chExt cx="0" cy="0"/>
        </a:xfrm>
      </p:grpSpPr>
      <p:sp>
        <p:nvSpPr>
          <p:cNvPr id="105" name="Google Shape;105;p14"/>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6" name="Google Shape;106;p14"/>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4"/>
          <p:cNvSpPr txBox="1">
            <a:spLocks noGrp="1"/>
          </p:cNvSpPr>
          <p:nvPr>
            <p:ph type="body" idx="1"/>
          </p:nvPr>
        </p:nvSpPr>
        <p:spPr>
          <a:xfrm>
            <a:off x="841248" y="2770632"/>
            <a:ext cx="10515600" cy="33924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4"/>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10" name="Google Shape;110;p14"/>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111" name="Google Shape;111;p14"/>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099048" y="530352"/>
            <a:ext cx="5385816" cy="18105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4000"/>
              <a:buFont typeface="Libre Baskervill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a:spLocks noGrp="1"/>
          </p:cNvSpPr>
          <p:nvPr>
            <p:ph type="pic" idx="2"/>
          </p:nvPr>
        </p:nvSpPr>
        <p:spPr>
          <a:xfrm>
            <a:off x="1" y="0"/>
            <a:ext cx="5174458" cy="6858000"/>
          </a:xfrm>
          <a:prstGeom prst="rect">
            <a:avLst/>
          </a:prstGeom>
          <a:noFill/>
          <a:ln>
            <a:noFill/>
          </a:ln>
        </p:spPr>
      </p:sp>
      <p:sp>
        <p:nvSpPr>
          <p:cNvPr id="21" name="Google Shape;21;p3"/>
          <p:cNvSpPr txBox="1">
            <a:spLocks noGrp="1"/>
          </p:cNvSpPr>
          <p:nvPr>
            <p:ph type="body" idx="1"/>
          </p:nvPr>
        </p:nvSpPr>
        <p:spPr>
          <a:xfrm>
            <a:off x="6099048" y="2962656"/>
            <a:ext cx="5385816" cy="27066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73292A"/>
              </a:buClr>
              <a:buSzPts val="2400"/>
              <a:buNone/>
              <a:defRPr sz="2400"/>
            </a:lvl1pPr>
            <a:lvl2pPr marL="914400" lvl="1" indent="-355600" algn="l">
              <a:lnSpc>
                <a:spcPct val="90000"/>
              </a:lnSpc>
              <a:spcBef>
                <a:spcPts val="500"/>
              </a:spcBef>
              <a:spcAft>
                <a:spcPts val="0"/>
              </a:spcAft>
              <a:buClr>
                <a:srgbClr val="73292A"/>
              </a:buClr>
              <a:buSzPts val="2000"/>
              <a:buChar char="•"/>
              <a:defRPr sz="2000"/>
            </a:lvl2pPr>
            <a:lvl3pPr marL="1371600" lvl="2" indent="-342900" algn="l">
              <a:lnSpc>
                <a:spcPct val="90000"/>
              </a:lnSpc>
              <a:spcBef>
                <a:spcPts val="500"/>
              </a:spcBef>
              <a:spcAft>
                <a:spcPts val="0"/>
              </a:spcAft>
              <a:buClr>
                <a:srgbClr val="73292A"/>
              </a:buClr>
              <a:buSzPts val="1800"/>
              <a:buChar char="•"/>
              <a:defRPr sz="1800"/>
            </a:lvl3pPr>
            <a:lvl4pPr marL="1828800" lvl="3" indent="-330200" algn="l">
              <a:lnSpc>
                <a:spcPct val="90000"/>
              </a:lnSpc>
              <a:spcBef>
                <a:spcPts val="500"/>
              </a:spcBef>
              <a:spcAft>
                <a:spcPts val="0"/>
              </a:spcAft>
              <a:buClr>
                <a:srgbClr val="73292A"/>
              </a:buClr>
              <a:buSzPts val="1600"/>
              <a:buChar char="•"/>
              <a:defRPr sz="1600"/>
            </a:lvl4pPr>
            <a:lvl5pPr marL="2286000" lvl="4" indent="-330200" algn="l">
              <a:lnSpc>
                <a:spcPct val="90000"/>
              </a:lnSpc>
              <a:spcBef>
                <a:spcPts val="500"/>
              </a:spcBef>
              <a:spcAft>
                <a:spcPts val="0"/>
              </a:spcAft>
              <a:buClr>
                <a:srgbClr val="73292A"/>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ftr" idx="11"/>
          </p:nvPr>
        </p:nvSpPr>
        <p:spPr>
          <a:xfrm>
            <a:off x="609904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234928" y="6356350"/>
            <a:ext cx="7162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p:nvPr/>
        </p:nvSpPr>
        <p:spPr>
          <a:xfrm>
            <a:off x="5174459" y="0"/>
            <a:ext cx="45719"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5" name="Google Shape;25;p3"/>
          <p:cNvPicPr preferRelativeResize="0"/>
          <p:nvPr/>
        </p:nvPicPr>
        <p:blipFill rotWithShape="1">
          <a:blip r:embed="rId2">
            <a:alphaModFix/>
          </a:blip>
          <a:srcRect r="34722"/>
          <a:stretch/>
        </p:blipFill>
        <p:spPr>
          <a:xfrm>
            <a:off x="9959711" y="738051"/>
            <a:ext cx="2232289" cy="5381892"/>
          </a:xfrm>
          <a:prstGeom prst="rect">
            <a:avLst/>
          </a:prstGeom>
          <a:noFill/>
          <a:ln>
            <a:noFill/>
          </a:ln>
        </p:spPr>
      </p:pic>
      <p:cxnSp>
        <p:nvCxnSpPr>
          <p:cNvPr id="26" name="Google Shape;26;p3"/>
          <p:cNvCxnSpPr/>
          <p:nvPr/>
        </p:nvCxnSpPr>
        <p:spPr>
          <a:xfrm>
            <a:off x="6189979" y="2649682"/>
            <a:ext cx="3325980" cy="0"/>
          </a:xfrm>
          <a:prstGeom prst="straightConnector1">
            <a:avLst/>
          </a:prstGeom>
          <a:noFill/>
          <a:ln w="12700" cap="flat" cmpd="sng">
            <a:solidFill>
              <a:schemeClr val="accent5"/>
            </a:solidFill>
            <a:prstDash val="solid"/>
            <a:miter lim="800000"/>
            <a:headEnd type="none" w="sm" len="sm"/>
            <a:tailEnd type="none" w="sm" len="sm"/>
          </a:ln>
        </p:spPr>
      </p:cxnSp>
      <p:pic>
        <p:nvPicPr>
          <p:cNvPr id="27" name="Google Shape;27;p3" descr="A picture containing text&#10;&#10;Description automatically generated"/>
          <p:cNvPicPr preferRelativeResize="0"/>
          <p:nvPr/>
        </p:nvPicPr>
        <p:blipFill rotWithShape="1">
          <a:blip r:embed="rId3">
            <a:alphaModFix/>
          </a:blip>
          <a:srcRect/>
          <a:stretch/>
        </p:blipFill>
        <p:spPr>
          <a:xfrm>
            <a:off x="9029920" y="2509197"/>
            <a:ext cx="972078" cy="2853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a:spLocks noGrp="1"/>
          </p:cNvSpPr>
          <p:nvPr>
            <p:ph type="pic" idx="2"/>
          </p:nvPr>
        </p:nvSpPr>
        <p:spPr>
          <a:xfrm>
            <a:off x="0" y="0"/>
            <a:ext cx="12192000" cy="6858000"/>
          </a:xfrm>
          <a:prstGeom prst="rect">
            <a:avLst/>
          </a:prstGeom>
          <a:solidFill>
            <a:srgbClr val="7F7F7F"/>
          </a:solidFill>
          <a:ln>
            <a:noFill/>
          </a:ln>
        </p:spPr>
      </p:sp>
      <p:sp>
        <p:nvSpPr>
          <p:cNvPr id="30" name="Google Shape;30;p4"/>
          <p:cNvSpPr txBox="1">
            <a:spLocks noGrp="1"/>
          </p:cNvSpPr>
          <p:nvPr>
            <p:ph type="ctrTitle"/>
          </p:nvPr>
        </p:nvSpPr>
        <p:spPr>
          <a:xfrm>
            <a:off x="1581912" y="2185416"/>
            <a:ext cx="9052560" cy="248716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with Subtitle">
  <p:cSld name="Section Header with Subtitle">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a:spLocks noGrp="1"/>
          </p:cNvSpPr>
          <p:nvPr>
            <p:ph type="pic" idx="2"/>
          </p:nvPr>
        </p:nvSpPr>
        <p:spPr>
          <a:xfrm>
            <a:off x="0" y="0"/>
            <a:ext cx="12192000" cy="6858000"/>
          </a:xfrm>
          <a:prstGeom prst="rect">
            <a:avLst/>
          </a:prstGeom>
          <a:solidFill>
            <a:srgbClr val="7F7F7F"/>
          </a:solidFill>
          <a:ln>
            <a:noFill/>
          </a:ln>
        </p:spPr>
      </p:sp>
      <p:sp>
        <p:nvSpPr>
          <p:cNvPr id="33" name="Google Shape;33;p5"/>
          <p:cNvSpPr txBox="1">
            <a:spLocks noGrp="1"/>
          </p:cNvSpPr>
          <p:nvPr>
            <p:ph type="ctrTitle"/>
          </p:nvPr>
        </p:nvSpPr>
        <p:spPr>
          <a:xfrm>
            <a:off x="1527048" y="2276856"/>
            <a:ext cx="9144000" cy="150876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1527048" y="3858768"/>
            <a:ext cx="9144000" cy="84124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lt1"/>
        </a:solidFill>
        <a:effectLst/>
      </p:bgPr>
    </p:bg>
    <p:spTree>
      <p:nvGrpSpPr>
        <p:cNvPr id="1" name="Shape 35"/>
        <p:cNvGrpSpPr/>
        <p:nvPr/>
      </p:nvGrpSpPr>
      <p:grpSpPr>
        <a:xfrm>
          <a:off x="0" y="0"/>
          <a:ext cx="0" cy="0"/>
          <a:chOff x="0" y="0"/>
          <a:chExt cx="0" cy="0"/>
        </a:xfrm>
      </p:grpSpPr>
      <p:sp>
        <p:nvSpPr>
          <p:cNvPr id="36" name="Google Shape;36;p6"/>
          <p:cNvSpPr>
            <a:spLocks noGrp="1"/>
          </p:cNvSpPr>
          <p:nvPr>
            <p:ph type="pic" idx="2"/>
          </p:nvPr>
        </p:nvSpPr>
        <p:spPr>
          <a:xfrm>
            <a:off x="0" y="0"/>
            <a:ext cx="12192000" cy="6858000"/>
          </a:xfrm>
          <a:prstGeom prst="rect">
            <a:avLst/>
          </a:prstGeom>
          <a:solidFill>
            <a:srgbClr val="7F7F7F"/>
          </a:solidFill>
          <a:ln>
            <a:noFill/>
          </a:ln>
        </p:spPr>
      </p:sp>
      <p:sp>
        <p:nvSpPr>
          <p:cNvPr id="37" name="Google Shape;37;p6"/>
          <p:cNvSpPr txBox="1">
            <a:spLocks noGrp="1"/>
          </p:cNvSpPr>
          <p:nvPr>
            <p:ph type="ctrTitle"/>
          </p:nvPr>
        </p:nvSpPr>
        <p:spPr>
          <a:xfrm>
            <a:off x="1627632" y="822960"/>
            <a:ext cx="6327648" cy="22219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1627632" y="3428999"/>
            <a:ext cx="6309360" cy="1703439"/>
          </a:xfrm>
          <a:prstGeom prst="rect">
            <a:avLst/>
          </a:prstGeom>
          <a:noFill/>
          <a:ln>
            <a:noFill/>
          </a:ln>
        </p:spPr>
        <p:txBody>
          <a:bodyPr spcFirstLastPara="1" wrap="square" lIns="91425" tIns="45700" rIns="91425" bIns="45700" anchor="t" anchorCtr="0">
            <a:normAutofit/>
          </a:bodyPr>
          <a:lstStyle>
            <a:lvl1pPr lvl="0" algn="l">
              <a:lnSpc>
                <a:spcPct val="130000"/>
              </a:lnSpc>
              <a:spcBef>
                <a:spcPts val="0"/>
              </a:spcBef>
              <a:spcAft>
                <a:spcPts val="0"/>
              </a:spcAft>
              <a:buSzPts val="2200"/>
              <a:buNone/>
              <a:defRPr sz="22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blip>
          <a:srcRect r="69401" b="24658"/>
          <a:stretch/>
        </p:blipFill>
        <p:spPr>
          <a:xfrm>
            <a:off x="5856445" y="726334"/>
            <a:ext cx="1898043" cy="5405332"/>
          </a:xfrm>
          <a:prstGeom prst="rect">
            <a:avLst/>
          </a:prstGeom>
          <a:noFill/>
          <a:ln>
            <a:noFill/>
          </a:ln>
        </p:spPr>
      </p:pic>
      <p:sp>
        <p:nvSpPr>
          <p:cNvPr id="41" name="Google Shape;41;p7"/>
          <p:cNvSpPr txBox="1">
            <a:spLocks noGrp="1"/>
          </p:cNvSpPr>
          <p:nvPr>
            <p:ph type="title"/>
          </p:nvPr>
        </p:nvSpPr>
        <p:spPr>
          <a:xfrm>
            <a:off x="621792" y="722376"/>
            <a:ext cx="6419088" cy="235000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subTitle" idx="1"/>
          </p:nvPr>
        </p:nvSpPr>
        <p:spPr>
          <a:xfrm>
            <a:off x="640079" y="3931920"/>
            <a:ext cx="6419088" cy="13898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800"/>
              <a:buNone/>
              <a:defRPr sz="2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3" name="Google Shape;43;p7"/>
          <p:cNvSpPr>
            <a:spLocks noGrp="1"/>
          </p:cNvSpPr>
          <p:nvPr>
            <p:ph type="pic" idx="2"/>
          </p:nvPr>
        </p:nvSpPr>
        <p:spPr>
          <a:xfrm>
            <a:off x="7754488" y="0"/>
            <a:ext cx="4434464" cy="6858000"/>
          </a:xfrm>
          <a:prstGeom prst="rect">
            <a:avLst/>
          </a:prstGeom>
          <a:noFill/>
          <a:ln>
            <a:noFill/>
          </a:ln>
        </p:spPr>
      </p:sp>
      <p:cxnSp>
        <p:nvCxnSpPr>
          <p:cNvPr id="44" name="Google Shape;44;p7"/>
          <p:cNvCxnSpPr/>
          <p:nvPr/>
        </p:nvCxnSpPr>
        <p:spPr>
          <a:xfrm>
            <a:off x="1679972" y="3432325"/>
            <a:ext cx="4376421" cy="0"/>
          </a:xfrm>
          <a:prstGeom prst="straightConnector1">
            <a:avLst/>
          </a:prstGeom>
          <a:noFill/>
          <a:ln w="12700" cap="flat" cmpd="sng">
            <a:solidFill>
              <a:schemeClr val="accent5"/>
            </a:solidFill>
            <a:prstDash val="solid"/>
            <a:miter lim="800000"/>
            <a:headEnd type="none" w="sm" len="sm"/>
            <a:tailEnd type="none" w="sm" len="sm"/>
          </a:ln>
        </p:spPr>
      </p:cxnSp>
      <p:pic>
        <p:nvPicPr>
          <p:cNvPr id="45" name="Google Shape;45;p7" descr="A picture containing text&#10;&#10;Description automatically generated"/>
          <p:cNvPicPr preferRelativeResize="0"/>
          <p:nvPr/>
        </p:nvPicPr>
        <p:blipFill rotWithShape="1">
          <a:blip r:embed="rId3">
            <a:alphaModFix/>
          </a:blip>
          <a:srcRect/>
          <a:stretch/>
        </p:blipFill>
        <p:spPr>
          <a:xfrm>
            <a:off x="3343169" y="3291840"/>
            <a:ext cx="972078" cy="285381"/>
          </a:xfrm>
          <a:prstGeom prst="rect">
            <a:avLst/>
          </a:prstGeom>
          <a:noFill/>
          <a:ln>
            <a:noFill/>
          </a:ln>
        </p:spPr>
      </p:pic>
      <p:sp>
        <p:nvSpPr>
          <p:cNvPr id="46" name="Google Shape;46;p7"/>
          <p:cNvSpPr/>
          <p:nvPr/>
        </p:nvSpPr>
        <p:spPr>
          <a:xfrm>
            <a:off x="7711438" y="0"/>
            <a:ext cx="45719" cy="6858000"/>
          </a:xfrm>
          <a:prstGeom prst="rect">
            <a:avLst/>
          </a:prstGeom>
          <a:solidFill>
            <a:srgbClr val="2C3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p:cSld name="Title and Content ">
    <p:spTree>
      <p:nvGrpSpPr>
        <p:cNvPr id="1" name="Shape 47"/>
        <p:cNvGrpSpPr/>
        <p:nvPr/>
      </p:nvGrpSpPr>
      <p:grpSpPr>
        <a:xfrm>
          <a:off x="0" y="0"/>
          <a:ext cx="0" cy="0"/>
          <a:chOff x="0" y="0"/>
          <a:chExt cx="0" cy="0"/>
        </a:xfrm>
      </p:grpSpPr>
      <p:pic>
        <p:nvPicPr>
          <p:cNvPr id="48" name="Google Shape;48;p8"/>
          <p:cNvPicPr preferRelativeResize="0"/>
          <p:nvPr/>
        </p:nvPicPr>
        <p:blipFill rotWithShape="1">
          <a:blip r:embed="rId2">
            <a:alphaModFix/>
          </a:blip>
          <a:srcRect l="26135" t="6121"/>
          <a:stretch/>
        </p:blipFill>
        <p:spPr>
          <a:xfrm rot="5400000">
            <a:off x="7528785" y="-1437953"/>
            <a:ext cx="3225262" cy="6101168"/>
          </a:xfrm>
          <a:prstGeom prst="rect">
            <a:avLst/>
          </a:prstGeom>
          <a:noFill/>
          <a:ln>
            <a:noFill/>
          </a:ln>
        </p:spPr>
      </p:pic>
      <p:sp>
        <p:nvSpPr>
          <p:cNvPr id="49" name="Google Shape;49;p8"/>
          <p:cNvSpPr/>
          <p:nvPr/>
        </p:nvSpPr>
        <p:spPr>
          <a:xfrm>
            <a:off x="0" y="0"/>
            <a:ext cx="479094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50" name="Google Shape;50;p8"/>
          <p:cNvPicPr preferRelativeResize="0"/>
          <p:nvPr/>
        </p:nvPicPr>
        <p:blipFill rotWithShape="1">
          <a:blip r:embed="rId3">
            <a:alphaModFix/>
          </a:blip>
          <a:srcRect b="32291"/>
          <a:stretch/>
        </p:blipFill>
        <p:spPr>
          <a:xfrm>
            <a:off x="602251" y="4944272"/>
            <a:ext cx="3848748" cy="1913728"/>
          </a:xfrm>
          <a:prstGeom prst="rect">
            <a:avLst/>
          </a:prstGeom>
          <a:noFill/>
          <a:ln>
            <a:noFill/>
          </a:ln>
        </p:spPr>
      </p:pic>
      <p:sp>
        <p:nvSpPr>
          <p:cNvPr id="51" name="Google Shape;51;p8"/>
          <p:cNvSpPr txBox="1">
            <a:spLocks noGrp="1"/>
          </p:cNvSpPr>
          <p:nvPr>
            <p:ph type="title"/>
          </p:nvPr>
        </p:nvSpPr>
        <p:spPr>
          <a:xfrm>
            <a:off x="932688" y="1408176"/>
            <a:ext cx="3392424" cy="40142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5724144" y="1536192"/>
            <a:ext cx="5696712" cy="3758184"/>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000"/>
              </a:spcBef>
              <a:spcAft>
                <a:spcPts val="0"/>
              </a:spcAft>
              <a:buClr>
                <a:schemeClr val="accent2"/>
              </a:buClr>
              <a:buSzPts val="2200"/>
              <a:buChar char="•"/>
              <a:defRPr sz="2200"/>
            </a:lvl1pPr>
            <a:lvl2pPr marL="914400" lvl="1" indent="-355600" algn="l">
              <a:lnSpc>
                <a:spcPct val="90000"/>
              </a:lnSpc>
              <a:spcBef>
                <a:spcPts val="600"/>
              </a:spcBef>
              <a:spcAft>
                <a:spcPts val="0"/>
              </a:spcAft>
              <a:buClr>
                <a:schemeClr val="accent2"/>
              </a:buClr>
              <a:buSzPts val="2000"/>
              <a:buChar char="•"/>
              <a:defRPr sz="2000"/>
            </a:lvl2pPr>
            <a:lvl3pPr marL="1371600" lvl="2" indent="-342900" algn="l">
              <a:lnSpc>
                <a:spcPct val="90000"/>
              </a:lnSpc>
              <a:spcBef>
                <a:spcPts val="500"/>
              </a:spcBef>
              <a:spcAft>
                <a:spcPts val="0"/>
              </a:spcAft>
              <a:buClr>
                <a:schemeClr val="accent2"/>
              </a:buClr>
              <a:buSzPts val="1800"/>
              <a:buChar char="•"/>
              <a:defRPr sz="1800"/>
            </a:lvl3pPr>
            <a:lvl4pPr marL="1828800" lvl="3" indent="-330200" algn="l">
              <a:lnSpc>
                <a:spcPct val="90000"/>
              </a:lnSpc>
              <a:spcBef>
                <a:spcPts val="500"/>
              </a:spcBef>
              <a:spcAft>
                <a:spcPts val="0"/>
              </a:spcAft>
              <a:buClr>
                <a:schemeClr val="accent2"/>
              </a:buClr>
              <a:buSzPts val="1600"/>
              <a:buChar char="•"/>
              <a:defRPr sz="1600"/>
            </a:lvl4pPr>
            <a:lvl5pPr marL="2286000" lvl="4" indent="-317500" algn="l">
              <a:lnSpc>
                <a:spcPct val="90000"/>
              </a:lnSpc>
              <a:spcBef>
                <a:spcPts val="500"/>
              </a:spcBef>
              <a:spcAft>
                <a:spcPts val="0"/>
              </a:spcAft>
              <a:buClr>
                <a:schemeClr val="accent2"/>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ftr" idx="11"/>
          </p:nvPr>
        </p:nvSpPr>
        <p:spPr>
          <a:xfrm>
            <a:off x="5724144"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8"/>
          <p:cNvSpPr/>
          <p:nvPr/>
        </p:nvSpPr>
        <p:spPr>
          <a:xfrm rot="5400000">
            <a:off x="1361771" y="3406143"/>
            <a:ext cx="6857999"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1">
  <p:cSld name="Two Content 1">
    <p:spTree>
      <p:nvGrpSpPr>
        <p:cNvPr id="1" name="Shape 56"/>
        <p:cNvGrpSpPr/>
        <p:nvPr/>
      </p:nvGrpSpPr>
      <p:grpSpPr>
        <a:xfrm>
          <a:off x="0" y="0"/>
          <a:ext cx="0" cy="0"/>
          <a:chOff x="0" y="0"/>
          <a:chExt cx="0" cy="0"/>
        </a:xfrm>
      </p:grpSpPr>
      <p:sp>
        <p:nvSpPr>
          <p:cNvPr id="57" name="Google Shape;57;p9"/>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8" name="Google Shape;58;p9"/>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932688" y="2523744"/>
            <a:ext cx="4864608" cy="3694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body" idx="2"/>
          </p:nvPr>
        </p:nvSpPr>
        <p:spPr>
          <a:xfrm>
            <a:off x="6684264" y="2523744"/>
            <a:ext cx="4864608" cy="3694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9"/>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9"/>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64" name="Google Shape;64;p9"/>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65"/>
        <p:cNvGrpSpPr/>
        <p:nvPr/>
      </p:nvGrpSpPr>
      <p:grpSpPr>
        <a:xfrm>
          <a:off x="0" y="0"/>
          <a:ext cx="0" cy="0"/>
          <a:chOff x="0" y="0"/>
          <a:chExt cx="0" cy="0"/>
        </a:xfrm>
      </p:grpSpPr>
      <p:pic>
        <p:nvPicPr>
          <p:cNvPr id="66" name="Google Shape;66;p10"/>
          <p:cNvPicPr preferRelativeResize="0"/>
          <p:nvPr/>
        </p:nvPicPr>
        <p:blipFill rotWithShape="1">
          <a:blip r:embed="rId2">
            <a:alphaModFix/>
          </a:blip>
          <a:srcRect l="37419" b="36176"/>
          <a:stretch/>
        </p:blipFill>
        <p:spPr>
          <a:xfrm>
            <a:off x="0" y="2510651"/>
            <a:ext cx="2841744" cy="4347350"/>
          </a:xfrm>
          <a:prstGeom prst="rect">
            <a:avLst/>
          </a:prstGeom>
          <a:noFill/>
          <a:ln>
            <a:noFill/>
          </a:ln>
        </p:spPr>
      </p:pic>
      <p:sp>
        <p:nvSpPr>
          <p:cNvPr id="67" name="Google Shape;67;p10"/>
          <p:cNvSpPr/>
          <p:nvPr/>
        </p:nvSpPr>
        <p:spPr>
          <a:xfrm>
            <a:off x="7397496" y="0"/>
            <a:ext cx="479094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8" name="Google Shape;68;p10"/>
          <p:cNvSpPr txBox="1">
            <a:spLocks noGrp="1"/>
          </p:cNvSpPr>
          <p:nvPr>
            <p:ph type="title"/>
          </p:nvPr>
        </p:nvSpPr>
        <p:spPr>
          <a:xfrm>
            <a:off x="8101584" y="1408176"/>
            <a:ext cx="3392424" cy="40142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932688" y="685800"/>
            <a:ext cx="5276088" cy="1563624"/>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0"/>
              </a:spcBef>
              <a:spcAft>
                <a:spcPts val="0"/>
              </a:spcAft>
              <a:buClr>
                <a:schemeClr val="accent2"/>
              </a:buClr>
              <a:buSzPts val="2400"/>
              <a:buFont typeface="Libre Baskerville"/>
              <a:buAutoNum type="arabicPeriod"/>
              <a:defRPr sz="2400">
                <a:solidFill>
                  <a:srgbClr val="2C3C39"/>
                </a:solidFill>
              </a:defRPr>
            </a:lvl1pPr>
            <a:lvl2pPr marL="914400" lvl="1" indent="-381000" algn="l">
              <a:lnSpc>
                <a:spcPct val="90000"/>
              </a:lnSpc>
              <a:spcBef>
                <a:spcPts val="500"/>
              </a:spcBef>
              <a:spcAft>
                <a:spcPts val="0"/>
              </a:spcAft>
              <a:buClr>
                <a:schemeClr val="accent2"/>
              </a:buClr>
              <a:buSzPts val="2400"/>
              <a:buFont typeface="Libre Baskerville"/>
              <a:buAutoNum type="alphaLcPeriod"/>
              <a:defRPr sz="2400">
                <a:solidFill>
                  <a:srgbClr val="2C3C39"/>
                </a:solidFill>
              </a:defRPr>
            </a:lvl2pPr>
            <a:lvl3pPr marL="1371600" lvl="2" indent="-355600" algn="l">
              <a:lnSpc>
                <a:spcPct val="90000"/>
              </a:lnSpc>
              <a:spcBef>
                <a:spcPts val="500"/>
              </a:spcBef>
              <a:spcAft>
                <a:spcPts val="0"/>
              </a:spcAft>
              <a:buClr>
                <a:schemeClr val="accent2"/>
              </a:buClr>
              <a:buSzPts val="2000"/>
              <a:buFont typeface="Libre Baskerville"/>
              <a:buAutoNum type="romanLcPeriod"/>
              <a:defRPr sz="2000">
                <a:solidFill>
                  <a:srgbClr val="2C3C39"/>
                </a:solidFill>
              </a:defRPr>
            </a:lvl3pPr>
            <a:lvl4pPr marL="1828800" lvl="3" indent="-342900" algn="l">
              <a:lnSpc>
                <a:spcPct val="90000"/>
              </a:lnSpc>
              <a:spcBef>
                <a:spcPts val="500"/>
              </a:spcBef>
              <a:spcAft>
                <a:spcPts val="0"/>
              </a:spcAft>
              <a:buClr>
                <a:schemeClr val="accent2"/>
              </a:buClr>
              <a:buSzPts val="1800"/>
              <a:buFont typeface="Libre Baskerville"/>
              <a:buAutoNum type="arabicParenR"/>
              <a:defRPr sz="1800">
                <a:solidFill>
                  <a:srgbClr val="2C3C39"/>
                </a:solidFill>
              </a:defRPr>
            </a:lvl4pPr>
            <a:lvl5pPr marL="2286000" lvl="4" indent="-330200" algn="l">
              <a:lnSpc>
                <a:spcPct val="90000"/>
              </a:lnSpc>
              <a:spcBef>
                <a:spcPts val="500"/>
              </a:spcBef>
              <a:spcAft>
                <a:spcPts val="0"/>
              </a:spcAft>
              <a:buClr>
                <a:schemeClr val="accent2"/>
              </a:buClr>
              <a:buSzPts val="1600"/>
              <a:buFont typeface="Libre Baskerville"/>
              <a:buAutoNum type="alphaLcParen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932688" y="2697480"/>
            <a:ext cx="5276088" cy="34838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42900" algn="l">
              <a:lnSpc>
                <a:spcPct val="90000"/>
              </a:lnSpc>
              <a:spcBef>
                <a:spcPts val="500"/>
              </a:spcBef>
              <a:spcAft>
                <a:spcPts val="0"/>
              </a:spcAft>
              <a:buClr>
                <a:schemeClr val="accent2"/>
              </a:buClr>
              <a:buSzPts val="1800"/>
              <a:buChar char="•"/>
              <a:defRPr sz="1800">
                <a:solidFill>
                  <a:srgbClr val="2C3C39"/>
                </a:solidFill>
              </a:defRPr>
            </a:lvl3pPr>
            <a:lvl4pPr marL="1828800" lvl="3" indent="-330200" algn="l">
              <a:lnSpc>
                <a:spcPct val="90000"/>
              </a:lnSpc>
              <a:spcBef>
                <a:spcPts val="500"/>
              </a:spcBef>
              <a:spcAft>
                <a:spcPts val="0"/>
              </a:spcAft>
              <a:buClr>
                <a:schemeClr val="accent2"/>
              </a:buClr>
              <a:buSzPts val="1600"/>
              <a:buChar char="•"/>
              <a:defRPr sz="1600">
                <a:solidFill>
                  <a:srgbClr val="2C3C39"/>
                </a:solidFill>
              </a:defRPr>
            </a:lvl4pPr>
            <a:lvl5pPr marL="2286000" lvl="4" indent="-317500" algn="l">
              <a:lnSpc>
                <a:spcPct val="90000"/>
              </a:lnSpc>
              <a:spcBef>
                <a:spcPts val="500"/>
              </a:spcBef>
              <a:spcAft>
                <a:spcPts val="0"/>
              </a:spcAft>
              <a:buClr>
                <a:schemeClr val="accent2"/>
              </a:buClr>
              <a:buSzPts val="1400"/>
              <a:buChar char="•"/>
              <a:defRPr sz="14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0"/>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Gill Sans"/>
                <a:ea typeface="Gill Sans"/>
                <a:cs typeface="Gill Sans"/>
                <a:sym typeface="Gill Sans"/>
              </a:defRPr>
            </a:lvl1pPr>
            <a:lvl2pPr marL="0" lvl="1" indent="0" algn="r">
              <a:spcBef>
                <a:spcPts val="0"/>
              </a:spcBef>
              <a:buNone/>
              <a:defRPr sz="1200" b="0" i="0" u="none" strike="noStrike" cap="none">
                <a:solidFill>
                  <a:schemeClr val="lt1"/>
                </a:solidFill>
                <a:latin typeface="Gill Sans"/>
                <a:ea typeface="Gill Sans"/>
                <a:cs typeface="Gill Sans"/>
                <a:sym typeface="Gill Sans"/>
              </a:defRPr>
            </a:lvl2pPr>
            <a:lvl3pPr marL="0" lvl="2" indent="0" algn="r">
              <a:spcBef>
                <a:spcPts val="0"/>
              </a:spcBef>
              <a:buNone/>
              <a:defRPr sz="1200" b="0" i="0" u="none" strike="noStrike" cap="none">
                <a:solidFill>
                  <a:schemeClr val="lt1"/>
                </a:solidFill>
                <a:latin typeface="Gill Sans"/>
                <a:ea typeface="Gill Sans"/>
                <a:cs typeface="Gill Sans"/>
                <a:sym typeface="Gill Sans"/>
              </a:defRPr>
            </a:lvl3pPr>
            <a:lvl4pPr marL="0" lvl="3" indent="0" algn="r">
              <a:spcBef>
                <a:spcPts val="0"/>
              </a:spcBef>
              <a:buNone/>
              <a:defRPr sz="1200" b="0" i="0" u="none" strike="noStrike" cap="none">
                <a:solidFill>
                  <a:schemeClr val="lt1"/>
                </a:solidFill>
                <a:latin typeface="Gill Sans"/>
                <a:ea typeface="Gill Sans"/>
                <a:cs typeface="Gill Sans"/>
                <a:sym typeface="Gill Sans"/>
              </a:defRPr>
            </a:lvl4pPr>
            <a:lvl5pPr marL="0" lvl="4" indent="0" algn="r">
              <a:spcBef>
                <a:spcPts val="0"/>
              </a:spcBef>
              <a:buNone/>
              <a:defRPr sz="1200" b="0" i="0" u="none" strike="noStrike" cap="none">
                <a:solidFill>
                  <a:schemeClr val="lt1"/>
                </a:solidFill>
                <a:latin typeface="Gill Sans"/>
                <a:ea typeface="Gill Sans"/>
                <a:cs typeface="Gill Sans"/>
                <a:sym typeface="Gill Sans"/>
              </a:defRPr>
            </a:lvl5pPr>
            <a:lvl6pPr marL="0" lvl="5" indent="0" algn="r">
              <a:spcBef>
                <a:spcPts val="0"/>
              </a:spcBef>
              <a:buNone/>
              <a:defRPr sz="1200" b="0" i="0" u="none" strike="noStrike" cap="none">
                <a:solidFill>
                  <a:schemeClr val="lt1"/>
                </a:solidFill>
                <a:latin typeface="Gill Sans"/>
                <a:ea typeface="Gill Sans"/>
                <a:cs typeface="Gill Sans"/>
                <a:sym typeface="Gill Sans"/>
              </a:defRPr>
            </a:lvl6pPr>
            <a:lvl7pPr marL="0" lvl="6" indent="0" algn="r">
              <a:spcBef>
                <a:spcPts val="0"/>
              </a:spcBef>
              <a:buNone/>
              <a:defRPr sz="1200" b="0" i="0" u="none" strike="noStrike" cap="none">
                <a:solidFill>
                  <a:schemeClr val="lt1"/>
                </a:solidFill>
                <a:latin typeface="Gill Sans"/>
                <a:ea typeface="Gill Sans"/>
                <a:cs typeface="Gill Sans"/>
                <a:sym typeface="Gill Sans"/>
              </a:defRPr>
            </a:lvl7pPr>
            <a:lvl8pPr marL="0" lvl="7" indent="0" algn="r">
              <a:spcBef>
                <a:spcPts val="0"/>
              </a:spcBef>
              <a:buNone/>
              <a:defRPr sz="1200" b="0" i="0" u="none" strike="noStrike" cap="none">
                <a:solidFill>
                  <a:schemeClr val="lt1"/>
                </a:solidFill>
                <a:latin typeface="Gill Sans"/>
                <a:ea typeface="Gill Sans"/>
                <a:cs typeface="Gill Sans"/>
                <a:sym typeface="Gill Sans"/>
              </a:defRPr>
            </a:lvl8pPr>
            <a:lvl9pPr marL="0" lvl="8" indent="0" algn="r">
              <a:spcBef>
                <a:spcPts val="0"/>
              </a:spcBef>
              <a:buNone/>
              <a:defRPr sz="12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10"/>
          <p:cNvPicPr preferRelativeResize="0"/>
          <p:nvPr/>
        </p:nvPicPr>
        <p:blipFill rotWithShape="1">
          <a:blip r:embed="rId3">
            <a:alphaModFix/>
          </a:blip>
          <a:srcRect b="32291"/>
          <a:stretch/>
        </p:blipFill>
        <p:spPr>
          <a:xfrm>
            <a:off x="8001534" y="4944272"/>
            <a:ext cx="3848748" cy="1913728"/>
          </a:xfrm>
          <a:prstGeom prst="rect">
            <a:avLst/>
          </a:prstGeom>
          <a:noFill/>
          <a:ln>
            <a:noFill/>
          </a:ln>
        </p:spPr>
      </p:pic>
      <p:sp>
        <p:nvSpPr>
          <p:cNvPr id="74" name="Google Shape;74;p10"/>
          <p:cNvSpPr/>
          <p:nvPr/>
        </p:nvSpPr>
        <p:spPr>
          <a:xfrm rot="5400000">
            <a:off x="3949200" y="3406143"/>
            <a:ext cx="6857999"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3"/>
              </a:buClr>
              <a:buSzPts val="4400"/>
              <a:buFont typeface="Libre Baskerville"/>
              <a:buNone/>
              <a:defRPr sz="4400" b="0" i="0" u="none" strike="noStrike" cap="none">
                <a:solidFill>
                  <a:schemeClr val="accent3"/>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accent3"/>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accent3"/>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accent3"/>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accent3"/>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accent3"/>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ftr" idx="11"/>
          </p:nvPr>
        </p:nvSpPr>
        <p:spPr>
          <a:xfrm>
            <a:off x="381000" y="6356350"/>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sldNum" idx="12"/>
          </p:nvPr>
        </p:nvSpPr>
        <p:spPr>
          <a:xfrm>
            <a:off x="11026140" y="6356350"/>
            <a:ext cx="78486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Gill Sans"/>
                <a:ea typeface="Gill Sans"/>
                <a:cs typeface="Gill Sans"/>
                <a:sym typeface="Gill Sans"/>
              </a:defRPr>
            </a:lvl1pPr>
            <a:lvl2pPr marL="0" marR="0" lvl="1" indent="0" algn="r" rtl="0">
              <a:spcBef>
                <a:spcPts val="0"/>
              </a:spcBef>
              <a:buNone/>
              <a:defRPr sz="1200" b="0" i="0" u="none" strike="noStrike" cap="none">
                <a:solidFill>
                  <a:schemeClr val="dk1"/>
                </a:solidFill>
                <a:latin typeface="Gill Sans"/>
                <a:ea typeface="Gill Sans"/>
                <a:cs typeface="Gill Sans"/>
                <a:sym typeface="Gill Sans"/>
              </a:defRPr>
            </a:lvl2pPr>
            <a:lvl3pPr marL="0" marR="0" lvl="2" indent="0" algn="r" rtl="0">
              <a:spcBef>
                <a:spcPts val="0"/>
              </a:spcBef>
              <a:buNone/>
              <a:defRPr sz="1200" b="0" i="0" u="none" strike="noStrike" cap="none">
                <a:solidFill>
                  <a:schemeClr val="dk1"/>
                </a:solidFill>
                <a:latin typeface="Gill Sans"/>
                <a:ea typeface="Gill Sans"/>
                <a:cs typeface="Gill Sans"/>
                <a:sym typeface="Gill Sans"/>
              </a:defRPr>
            </a:lvl3pPr>
            <a:lvl4pPr marL="0" marR="0" lvl="3" indent="0" algn="r" rtl="0">
              <a:spcBef>
                <a:spcPts val="0"/>
              </a:spcBef>
              <a:buNone/>
              <a:defRPr sz="1200" b="0" i="0" u="none" strike="noStrike" cap="none">
                <a:solidFill>
                  <a:schemeClr val="dk1"/>
                </a:solidFill>
                <a:latin typeface="Gill Sans"/>
                <a:ea typeface="Gill Sans"/>
                <a:cs typeface="Gill Sans"/>
                <a:sym typeface="Gill Sans"/>
              </a:defRPr>
            </a:lvl4pPr>
            <a:lvl5pPr marL="0" marR="0" lvl="4" indent="0" algn="r" rtl="0">
              <a:spcBef>
                <a:spcPts val="0"/>
              </a:spcBef>
              <a:buNone/>
              <a:defRPr sz="1200" b="0" i="0" u="none" strike="noStrike" cap="none">
                <a:solidFill>
                  <a:schemeClr val="dk1"/>
                </a:solidFill>
                <a:latin typeface="Gill Sans"/>
                <a:ea typeface="Gill Sans"/>
                <a:cs typeface="Gill Sans"/>
                <a:sym typeface="Gill Sans"/>
              </a:defRPr>
            </a:lvl5pPr>
            <a:lvl6pPr marL="0" marR="0" lvl="5" indent="0" algn="r" rtl="0">
              <a:spcBef>
                <a:spcPts val="0"/>
              </a:spcBef>
              <a:buNone/>
              <a:defRPr sz="1200" b="0" i="0" u="none" strike="noStrike" cap="none">
                <a:solidFill>
                  <a:schemeClr val="dk1"/>
                </a:solidFill>
                <a:latin typeface="Gill Sans"/>
                <a:ea typeface="Gill Sans"/>
                <a:cs typeface="Gill Sans"/>
                <a:sym typeface="Gill Sans"/>
              </a:defRPr>
            </a:lvl6pPr>
            <a:lvl7pPr marL="0" marR="0" lvl="6" indent="0" algn="r" rtl="0">
              <a:spcBef>
                <a:spcPts val="0"/>
              </a:spcBef>
              <a:buNone/>
              <a:defRPr sz="1200" b="0" i="0" u="none" strike="noStrike" cap="none">
                <a:solidFill>
                  <a:schemeClr val="dk1"/>
                </a:solidFill>
                <a:latin typeface="Gill Sans"/>
                <a:ea typeface="Gill Sans"/>
                <a:cs typeface="Gill Sans"/>
                <a:sym typeface="Gill Sans"/>
              </a:defRPr>
            </a:lvl7pPr>
            <a:lvl8pPr marL="0" marR="0" lvl="7" indent="0" algn="r" rtl="0">
              <a:spcBef>
                <a:spcPts val="0"/>
              </a:spcBef>
              <a:buNone/>
              <a:defRPr sz="1200" b="0" i="0" u="none" strike="noStrike" cap="none">
                <a:solidFill>
                  <a:schemeClr val="dk1"/>
                </a:solidFill>
                <a:latin typeface="Gill Sans"/>
                <a:ea typeface="Gill Sans"/>
                <a:cs typeface="Gill Sans"/>
                <a:sym typeface="Gill Sans"/>
              </a:defRPr>
            </a:lvl8pPr>
            <a:lvl9pPr marL="0" marR="0" lvl="8" indent="0" algn="r" rtl="0">
              <a:spcBef>
                <a:spcPts val="0"/>
              </a:spcBef>
              <a:buNone/>
              <a:defRPr sz="1200" b="0" i="0" u="none" strike="noStrike" cap="none">
                <a:solidFill>
                  <a:schemeClr val="dk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5"/>
          <p:cNvPicPr preferRelativeResize="0">
            <a:picLocks noGrp="1"/>
          </p:cNvPicPr>
          <p:nvPr>
            <p:ph type="pic" idx="2"/>
          </p:nvPr>
        </p:nvPicPr>
        <p:blipFill rotWithShape="1">
          <a:blip r:embed="rId3">
            <a:alphaModFix/>
          </a:blip>
          <a:srcRect/>
          <a:stretch/>
        </p:blipFill>
        <p:spPr>
          <a:xfrm>
            <a:off x="0" y="-102651"/>
            <a:ext cx="12533644" cy="7455877"/>
          </a:xfrm>
          <a:prstGeom prst="rect">
            <a:avLst/>
          </a:prstGeom>
          <a:solidFill>
            <a:srgbClr val="7F7F7F"/>
          </a:solidFill>
          <a:ln>
            <a:noFill/>
          </a:ln>
        </p:spPr>
      </p:pic>
      <p:sp>
        <p:nvSpPr>
          <p:cNvPr id="117" name="Google Shape;117;p15"/>
          <p:cNvSpPr txBox="1">
            <a:spLocks noGrp="1"/>
          </p:cNvSpPr>
          <p:nvPr>
            <p:ph type="ctrTitle"/>
          </p:nvPr>
        </p:nvSpPr>
        <p:spPr>
          <a:xfrm>
            <a:off x="522895" y="1444888"/>
            <a:ext cx="7857533" cy="2180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Building An Intelligent Fraud Detection System</a:t>
            </a:r>
            <a:endParaRPr sz="5000" b="1" dirty="0"/>
          </a:p>
        </p:txBody>
      </p:sp>
      <p:sp>
        <p:nvSpPr>
          <p:cNvPr id="118" name="Google Shape;118;p15"/>
          <p:cNvSpPr txBox="1">
            <a:spLocks noGrp="1"/>
          </p:cNvSpPr>
          <p:nvPr>
            <p:ph type="subTitle" idx="1"/>
          </p:nvPr>
        </p:nvSpPr>
        <p:spPr>
          <a:xfrm>
            <a:off x="2037875" y="4320374"/>
            <a:ext cx="4827571" cy="56583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400"/>
              <a:buNone/>
            </a:pPr>
            <a:r>
              <a:rPr lang="en-US" sz="2800" b="1" dirty="0"/>
              <a:t>Group 4 Capstone Project​</a:t>
            </a:r>
            <a:endParaRPr sz="2800" b="1" dirty="0"/>
          </a:p>
        </p:txBody>
      </p:sp>
      <p:cxnSp>
        <p:nvCxnSpPr>
          <p:cNvPr id="119" name="Google Shape;119;p15"/>
          <p:cNvCxnSpPr/>
          <p:nvPr/>
        </p:nvCxnSpPr>
        <p:spPr>
          <a:xfrm>
            <a:off x="1706548" y="3887784"/>
            <a:ext cx="5321300" cy="0"/>
          </a:xfrm>
          <a:prstGeom prst="straightConnector1">
            <a:avLst/>
          </a:prstGeom>
          <a:noFill/>
          <a:ln w="12700" cap="flat" cmpd="sng">
            <a:solidFill>
              <a:schemeClr val="accent5"/>
            </a:solidFill>
            <a:prstDash val="solid"/>
            <a:miter lim="800000"/>
            <a:headEnd type="none" w="sm" len="sm"/>
            <a:tailEnd type="none" w="sm" len="sm"/>
          </a:ln>
        </p:spPr>
      </p:cxnSp>
      <p:sp>
        <p:nvSpPr>
          <p:cNvPr id="120" name="Google Shape;120;p15"/>
          <p:cNvSpPr/>
          <p:nvPr/>
        </p:nvSpPr>
        <p:spPr>
          <a:xfrm>
            <a:off x="311084" y="329938"/>
            <a:ext cx="8314441" cy="6278252"/>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21" name="Google Shape;121;p15"/>
          <p:cNvPicPr preferRelativeResize="0"/>
          <p:nvPr/>
        </p:nvPicPr>
        <p:blipFill rotWithShape="1">
          <a:blip r:embed="rId4">
            <a:alphaModFix/>
          </a:blip>
          <a:srcRect/>
          <a:stretch/>
        </p:blipFill>
        <p:spPr>
          <a:xfrm>
            <a:off x="3982265" y="3752824"/>
            <a:ext cx="972078" cy="2853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pic>
        <p:nvPicPr>
          <p:cNvPr id="191" name="Google Shape;191;p22"/>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192" name="Google Shape;192;p22"/>
          <p:cNvSpPr txBox="1">
            <a:spLocks noGrp="1"/>
          </p:cNvSpPr>
          <p:nvPr>
            <p:ph type="subTitle" idx="1"/>
          </p:nvPr>
        </p:nvSpPr>
        <p:spPr>
          <a:xfrm>
            <a:off x="6521" y="645750"/>
            <a:ext cx="5230368" cy="48859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1800" dirty="0">
                <a:latin typeface="Franklin Gothic Demi" panose="020B0703020102020204" pitchFamily="34" charset="0"/>
              </a:rPr>
              <a:t>Distribution of Fraud Cases By State</a:t>
            </a:r>
            <a:endParaRPr sz="1800" dirty="0">
              <a:latin typeface="Franklin Gothic Demi" panose="020B0703020102020204" pitchFamily="34" charset="0"/>
            </a:endParaRPr>
          </a:p>
        </p:txBody>
      </p:sp>
      <p:pic>
        <p:nvPicPr>
          <p:cNvPr id="193" name="Google Shape;193;p22"/>
          <p:cNvPicPr preferRelativeResize="0"/>
          <p:nvPr/>
        </p:nvPicPr>
        <p:blipFill>
          <a:blip r:embed="rId5">
            <a:alphaModFix/>
          </a:blip>
          <a:stretch>
            <a:fillRect/>
          </a:stretch>
        </p:blipFill>
        <p:spPr>
          <a:xfrm>
            <a:off x="0" y="914400"/>
            <a:ext cx="5446368" cy="5049340"/>
          </a:xfrm>
          <a:prstGeom prst="rect">
            <a:avLst/>
          </a:prstGeom>
          <a:solidFill>
            <a:srgbClr val="F2F2F2"/>
          </a:solidFill>
          <a:ln>
            <a:noFill/>
          </a:ln>
        </p:spPr>
      </p:pic>
      <p:sp>
        <p:nvSpPr>
          <p:cNvPr id="194" name="Google Shape;194;p22"/>
          <p:cNvSpPr txBox="1"/>
          <p:nvPr/>
        </p:nvSpPr>
        <p:spPr>
          <a:xfrm>
            <a:off x="0" y="5937543"/>
            <a:ext cx="5446368" cy="9124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CCCCCC"/>
                </a:solidFill>
                <a:latin typeface="Franklin Gothic Demi" panose="020B0703020102020204" pitchFamily="34" charset="0"/>
              </a:rPr>
              <a:t>The state with the highest fraud cases is: </a:t>
            </a:r>
            <a:r>
              <a:rPr lang="en-US" sz="1800" b="1" dirty="0" err="1">
                <a:solidFill>
                  <a:srgbClr val="CCCCCC"/>
                </a:solidFill>
                <a:latin typeface="Franklin Gothic Demi" panose="020B0703020102020204" pitchFamily="34" charset="0"/>
              </a:rPr>
              <a:t>Lakshadwee</a:t>
            </a:r>
            <a:endParaRPr sz="1800" dirty="0">
              <a:solidFill>
                <a:schemeClr val="accent3"/>
              </a:solidFill>
              <a:latin typeface="Franklin Gothic Demi" panose="020B0703020102020204" pitchFamily="34" charset="0"/>
              <a:ea typeface="Gill Sans"/>
              <a:cs typeface="Gill Sans"/>
              <a:sym typeface="Gill Sans"/>
            </a:endParaRPr>
          </a:p>
        </p:txBody>
      </p:sp>
      <p:pic>
        <p:nvPicPr>
          <p:cNvPr id="2" name="Picture 1">
            <a:extLst>
              <a:ext uri="{FF2B5EF4-FFF2-40B4-BE49-F238E27FC236}">
                <a16:creationId xmlns:a16="http://schemas.microsoft.com/office/drawing/2014/main" id="{B3178AE0-E5A0-42AD-9942-A315F99F9B1F}"/>
              </a:ext>
            </a:extLst>
          </p:cNvPr>
          <p:cNvPicPr>
            <a:picLocks noChangeAspect="1"/>
          </p:cNvPicPr>
          <p:nvPr/>
        </p:nvPicPr>
        <p:blipFill>
          <a:blip r:embed="rId6"/>
          <a:stretch>
            <a:fillRect/>
          </a:stretch>
        </p:blipFill>
        <p:spPr>
          <a:xfrm>
            <a:off x="5446368" y="930997"/>
            <a:ext cx="6745632" cy="5006546"/>
          </a:xfrm>
          <a:prstGeom prst="rect">
            <a:avLst/>
          </a:prstGeom>
        </p:spPr>
      </p:pic>
      <p:sp>
        <p:nvSpPr>
          <p:cNvPr id="9" name="Google Shape;192;p22">
            <a:extLst>
              <a:ext uri="{FF2B5EF4-FFF2-40B4-BE49-F238E27FC236}">
                <a16:creationId xmlns:a16="http://schemas.microsoft.com/office/drawing/2014/main" id="{B2E9EB27-04EE-4345-9738-B52CC4E08665}"/>
              </a:ext>
            </a:extLst>
          </p:cNvPr>
          <p:cNvSpPr txBox="1">
            <a:spLocks/>
          </p:cNvSpPr>
          <p:nvPr/>
        </p:nvSpPr>
        <p:spPr>
          <a:xfrm>
            <a:off x="5242560" y="616449"/>
            <a:ext cx="6827520" cy="547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accent2"/>
              </a:buClr>
              <a:buSzPts val="2400"/>
              <a:buFont typeface="Arial"/>
              <a:buNone/>
              <a:defRPr sz="2400" b="0" i="0" u="none" strike="noStrike" cap="none">
                <a:solidFill>
                  <a:schemeClr val="lt1"/>
                </a:solidFill>
                <a:latin typeface="Gill Sans"/>
                <a:ea typeface="Gill Sans"/>
                <a:cs typeface="Gill Sans"/>
                <a:sym typeface="Gill Sans"/>
              </a:defRPr>
            </a:lvl1pPr>
            <a:lvl2pPr marL="914400" marR="0" lvl="1" indent="-381000" algn="ctr" rtl="0">
              <a:lnSpc>
                <a:spcPct val="90000"/>
              </a:lnSpc>
              <a:spcBef>
                <a:spcPts val="500"/>
              </a:spcBef>
              <a:spcAft>
                <a:spcPts val="0"/>
              </a:spcAft>
              <a:buClr>
                <a:schemeClr val="accent2"/>
              </a:buClr>
              <a:buSzPts val="2000"/>
              <a:buFont typeface="Arial"/>
              <a:buNone/>
              <a:defRPr sz="2000" b="0" i="0" u="none" strike="noStrike" cap="none">
                <a:solidFill>
                  <a:schemeClr val="accent3"/>
                </a:solidFill>
                <a:latin typeface="Gill Sans"/>
                <a:ea typeface="Gill Sans"/>
                <a:cs typeface="Gill Sans"/>
                <a:sym typeface="Gill Sans"/>
              </a:defRPr>
            </a:lvl2pPr>
            <a:lvl3pPr marL="1371600" marR="0" lvl="2" indent="-355600" algn="ctr" rtl="0">
              <a:lnSpc>
                <a:spcPct val="90000"/>
              </a:lnSpc>
              <a:spcBef>
                <a:spcPts val="500"/>
              </a:spcBef>
              <a:spcAft>
                <a:spcPts val="0"/>
              </a:spcAft>
              <a:buClr>
                <a:schemeClr val="accent2"/>
              </a:buClr>
              <a:buSzPts val="1800"/>
              <a:buFont typeface="Arial"/>
              <a:buNone/>
              <a:defRPr sz="1800" b="0" i="0" u="none" strike="noStrike" cap="none">
                <a:solidFill>
                  <a:schemeClr val="accent3"/>
                </a:solidFill>
                <a:latin typeface="Gill Sans"/>
                <a:ea typeface="Gill Sans"/>
                <a:cs typeface="Gill Sans"/>
                <a:sym typeface="Gill Sans"/>
              </a:defRPr>
            </a:lvl3pPr>
            <a:lvl4pPr marL="1828800" marR="0" lvl="3"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4pPr>
            <a:lvl5pPr marL="2286000" marR="0" lvl="4"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9pPr>
          </a:lstStyle>
          <a:p>
            <a:pPr marL="0" lvl="0" indent="0" algn="ctr" rtl="0">
              <a:lnSpc>
                <a:spcPct val="90000"/>
              </a:lnSpc>
              <a:spcBef>
                <a:spcPts val="0"/>
              </a:spcBef>
              <a:spcAft>
                <a:spcPts val="0"/>
              </a:spcAft>
              <a:buSzPct val="100000"/>
              <a:buNone/>
            </a:pPr>
            <a:r>
              <a:rPr lang="en-US" sz="2000" dirty="0">
                <a:latin typeface="Franklin Gothic Demi" panose="020B0703020102020204" pitchFamily="34" charset="0"/>
              </a:rPr>
              <a:t>Distribution of Fraud Cases By Transaction Devices</a:t>
            </a:r>
          </a:p>
        </p:txBody>
      </p:sp>
      <p:sp>
        <p:nvSpPr>
          <p:cNvPr id="10" name="Google Shape;194;p22">
            <a:extLst>
              <a:ext uri="{FF2B5EF4-FFF2-40B4-BE49-F238E27FC236}">
                <a16:creationId xmlns:a16="http://schemas.microsoft.com/office/drawing/2014/main" id="{82EC0B4B-AA47-4DB7-8F35-0658F4EC726B}"/>
              </a:ext>
            </a:extLst>
          </p:cNvPr>
          <p:cNvSpPr txBox="1"/>
          <p:nvPr/>
        </p:nvSpPr>
        <p:spPr>
          <a:xfrm>
            <a:off x="5446368" y="5927003"/>
            <a:ext cx="6623712" cy="8433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CCCCCC"/>
                </a:solidFill>
                <a:latin typeface="Franklin Gothic Demi" panose="020B0703020102020204" pitchFamily="34" charset="0"/>
                <a:ea typeface="Courier New"/>
                <a:cs typeface="Courier New"/>
                <a:sym typeface="Courier New"/>
              </a:rPr>
              <a:t>The transaction device with the highest fraud cases is: </a:t>
            </a:r>
            <a:r>
              <a:rPr lang="en-US" sz="1600" b="1" dirty="0">
                <a:solidFill>
                  <a:srgbClr val="CCCCCC"/>
                </a:solidFill>
                <a:latin typeface="Franklin Gothic Demi" panose="020B0703020102020204" pitchFamily="34" charset="0"/>
                <a:ea typeface="Courier New"/>
                <a:cs typeface="Courier New"/>
                <a:sym typeface="Courier New"/>
              </a:rPr>
              <a:t>ATM Booth Kiosk</a:t>
            </a:r>
          </a:p>
          <a:p>
            <a:pPr marL="0" lvl="0" indent="0" algn="l" rtl="0">
              <a:spcBef>
                <a:spcPts val="0"/>
              </a:spcBef>
              <a:spcAft>
                <a:spcPts val="0"/>
              </a:spcAft>
              <a:buClr>
                <a:schemeClr val="dk1"/>
              </a:buClr>
              <a:buSzPts val="1100"/>
              <a:buFont typeface="Arial"/>
              <a:buNone/>
            </a:pPr>
            <a:r>
              <a:rPr lang="en-US" sz="1600" dirty="0">
                <a:solidFill>
                  <a:srgbClr val="CCCCCC"/>
                </a:solidFill>
                <a:latin typeface="Franklin Gothic Demi" panose="020B0703020102020204" pitchFamily="34" charset="0"/>
                <a:ea typeface="Courier New"/>
                <a:cs typeface="Courier New"/>
                <a:sym typeface="Courier New"/>
              </a:rPr>
              <a:t>The transaction device with the lowest fraud cases is</a:t>
            </a:r>
            <a:r>
              <a:rPr lang="en-US" sz="1600" b="1" dirty="0">
                <a:solidFill>
                  <a:srgbClr val="CCCCCC"/>
                </a:solidFill>
                <a:latin typeface="Franklin Gothic Demi" panose="020B0703020102020204" pitchFamily="34" charset="0"/>
                <a:ea typeface="Courier New"/>
                <a:cs typeface="Courier New"/>
                <a:sym typeface="Courier New"/>
              </a:rPr>
              <a:t>: POS Terminal</a:t>
            </a:r>
          </a:p>
        </p:txBody>
      </p:sp>
      <p:sp>
        <p:nvSpPr>
          <p:cNvPr id="11" name="Google Shape;179;p21">
            <a:extLst>
              <a:ext uri="{FF2B5EF4-FFF2-40B4-BE49-F238E27FC236}">
                <a16:creationId xmlns:a16="http://schemas.microsoft.com/office/drawing/2014/main" id="{E8500E41-A722-49AF-B29B-0AFDEA80E1CF}"/>
              </a:ext>
            </a:extLst>
          </p:cNvPr>
          <p:cNvSpPr txBox="1">
            <a:spLocks noGrp="1"/>
          </p:cNvSpPr>
          <p:nvPr>
            <p:ph type="ctrTitle"/>
          </p:nvPr>
        </p:nvSpPr>
        <p:spPr>
          <a:xfrm>
            <a:off x="6521" y="0"/>
            <a:ext cx="12178958" cy="6589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latin typeface="Gill Sans" panose="020B0604020202020204" charset="0"/>
              </a:rPr>
              <a:t>Visualization</a:t>
            </a:r>
            <a:endParaRPr b="1" dirty="0">
              <a:latin typeface="Gill Sans"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a:picLocks noGrp="1"/>
          </p:cNvPicPr>
          <p:nvPr>
            <p:ph type="pic" idx="2"/>
          </p:nvPr>
        </p:nvPicPr>
        <p:blipFill rotWithShape="1">
          <a:blip r:embed="rId3">
            <a:alphaModFix/>
          </a:blip>
          <a:srcRect/>
          <a:stretch/>
        </p:blipFill>
        <p:spPr>
          <a:xfrm>
            <a:off x="0" y="-87675"/>
            <a:ext cx="12192000" cy="6858000"/>
          </a:xfrm>
          <a:prstGeom prst="rect">
            <a:avLst/>
          </a:prstGeom>
          <a:solidFill>
            <a:srgbClr val="F2F2F2"/>
          </a:solidFill>
          <a:ln>
            <a:noFill/>
          </a:ln>
        </p:spPr>
      </p:pic>
      <p:cxnSp>
        <p:nvCxnSpPr>
          <p:cNvPr id="220" name="Google Shape;220;p25"/>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21" name="Google Shape;221;p25"/>
          <p:cNvPicPr preferRelativeResize="0"/>
          <p:nvPr/>
        </p:nvPicPr>
        <p:blipFill rotWithShape="1">
          <a:blip r:embed="rId4">
            <a:alphaModFix/>
          </a:blip>
          <a:srcRect/>
          <a:stretch/>
        </p:blipFill>
        <p:spPr>
          <a:xfrm>
            <a:off x="5609960" y="6484939"/>
            <a:ext cx="972078" cy="285381"/>
          </a:xfrm>
          <a:prstGeom prst="rect">
            <a:avLst/>
          </a:prstGeom>
          <a:noFill/>
          <a:ln>
            <a:noFill/>
          </a:ln>
        </p:spPr>
      </p:pic>
      <p:pic>
        <p:nvPicPr>
          <p:cNvPr id="222" name="Google Shape;222;p25"/>
          <p:cNvPicPr preferRelativeResize="0"/>
          <p:nvPr/>
        </p:nvPicPr>
        <p:blipFill>
          <a:blip r:embed="rId5">
            <a:alphaModFix/>
          </a:blip>
          <a:stretch>
            <a:fillRect/>
          </a:stretch>
        </p:blipFill>
        <p:spPr>
          <a:xfrm>
            <a:off x="0" y="230373"/>
            <a:ext cx="12192000" cy="5341087"/>
          </a:xfrm>
          <a:prstGeom prst="rect">
            <a:avLst/>
          </a:prstGeom>
          <a:noFill/>
          <a:ln>
            <a:noFill/>
          </a:ln>
        </p:spPr>
      </p:pic>
      <p:sp>
        <p:nvSpPr>
          <p:cNvPr id="223" name="Google Shape;223;p25"/>
          <p:cNvSpPr txBox="1"/>
          <p:nvPr/>
        </p:nvSpPr>
        <p:spPr>
          <a:xfrm>
            <a:off x="47845" y="5489950"/>
            <a:ext cx="12096307" cy="11926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Top 3 Peak Fraud Periods:</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Peak 1: Start = 2025-01-06 06:00:00, End = 2025-01-06 12:00:00, Count = 107</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Peak 2: Start = 2025-01-29 00:00:00, End = 2025-01-29 06:00:00, Count = 106</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800" dirty="0">
                <a:solidFill>
                  <a:srgbClr val="CCCCCC"/>
                </a:solidFill>
                <a:latin typeface="Franklin Gothic Demi" panose="020B0703020102020204" pitchFamily="34" charset="0"/>
                <a:ea typeface="Courier New"/>
                <a:cs typeface="Courier New"/>
                <a:sym typeface="Courier New"/>
              </a:rPr>
              <a:t>Peak 3: Start = 2025-01-26 18:00:00, End = 2025-01-27 00:00:00, Count = 106</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endParaRPr sz="2800" dirty="0">
              <a:solidFill>
                <a:schemeClr val="accent3"/>
              </a:solidFill>
              <a:latin typeface="Gill Sans"/>
              <a:ea typeface="Gill Sans"/>
              <a:cs typeface="Gill Sans"/>
              <a:sym typeface="Gill Sans"/>
            </a:endParaRPr>
          </a:p>
        </p:txBody>
      </p:sp>
      <p:sp>
        <p:nvSpPr>
          <p:cNvPr id="224" name="Google Shape;224;p25"/>
          <p:cNvSpPr txBox="1"/>
          <p:nvPr/>
        </p:nvSpPr>
        <p:spPr>
          <a:xfrm>
            <a:off x="1707725" y="-240951"/>
            <a:ext cx="9159600" cy="6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lt1"/>
                </a:solidFill>
                <a:latin typeface="Gill Sans"/>
                <a:ea typeface="Gill Sans"/>
                <a:cs typeface="Gill Sans"/>
                <a:sym typeface="Gill Sans"/>
              </a:rPr>
              <a:t>Distribution of Fraudulent Transactions Over Time</a:t>
            </a:r>
            <a:endParaRPr sz="2800" b="1" dirty="0">
              <a:solidFill>
                <a:schemeClr val="lt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a:picLocks noGrp="1"/>
          </p:cNvPicPr>
          <p:nvPr>
            <p:ph type="pic" idx="2"/>
          </p:nvPr>
        </p:nvPicPr>
        <p:blipFill rotWithShape="1">
          <a:blip r:embed="rId3">
            <a:alphaModFix/>
          </a:blip>
          <a:srcRect/>
          <a:stretch/>
        </p:blipFill>
        <p:spPr>
          <a:xfrm>
            <a:off x="0" y="-87675"/>
            <a:ext cx="12192000" cy="6858000"/>
          </a:xfrm>
          <a:prstGeom prst="rect">
            <a:avLst/>
          </a:prstGeom>
          <a:solidFill>
            <a:srgbClr val="F2F2F2"/>
          </a:solidFill>
          <a:ln>
            <a:noFill/>
          </a:ln>
        </p:spPr>
      </p:pic>
      <p:cxnSp>
        <p:nvCxnSpPr>
          <p:cNvPr id="220" name="Google Shape;220;p25"/>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21" name="Google Shape;221;p25"/>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223" name="Google Shape;223;p25"/>
          <p:cNvSpPr txBox="1"/>
          <p:nvPr/>
        </p:nvSpPr>
        <p:spPr>
          <a:xfrm>
            <a:off x="8928100" y="825500"/>
            <a:ext cx="3263900" cy="6032499"/>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solidFill>
                  <a:srgbClr val="CCCCCC"/>
                </a:solidFill>
                <a:latin typeface="Franklin Gothic Demi" panose="020B0703020102020204" pitchFamily="34" charset="0"/>
                <a:ea typeface="Courier New"/>
                <a:cs typeface="Courier New"/>
                <a:sym typeface="Courier New"/>
              </a:rPr>
              <a:t>The correlation matrix shows very weak linear relationships among variables, indicating minimal direct association. </a:t>
            </a:r>
          </a:p>
          <a:p>
            <a:pPr marL="0" lvl="0" indent="0" algn="just" rtl="0">
              <a:spcBef>
                <a:spcPts val="0"/>
              </a:spcBef>
              <a:spcAft>
                <a:spcPts val="0"/>
              </a:spcAft>
              <a:buNone/>
            </a:pPr>
            <a:endParaRPr lang="en-US" sz="2000" dirty="0">
              <a:solidFill>
                <a:srgbClr val="CCCCCC"/>
              </a:solidFill>
              <a:latin typeface="Franklin Gothic Demi" panose="020B0703020102020204" pitchFamily="34" charset="0"/>
              <a:ea typeface="Courier New"/>
              <a:cs typeface="Courier New"/>
              <a:sym typeface="Courier New"/>
            </a:endParaRPr>
          </a:p>
          <a:p>
            <a:pPr marL="0" lvl="0" indent="0" algn="just" rtl="0">
              <a:spcBef>
                <a:spcPts val="0"/>
              </a:spcBef>
              <a:spcAft>
                <a:spcPts val="0"/>
              </a:spcAft>
              <a:buNone/>
            </a:pPr>
            <a:r>
              <a:rPr lang="en-US" sz="2000" dirty="0">
                <a:solidFill>
                  <a:srgbClr val="CCCCCC"/>
                </a:solidFill>
                <a:latin typeface="Franklin Gothic Demi" panose="020B0703020102020204" pitchFamily="34" charset="0"/>
                <a:ea typeface="Courier New"/>
                <a:cs typeface="Courier New"/>
                <a:sym typeface="Courier New"/>
              </a:rPr>
              <a:t>Most variables are linearly independent.</a:t>
            </a:r>
            <a:endParaRPr sz="2000" dirty="0">
              <a:solidFill>
                <a:schemeClr val="accent3"/>
              </a:solidFill>
              <a:latin typeface="Gill Sans"/>
              <a:ea typeface="Gill Sans"/>
              <a:cs typeface="Gill Sans"/>
              <a:sym typeface="Gill Sans"/>
            </a:endParaRPr>
          </a:p>
        </p:txBody>
      </p:sp>
      <p:sp>
        <p:nvSpPr>
          <p:cNvPr id="224" name="Google Shape;224;p25"/>
          <p:cNvSpPr txBox="1"/>
          <p:nvPr/>
        </p:nvSpPr>
        <p:spPr>
          <a:xfrm>
            <a:off x="1796625" y="0"/>
            <a:ext cx="9159600" cy="6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lt1"/>
                </a:solidFill>
                <a:latin typeface="Gill Sans"/>
                <a:ea typeface="Gill Sans"/>
                <a:cs typeface="Gill Sans"/>
                <a:sym typeface="Gill Sans"/>
              </a:rPr>
              <a:t>Distribution of Fraudulent Transactions Over Time</a:t>
            </a:r>
            <a:endParaRPr sz="2800" b="1" dirty="0">
              <a:solidFill>
                <a:schemeClr val="lt1"/>
              </a:solidFill>
              <a:latin typeface="Gill Sans"/>
              <a:ea typeface="Gill Sans"/>
              <a:cs typeface="Gill Sans"/>
              <a:sym typeface="Gill Sans"/>
            </a:endParaRPr>
          </a:p>
        </p:txBody>
      </p:sp>
      <p:pic>
        <p:nvPicPr>
          <p:cNvPr id="2" name="Picture 1">
            <a:extLst>
              <a:ext uri="{FF2B5EF4-FFF2-40B4-BE49-F238E27FC236}">
                <a16:creationId xmlns:a16="http://schemas.microsoft.com/office/drawing/2014/main" id="{DBBA98D0-795E-4B7B-9A14-BFB3AC3C03B5}"/>
              </a:ext>
            </a:extLst>
          </p:cNvPr>
          <p:cNvPicPr>
            <a:picLocks noChangeAspect="1"/>
          </p:cNvPicPr>
          <p:nvPr/>
        </p:nvPicPr>
        <p:blipFill>
          <a:blip r:embed="rId5"/>
          <a:stretch>
            <a:fillRect/>
          </a:stretch>
        </p:blipFill>
        <p:spPr>
          <a:xfrm>
            <a:off x="0" y="825501"/>
            <a:ext cx="8928100" cy="5945806"/>
          </a:xfrm>
          <a:prstGeom prst="rect">
            <a:avLst/>
          </a:prstGeom>
        </p:spPr>
      </p:pic>
    </p:spTree>
    <p:extLst>
      <p:ext uri="{BB962C8B-B14F-4D97-AF65-F5344CB8AC3E}">
        <p14:creationId xmlns:p14="http://schemas.microsoft.com/office/powerpoint/2010/main" val="208558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6"/>
          <p:cNvPicPr preferRelativeResize="0">
            <a:picLocks noGrp="1"/>
          </p:cNvPicPr>
          <p:nvPr>
            <p:ph type="pic" idx="2"/>
          </p:nvPr>
        </p:nvPicPr>
        <p:blipFill rotWithShape="1">
          <a:blip r:embed="rId3">
            <a:alphaModFix/>
          </a:blip>
          <a:srcRect/>
          <a:stretch/>
        </p:blipFill>
        <p:spPr>
          <a:xfrm>
            <a:off x="0" y="-87680"/>
            <a:ext cx="12192000" cy="6858000"/>
          </a:xfrm>
          <a:prstGeom prst="rect">
            <a:avLst/>
          </a:prstGeom>
          <a:solidFill>
            <a:srgbClr val="F2F2F2"/>
          </a:solidFill>
          <a:ln>
            <a:noFill/>
          </a:ln>
        </p:spPr>
      </p:pic>
      <p:cxnSp>
        <p:nvCxnSpPr>
          <p:cNvPr id="230" name="Google Shape;230;p26"/>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31" name="Google Shape;231;p26"/>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232" name="Google Shape;232;p26"/>
          <p:cNvSpPr txBox="1">
            <a:spLocks noGrp="1"/>
          </p:cNvSpPr>
          <p:nvPr>
            <p:ph type="subTitle" idx="1"/>
          </p:nvPr>
        </p:nvSpPr>
        <p:spPr>
          <a:xfrm>
            <a:off x="2032000" y="-85914"/>
            <a:ext cx="8851899" cy="547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400"/>
              <a:buNone/>
            </a:pPr>
            <a:r>
              <a:rPr lang="en-US" sz="3400" b="1" dirty="0"/>
              <a:t>Modelling</a:t>
            </a:r>
            <a:endParaRPr sz="3400" b="1" dirty="0"/>
          </a:p>
        </p:txBody>
      </p:sp>
      <p:pic>
        <p:nvPicPr>
          <p:cNvPr id="2" name="Picture 1">
            <a:extLst>
              <a:ext uri="{FF2B5EF4-FFF2-40B4-BE49-F238E27FC236}">
                <a16:creationId xmlns:a16="http://schemas.microsoft.com/office/drawing/2014/main" id="{309D35CF-13C3-4A6B-A501-C1032BA37A53}"/>
              </a:ext>
            </a:extLst>
          </p:cNvPr>
          <p:cNvPicPr>
            <a:picLocks noChangeAspect="1"/>
          </p:cNvPicPr>
          <p:nvPr/>
        </p:nvPicPr>
        <p:blipFill>
          <a:blip r:embed="rId5"/>
          <a:stretch>
            <a:fillRect/>
          </a:stretch>
        </p:blipFill>
        <p:spPr>
          <a:xfrm>
            <a:off x="127000" y="707503"/>
            <a:ext cx="8077200" cy="581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8"/>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cxnSp>
        <p:nvCxnSpPr>
          <p:cNvPr id="252" name="Google Shape;252;p28"/>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53" name="Google Shape;253;p28"/>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254" name="Google Shape;254;p28"/>
          <p:cNvSpPr txBox="1"/>
          <p:nvPr/>
        </p:nvSpPr>
        <p:spPr>
          <a:xfrm>
            <a:off x="215900" y="831651"/>
            <a:ext cx="11886850" cy="5465074"/>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There seem to be a minor difference in the number of fraud cases between genders suggesting that the fraud occurrences is relatively balanced across the genders.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For customers at the age 19-30 and 51 - 60 years show significantly higher numbers of fraud cases which further indicates that individuals in the age groups are more vulnerable to fraud.</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transaction type with the highest number of frauds is Transfer with 2,073 cases reported, followed closely by credit transactions with 2048 cases.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ATM Booth Kiosk, the ATM and the Self-service Machine channels posed the highest risk of fraud among the transaction devices.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peak periods of fraud incidents are during holidays.</a:t>
            </a:r>
            <a:endParaRPr sz="2400" dirty="0">
              <a:solidFill>
                <a:schemeClr val="accent3"/>
              </a:solidFill>
              <a:latin typeface="Franklin Gothic Demi" panose="020B0703020102020204" pitchFamily="34" charset="0"/>
              <a:ea typeface="Gill Sans"/>
              <a:cs typeface="Gill Sans"/>
              <a:sym typeface="Gill Sans"/>
            </a:endParaRPr>
          </a:p>
        </p:txBody>
      </p:sp>
      <p:sp>
        <p:nvSpPr>
          <p:cNvPr id="255" name="Google Shape;255;p28"/>
          <p:cNvSpPr txBox="1"/>
          <p:nvPr/>
        </p:nvSpPr>
        <p:spPr>
          <a:xfrm>
            <a:off x="2082275" y="1"/>
            <a:ext cx="7693200" cy="83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300" b="1" dirty="0">
                <a:solidFill>
                  <a:schemeClr val="lt1"/>
                </a:solidFill>
                <a:latin typeface="Gill Sans"/>
                <a:ea typeface="Gill Sans"/>
                <a:cs typeface="Gill Sans"/>
                <a:sym typeface="Gill Sans"/>
              </a:rPr>
              <a:t>Conclusions</a:t>
            </a:r>
            <a:endParaRPr sz="3300" b="1" dirty="0">
              <a:solidFill>
                <a:schemeClr val="lt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8"/>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cxnSp>
        <p:nvCxnSpPr>
          <p:cNvPr id="252" name="Google Shape;252;p28"/>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53" name="Google Shape;253;p28"/>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254" name="Google Shape;254;p28"/>
          <p:cNvSpPr txBox="1"/>
          <p:nvPr/>
        </p:nvSpPr>
        <p:spPr>
          <a:xfrm>
            <a:off x="101600" y="584200"/>
            <a:ext cx="12001150" cy="6123483"/>
          </a:xfrm>
          <a:prstGeom prst="rect">
            <a:avLst/>
          </a:prstGeom>
          <a:noFill/>
          <a:ln>
            <a:noFill/>
          </a:ln>
        </p:spPr>
        <p:txBody>
          <a:bodyPr spcFirstLastPara="1" wrap="square" lIns="91425" tIns="91425" rIns="91425" bIns="91425" anchor="t" anchorCtr="0">
            <a:noAutofit/>
          </a:bodyPr>
          <a:lstStyle/>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institutions to use fraud by age-group analysis to perform risk assessment to inform and come up with awareness campaigns towards the targeted group to reduce chances of fraud.</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 to do a deeper analysis on the how to establish controls to mitigate risks of fraud in areas with highest frequency including transfers and credit transactions.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More controls need to be established on the ATM Booth Kiosk, the ATM and the Self-service Machine as they reported the most frauds.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 should heighten monitoring of fraudulent activities during holidays and special days marked in the country.</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Understanding the distribution of fraud cases by age group can aid in risk assessment and the development of targeted fraud prevention strategies. Financial institutions and security agencies can use this information to implement age-specific awareness campaigns and security measures.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Understanding the distribution of fraud cases by gender can help in designing targeted fraud prevention strategies. For example, if females have a higher number of fraud cases, awareness campaigns and security measures can be tailored specifically for female users.</a:t>
            </a:r>
          </a:p>
        </p:txBody>
      </p:sp>
      <p:sp>
        <p:nvSpPr>
          <p:cNvPr id="255" name="Google Shape;255;p28"/>
          <p:cNvSpPr txBox="1"/>
          <p:nvPr/>
        </p:nvSpPr>
        <p:spPr>
          <a:xfrm>
            <a:off x="-165100" y="1"/>
            <a:ext cx="12458700" cy="7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300" b="1" dirty="0">
                <a:solidFill>
                  <a:schemeClr val="lt1"/>
                </a:solidFill>
                <a:latin typeface="Gill Sans"/>
                <a:ea typeface="Gill Sans"/>
                <a:cs typeface="Gill Sans"/>
                <a:sym typeface="Gill Sans"/>
              </a:rPr>
              <a:t>Recommendation</a:t>
            </a:r>
            <a:endParaRPr sz="3300" b="1" dirty="0">
              <a:solidFill>
                <a:schemeClr val="lt1"/>
              </a:solidFill>
              <a:latin typeface="Gill Sans"/>
              <a:ea typeface="Gill Sans"/>
              <a:cs typeface="Gill Sans"/>
              <a:sym typeface="Gill Sans"/>
            </a:endParaRPr>
          </a:p>
        </p:txBody>
      </p:sp>
    </p:spTree>
    <p:extLst>
      <p:ext uri="{BB962C8B-B14F-4D97-AF65-F5344CB8AC3E}">
        <p14:creationId xmlns:p14="http://schemas.microsoft.com/office/powerpoint/2010/main" val="178714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9"/>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7F7F7F"/>
          </a:solidFill>
          <a:ln>
            <a:noFill/>
          </a:ln>
        </p:spPr>
      </p:pic>
      <p:sp>
        <p:nvSpPr>
          <p:cNvPr id="261" name="Google Shape;261;p29"/>
          <p:cNvSpPr txBox="1">
            <a:spLocks noGrp="1"/>
          </p:cNvSpPr>
          <p:nvPr>
            <p:ph type="ctrTitle"/>
          </p:nvPr>
        </p:nvSpPr>
        <p:spPr>
          <a:xfrm>
            <a:off x="0" y="0"/>
            <a:ext cx="6327648" cy="222199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800"/>
              <a:buFont typeface="Libre Baskerville"/>
              <a:buNone/>
            </a:pPr>
            <a:r>
              <a:rPr lang="en-US" dirty="0"/>
              <a:t>Thank you</a:t>
            </a:r>
            <a:endParaRPr dirty="0"/>
          </a:p>
        </p:txBody>
      </p:sp>
      <p:cxnSp>
        <p:nvCxnSpPr>
          <p:cNvPr id="262" name="Google Shape;262;p29"/>
          <p:cNvCxnSpPr/>
          <p:nvPr/>
        </p:nvCxnSpPr>
        <p:spPr>
          <a:xfrm>
            <a:off x="-191015" y="2142889"/>
            <a:ext cx="3624541" cy="0"/>
          </a:xfrm>
          <a:prstGeom prst="straightConnector1">
            <a:avLst/>
          </a:prstGeom>
          <a:noFill/>
          <a:ln w="12700" cap="flat" cmpd="sng">
            <a:solidFill>
              <a:schemeClr val="accent5"/>
            </a:solidFill>
            <a:prstDash val="solid"/>
            <a:miter lim="800000"/>
            <a:headEnd type="none" w="sm" len="sm"/>
            <a:tailEnd type="none" w="sm" len="sm"/>
          </a:ln>
        </p:spPr>
      </p:cxnSp>
      <p:pic>
        <p:nvPicPr>
          <p:cNvPr id="263" name="Google Shape;263;p29"/>
          <p:cNvPicPr preferRelativeResize="0"/>
          <p:nvPr/>
        </p:nvPicPr>
        <p:blipFill rotWithShape="1">
          <a:blip r:embed="rId4">
            <a:alphaModFix/>
          </a:blip>
          <a:srcRect/>
          <a:stretch/>
        </p:blipFill>
        <p:spPr>
          <a:xfrm>
            <a:off x="7042862" y="5891923"/>
            <a:ext cx="972078" cy="2853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5652600" y="128474"/>
            <a:ext cx="5385900" cy="972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3"/>
              </a:buClr>
              <a:buSzPts val="4000"/>
              <a:buFont typeface="Libre Baskerville"/>
              <a:buNone/>
            </a:pPr>
            <a:r>
              <a:rPr lang="en-US" b="1" dirty="0"/>
              <a:t>Project Overview</a:t>
            </a:r>
            <a:endParaRPr b="1" dirty="0"/>
          </a:p>
        </p:txBody>
      </p:sp>
      <p:pic>
        <p:nvPicPr>
          <p:cNvPr id="128" name="Google Shape;128;p16"/>
          <p:cNvPicPr preferRelativeResize="0">
            <a:picLocks noGrp="1"/>
          </p:cNvPicPr>
          <p:nvPr>
            <p:ph type="pic" idx="2"/>
          </p:nvPr>
        </p:nvPicPr>
        <p:blipFill rotWithShape="1">
          <a:blip r:embed="rId3">
            <a:alphaModFix/>
          </a:blip>
          <a:srcRect/>
          <a:stretch/>
        </p:blipFill>
        <p:spPr>
          <a:xfrm>
            <a:off x="0" y="0"/>
            <a:ext cx="5458119" cy="6858000"/>
          </a:xfrm>
          <a:prstGeom prst="rect">
            <a:avLst/>
          </a:prstGeom>
          <a:noFill/>
          <a:ln>
            <a:noFill/>
          </a:ln>
        </p:spPr>
      </p:pic>
      <p:sp>
        <p:nvSpPr>
          <p:cNvPr id="129" name="Google Shape;129;p16"/>
          <p:cNvSpPr txBox="1">
            <a:spLocks noGrp="1"/>
          </p:cNvSpPr>
          <p:nvPr>
            <p:ph type="body" idx="1"/>
          </p:nvPr>
        </p:nvSpPr>
        <p:spPr>
          <a:xfrm>
            <a:off x="5652600" y="1100774"/>
            <a:ext cx="6373200" cy="5376229"/>
          </a:xfrm>
          <a:prstGeom prst="rect">
            <a:avLst/>
          </a:prstGeom>
          <a:noFill/>
          <a:ln>
            <a:noFill/>
          </a:ln>
        </p:spPr>
        <p:txBody>
          <a:bodyPr spcFirstLastPara="1" wrap="square" lIns="91425" tIns="45700" rIns="91425" bIns="45700" anchor="t" anchorCtr="0">
            <a:normAutofit lnSpcReduction="10000"/>
          </a:bodyPr>
          <a:lstStyle/>
          <a:p>
            <a:pPr marL="0" lvl="0" indent="0" algn="just">
              <a:lnSpc>
                <a:spcPct val="135714"/>
              </a:lnSpc>
              <a:spcBef>
                <a:spcPts val="0"/>
              </a:spcBef>
              <a:buClr>
                <a:schemeClr val="dk1"/>
              </a:buClr>
              <a:buSzPct val="45833"/>
            </a:pPr>
            <a:r>
              <a:rPr lang="en-GB" dirty="0"/>
              <a:t>The growing use of technology has enabled sophisticated fraud schemes at lower costs, with scam-related frauds rising by 56% in 2024, surpassing digital payment fraud (PYMNTS, 2024). </a:t>
            </a:r>
            <a:r>
              <a:rPr lang="en-US" dirty="0"/>
              <a:t>In Kenya, financial fraud is rising, exemplified by </a:t>
            </a:r>
            <a:r>
              <a:rPr lang="en-US" dirty="0" err="1"/>
              <a:t>Kiwipay</a:t>
            </a:r>
            <a:r>
              <a:rPr lang="en-US" dirty="0"/>
              <a:t> Kenya Limited’s Ksh2.3 billion freeze due to suspected debit card fraud. The Central Bank of Kenya links the surge to ICT adoption, low security awareness, and cyber threats, stressing the need for stronger security and public education.</a:t>
            </a:r>
            <a:endParaRPr dirty="0"/>
          </a:p>
        </p:txBody>
      </p:sp>
      <p:sp>
        <p:nvSpPr>
          <p:cNvPr id="131" name="Google Shape;131;p16"/>
          <p:cNvSpPr txBox="1">
            <a:spLocks noGrp="1"/>
          </p:cNvSpPr>
          <p:nvPr>
            <p:ph type="sldNum" idx="12"/>
          </p:nvPr>
        </p:nvSpPr>
        <p:spPr>
          <a:xfrm>
            <a:off x="11234928" y="6356350"/>
            <a:ext cx="71628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7"/>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37" name="Google Shape;137;p17"/>
          <p:cNvSpPr txBox="1">
            <a:spLocks noGrp="1"/>
          </p:cNvSpPr>
          <p:nvPr>
            <p:ph type="ctrTitle"/>
          </p:nvPr>
        </p:nvSpPr>
        <p:spPr>
          <a:xfrm>
            <a:off x="1427975" y="178500"/>
            <a:ext cx="8627100" cy="776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PROJECT OUTLINE</a:t>
            </a:r>
            <a:endParaRPr sz="5000" b="1" dirty="0"/>
          </a:p>
        </p:txBody>
      </p:sp>
      <p:sp>
        <p:nvSpPr>
          <p:cNvPr id="138" name="Google Shape;138;p17"/>
          <p:cNvSpPr txBox="1">
            <a:spLocks noGrp="1"/>
          </p:cNvSpPr>
          <p:nvPr>
            <p:ph type="ftr" idx="4294967295"/>
          </p:nvPr>
        </p:nvSpPr>
        <p:spPr>
          <a:xfrm>
            <a:off x="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39" name="Google Shape;139;p17"/>
          <p:cNvSpPr txBox="1">
            <a:spLocks noGrp="1"/>
          </p:cNvSpPr>
          <p:nvPr>
            <p:ph type="sldNum" idx="4294967295"/>
          </p:nvPr>
        </p:nvSpPr>
        <p:spPr>
          <a:xfrm>
            <a:off x="11407775" y="6356350"/>
            <a:ext cx="7842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40" name="Google Shape;140;p17"/>
          <p:cNvSpPr/>
          <p:nvPr/>
        </p:nvSpPr>
        <p:spPr>
          <a:xfrm>
            <a:off x="1193100" y="1307350"/>
            <a:ext cx="9718200" cy="4981586"/>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Business Problem</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Objectives</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Data Source</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Visualizations</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Modelling  </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Conclusion</a:t>
            </a:r>
            <a:endParaRPr sz="4700" dirty="0">
              <a:solidFill>
                <a:schemeClr val="lt1"/>
              </a:solidFill>
              <a:latin typeface="Franklin Gothic Demi" panose="020B0703020102020204" pitchFamily="34" charset="0"/>
              <a:ea typeface="Gill Sans"/>
              <a:cs typeface="Gill Sans"/>
              <a:sym typeface="Gill Sans"/>
            </a:endParaRPr>
          </a:p>
        </p:txBody>
      </p:sp>
      <p:pic>
        <p:nvPicPr>
          <p:cNvPr id="141" name="Google Shape;141;p17"/>
          <p:cNvPicPr preferRelativeResize="0"/>
          <p:nvPr/>
        </p:nvPicPr>
        <p:blipFill rotWithShape="1">
          <a:blip r:embed="rId4">
            <a:alphaModFix/>
          </a:blip>
          <a:srcRect/>
          <a:stretch/>
        </p:blipFill>
        <p:spPr>
          <a:xfrm>
            <a:off x="5566161" y="6003555"/>
            <a:ext cx="972078" cy="285381"/>
          </a:xfrm>
          <a:prstGeom prst="rect">
            <a:avLst/>
          </a:prstGeom>
          <a:noFill/>
          <a:ln>
            <a:noFill/>
          </a:ln>
        </p:spPr>
      </p:pic>
      <p:pic>
        <p:nvPicPr>
          <p:cNvPr id="142" name="Google Shape;142;p17"/>
          <p:cNvPicPr preferRelativeResize="0"/>
          <p:nvPr/>
        </p:nvPicPr>
        <p:blipFill rotWithShape="1">
          <a:blip r:embed="rId4">
            <a:alphaModFix/>
          </a:blip>
          <a:srcRect/>
          <a:stretch/>
        </p:blipFill>
        <p:spPr>
          <a:xfrm rot="10800000">
            <a:off x="5566161" y="988579"/>
            <a:ext cx="972078" cy="2853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8"/>
          <p:cNvPicPr preferRelativeResize="0">
            <a:picLocks noGrp="1"/>
          </p:cNvPicPr>
          <p:nvPr>
            <p:ph type="pic" idx="2"/>
          </p:nvPr>
        </p:nvPicPr>
        <p:blipFill rotWithShape="1">
          <a:blip r:embed="rId3">
            <a:alphaModFix/>
          </a:blip>
          <a:srcRect/>
          <a:stretch/>
        </p:blipFill>
        <p:spPr>
          <a:xfrm>
            <a:off x="0" y="0"/>
            <a:ext cx="12192000" cy="8978900"/>
          </a:xfrm>
          <a:prstGeom prst="rect">
            <a:avLst/>
          </a:prstGeom>
          <a:solidFill>
            <a:srgbClr val="F2F2F2"/>
          </a:solidFill>
          <a:ln>
            <a:noFill/>
          </a:ln>
        </p:spPr>
      </p:pic>
      <p:sp>
        <p:nvSpPr>
          <p:cNvPr id="148" name="Google Shape;148;p18"/>
          <p:cNvSpPr txBox="1">
            <a:spLocks noGrp="1"/>
          </p:cNvSpPr>
          <p:nvPr>
            <p:ph type="ftr" idx="4294967295"/>
          </p:nvPr>
        </p:nvSpPr>
        <p:spPr>
          <a:xfrm>
            <a:off x="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49" name="Google Shape;149;p18"/>
          <p:cNvSpPr txBox="1">
            <a:spLocks noGrp="1"/>
          </p:cNvSpPr>
          <p:nvPr>
            <p:ph type="sldNum" idx="4294967295"/>
          </p:nvPr>
        </p:nvSpPr>
        <p:spPr>
          <a:xfrm>
            <a:off x="11407775" y="6356350"/>
            <a:ext cx="7842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50" name="Google Shape;150;p18"/>
          <p:cNvPicPr preferRelativeResize="0"/>
          <p:nvPr/>
        </p:nvPicPr>
        <p:blipFill rotWithShape="1">
          <a:blip r:embed="rId4">
            <a:alphaModFix/>
          </a:blip>
          <a:srcRect/>
          <a:stretch/>
        </p:blipFill>
        <p:spPr>
          <a:xfrm>
            <a:off x="5608561" y="4925255"/>
            <a:ext cx="972078" cy="285381"/>
          </a:xfrm>
          <a:prstGeom prst="rect">
            <a:avLst/>
          </a:prstGeom>
          <a:noFill/>
          <a:ln>
            <a:noFill/>
          </a:ln>
        </p:spPr>
      </p:pic>
      <p:pic>
        <p:nvPicPr>
          <p:cNvPr id="151" name="Google Shape;151;p18"/>
          <p:cNvPicPr preferRelativeResize="0"/>
          <p:nvPr/>
        </p:nvPicPr>
        <p:blipFill rotWithShape="1">
          <a:blip r:embed="rId4">
            <a:alphaModFix/>
          </a:blip>
          <a:srcRect/>
          <a:stretch/>
        </p:blipFill>
        <p:spPr>
          <a:xfrm rot="10800000">
            <a:off x="5608561" y="1624116"/>
            <a:ext cx="972078" cy="285381"/>
          </a:xfrm>
          <a:prstGeom prst="rect">
            <a:avLst/>
          </a:prstGeom>
          <a:noFill/>
          <a:ln>
            <a:noFill/>
          </a:ln>
        </p:spPr>
      </p:pic>
      <p:sp>
        <p:nvSpPr>
          <p:cNvPr id="152" name="Google Shape;152;p18"/>
          <p:cNvSpPr/>
          <p:nvPr/>
        </p:nvSpPr>
        <p:spPr>
          <a:xfrm>
            <a:off x="190499" y="1467574"/>
            <a:ext cx="11828676" cy="5260775"/>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The Central Bank of Kenya (CBK) has identified key risk factors, including the rapid adoption of digital financial services, low consumer awareness of financial security, and evolving cyber threats. </a:t>
            </a:r>
          </a:p>
          <a:p>
            <a:pPr marL="342900" marR="0" lvl="0" indent="-342900" algn="just" rtl="0">
              <a:spcBef>
                <a:spcPts val="0"/>
              </a:spcBef>
              <a:spcAft>
                <a:spcPts val="0"/>
              </a:spcAft>
              <a:buFont typeface="Wingdings" panose="05000000000000000000" pitchFamily="2" charset="2"/>
              <a:buChar char="q"/>
            </a:pPr>
            <a:endParaRPr lang="en-US" sz="2300" dirty="0">
              <a:solidFill>
                <a:schemeClr val="lt1"/>
              </a:solidFill>
              <a:latin typeface="Franklin Gothic Demi" panose="020B0703020102020204" pitchFamily="34" charset="0"/>
              <a:ea typeface="Gill Sans"/>
              <a:cs typeface="Gill Sans"/>
              <a:sym typeface="Gill Sans"/>
            </a:endParaRPr>
          </a:p>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Additionally, the rise in scam-related frauds, identity theft, and card skimming has led to significant financial losses, eroding public trust in the financial sector. To address these challenges, we aim to develop a robust fraud detection and prevention model that leverages machine learning, artificial intelligence, and real-time transaction monitoring. </a:t>
            </a:r>
          </a:p>
          <a:p>
            <a:pPr marL="342900" marR="0" lvl="0" indent="-342900" algn="just" rtl="0">
              <a:spcBef>
                <a:spcPts val="0"/>
              </a:spcBef>
              <a:spcAft>
                <a:spcPts val="0"/>
              </a:spcAft>
              <a:buFont typeface="Wingdings" panose="05000000000000000000" pitchFamily="2" charset="2"/>
              <a:buChar char="q"/>
            </a:pPr>
            <a:endParaRPr lang="en-US" sz="2300" dirty="0">
              <a:solidFill>
                <a:schemeClr val="lt1"/>
              </a:solidFill>
              <a:latin typeface="Franklin Gothic Demi" panose="020B0703020102020204" pitchFamily="34" charset="0"/>
              <a:ea typeface="Gill Sans"/>
              <a:cs typeface="Gill Sans"/>
              <a:sym typeface="Gill Sans"/>
            </a:endParaRPr>
          </a:p>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This model will enhance the ability of financial institutions in Kenya to proactively detect fraudulent activities, mitigate risks, and strengthen cybersecurity measures, ensuring real-time fraud prevention and minimizing financial losses.</a:t>
            </a:r>
            <a:endParaRPr sz="2300" i="0" u="none" strike="noStrike" cap="none" dirty="0">
              <a:solidFill>
                <a:schemeClr val="lt1"/>
              </a:solidFill>
              <a:latin typeface="Franklin Gothic Demi" panose="020B0703020102020204" pitchFamily="34" charset="0"/>
              <a:ea typeface="Gill Sans"/>
              <a:cs typeface="Gill Sans"/>
              <a:sym typeface="Gill Sans"/>
            </a:endParaRPr>
          </a:p>
        </p:txBody>
      </p:sp>
      <p:sp>
        <p:nvSpPr>
          <p:cNvPr id="153" name="Google Shape;153;p18"/>
          <p:cNvSpPr txBox="1">
            <a:spLocks noGrp="1"/>
          </p:cNvSpPr>
          <p:nvPr>
            <p:ph type="ctrTitle"/>
          </p:nvPr>
        </p:nvSpPr>
        <p:spPr>
          <a:xfrm>
            <a:off x="1913641" y="207390"/>
            <a:ext cx="8672660" cy="118910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Business Problem</a:t>
            </a:r>
            <a:endParaRPr sz="5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9"/>
          <p:cNvPicPr preferRelativeResize="0">
            <a:picLocks noGrp="1"/>
          </p:cNvPicPr>
          <p:nvPr>
            <p:ph type="pic" idx="2"/>
          </p:nvPr>
        </p:nvPicPr>
        <p:blipFill rotWithShape="1">
          <a:blip r:embed="rId3">
            <a:alphaModFix/>
          </a:blip>
          <a:srcRect/>
          <a:stretch/>
        </p:blipFill>
        <p:spPr>
          <a:xfrm>
            <a:off x="9698" y="0"/>
            <a:ext cx="12192000" cy="7409468"/>
          </a:xfrm>
          <a:prstGeom prst="rect">
            <a:avLst/>
          </a:prstGeom>
          <a:solidFill>
            <a:srgbClr val="F2F2F2"/>
          </a:solidFill>
          <a:ln>
            <a:noFill/>
          </a:ln>
        </p:spPr>
      </p:pic>
      <p:cxnSp>
        <p:nvCxnSpPr>
          <p:cNvPr id="159" name="Google Shape;159;p19"/>
          <p:cNvCxnSpPr/>
          <p:nvPr/>
        </p:nvCxnSpPr>
        <p:spPr>
          <a:xfrm>
            <a:off x="2946399" y="60398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60" name="Google Shape;160;p19"/>
          <p:cNvPicPr preferRelativeResize="0"/>
          <p:nvPr/>
        </p:nvPicPr>
        <p:blipFill rotWithShape="1">
          <a:blip r:embed="rId4">
            <a:alphaModFix/>
          </a:blip>
          <a:srcRect/>
          <a:stretch/>
        </p:blipFill>
        <p:spPr>
          <a:xfrm>
            <a:off x="5121060" y="5897115"/>
            <a:ext cx="972078" cy="285381"/>
          </a:xfrm>
          <a:prstGeom prst="rect">
            <a:avLst/>
          </a:prstGeom>
          <a:noFill/>
          <a:ln>
            <a:noFill/>
          </a:ln>
        </p:spPr>
      </p:pic>
      <p:sp>
        <p:nvSpPr>
          <p:cNvPr id="161" name="Google Shape;161;p19"/>
          <p:cNvSpPr/>
          <p:nvPr/>
        </p:nvSpPr>
        <p:spPr>
          <a:xfrm>
            <a:off x="933525" y="1243999"/>
            <a:ext cx="10614310" cy="5071959"/>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457200" lvl="0" indent="-342900" algn="just" rtl="0">
              <a:spcBef>
                <a:spcPts val="0"/>
              </a:spcBef>
              <a:spcAft>
                <a:spcPts val="0"/>
              </a:spcAft>
              <a:buClr>
                <a:schemeClr val="lt1"/>
              </a:buClr>
              <a:buSzPts val="1800"/>
              <a:buFont typeface="Gill Sans"/>
              <a:buAutoNum type="arabicPeriod"/>
            </a:pPr>
            <a:r>
              <a:rPr lang="en-US" sz="2800" dirty="0" err="1">
                <a:solidFill>
                  <a:schemeClr val="lt1"/>
                </a:solidFill>
                <a:latin typeface="Franklin Gothic Demi" panose="020B0703020102020204" pitchFamily="34" charset="0"/>
                <a:ea typeface="Gill Sans"/>
                <a:cs typeface="Gill Sans"/>
                <a:sym typeface="Gill Sans"/>
              </a:rPr>
              <a:t>Analyse</a:t>
            </a:r>
            <a:r>
              <a:rPr lang="en-US" sz="2800" dirty="0">
                <a:solidFill>
                  <a:schemeClr val="lt1"/>
                </a:solidFill>
                <a:latin typeface="Franklin Gothic Demi" panose="020B0703020102020204" pitchFamily="34" charset="0"/>
                <a:ea typeface="Gill Sans"/>
                <a:cs typeface="Gill Sans"/>
                <a:sym typeface="Gill Sans"/>
              </a:rPr>
              <a:t> transaction patterns to detect fraudulent activity.</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Develop predictive models to accurately classify transactions as fraudulent or legitimate.</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Examine the impact of demographics, such as age and gender, on fraud risks.</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Identify peak fraud periods based on transaction dates and times.</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Design a real-time fraud detection model for identifying suspicious card transactions.</a:t>
            </a:r>
            <a:endParaRPr sz="2800" dirty="0">
              <a:solidFill>
                <a:schemeClr val="lt1"/>
              </a:solidFill>
              <a:latin typeface="Franklin Gothic Demi" panose="020B0703020102020204" pitchFamily="34" charset="0"/>
              <a:ea typeface="Gill Sans"/>
              <a:cs typeface="Gill Sans"/>
              <a:sym typeface="Gill Sans"/>
            </a:endParaRPr>
          </a:p>
          <a:p>
            <a:pPr marL="0" marR="0" lvl="0" indent="0" algn="ctr" rtl="0">
              <a:spcBef>
                <a:spcPts val="0"/>
              </a:spcBef>
              <a:spcAft>
                <a:spcPts val="0"/>
              </a:spcAft>
              <a:buNone/>
            </a:pPr>
            <a:endParaRPr sz="1800" dirty="0">
              <a:solidFill>
                <a:schemeClr val="lt1"/>
              </a:solidFill>
              <a:latin typeface="Gill Sans"/>
              <a:ea typeface="Gill Sans"/>
              <a:cs typeface="Gill Sans"/>
              <a:sym typeface="Gill Sans"/>
            </a:endParaRPr>
          </a:p>
        </p:txBody>
      </p:sp>
      <p:sp>
        <p:nvSpPr>
          <p:cNvPr id="162" name="Google Shape;162;p19"/>
          <p:cNvSpPr txBox="1">
            <a:spLocks noGrp="1"/>
          </p:cNvSpPr>
          <p:nvPr>
            <p:ph type="ctrTitle"/>
          </p:nvPr>
        </p:nvSpPr>
        <p:spPr>
          <a:xfrm>
            <a:off x="2646504" y="145092"/>
            <a:ext cx="6304800" cy="109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Objectives</a:t>
            </a:r>
            <a:endParaRPr sz="5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0"/>
          <p:cNvPicPr preferRelativeResize="0">
            <a:picLocks noGrp="1"/>
          </p:cNvPicPr>
          <p:nvPr>
            <p:ph type="pic" idx="2"/>
          </p:nvPr>
        </p:nvPicPr>
        <p:blipFill rotWithShape="1">
          <a:blip r:embed="rId3">
            <a:alphaModFix/>
          </a:blip>
          <a:srcRect/>
          <a:stretch/>
        </p:blipFill>
        <p:spPr>
          <a:xfrm>
            <a:off x="-1400" y="0"/>
            <a:ext cx="12192000" cy="8877300"/>
          </a:xfrm>
          <a:prstGeom prst="rect">
            <a:avLst/>
          </a:prstGeom>
          <a:solidFill>
            <a:srgbClr val="F2F2F2"/>
          </a:solidFill>
          <a:ln>
            <a:noFill/>
          </a:ln>
        </p:spPr>
      </p:pic>
      <p:sp>
        <p:nvSpPr>
          <p:cNvPr id="168" name="Google Shape;168;p20"/>
          <p:cNvSpPr txBox="1">
            <a:spLocks noGrp="1"/>
          </p:cNvSpPr>
          <p:nvPr>
            <p:ph type="ctrTitle"/>
          </p:nvPr>
        </p:nvSpPr>
        <p:spPr>
          <a:xfrm>
            <a:off x="1928998" y="225480"/>
            <a:ext cx="9750811" cy="101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4400" b="1" dirty="0"/>
              <a:t>Data Source and Understanding</a:t>
            </a:r>
            <a:endParaRPr sz="4400" b="1" dirty="0"/>
          </a:p>
        </p:txBody>
      </p:sp>
      <p:sp>
        <p:nvSpPr>
          <p:cNvPr id="169" name="Google Shape;169;p20"/>
          <p:cNvSpPr txBox="1">
            <a:spLocks noGrp="1"/>
          </p:cNvSpPr>
          <p:nvPr>
            <p:ph type="ftr" idx="4294967295"/>
          </p:nvPr>
        </p:nvSpPr>
        <p:spPr>
          <a:xfrm>
            <a:off x="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70" name="Google Shape;170;p20"/>
          <p:cNvSpPr txBox="1">
            <a:spLocks noGrp="1"/>
          </p:cNvSpPr>
          <p:nvPr>
            <p:ph type="sldNum" idx="4294967295"/>
          </p:nvPr>
        </p:nvSpPr>
        <p:spPr>
          <a:xfrm>
            <a:off x="11407775" y="6356350"/>
            <a:ext cx="784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71" name="Google Shape;171;p20"/>
          <p:cNvSpPr/>
          <p:nvPr/>
        </p:nvSpPr>
        <p:spPr>
          <a:xfrm>
            <a:off x="565607" y="1469160"/>
            <a:ext cx="11236752" cy="6150840"/>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rtl="0">
              <a:spcBef>
                <a:spcPts val="0"/>
              </a:spcBef>
              <a:spcAft>
                <a:spcPts val="0"/>
              </a:spcAft>
              <a:buFont typeface="Arial" panose="020B0604020202020204" pitchFamily="34" charset="0"/>
              <a:buChar char="•"/>
            </a:pPr>
            <a:r>
              <a:rPr lang="en-US" sz="2400" dirty="0">
                <a:solidFill>
                  <a:schemeClr val="lt1"/>
                </a:solidFill>
                <a:latin typeface="Franklin Gothic Demi" panose="020B0703020102020204" pitchFamily="34" charset="0"/>
                <a:ea typeface="Gill Sans"/>
                <a:cs typeface="Gill Sans"/>
                <a:sym typeface="Gill Sans"/>
              </a:rPr>
              <a:t>The dataset was obtained from [https://www.kaggle.com/datasets/marusagar/bank-transaction-fraud-detection]</a:t>
            </a:r>
          </a:p>
          <a:p>
            <a:pPr marL="342900" marR="0" lvl="0" indent="-342900" rtl="0">
              <a:spcBef>
                <a:spcPts val="0"/>
              </a:spcBef>
              <a:spcAft>
                <a:spcPts val="0"/>
              </a:spcAft>
              <a:buFont typeface="Arial" panose="020B0604020202020204" pitchFamily="34" charset="0"/>
              <a:buChar char="•"/>
            </a:pPr>
            <a:endParaRPr lang="en-US" sz="2400" dirty="0">
              <a:solidFill>
                <a:schemeClr val="lt1"/>
              </a:solidFill>
              <a:latin typeface="Franklin Gothic Demi" panose="020B0703020102020204" pitchFamily="34" charset="0"/>
              <a:ea typeface="Gill Sans"/>
              <a:cs typeface="Gill Sans"/>
              <a:sym typeface="Gill Sans"/>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dataset has 200000 rows and 24 columns.</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dataset has 2 columns with Float data type, 2 column with integer data type and 20 columns with categorical data types.</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a:t>
            </a:r>
            <a:r>
              <a:rPr lang="en-US" sz="2400" b="0" i="0" dirty="0" err="1">
                <a:solidFill>
                  <a:srgbClr val="FFFFFF"/>
                </a:solidFill>
                <a:effectLst/>
                <a:latin typeface="Franklin Gothic Demi" panose="020B0703020102020204" pitchFamily="34" charset="0"/>
              </a:rPr>
              <a:t>Transaction_Date</a:t>
            </a:r>
            <a:r>
              <a:rPr lang="en-US" sz="2400" b="0" i="0" dirty="0">
                <a:solidFill>
                  <a:srgbClr val="FFFFFF"/>
                </a:solidFill>
                <a:effectLst/>
                <a:latin typeface="Franklin Gothic Demi" panose="020B0703020102020204" pitchFamily="34" charset="0"/>
              </a:rPr>
              <a:t> and </a:t>
            </a:r>
            <a:r>
              <a:rPr lang="en-US" sz="2400" b="0" i="0" dirty="0" err="1">
                <a:solidFill>
                  <a:srgbClr val="FFFFFF"/>
                </a:solidFill>
                <a:effectLst/>
                <a:latin typeface="Franklin Gothic Demi" panose="020B0703020102020204" pitchFamily="34" charset="0"/>
              </a:rPr>
              <a:t>Transaction_Time</a:t>
            </a:r>
            <a:r>
              <a:rPr lang="en-US" sz="2400" b="0" i="0" dirty="0">
                <a:solidFill>
                  <a:srgbClr val="FFFFFF"/>
                </a:solidFill>
                <a:effectLst/>
                <a:latin typeface="Franklin Gothic Demi" panose="020B0703020102020204" pitchFamily="34" charset="0"/>
              </a:rPr>
              <a:t> columns are indicated as object data type. For analysis and feature engineering processes, the data types for the two columns will be converted to Datetime format.</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a typeface="Gill Sans"/>
              <a:cs typeface="Gill Sans"/>
              <a:sym typeface="Gill Sans"/>
            </a:endParaRPr>
          </a:p>
          <a:p>
            <a:pPr marL="342900" indent="-342900">
              <a:buFont typeface="Arial" panose="020B0604020202020204" pitchFamily="34" charset="0"/>
              <a:buChar char="•"/>
            </a:pPr>
            <a:endParaRPr sz="2400" dirty="0">
              <a:solidFill>
                <a:schemeClr val="lt1"/>
              </a:solidFill>
              <a:latin typeface="Franklin Gothic Demi" panose="020B0703020102020204" pitchFamily="34" charset="0"/>
              <a:ea typeface="Gill Sans"/>
              <a:cs typeface="Gill Sans"/>
              <a:sym typeface="Gill Sans"/>
            </a:endParaRPr>
          </a:p>
        </p:txBody>
      </p:sp>
      <p:pic>
        <p:nvPicPr>
          <p:cNvPr id="172" name="Google Shape;172;p20"/>
          <p:cNvPicPr preferRelativeResize="0"/>
          <p:nvPr/>
        </p:nvPicPr>
        <p:blipFill rotWithShape="1">
          <a:blip r:embed="rId4">
            <a:alphaModFix/>
          </a:blip>
          <a:srcRect/>
          <a:stretch/>
        </p:blipFill>
        <p:spPr>
          <a:xfrm>
            <a:off x="5608561" y="4925255"/>
            <a:ext cx="972078" cy="285381"/>
          </a:xfrm>
          <a:prstGeom prst="rect">
            <a:avLst/>
          </a:prstGeom>
          <a:noFill/>
          <a:ln>
            <a:noFill/>
          </a:ln>
        </p:spPr>
      </p:pic>
      <p:pic>
        <p:nvPicPr>
          <p:cNvPr id="173" name="Google Shape;173;p20"/>
          <p:cNvPicPr preferRelativeResize="0"/>
          <p:nvPr/>
        </p:nvPicPr>
        <p:blipFill rotWithShape="1">
          <a:blip r:embed="rId4">
            <a:alphaModFix/>
          </a:blip>
          <a:srcRect/>
          <a:stretch/>
        </p:blipFill>
        <p:spPr>
          <a:xfrm rot="10800000">
            <a:off x="5608561" y="1624116"/>
            <a:ext cx="972078" cy="285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1"/>
            <a:ext cx="10754286" cy="727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dirty="0"/>
              <a:t>Visualization</a:t>
            </a:r>
            <a:endParaRPr dirty="0"/>
          </a:p>
        </p:txBody>
      </p:sp>
      <p:sp>
        <p:nvSpPr>
          <p:cNvPr id="180" name="Google Shape;180;p21"/>
          <p:cNvSpPr txBox="1">
            <a:spLocks noGrp="1"/>
          </p:cNvSpPr>
          <p:nvPr>
            <p:ph type="subTitle" idx="1"/>
          </p:nvPr>
        </p:nvSpPr>
        <p:spPr>
          <a:xfrm>
            <a:off x="6499422" y="500300"/>
            <a:ext cx="4895654" cy="547200"/>
          </a:xfrm>
          <a:prstGeom prst="rect">
            <a:avLst/>
          </a:prstGeom>
          <a:noFill/>
          <a:ln>
            <a:noFill/>
          </a:ln>
        </p:spPr>
        <p:txBody>
          <a:bodyPr spcFirstLastPara="1" wrap="square" lIns="91425" tIns="45700" rIns="91425" bIns="45700" anchor="t" anchorCtr="0">
            <a:normAutofit lnSpcReduction="10000"/>
          </a:bodyPr>
          <a:lstStyle/>
          <a:p>
            <a:pPr algn="l"/>
            <a:r>
              <a:rPr lang="en-US" b="1" i="0" dirty="0">
                <a:solidFill>
                  <a:srgbClr val="FFFFFF"/>
                </a:solidFill>
                <a:effectLst/>
                <a:latin typeface="Franklin Gothic Demi" panose="020B0703020102020204" pitchFamily="34" charset="0"/>
              </a:rPr>
              <a:t>Analysis of Fraud Cases by Gender</a:t>
            </a:r>
          </a:p>
        </p:txBody>
      </p:sp>
      <p:pic>
        <p:nvPicPr>
          <p:cNvPr id="182" name="Google Shape;182;p21"/>
          <p:cNvPicPr preferRelativeResize="0"/>
          <p:nvPr/>
        </p:nvPicPr>
        <p:blipFill rotWithShape="1">
          <a:blip r:embed="rId4">
            <a:alphaModFix/>
          </a:blip>
          <a:srcRect/>
          <a:stretch/>
        </p:blipFill>
        <p:spPr>
          <a:xfrm>
            <a:off x="5787760" y="6572619"/>
            <a:ext cx="972078" cy="285381"/>
          </a:xfrm>
          <a:prstGeom prst="rect">
            <a:avLst/>
          </a:prstGeom>
          <a:noFill/>
          <a:ln>
            <a:noFill/>
          </a:ln>
        </p:spPr>
      </p:pic>
      <p:sp>
        <p:nvSpPr>
          <p:cNvPr id="184" name="Google Shape;184;p21"/>
          <p:cNvSpPr txBox="1"/>
          <p:nvPr/>
        </p:nvSpPr>
        <p:spPr>
          <a:xfrm>
            <a:off x="-71943" y="5369353"/>
            <a:ext cx="6223000" cy="168737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b="0" i="0" dirty="0">
                <a:solidFill>
                  <a:srgbClr val="FFFFFF"/>
                </a:solidFill>
                <a:effectLst/>
                <a:latin typeface="Franklin Gothic Demi" panose="020B0703020102020204" pitchFamily="34" charset="0"/>
              </a:rPr>
              <a:t>For the class 0 indicating (Non-fraud cases) which is 94.956% of the data while for class 1 (fraud cases) 5.044% of the data.</a:t>
            </a:r>
            <a:endParaRPr sz="2400" dirty="0">
              <a:solidFill>
                <a:srgbClr val="CCCCCC"/>
              </a:solidFill>
              <a:latin typeface="Franklin Gothic Demi" panose="020B0703020102020204" pitchFamily="34" charset="0"/>
            </a:endParaRPr>
          </a:p>
        </p:txBody>
      </p:sp>
      <p:pic>
        <p:nvPicPr>
          <p:cNvPr id="2" name="Picture 1">
            <a:extLst>
              <a:ext uri="{FF2B5EF4-FFF2-40B4-BE49-F238E27FC236}">
                <a16:creationId xmlns:a16="http://schemas.microsoft.com/office/drawing/2014/main" id="{C3F999E0-699E-438E-9F53-E0AF8D5416B5}"/>
              </a:ext>
            </a:extLst>
          </p:cNvPr>
          <p:cNvPicPr>
            <a:picLocks noChangeAspect="1"/>
          </p:cNvPicPr>
          <p:nvPr/>
        </p:nvPicPr>
        <p:blipFill>
          <a:blip r:embed="rId5"/>
          <a:stretch>
            <a:fillRect/>
          </a:stretch>
        </p:blipFill>
        <p:spPr>
          <a:xfrm>
            <a:off x="0" y="1028201"/>
            <a:ext cx="6096000" cy="4341152"/>
          </a:xfrm>
          <a:prstGeom prst="rect">
            <a:avLst/>
          </a:prstGeom>
        </p:spPr>
      </p:pic>
      <p:pic>
        <p:nvPicPr>
          <p:cNvPr id="3" name="Picture 2">
            <a:extLst>
              <a:ext uri="{FF2B5EF4-FFF2-40B4-BE49-F238E27FC236}">
                <a16:creationId xmlns:a16="http://schemas.microsoft.com/office/drawing/2014/main" id="{EEF0DEDD-7F0E-4C82-A0CB-6B1A89BBF551}"/>
              </a:ext>
            </a:extLst>
          </p:cNvPr>
          <p:cNvPicPr>
            <a:picLocks noChangeAspect="1"/>
          </p:cNvPicPr>
          <p:nvPr/>
        </p:nvPicPr>
        <p:blipFill>
          <a:blip r:embed="rId6"/>
          <a:stretch>
            <a:fillRect/>
          </a:stretch>
        </p:blipFill>
        <p:spPr>
          <a:xfrm>
            <a:off x="6096000" y="1028199"/>
            <a:ext cx="6096000" cy="4341152"/>
          </a:xfrm>
          <a:prstGeom prst="rect">
            <a:avLst/>
          </a:prstGeom>
        </p:spPr>
      </p:pic>
      <p:sp>
        <p:nvSpPr>
          <p:cNvPr id="13" name="Google Shape;180;p21">
            <a:extLst>
              <a:ext uri="{FF2B5EF4-FFF2-40B4-BE49-F238E27FC236}">
                <a16:creationId xmlns:a16="http://schemas.microsoft.com/office/drawing/2014/main" id="{CAB57F75-DCD8-428A-9518-49780649D043}"/>
              </a:ext>
            </a:extLst>
          </p:cNvPr>
          <p:cNvSpPr txBox="1">
            <a:spLocks/>
          </p:cNvSpPr>
          <p:nvPr/>
        </p:nvSpPr>
        <p:spPr>
          <a:xfrm>
            <a:off x="0" y="481000"/>
            <a:ext cx="5537200" cy="54720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accent2"/>
              </a:buClr>
              <a:buSzPts val="2400"/>
              <a:buFont typeface="Arial"/>
              <a:buNone/>
              <a:defRPr sz="2400" b="0" i="0" u="none" strike="noStrike" cap="none">
                <a:solidFill>
                  <a:schemeClr val="lt1"/>
                </a:solidFill>
                <a:latin typeface="Gill Sans"/>
                <a:ea typeface="Gill Sans"/>
                <a:cs typeface="Gill Sans"/>
                <a:sym typeface="Gill Sans"/>
              </a:defRPr>
            </a:lvl1pPr>
            <a:lvl2pPr marL="914400" marR="0" lvl="1" indent="-381000" algn="ctr" rtl="0">
              <a:lnSpc>
                <a:spcPct val="90000"/>
              </a:lnSpc>
              <a:spcBef>
                <a:spcPts val="500"/>
              </a:spcBef>
              <a:spcAft>
                <a:spcPts val="0"/>
              </a:spcAft>
              <a:buClr>
                <a:schemeClr val="accent2"/>
              </a:buClr>
              <a:buSzPts val="2000"/>
              <a:buFont typeface="Arial"/>
              <a:buNone/>
              <a:defRPr sz="2000" b="0" i="0" u="none" strike="noStrike" cap="none">
                <a:solidFill>
                  <a:schemeClr val="accent3"/>
                </a:solidFill>
                <a:latin typeface="Gill Sans"/>
                <a:ea typeface="Gill Sans"/>
                <a:cs typeface="Gill Sans"/>
                <a:sym typeface="Gill Sans"/>
              </a:defRPr>
            </a:lvl2pPr>
            <a:lvl3pPr marL="1371600" marR="0" lvl="2" indent="-355600" algn="ctr" rtl="0">
              <a:lnSpc>
                <a:spcPct val="90000"/>
              </a:lnSpc>
              <a:spcBef>
                <a:spcPts val="500"/>
              </a:spcBef>
              <a:spcAft>
                <a:spcPts val="0"/>
              </a:spcAft>
              <a:buClr>
                <a:schemeClr val="accent2"/>
              </a:buClr>
              <a:buSzPts val="1800"/>
              <a:buFont typeface="Arial"/>
              <a:buNone/>
              <a:defRPr sz="1800" b="0" i="0" u="none" strike="noStrike" cap="none">
                <a:solidFill>
                  <a:schemeClr val="accent3"/>
                </a:solidFill>
                <a:latin typeface="Gill Sans"/>
                <a:ea typeface="Gill Sans"/>
                <a:cs typeface="Gill Sans"/>
                <a:sym typeface="Gill Sans"/>
              </a:defRPr>
            </a:lvl3pPr>
            <a:lvl4pPr marL="1828800" marR="0" lvl="3"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4pPr>
            <a:lvl5pPr marL="2286000" marR="0" lvl="4"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9pPr>
          </a:lstStyle>
          <a:p>
            <a:pPr algn="l"/>
            <a:r>
              <a:rPr lang="en-US" b="1" i="0" dirty="0">
                <a:solidFill>
                  <a:srgbClr val="FFFFFF"/>
                </a:solidFill>
                <a:effectLst/>
                <a:latin typeface="Franklin Gothic Demi" panose="020B0703020102020204" pitchFamily="34" charset="0"/>
              </a:rPr>
              <a:t>Distribution of Fraudulent Transactions</a:t>
            </a:r>
          </a:p>
        </p:txBody>
      </p:sp>
      <p:sp>
        <p:nvSpPr>
          <p:cNvPr id="15" name="TextBox 14">
            <a:extLst>
              <a:ext uri="{FF2B5EF4-FFF2-40B4-BE49-F238E27FC236}">
                <a16:creationId xmlns:a16="http://schemas.microsoft.com/office/drawing/2014/main" id="{0FC57D87-4AA4-4204-A9A9-D04922A6E1CB}"/>
              </a:ext>
            </a:extLst>
          </p:cNvPr>
          <p:cNvSpPr txBox="1"/>
          <p:nvPr/>
        </p:nvSpPr>
        <p:spPr>
          <a:xfrm>
            <a:off x="2984500" y="2944912"/>
            <a:ext cx="6223000" cy="307777"/>
          </a:xfrm>
          <a:prstGeom prst="rect">
            <a:avLst/>
          </a:prstGeom>
          <a:noFill/>
        </p:spPr>
        <p:txBody>
          <a:bodyPr wrap="square">
            <a:spAutoFit/>
          </a:bodyPr>
          <a:lstStyle/>
          <a:p>
            <a:pPr algn="l"/>
            <a:r>
              <a:rPr lang="en-US" b="1" i="0" dirty="0">
                <a:solidFill>
                  <a:srgbClr val="FFFFFF"/>
                </a:solidFill>
                <a:effectLst/>
                <a:latin typeface="system-ui"/>
              </a:rPr>
              <a:t>Distribution of Fraudulent Transactions</a:t>
            </a:r>
          </a:p>
        </p:txBody>
      </p:sp>
      <p:sp>
        <p:nvSpPr>
          <p:cNvPr id="16" name="Google Shape;184;p21">
            <a:extLst>
              <a:ext uri="{FF2B5EF4-FFF2-40B4-BE49-F238E27FC236}">
                <a16:creationId xmlns:a16="http://schemas.microsoft.com/office/drawing/2014/main" id="{B59251DA-FA71-4214-981B-932790D5FFC3}"/>
              </a:ext>
            </a:extLst>
          </p:cNvPr>
          <p:cNvSpPr txBox="1"/>
          <p:nvPr/>
        </p:nvSpPr>
        <p:spPr>
          <a:xfrm>
            <a:off x="6278057" y="5369351"/>
            <a:ext cx="5969000" cy="1639123"/>
          </a:xfrm>
          <a:prstGeom prst="rect">
            <a:avLst/>
          </a:prstGeom>
          <a:noFill/>
          <a:ln>
            <a:noFill/>
          </a:ln>
        </p:spPr>
        <p:txBody>
          <a:bodyPr spcFirstLastPara="1" wrap="square" lIns="91425" tIns="91425" rIns="91425" bIns="91425" anchor="t" anchorCtr="0">
            <a:noAutofit/>
          </a:bodyPr>
          <a:lstStyle/>
          <a:p>
            <a:pPr algn="l"/>
            <a:r>
              <a:rPr lang="en-US" sz="2400" b="0" i="0" dirty="0">
                <a:solidFill>
                  <a:srgbClr val="FFFFFF"/>
                </a:solidFill>
                <a:effectLst/>
                <a:latin typeface="Franklin Gothic Demi" panose="020B0703020102020204" pitchFamily="34" charset="0"/>
              </a:rPr>
              <a:t>The distribution points to a slightly higher number of reported fraud cases affecting males as compared to females.</a:t>
            </a:r>
          </a:p>
          <a:p>
            <a:pPr marL="0" lvl="0" indent="0" algn="l" rtl="0">
              <a:lnSpc>
                <a:spcPct val="115000"/>
              </a:lnSpc>
              <a:spcBef>
                <a:spcPts val="0"/>
              </a:spcBef>
              <a:spcAft>
                <a:spcPts val="0"/>
              </a:spcAft>
              <a:buClr>
                <a:schemeClr val="dk1"/>
              </a:buClr>
              <a:buSzPts val="1100"/>
              <a:buFont typeface="Arial"/>
              <a:buNone/>
            </a:pPr>
            <a:endParaRPr sz="2200" dirty="0">
              <a:solidFill>
                <a:srgbClr val="CCCCCC"/>
              </a:solidFill>
            </a:endParaRPr>
          </a:p>
          <a:p>
            <a:pPr marL="0" lvl="0" indent="0" algn="l" rtl="0">
              <a:spcBef>
                <a:spcPts val="0"/>
              </a:spcBef>
              <a:spcAft>
                <a:spcPts val="0"/>
              </a:spcAft>
              <a:buNone/>
            </a:pPr>
            <a:endParaRPr sz="2200" dirty="0">
              <a:solidFill>
                <a:schemeClr val="accent3"/>
              </a:solidFill>
              <a:latin typeface="Gill Sans"/>
              <a:ea typeface="Gill Sans"/>
              <a:cs typeface="Gill Sans"/>
              <a:sym typeface="Gill Sans"/>
            </a:endParaRPr>
          </a:p>
        </p:txBody>
      </p:sp>
    </p:spTree>
    <p:extLst>
      <p:ext uri="{BB962C8B-B14F-4D97-AF65-F5344CB8AC3E}">
        <p14:creationId xmlns:p14="http://schemas.microsoft.com/office/powerpoint/2010/main" val="94685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150317"/>
            <a:ext cx="10754286" cy="6520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t>Visualization</a:t>
            </a:r>
            <a:endParaRPr b="1" dirty="0"/>
          </a:p>
        </p:txBody>
      </p:sp>
      <p:sp>
        <p:nvSpPr>
          <p:cNvPr id="180" name="Google Shape;180;p21"/>
          <p:cNvSpPr txBox="1">
            <a:spLocks noGrp="1"/>
          </p:cNvSpPr>
          <p:nvPr>
            <p:ph type="subTitle" idx="1"/>
          </p:nvPr>
        </p:nvSpPr>
        <p:spPr>
          <a:xfrm>
            <a:off x="0" y="727250"/>
            <a:ext cx="10991654" cy="547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ct val="100000"/>
              <a:buNone/>
            </a:pPr>
            <a:r>
              <a:rPr lang="en-US" b="1" dirty="0"/>
              <a:t>Distribution of Fraud Cases By Transaction Type</a:t>
            </a:r>
            <a:endParaRPr b="1" dirty="0"/>
          </a:p>
        </p:txBody>
      </p:sp>
      <p:cxnSp>
        <p:nvCxnSpPr>
          <p:cNvPr id="181" name="Google Shape;181;p21"/>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82" name="Google Shape;182;p21"/>
          <p:cNvPicPr preferRelativeResize="0"/>
          <p:nvPr/>
        </p:nvPicPr>
        <p:blipFill rotWithShape="1">
          <a:blip r:embed="rId4">
            <a:alphaModFix/>
          </a:blip>
          <a:srcRect/>
          <a:stretch/>
        </p:blipFill>
        <p:spPr>
          <a:xfrm>
            <a:off x="5800460" y="6422302"/>
            <a:ext cx="972078" cy="285381"/>
          </a:xfrm>
          <a:prstGeom prst="rect">
            <a:avLst/>
          </a:prstGeom>
          <a:noFill/>
          <a:ln>
            <a:noFill/>
          </a:ln>
        </p:spPr>
      </p:pic>
      <p:pic>
        <p:nvPicPr>
          <p:cNvPr id="183" name="Google Shape;183;p21"/>
          <p:cNvPicPr preferRelativeResize="0"/>
          <p:nvPr/>
        </p:nvPicPr>
        <p:blipFill>
          <a:blip r:embed="rId5">
            <a:alphaModFix/>
          </a:blip>
          <a:stretch>
            <a:fillRect/>
          </a:stretch>
        </p:blipFill>
        <p:spPr>
          <a:xfrm>
            <a:off x="0" y="1144529"/>
            <a:ext cx="9353550" cy="5713471"/>
          </a:xfrm>
          <a:prstGeom prst="rect">
            <a:avLst/>
          </a:prstGeom>
          <a:solidFill>
            <a:srgbClr val="F2F2F2"/>
          </a:solidFill>
          <a:ln>
            <a:noFill/>
          </a:ln>
        </p:spPr>
      </p:pic>
      <p:sp>
        <p:nvSpPr>
          <p:cNvPr id="184" name="Google Shape;184;p21"/>
          <p:cNvSpPr txBox="1"/>
          <p:nvPr/>
        </p:nvSpPr>
        <p:spPr>
          <a:xfrm>
            <a:off x="9445658" y="1102300"/>
            <a:ext cx="2746342" cy="367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dirty="0">
                <a:solidFill>
                  <a:srgbClr val="CCCCCC"/>
                </a:solidFill>
                <a:latin typeface="Franklin Gothic Demi" panose="020B0703020102020204" pitchFamily="34" charset="0"/>
              </a:rPr>
              <a:t>The transaction type with the highest cases of fraud is: </a:t>
            </a:r>
            <a:r>
              <a:rPr lang="en-US" sz="2800" b="1" dirty="0">
                <a:solidFill>
                  <a:srgbClr val="CCCCCC"/>
                </a:solidFill>
                <a:latin typeface="Franklin Gothic Demi" panose="020B0703020102020204" pitchFamily="34" charset="0"/>
              </a:rPr>
              <a:t>Transfer</a:t>
            </a:r>
            <a:endParaRPr sz="2800" b="1" dirty="0">
              <a:solidFill>
                <a:srgbClr val="CCCCCC"/>
              </a:solidFill>
              <a:latin typeface="Franklin Gothic Demi" panose="020B0703020102020204" pitchFamily="34" charset="0"/>
            </a:endParaRPr>
          </a:p>
          <a:p>
            <a:pPr marL="0" lvl="0" indent="0" algn="l" rtl="0">
              <a:lnSpc>
                <a:spcPct val="115000"/>
              </a:lnSpc>
              <a:spcBef>
                <a:spcPts val="0"/>
              </a:spcBef>
              <a:spcAft>
                <a:spcPts val="0"/>
              </a:spcAft>
              <a:buClr>
                <a:schemeClr val="dk1"/>
              </a:buClr>
              <a:buSzPts val="1100"/>
              <a:buFont typeface="Arial"/>
              <a:buNone/>
            </a:pPr>
            <a:endParaRPr sz="2400" dirty="0">
              <a:solidFill>
                <a:srgbClr val="CCCCCC"/>
              </a:solidFill>
            </a:endParaRPr>
          </a:p>
          <a:p>
            <a:pPr marL="0" lvl="0" indent="0" algn="l" rtl="0">
              <a:spcBef>
                <a:spcPts val="0"/>
              </a:spcBef>
              <a:spcAft>
                <a:spcPts val="0"/>
              </a:spcAft>
              <a:buNone/>
            </a:pPr>
            <a:endParaRPr sz="2800" dirty="0">
              <a:solidFill>
                <a:schemeClr val="accent3"/>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51938"/>
            <a:ext cx="10754286" cy="7109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t>Visualization</a:t>
            </a:r>
            <a:endParaRPr b="1" dirty="0"/>
          </a:p>
        </p:txBody>
      </p:sp>
      <p:sp>
        <p:nvSpPr>
          <p:cNvPr id="180" name="Google Shape;180;p21"/>
          <p:cNvSpPr txBox="1">
            <a:spLocks noGrp="1"/>
          </p:cNvSpPr>
          <p:nvPr>
            <p:ph type="subTitle" idx="1"/>
          </p:nvPr>
        </p:nvSpPr>
        <p:spPr>
          <a:xfrm>
            <a:off x="0" y="563528"/>
            <a:ext cx="12458700" cy="7109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ct val="100000"/>
              <a:buNone/>
            </a:pPr>
            <a:r>
              <a:rPr lang="en-US" b="1" dirty="0"/>
              <a:t>Distribution of Fraud Cases By Gender, Age, Account Type and Device Type</a:t>
            </a:r>
            <a:endParaRPr b="1" dirty="0"/>
          </a:p>
        </p:txBody>
      </p:sp>
      <p:cxnSp>
        <p:nvCxnSpPr>
          <p:cNvPr id="181" name="Google Shape;181;p21"/>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82" name="Google Shape;182;p21"/>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184" name="Google Shape;184;p21"/>
          <p:cNvSpPr txBox="1"/>
          <p:nvPr/>
        </p:nvSpPr>
        <p:spPr>
          <a:xfrm>
            <a:off x="9528048" y="918989"/>
            <a:ext cx="2663953" cy="578869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800" b="1" i="0" dirty="0">
                <a:solidFill>
                  <a:srgbClr val="FFFFFF"/>
                </a:solidFill>
                <a:effectLst/>
                <a:latin typeface="Franklin Gothic Demi" panose="020B0703020102020204" pitchFamily="34" charset="0"/>
              </a:rPr>
              <a:t>The proportion of fraudulent transactions is slightly higher among males compared to females.</a:t>
            </a:r>
          </a:p>
          <a:p>
            <a:pPr marL="0" lvl="0" indent="0" algn="just" rtl="0">
              <a:spcBef>
                <a:spcPts val="0"/>
              </a:spcBef>
              <a:spcAft>
                <a:spcPts val="0"/>
              </a:spcAft>
              <a:buNone/>
            </a:pPr>
            <a:endParaRPr lang="en-US" sz="1800" b="1" i="0" dirty="0">
              <a:solidFill>
                <a:srgbClr val="FFFFFF"/>
              </a:solidFill>
              <a:effectLst/>
              <a:latin typeface="Franklin Gothic Demi" panose="020B0703020102020204" pitchFamily="34" charset="0"/>
            </a:endParaRPr>
          </a:p>
          <a:p>
            <a:pPr marL="0" lvl="0" indent="0" algn="just" rtl="0">
              <a:spcBef>
                <a:spcPts val="0"/>
              </a:spcBef>
              <a:spcAft>
                <a:spcPts val="0"/>
              </a:spcAft>
              <a:buNone/>
            </a:pPr>
            <a:endParaRPr lang="en-US" sz="1800" b="1" dirty="0">
              <a:solidFill>
                <a:srgbClr val="FFFFFF"/>
              </a:solidFill>
              <a:latin typeface="Franklin Gothic Demi" panose="020B0703020102020204" pitchFamily="34" charset="0"/>
            </a:endParaRPr>
          </a:p>
          <a:p>
            <a:pPr marL="0" lvl="0" indent="0" algn="just" rtl="0">
              <a:spcBef>
                <a:spcPts val="0"/>
              </a:spcBef>
              <a:spcAft>
                <a:spcPts val="0"/>
              </a:spcAft>
              <a:buNone/>
            </a:pPr>
            <a:r>
              <a:rPr lang="en-US" sz="1800" b="1" i="0" dirty="0">
                <a:solidFill>
                  <a:srgbClr val="FFFFFF"/>
                </a:solidFill>
                <a:effectLst/>
                <a:latin typeface="Franklin Gothic Demi" panose="020B0703020102020204" pitchFamily="34" charset="0"/>
              </a:rPr>
              <a:t>The distribution on fraud based on account type  Fraud does not seem to be strongly biased toward any particular account type. </a:t>
            </a:r>
          </a:p>
          <a:p>
            <a:pPr marL="0" lvl="0" indent="0" algn="just" rtl="0">
              <a:spcBef>
                <a:spcPts val="0"/>
              </a:spcBef>
              <a:spcAft>
                <a:spcPts val="0"/>
              </a:spcAft>
              <a:buNone/>
            </a:pPr>
            <a:endParaRPr lang="en-US" sz="1800" b="1" i="0" dirty="0">
              <a:solidFill>
                <a:srgbClr val="FFFFFF"/>
              </a:solidFill>
              <a:effectLst/>
              <a:latin typeface="Franklin Gothic Demi" panose="020B0703020102020204" pitchFamily="34" charset="0"/>
            </a:endParaRPr>
          </a:p>
          <a:p>
            <a:pPr marL="0" lvl="0" indent="0" algn="just" rtl="0">
              <a:spcBef>
                <a:spcPts val="0"/>
              </a:spcBef>
              <a:spcAft>
                <a:spcPts val="0"/>
              </a:spcAft>
              <a:buNone/>
            </a:pPr>
            <a:endParaRPr lang="en-US" sz="1800" b="1" dirty="0">
              <a:solidFill>
                <a:srgbClr val="FFFFFF"/>
              </a:solidFill>
              <a:latin typeface="Franklin Gothic Demi" panose="020B0703020102020204" pitchFamily="34" charset="0"/>
            </a:endParaRPr>
          </a:p>
          <a:p>
            <a:pPr marL="0" lvl="0" indent="0" algn="just" rtl="0">
              <a:spcBef>
                <a:spcPts val="0"/>
              </a:spcBef>
              <a:spcAft>
                <a:spcPts val="0"/>
              </a:spcAft>
              <a:buNone/>
            </a:pPr>
            <a:r>
              <a:rPr lang="en-US" sz="1800" b="1" i="0" dirty="0">
                <a:solidFill>
                  <a:srgbClr val="FFFFFF"/>
                </a:solidFill>
                <a:effectLst/>
                <a:latin typeface="Franklin Gothic Demi" panose="020B0703020102020204" pitchFamily="34" charset="0"/>
              </a:rPr>
              <a:t>The distribution of fraudulent transactions across different devices is relatively equal</a:t>
            </a:r>
            <a:r>
              <a:rPr lang="en-US" sz="1800" b="1" dirty="0">
                <a:solidFill>
                  <a:srgbClr val="FFFFFF"/>
                </a:solidFill>
                <a:latin typeface="Franklin Gothic Demi" panose="020B0703020102020204" pitchFamily="34" charset="0"/>
              </a:rPr>
              <a:t>.</a:t>
            </a:r>
            <a:endParaRPr sz="1800" b="1" dirty="0">
              <a:solidFill>
                <a:schemeClr val="accent3"/>
              </a:solidFill>
              <a:latin typeface="Franklin Gothic Demi" panose="020B0703020102020204" pitchFamily="34" charset="0"/>
              <a:ea typeface="Gill Sans"/>
              <a:cs typeface="Gill Sans"/>
              <a:sym typeface="Gill Sans"/>
            </a:endParaRPr>
          </a:p>
        </p:txBody>
      </p:sp>
      <p:pic>
        <p:nvPicPr>
          <p:cNvPr id="2" name="Picture 1">
            <a:extLst>
              <a:ext uri="{FF2B5EF4-FFF2-40B4-BE49-F238E27FC236}">
                <a16:creationId xmlns:a16="http://schemas.microsoft.com/office/drawing/2014/main" id="{E38C37F0-AE33-4008-A799-773F590542A9}"/>
              </a:ext>
            </a:extLst>
          </p:cNvPr>
          <p:cNvPicPr>
            <a:picLocks noChangeAspect="1"/>
          </p:cNvPicPr>
          <p:nvPr/>
        </p:nvPicPr>
        <p:blipFill>
          <a:blip r:embed="rId5"/>
          <a:stretch>
            <a:fillRect/>
          </a:stretch>
        </p:blipFill>
        <p:spPr>
          <a:xfrm>
            <a:off x="16349" y="918989"/>
            <a:ext cx="9528047" cy="5980431"/>
          </a:xfrm>
          <a:prstGeom prst="rect">
            <a:avLst/>
          </a:prstGeom>
        </p:spPr>
      </p:pic>
    </p:spTree>
    <p:extLst>
      <p:ext uri="{BB962C8B-B14F-4D97-AF65-F5344CB8AC3E}">
        <p14:creationId xmlns:p14="http://schemas.microsoft.com/office/powerpoint/2010/main" val="2233476166"/>
      </p:ext>
    </p:extLst>
  </p:cSld>
  <p:clrMapOvr>
    <a:masterClrMapping/>
  </p:clrMapOvr>
</p:sld>
</file>

<file path=ppt/theme/theme1.xml><?xml version="1.0" encoding="utf-8"?>
<a:theme xmlns:a="http://schemas.openxmlformats.org/drawingml/2006/main" name="Custom">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996</Words>
  <Application>Microsoft Office PowerPoint</Application>
  <PresentationFormat>Widescreen</PresentationFormat>
  <Paragraphs>96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Libre Baskerville</vt:lpstr>
      <vt:lpstr>Franklin Gothic Demi</vt:lpstr>
      <vt:lpstr>Courier New</vt:lpstr>
      <vt:lpstr>Wingdings</vt:lpstr>
      <vt:lpstr>system-ui</vt:lpstr>
      <vt:lpstr>Gill Sans</vt:lpstr>
      <vt:lpstr>Custom</vt:lpstr>
      <vt:lpstr>Building An Intelligent Fraud Detection System</vt:lpstr>
      <vt:lpstr>Project Overview</vt:lpstr>
      <vt:lpstr>PROJECT OUTLINE</vt:lpstr>
      <vt:lpstr>Business Problem</vt:lpstr>
      <vt:lpstr>Objectives</vt:lpstr>
      <vt:lpstr>Data Source and Understanding</vt:lpstr>
      <vt:lpstr>Visualization</vt:lpstr>
      <vt:lpstr>Visualization</vt:lpstr>
      <vt:lpstr>Visualization</vt:lpstr>
      <vt:lpstr>Visualization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Intelligent Fraud Detection System</dc:title>
  <dc:creator>PC</dc:creator>
  <cp:lastModifiedBy>Gilbert Kipkirui [Internal Audit]</cp:lastModifiedBy>
  <cp:revision>24</cp:revision>
  <dcterms:modified xsi:type="dcterms:W3CDTF">2025-03-27T17:32:22Z</dcterms:modified>
</cp:coreProperties>
</file>