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84" r:id="rId10"/>
    <p:sldId id="273" r:id="rId11"/>
    <p:sldId id="262" r:id="rId12"/>
    <p:sldId id="271" r:id="rId13"/>
    <p:sldId id="263" r:id="rId14"/>
    <p:sldId id="266" r:id="rId15"/>
    <p:sldId id="272" r:id="rId16"/>
    <p:sldId id="286" r:id="rId17"/>
    <p:sldId id="267" r:id="rId18"/>
    <p:sldId id="277" r:id="rId19"/>
    <p:sldId id="279" r:id="rId20"/>
    <p:sldId id="281" r:id="rId21"/>
    <p:sldId id="269" r:id="rId22"/>
    <p:sldId id="274" r:id="rId23"/>
    <p:sldId id="270" r:id="rId24"/>
  </p:sldIdLst>
  <p:sldSz cx="12192000" cy="6858000"/>
  <p:notesSz cx="6858000" cy="9144000"/>
  <p:embeddedFontLst>
    <p:embeddedFont>
      <p:font typeface="Libre Baskerville" panose="02000000000000000000"/>
      <p:regular r:id="rId28"/>
    </p:embeddedFont>
    <p:embeddedFont>
      <p:font typeface="Gill Sans" panose="020B0502020104020203"/>
      <p:regular r:id="rId29"/>
      <p:bold r:id="rId30"/>
    </p:embeddedFont>
    <p:embeddedFont>
      <p:font typeface="Calibri" panose="020F0502020204030204"/>
      <p:regular r:id="rId31"/>
      <p:bold r:id="rId32"/>
      <p:italic r:id="rId33"/>
      <p:boldItalic r:id="rId34"/>
    </p:embeddedFont>
    <p:embeddedFont>
      <p:font typeface="Franklin Gothic Demi" panose="020B0703020102020204" pitchFamily="34" charset="0"/>
      <p:regular r:id="rId35"/>
      <p:italic r:id="rId36"/>
    </p:embeddedFont>
    <p:embeddedFont>
      <p:font typeface="Gill Sans" panose="020B0502020104020203" charset="0"/>
      <p:regular r:id="rId37"/>
      <p:bold r:id="rId38"/>
    </p:embeddedFont>
    <p:embeddedFont>
      <p:font typeface="Franklin Gothic Medium" panose="020B0603020102020204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50" autoAdjust="0"/>
  </p:normalViewPr>
  <p:slideViewPr>
    <p:cSldViewPr snapToGrid="0">
      <p:cViewPr varScale="1">
        <p:scale>
          <a:sx n="61" d="100"/>
          <a:sy n="61" d="100"/>
        </p:scale>
        <p:origin x="3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1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38" Type="http://schemas.openxmlformats.org/officeDocument/2006/relationships/font" Target="fonts/font11.fntdata"/><Relationship Id="rId37" Type="http://schemas.openxmlformats.org/officeDocument/2006/relationships/font" Target="fonts/font10.fntdata"/><Relationship Id="rId36" Type="http://schemas.openxmlformats.org/officeDocument/2006/relationships/font" Target="fonts/font9.fntdata"/><Relationship Id="rId35" Type="http://schemas.openxmlformats.org/officeDocument/2006/relationships/font" Target="fonts/font8.fntdata"/><Relationship Id="rId34" Type="http://schemas.openxmlformats.org/officeDocument/2006/relationships/font" Target="fonts/font7.fntdata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3c18addb7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g343c18addb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3c18addb7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g343c18addb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3996e77ce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g343996e77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3996e77ce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g343996e77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3996e77ce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g343996e77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3996e77ce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g343996e77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3996e77ce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g343996e77c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3c18addb7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g343c18addb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3c18addb7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g343c18addb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3c18addb7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g343c18add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3c18addb7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g343c18addb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3c18addb7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g343c18addb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408176" y="1463040"/>
            <a:ext cx="6327648" cy="218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Baskerville" panose="020000000000000000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911096" y="3995928"/>
            <a:ext cx="5321808" cy="82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image">
  <p:cSld name="Title and Content with imag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1"/>
          <p:cNvPicPr preferRelativeResize="0"/>
          <p:nvPr/>
        </p:nvPicPr>
        <p:blipFill rotWithShape="1">
          <a:blip r:embed="rId2"/>
          <a:srcRect t="2118" r="47395" b="22708"/>
          <a:stretch>
            <a:fillRect/>
          </a:stretch>
        </p:blipFill>
        <p:spPr>
          <a:xfrm flipH="1">
            <a:off x="4448831" y="805912"/>
            <a:ext cx="1464735" cy="496143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/>
          <p:nvPr/>
        </p:nvSpPr>
        <p:spPr>
          <a:xfrm>
            <a:off x="4434840" y="0"/>
            <a:ext cx="45719" cy="6858000"/>
          </a:xfrm>
          <a:prstGeom prst="rect">
            <a:avLst/>
          </a:prstGeom>
          <a:solidFill>
            <a:srgbClr val="2C3C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5193792" y="557784"/>
            <a:ext cx="6419088" cy="192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 panose="020000000000000000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>
            <a:spLocks noGrp="1"/>
          </p:cNvSpPr>
          <p:nvPr>
            <p:ph type="pic" idx="2"/>
          </p:nvPr>
        </p:nvSpPr>
        <p:spPr>
          <a:xfrm>
            <a:off x="0" y="0"/>
            <a:ext cx="443446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5193792" y="3328416"/>
            <a:ext cx="6419088" cy="244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rgbClr val="2C3C39"/>
                </a:solidFill>
              </a:defRPr>
            </a:lvl1pPr>
            <a:lvl2pPr marL="914400" lvl="1" indent="-355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solidFill>
                  <a:srgbClr val="2C3C39"/>
                </a:solidFill>
              </a:defRPr>
            </a:lvl2pPr>
            <a:lvl3pPr marL="1371600" lvl="2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>
                <a:solidFill>
                  <a:srgbClr val="2C3C39"/>
                </a:solidFill>
              </a:defRPr>
            </a:lvl3pPr>
            <a:lvl4pPr marL="1828800" lvl="3" indent="-3302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 sz="1600">
                <a:solidFill>
                  <a:srgbClr val="2C3C39"/>
                </a:solidFill>
              </a:defRPr>
            </a:lvl4pPr>
            <a:lvl5pPr marL="2286000" lvl="4" indent="-3175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rgbClr val="2C3C3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519379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0635996" y="6356350"/>
            <a:ext cx="7848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83" name="Google Shape;83;p11"/>
          <p:cNvCxnSpPr/>
          <p:nvPr/>
        </p:nvCxnSpPr>
        <p:spPr>
          <a:xfrm>
            <a:off x="6174481" y="2843389"/>
            <a:ext cx="4376421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4" name="Google Shape;84;p11" descr="A picture containing text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914042" y="2702904"/>
            <a:ext cx="972078" cy="285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-1" y="0"/>
            <a:ext cx="12188952" cy="2048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Baskerville" panose="02000000000000000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932688" y="2770632"/>
            <a:ext cx="2487168" cy="350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rgbClr val="2C3C3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sz="2400">
                <a:solidFill>
                  <a:srgbClr val="2C3C3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solidFill>
                  <a:srgbClr val="2C3C3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>
                <a:solidFill>
                  <a:srgbClr val="2C3C39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 sz="1600">
                <a:solidFill>
                  <a:srgbClr val="2C3C3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>
            <a:spLocks noGrp="1"/>
          </p:cNvSpPr>
          <p:nvPr>
            <p:ph type="body" idx="2"/>
          </p:nvPr>
        </p:nvSpPr>
        <p:spPr>
          <a:xfrm>
            <a:off x="3785616" y="2770632"/>
            <a:ext cx="7571232" cy="339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rgbClr val="2C3C3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sz="2400">
                <a:solidFill>
                  <a:srgbClr val="2C3C3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solidFill>
                  <a:srgbClr val="2C3C3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>
                <a:solidFill>
                  <a:srgbClr val="2C3C39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 sz="1600">
                <a:solidFill>
                  <a:srgbClr val="2C3C3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93268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635996" y="6356350"/>
            <a:ext cx="7848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/>
          <a:srcRect b="32291"/>
          <a:stretch>
            <a:fillRect/>
          </a:stretch>
        </p:blipFill>
        <p:spPr>
          <a:xfrm>
            <a:off x="8472405" y="132047"/>
            <a:ext cx="3848748" cy="191372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/>
          <p:nvPr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rgbClr val="3E43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3">
  <p:cSld name="Two Content 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-1" y="0"/>
            <a:ext cx="12188952" cy="2048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Baskerville" panose="02000000000000000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932688" y="2432304"/>
            <a:ext cx="6163056" cy="3739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 panose="020B0604020202020204"/>
              <a:buChar char="•"/>
              <a:defRPr sz="2400">
                <a:solidFill>
                  <a:srgbClr val="2C3C3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sz="2400">
                <a:solidFill>
                  <a:srgbClr val="2C3C3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solidFill>
                  <a:srgbClr val="2C3C3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>
                <a:solidFill>
                  <a:srgbClr val="2C3C39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 sz="1600">
                <a:solidFill>
                  <a:srgbClr val="2C3C3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body" idx="2"/>
          </p:nvPr>
        </p:nvSpPr>
        <p:spPr>
          <a:xfrm>
            <a:off x="7424928" y="2441448"/>
            <a:ext cx="4169664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rgbClr val="2C3C3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sz="2400">
                <a:solidFill>
                  <a:srgbClr val="2C3C3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solidFill>
                  <a:srgbClr val="2C3C3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>
                <a:solidFill>
                  <a:srgbClr val="2C3C39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 sz="1600">
                <a:solidFill>
                  <a:srgbClr val="2C3C3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93268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10635996" y="6356350"/>
            <a:ext cx="7848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2"/>
          <a:srcRect b="32291"/>
          <a:stretch>
            <a:fillRect/>
          </a:stretch>
        </p:blipFill>
        <p:spPr>
          <a:xfrm>
            <a:off x="8472405" y="132047"/>
            <a:ext cx="3848748" cy="191372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/>
          <p:nvPr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rgbClr val="3E43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3"/>
          <a:srcRect b="52050"/>
          <a:stretch>
            <a:fillRect/>
          </a:stretch>
        </p:blipFill>
        <p:spPr>
          <a:xfrm>
            <a:off x="4629335" y="1815780"/>
            <a:ext cx="5586493" cy="5042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Title and Content 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-1" y="0"/>
            <a:ext cx="12188952" cy="2048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Baskerville" panose="02000000000000000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>
            <a:spLocks noGrp="1"/>
          </p:cNvSpPr>
          <p:nvPr>
            <p:ph type="body" idx="1"/>
          </p:nvPr>
        </p:nvSpPr>
        <p:spPr>
          <a:xfrm>
            <a:off x="841248" y="2770632"/>
            <a:ext cx="10515600" cy="339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rgbClr val="2C3C3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sz="2400">
                <a:solidFill>
                  <a:srgbClr val="2C3C3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solidFill>
                  <a:srgbClr val="2C3C3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>
                <a:solidFill>
                  <a:srgbClr val="2C3C39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 sz="1600">
                <a:solidFill>
                  <a:srgbClr val="2C3C3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93268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10635996" y="6356350"/>
            <a:ext cx="7848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2"/>
          <a:srcRect b="32291"/>
          <a:stretch>
            <a:fillRect/>
          </a:stretch>
        </p:blipFill>
        <p:spPr>
          <a:xfrm>
            <a:off x="8472405" y="132047"/>
            <a:ext cx="3848748" cy="191372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rgbClr val="3E43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099048" y="530352"/>
            <a:ext cx="5385816" cy="181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Libre Baskerville" panose="02000000000000000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>
            <a:spLocks noGrp="1"/>
          </p:cNvSpPr>
          <p:nvPr>
            <p:ph type="pic" idx="2"/>
          </p:nvPr>
        </p:nvSpPr>
        <p:spPr>
          <a:xfrm>
            <a:off x="1" y="0"/>
            <a:ext cx="5174458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099048" y="2962656"/>
            <a:ext cx="5385816" cy="270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609904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1234928" y="6356350"/>
            <a:ext cx="716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4" name="Google Shape;24;p3"/>
          <p:cNvSpPr/>
          <p:nvPr/>
        </p:nvSpPr>
        <p:spPr>
          <a:xfrm>
            <a:off x="5174459" y="0"/>
            <a:ext cx="457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/>
          <a:srcRect r="34722"/>
          <a:stretch>
            <a:fillRect/>
          </a:stretch>
        </p:blipFill>
        <p:spPr>
          <a:xfrm>
            <a:off x="9959711" y="738051"/>
            <a:ext cx="2232289" cy="5381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3"/>
          <p:cNvCxnSpPr/>
          <p:nvPr/>
        </p:nvCxnSpPr>
        <p:spPr>
          <a:xfrm>
            <a:off x="6189979" y="2649682"/>
            <a:ext cx="332598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" name="Google Shape;27;p3" descr="A picture containing text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29920" y="2509197"/>
            <a:ext cx="972078" cy="285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30" name="Google Shape;30;p4"/>
          <p:cNvSpPr txBox="1">
            <a:spLocks noGrp="1"/>
          </p:cNvSpPr>
          <p:nvPr>
            <p:ph type="ctrTitle"/>
          </p:nvPr>
        </p:nvSpPr>
        <p:spPr>
          <a:xfrm>
            <a:off x="1581912" y="2185416"/>
            <a:ext cx="9052560" cy="248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Baskerville" panose="020000000000000000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ith Subtitle">
  <p:cSld name="Section Header with Subtitle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Baskerville" panose="020000000000000000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1627632" y="822960"/>
            <a:ext cx="6327648" cy="222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Baskerville" panose="020000000000000000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1627632" y="3428999"/>
            <a:ext cx="6309360" cy="170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/>
          <a:srcRect r="69401" b="24658"/>
          <a:stretch>
            <a:fillRect/>
          </a:stretch>
        </p:blipFill>
        <p:spPr>
          <a:xfrm>
            <a:off x="5856445" y="726334"/>
            <a:ext cx="1898043" cy="540533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1792" y="722376"/>
            <a:ext cx="6419088" cy="2350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 panose="020000000000000000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640079" y="3931920"/>
            <a:ext cx="6419088" cy="138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7"/>
          <p:cNvSpPr>
            <a:spLocks noGrp="1"/>
          </p:cNvSpPr>
          <p:nvPr>
            <p:ph type="pic" idx="2"/>
          </p:nvPr>
        </p:nvSpPr>
        <p:spPr>
          <a:xfrm>
            <a:off x="7754488" y="0"/>
            <a:ext cx="4434464" cy="6858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4" name="Google Shape;44;p7"/>
          <p:cNvCxnSpPr/>
          <p:nvPr/>
        </p:nvCxnSpPr>
        <p:spPr>
          <a:xfrm>
            <a:off x="1679972" y="3432325"/>
            <a:ext cx="4376421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5" name="Google Shape;45;p7" descr="A picture containing text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43169" y="3291840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/>
          <p:nvPr/>
        </p:nvSpPr>
        <p:spPr>
          <a:xfrm>
            <a:off x="7711438" y="0"/>
            <a:ext cx="45719" cy="6858000"/>
          </a:xfrm>
          <a:prstGeom prst="rect">
            <a:avLst/>
          </a:prstGeom>
          <a:solidFill>
            <a:srgbClr val="2C3C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">
  <p:cSld name="Title and Content 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 rotWithShape="1">
          <a:blip r:embed="rId2"/>
          <a:srcRect l="26135" t="6121"/>
          <a:stretch>
            <a:fillRect/>
          </a:stretch>
        </p:blipFill>
        <p:spPr>
          <a:xfrm rot="5400000">
            <a:off x="7528785" y="-1437953"/>
            <a:ext cx="3225262" cy="610116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/>
          <p:nvPr/>
        </p:nvSpPr>
        <p:spPr>
          <a:xfrm>
            <a:off x="0" y="0"/>
            <a:ext cx="47909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3"/>
          <a:srcRect b="32291"/>
          <a:stretch>
            <a:fillRect/>
          </a:stretch>
        </p:blipFill>
        <p:spPr>
          <a:xfrm>
            <a:off x="602251" y="4944272"/>
            <a:ext cx="3848748" cy="191372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932688" y="1408176"/>
            <a:ext cx="3392424" cy="401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Baskerville" panose="02000000000000000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5724144" y="1536192"/>
            <a:ext cx="5696712" cy="375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•"/>
              <a:defRPr sz="22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 sz="16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572414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0635996" y="6356350"/>
            <a:ext cx="7848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5" name="Google Shape;55;p8"/>
          <p:cNvSpPr/>
          <p:nvPr/>
        </p:nvSpPr>
        <p:spPr>
          <a:xfrm rot="5400000">
            <a:off x="1361771" y="3406143"/>
            <a:ext cx="6857999" cy="45719"/>
          </a:xfrm>
          <a:prstGeom prst="rect">
            <a:avLst/>
          </a:prstGeom>
          <a:solidFill>
            <a:srgbClr val="3E43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>
  <p:cSld name="Two Content 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-1" y="0"/>
            <a:ext cx="12188952" cy="2048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Baskerville" panose="02000000000000000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932688" y="2523744"/>
            <a:ext cx="486460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rgbClr val="2C3C3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sz="2400">
                <a:solidFill>
                  <a:srgbClr val="2C3C3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solidFill>
                  <a:srgbClr val="2C3C3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>
                <a:solidFill>
                  <a:srgbClr val="2C3C39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 sz="1600">
                <a:solidFill>
                  <a:srgbClr val="2C3C3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684264" y="2523744"/>
            <a:ext cx="486460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rgbClr val="2C3C3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sz="2400">
                <a:solidFill>
                  <a:srgbClr val="2C3C3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solidFill>
                  <a:srgbClr val="2C3C3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>
                <a:solidFill>
                  <a:srgbClr val="2C3C39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 sz="1600">
                <a:solidFill>
                  <a:srgbClr val="2C3C3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93268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0635996" y="6356350"/>
            <a:ext cx="7848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/>
          <a:srcRect b="32291"/>
          <a:stretch>
            <a:fillRect/>
          </a:stretch>
        </p:blipFill>
        <p:spPr>
          <a:xfrm>
            <a:off x="8472405" y="132047"/>
            <a:ext cx="3848748" cy="191372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/>
          <p:nvPr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rgbClr val="3E43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/>
          <a:srcRect l="37419" b="36176"/>
          <a:stretch>
            <a:fillRect/>
          </a:stretch>
        </p:blipFill>
        <p:spPr>
          <a:xfrm>
            <a:off x="0" y="2510651"/>
            <a:ext cx="2841744" cy="43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/>
          <p:nvPr/>
        </p:nvSpPr>
        <p:spPr>
          <a:xfrm>
            <a:off x="7397496" y="0"/>
            <a:ext cx="47909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101584" y="1408176"/>
            <a:ext cx="3392424" cy="401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Baskerville" panose="02000000000000000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932688" y="685800"/>
            <a:ext cx="5276088" cy="156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bre Baskerville" panose="02000000000000000000"/>
              <a:buAutoNum type="arabicPeriod"/>
              <a:defRPr sz="2400">
                <a:solidFill>
                  <a:srgbClr val="2C3C3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bre Baskerville" panose="02000000000000000000"/>
              <a:buAutoNum type="alphaLcPeriod"/>
              <a:defRPr sz="2400">
                <a:solidFill>
                  <a:srgbClr val="2C3C39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Libre Baskerville" panose="02000000000000000000"/>
              <a:buAutoNum type="romanLcPeriod"/>
              <a:defRPr sz="2000">
                <a:solidFill>
                  <a:srgbClr val="2C3C39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 panose="02000000000000000000"/>
              <a:buAutoNum type="arabicParenR"/>
              <a:defRPr sz="1800">
                <a:solidFill>
                  <a:srgbClr val="2C3C39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ibre Baskerville" panose="02000000000000000000"/>
              <a:buAutoNum type="alphaLcParenR"/>
              <a:defRPr sz="1600">
                <a:solidFill>
                  <a:srgbClr val="2C3C3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932688" y="2697480"/>
            <a:ext cx="5276088" cy="348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rgbClr val="2C3C39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 sz="2400">
                <a:solidFill>
                  <a:srgbClr val="2C3C39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 sz="1800">
                <a:solidFill>
                  <a:srgbClr val="2C3C39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 sz="1600">
                <a:solidFill>
                  <a:srgbClr val="2C3C39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>
                <a:solidFill>
                  <a:srgbClr val="2C3C39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93268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0635996" y="6356350"/>
            <a:ext cx="7848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3"/>
          <a:srcRect b="32291"/>
          <a:stretch>
            <a:fillRect/>
          </a:stretch>
        </p:blipFill>
        <p:spPr>
          <a:xfrm>
            <a:off x="8001534" y="4944272"/>
            <a:ext cx="3848748" cy="191372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/>
          <p:nvPr/>
        </p:nvSpPr>
        <p:spPr>
          <a:xfrm rot="5400000">
            <a:off x="3949200" y="3406143"/>
            <a:ext cx="6857999" cy="45719"/>
          </a:xfrm>
          <a:prstGeom prst="rect">
            <a:avLst/>
          </a:prstGeom>
          <a:solidFill>
            <a:srgbClr val="3E43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 panose="02000000000000000000"/>
              <a:buNone/>
              <a:defRPr sz="4400" b="0" i="0" u="none" strike="noStrike" cap="none">
                <a:solidFill>
                  <a:schemeClr val="accent3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accent3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accent3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accent3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3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3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81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026140" y="6356350"/>
            <a:ext cx="7848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www.kaggle.com/datasets/marusagar/bank-transaction-fraud-detection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-102651"/>
            <a:ext cx="12533644" cy="7455877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pic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522895" y="1444888"/>
            <a:ext cx="7857533" cy="21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Baskerville" panose="02000000000000000000"/>
              <a:buNone/>
            </a:pPr>
            <a:r>
              <a:rPr lang="en-US" sz="5000" b="1" dirty="0"/>
              <a:t>Building An Intelligent Fraud Detection System</a:t>
            </a:r>
            <a:endParaRPr sz="5000" b="1"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2037875" y="4320374"/>
            <a:ext cx="4827571" cy="56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b="1" dirty="0"/>
              <a:t>Group 4 Capstone Project​</a:t>
            </a:r>
            <a:endParaRPr sz="2800" b="1" dirty="0"/>
          </a:p>
        </p:txBody>
      </p:sp>
      <p:cxnSp>
        <p:nvCxnSpPr>
          <p:cNvPr id="119" name="Google Shape;119;p15"/>
          <p:cNvCxnSpPr/>
          <p:nvPr/>
        </p:nvCxnSpPr>
        <p:spPr>
          <a:xfrm>
            <a:off x="1706548" y="3887784"/>
            <a:ext cx="53213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15"/>
          <p:cNvSpPr/>
          <p:nvPr/>
        </p:nvSpPr>
        <p:spPr>
          <a:xfrm>
            <a:off x="311084" y="329938"/>
            <a:ext cx="8314441" cy="6278252"/>
          </a:xfrm>
          <a:prstGeom prst="plaque">
            <a:avLst>
              <a:gd name="adj" fmla="val 7602"/>
            </a:avLst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82265" y="3752824"/>
            <a:ext cx="972078" cy="285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79" name="Google Shape;179;p21"/>
          <p:cNvSpPr txBox="1">
            <a:spLocks noGrp="1"/>
          </p:cNvSpPr>
          <p:nvPr>
            <p:ph type="ctrTitle"/>
          </p:nvPr>
        </p:nvSpPr>
        <p:spPr>
          <a:xfrm>
            <a:off x="989965" y="127635"/>
            <a:ext cx="10754360" cy="53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Baskerville" panose="02000000000000000000"/>
              <a:buNone/>
            </a:pPr>
            <a:r>
              <a:rPr lang="en-US" sz="3600" b="1" dirty="0"/>
              <a:t>Visualization</a:t>
            </a:r>
            <a:endParaRPr sz="3600" b="1"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1"/>
          </p:nvPr>
        </p:nvSpPr>
        <p:spPr>
          <a:xfrm>
            <a:off x="0" y="563528"/>
            <a:ext cx="12458700" cy="71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b="1" dirty="0"/>
              <a:t>Distribution of Fraud Cases By Gender, Age, Account Type and Device Type</a:t>
            </a:r>
            <a:endParaRPr b="1" dirty="0"/>
          </a:p>
        </p:txBody>
      </p:sp>
      <p:cxnSp>
        <p:nvCxnSpPr>
          <p:cNvPr id="181" name="Google Shape;181;p21"/>
          <p:cNvCxnSpPr/>
          <p:nvPr/>
        </p:nvCxnSpPr>
        <p:spPr>
          <a:xfrm>
            <a:off x="3625849" y="6565001"/>
            <a:ext cx="53214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00460" y="6422302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8223885" y="1113790"/>
            <a:ext cx="3829050" cy="545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GB" altLang="en-US" sz="1600" b="1" i="0" dirty="0"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600" b="1" i="0" dirty="0"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600" b="1" i="0" dirty="0"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The proportion of fraudulent transactions is slightly higher among males compared to females.</a:t>
            </a:r>
            <a:endParaRPr lang="en-US" sz="1600" b="1" i="0" dirty="0"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i="0" dirty="0"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600" b="1" i="0" dirty="0"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sz="1600" b="1" i="0" dirty="0"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The distribution on fraud based on account type  Fraud does not seem to be strongly biased toward any particular account type. </a:t>
            </a:r>
            <a:endParaRPr lang="en-US" sz="1600" b="1" i="0" dirty="0"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i="0" dirty="0">
              <a:solidFill>
                <a:srgbClr val="FFFFFF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FFFF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b="1" i="0" dirty="0"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en-US" sz="1800" b="1" i="0" dirty="0">
                <a:solidFill>
                  <a:srgbClr val="FFFFFF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The distribution of fraudulent transactions across different devices is relatively equal</a:t>
            </a:r>
            <a:r>
              <a:rPr lang="en-US" sz="1800" b="1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1800" b="1" dirty="0">
              <a:solidFill>
                <a:schemeClr val="accent3"/>
              </a:solidFill>
              <a:latin typeface="Times New Roman" panose="02020603050405020304" charset="0"/>
              <a:ea typeface="Gill Sans" panose="020B0502020104020203"/>
              <a:cs typeface="Times New Roman" panose="02020603050405020304" charset="0"/>
              <a:sym typeface="Gill Sans" panose="020B050202010402020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" y="1029970"/>
            <a:ext cx="8223250" cy="5869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09960" y="6484939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>
            <a:spLocks noGrp="1"/>
          </p:cNvSpPr>
          <p:nvPr>
            <p:ph type="subTitle" idx="1"/>
          </p:nvPr>
        </p:nvSpPr>
        <p:spPr>
          <a:xfrm>
            <a:off x="6521" y="645750"/>
            <a:ext cx="5230368" cy="48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</a:rPr>
              <a:t>Distribution of Fraud Cases By State</a:t>
            </a:r>
            <a:endParaRPr sz="1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5446368" cy="50493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0" y="5937543"/>
            <a:ext cx="5446368" cy="91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CCCCC"/>
                </a:solidFill>
                <a:latin typeface="Franklin Gothic Demi" panose="020B0703020102020204" pitchFamily="34" charset="0"/>
              </a:rPr>
              <a:t>The state with the highest fraud cases is: </a:t>
            </a:r>
            <a:r>
              <a:rPr lang="en-US" sz="1800" b="1" dirty="0" err="1">
                <a:solidFill>
                  <a:srgbClr val="CCCCCC"/>
                </a:solidFill>
                <a:latin typeface="Franklin Gothic Demi" panose="020B0703020102020204" pitchFamily="34" charset="0"/>
              </a:rPr>
              <a:t>Lakshadwee</a:t>
            </a:r>
            <a:endParaRPr sz="1800" dirty="0">
              <a:solidFill>
                <a:schemeClr val="accent3"/>
              </a:solidFill>
              <a:latin typeface="Franklin Gothic Demi" panose="020B0703020102020204" pitchFamily="34" charset="0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368" y="930997"/>
            <a:ext cx="6745632" cy="5006546"/>
          </a:xfrm>
          <a:prstGeom prst="rect">
            <a:avLst/>
          </a:prstGeom>
        </p:spPr>
      </p:pic>
      <p:sp>
        <p:nvSpPr>
          <p:cNvPr id="9" name="Google Shape;192;p22"/>
          <p:cNvSpPr txBox="1"/>
          <p:nvPr/>
        </p:nvSpPr>
        <p:spPr>
          <a:xfrm>
            <a:off x="5242560" y="658994"/>
            <a:ext cx="682752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accent3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accent3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accent3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accent3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800" dirty="0">
                <a:latin typeface="Franklin Gothic Demi" panose="020B0703020102020204" pitchFamily="34" charset="0"/>
              </a:rPr>
              <a:t>Distribution of Fraud Cases By Transaction Devices</a:t>
            </a:r>
            <a:endParaRPr lang="en-US" sz="1800" dirty="0">
              <a:latin typeface="Franklin Gothic Demi" panose="020B0703020102020204" pitchFamily="34" charset="0"/>
            </a:endParaRPr>
          </a:p>
        </p:txBody>
      </p:sp>
      <p:sp>
        <p:nvSpPr>
          <p:cNvPr id="10" name="Google Shape;194;p22"/>
          <p:cNvSpPr txBox="1"/>
          <p:nvPr/>
        </p:nvSpPr>
        <p:spPr>
          <a:xfrm>
            <a:off x="5610860" y="5927090"/>
            <a:ext cx="6459220" cy="74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CCCCCC"/>
                </a:solidFill>
                <a:latin typeface="Franklin Gothic Demi" panose="020B0703020102020204" pitchFamily="34" charset="0"/>
                <a:ea typeface="Courier New" panose="02070309020205020404"/>
                <a:cs typeface="Courier New" panose="02070309020205020404"/>
                <a:sym typeface="Courier New" panose="02070309020205020404"/>
              </a:rPr>
              <a:t>The transaction device with the highest fraud cases is: </a:t>
            </a:r>
            <a:r>
              <a:rPr lang="en-US" sz="1600" b="1" dirty="0">
                <a:solidFill>
                  <a:srgbClr val="CCCCCC"/>
                </a:solidFill>
                <a:latin typeface="Franklin Gothic Demi" panose="020B0703020102020204" pitchFamily="34" charset="0"/>
                <a:ea typeface="Courier New" panose="02070309020205020404"/>
                <a:cs typeface="Courier New" panose="02070309020205020404"/>
                <a:sym typeface="Courier New" panose="02070309020205020404"/>
              </a:rPr>
              <a:t>ATM Booth Kiosk</a:t>
            </a:r>
            <a:endParaRPr lang="en-US" sz="1600" b="1" dirty="0">
              <a:solidFill>
                <a:srgbClr val="CCCCCC"/>
              </a:solidFill>
              <a:latin typeface="Franklin Gothic Demi" panose="020B0703020102020204" pitchFamily="34" charset="0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rgbClr val="CCCCCC"/>
                </a:solidFill>
                <a:latin typeface="Franklin Gothic Demi" panose="020B0703020102020204" pitchFamily="34" charset="0"/>
                <a:ea typeface="Courier New" panose="02070309020205020404"/>
                <a:cs typeface="Courier New" panose="02070309020205020404"/>
                <a:sym typeface="Courier New" panose="02070309020205020404"/>
              </a:rPr>
              <a:t>The transaction device with the lowest fraud cases is</a:t>
            </a:r>
            <a:r>
              <a:rPr lang="en-US" sz="1600" b="1" dirty="0">
                <a:solidFill>
                  <a:srgbClr val="CCCCCC"/>
                </a:solidFill>
                <a:latin typeface="Franklin Gothic Demi" panose="020B0703020102020204" pitchFamily="34" charset="0"/>
                <a:ea typeface="Courier New" panose="02070309020205020404"/>
                <a:cs typeface="Courier New" panose="02070309020205020404"/>
                <a:sym typeface="Courier New" panose="02070309020205020404"/>
              </a:rPr>
              <a:t>: POS Terminal</a:t>
            </a:r>
            <a:endParaRPr lang="en-US" sz="1600" b="1" dirty="0">
              <a:solidFill>
                <a:srgbClr val="CCCCCC"/>
              </a:solidFill>
              <a:latin typeface="Franklin Gothic Demi" panose="020B0703020102020204" pitchFamily="34" charset="0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1" name="Google Shape;179;p21"/>
          <p:cNvSpPr txBox="1">
            <a:spLocks noGrp="1"/>
          </p:cNvSpPr>
          <p:nvPr>
            <p:ph type="ctrTitle"/>
          </p:nvPr>
        </p:nvSpPr>
        <p:spPr>
          <a:xfrm>
            <a:off x="13335" y="166370"/>
            <a:ext cx="12178665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Baskerville" panose="02000000000000000000"/>
              <a:buNone/>
            </a:pPr>
            <a:r>
              <a:rPr lang="en-US" sz="3600" b="1" dirty="0">
                <a:latin typeface="Gill Sans" panose="020B0502020104020203" charset="0"/>
              </a:rPr>
              <a:t>Visualization</a:t>
            </a:r>
            <a:endParaRPr sz="3600" b="1" dirty="0">
              <a:latin typeface="Gill Sans" panose="020B05020201040202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-87675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cxnSp>
        <p:nvCxnSpPr>
          <p:cNvPr id="220" name="Google Shape;220;p25"/>
          <p:cNvCxnSpPr/>
          <p:nvPr/>
        </p:nvCxnSpPr>
        <p:spPr>
          <a:xfrm>
            <a:off x="3152124" y="6627626"/>
            <a:ext cx="53214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1" name="Google Shape;221;p2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09960" y="6484939"/>
            <a:ext cx="972078" cy="28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625" y="467360"/>
            <a:ext cx="12144375" cy="510413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/>
        </p:nvSpPr>
        <p:spPr>
          <a:xfrm>
            <a:off x="47625" y="5490210"/>
            <a:ext cx="12096115" cy="113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CCCCC"/>
                </a:solidFill>
                <a:latin typeface="Franklin Gothic Demi" panose="020B0703020102020204" pitchFamily="34" charset="0"/>
                <a:ea typeface="Courier New" panose="02070309020205020404"/>
                <a:cs typeface="Courier New" panose="02070309020205020404"/>
                <a:sym typeface="Courier New" panose="02070309020205020404"/>
              </a:rPr>
              <a:t>Top 3 Peak Fraud Periods:</a:t>
            </a:r>
            <a:endParaRPr sz="1800" dirty="0">
              <a:solidFill>
                <a:srgbClr val="CCCCCC"/>
              </a:solidFill>
              <a:latin typeface="Franklin Gothic Demi" panose="020B0703020102020204" pitchFamily="34" charset="0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CCCCC"/>
                </a:solidFill>
                <a:latin typeface="Franklin Gothic Demi" panose="020B0703020102020204" pitchFamily="34" charset="0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Peak 1: Start = 2025-01-06 06:00:00, End = 2025-01-06 12:00:00, Count = 107</a:t>
            </a:r>
            <a:endParaRPr sz="1800" dirty="0">
              <a:solidFill>
                <a:srgbClr val="CCCCCC"/>
              </a:solidFill>
              <a:latin typeface="Franklin Gothic Demi" panose="020B0703020102020204" pitchFamily="34" charset="0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CCCCC"/>
                </a:solidFill>
                <a:latin typeface="Franklin Gothic Demi" panose="020B0703020102020204" pitchFamily="34" charset="0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Peak 2: Start = 2025-01-29 00:00:00, End = 2025-01-29 06:00:00, Count = 106</a:t>
            </a:r>
            <a:endParaRPr sz="1800" dirty="0">
              <a:solidFill>
                <a:srgbClr val="CCCCCC"/>
              </a:solidFill>
              <a:latin typeface="Franklin Gothic Demi" panose="020B0703020102020204" pitchFamily="34" charset="0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 dirty="0">
                <a:solidFill>
                  <a:srgbClr val="CCCCCC"/>
                </a:solidFill>
                <a:latin typeface="Franklin Gothic Demi" panose="020B0703020102020204" pitchFamily="34" charset="0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Peak 3: Start = 2025-01-26 18:00:00, End = 2025-01-27 00:00:00, Count = 106</a:t>
            </a:r>
            <a:endParaRPr sz="1800" dirty="0">
              <a:solidFill>
                <a:srgbClr val="CCCCCC"/>
              </a:solidFill>
              <a:latin typeface="Franklin Gothic Demi" panose="020B0703020102020204" pitchFamily="34" charset="0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accent3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1735455" y="0"/>
            <a:ext cx="971613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Times New Roman" panose="02020603050405020304" charset="0"/>
                <a:ea typeface="Gill Sans" panose="020B0502020104020203"/>
                <a:cs typeface="Times New Roman" panose="02020603050405020304" charset="0"/>
                <a:sym typeface="Gill Sans" panose="020B0502020104020203"/>
              </a:rPr>
              <a:t>Distribution of Fraudulent Transactions Over Time</a:t>
            </a:r>
            <a:endParaRPr sz="2400" b="1" dirty="0">
              <a:solidFill>
                <a:schemeClr val="lt1"/>
              </a:solidFill>
              <a:latin typeface="Times New Roman" panose="02020603050405020304" charset="0"/>
              <a:ea typeface="Gill Sans" panose="020B0502020104020203"/>
              <a:cs typeface="Times New Roman" panose="02020603050405020304" charset="0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-87675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cxnSp>
        <p:nvCxnSpPr>
          <p:cNvPr id="220" name="Google Shape;220;p25"/>
          <p:cNvCxnSpPr/>
          <p:nvPr/>
        </p:nvCxnSpPr>
        <p:spPr>
          <a:xfrm>
            <a:off x="3152124" y="6627626"/>
            <a:ext cx="53214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1" name="Google Shape;221;p2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09960" y="6484939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/>
        </p:nvSpPr>
        <p:spPr>
          <a:xfrm>
            <a:off x="7551420" y="825500"/>
            <a:ext cx="4640580" cy="6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CCCCC"/>
                </a:solidFill>
                <a:latin typeface="Franklin Gothic Medium" panose="020B0603020102020204" charset="0"/>
                <a:ea typeface="Courier New" panose="02070309020205020404"/>
                <a:cs typeface="Franklin Gothic Medium" panose="020B0603020102020204" charset="0"/>
                <a:sym typeface="Courier New" panose="02070309020205020404"/>
              </a:rPr>
              <a:t>The correlation matrix shows very weak linear relationships among variables, indicating minimal direct association. </a:t>
            </a:r>
            <a:endParaRPr lang="en-US" sz="2000" dirty="0">
              <a:solidFill>
                <a:srgbClr val="CCCCCC"/>
              </a:solidFill>
              <a:latin typeface="Franklin Gothic Medium" panose="020B0603020102020204" charset="0"/>
              <a:ea typeface="Courier New" panose="02070309020205020404"/>
              <a:cs typeface="Franklin Gothic Medium" panose="020B0603020102020204" charset="0"/>
              <a:sym typeface="Courier New" panose="020703090202050204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CCCCCC"/>
              </a:solidFill>
              <a:latin typeface="Franklin Gothic Medium" panose="020B0603020102020204" charset="0"/>
              <a:ea typeface="Courier New" panose="02070309020205020404"/>
              <a:cs typeface="Franklin Gothic Medium" panose="020B0603020102020204" charset="0"/>
              <a:sym typeface="Courier New" panose="020703090202050204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CCCCC"/>
                </a:solidFill>
                <a:latin typeface="Franklin Gothic Medium" panose="020B0603020102020204" charset="0"/>
                <a:ea typeface="Courier New" panose="02070309020205020404"/>
                <a:cs typeface="Franklin Gothic Medium" panose="020B0603020102020204" charset="0"/>
                <a:sym typeface="Courier New" panose="02070309020205020404"/>
              </a:rPr>
              <a:t>Most variables are linearly independent.</a:t>
            </a:r>
            <a:endParaRPr sz="2000" dirty="0">
              <a:solidFill>
                <a:schemeClr val="accent3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1796625" y="0"/>
            <a:ext cx="91596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Correlation Matrix</a:t>
            </a:r>
            <a:endParaRPr lang="en-GB" sz="2800" b="1" dirty="0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4840"/>
            <a:ext cx="7454265" cy="61455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-8768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cxnSp>
        <p:nvCxnSpPr>
          <p:cNvPr id="230" name="Google Shape;230;p26"/>
          <p:cNvCxnSpPr/>
          <p:nvPr/>
        </p:nvCxnSpPr>
        <p:spPr>
          <a:xfrm>
            <a:off x="3152124" y="6627626"/>
            <a:ext cx="53214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1" name="Google Shape;231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09960" y="6484939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>
            <a:spLocks noGrp="1"/>
          </p:cNvSpPr>
          <p:nvPr>
            <p:ph type="subTitle" idx="1"/>
          </p:nvPr>
        </p:nvSpPr>
        <p:spPr>
          <a:xfrm>
            <a:off x="2032000" y="-85914"/>
            <a:ext cx="8851899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400" b="1" dirty="0"/>
              <a:t>Data Preparation</a:t>
            </a:r>
            <a:endParaRPr lang="en-GB" sz="3400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796290" y="461010"/>
            <a:ext cx="9933940" cy="5919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18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</a:t>
            </a:r>
            <a:endParaRPr lang="en-GB" altLang="en-US" sz="18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altLang="en-GB" sz="18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Data Preparation: The dataset required preprocessing before model building.</a:t>
            </a:r>
            <a:endParaRPr lang="en-US" altLang="en-GB" sz="18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8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altLang="en-GB" sz="18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Preparation Steps:</a:t>
            </a:r>
            <a:endParaRPr lang="en-US" altLang="en-GB" sz="18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8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8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i) </a:t>
            </a:r>
            <a:r>
              <a:rPr lang="en-US" altLang="en-GB" sz="18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Converted categorical data into numerical format.</a:t>
            </a:r>
            <a:endParaRPr lang="en-US" altLang="en-GB" sz="18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8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8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ii) </a:t>
            </a:r>
            <a:r>
              <a:rPr lang="en-US" altLang="en-GB" sz="18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Adjusted data types for certain columns.</a:t>
            </a:r>
            <a:endParaRPr lang="en-US" altLang="en-GB" sz="18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8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8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iii) </a:t>
            </a:r>
            <a:r>
              <a:rPr lang="en-US" altLang="en-GB" sz="18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Removed unnecessary columns for better model performance.</a:t>
            </a:r>
            <a:endParaRPr lang="en-US" altLang="en-GB" sz="18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8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8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iv) </a:t>
            </a:r>
            <a:r>
              <a:rPr lang="en-US" altLang="en-GB" sz="18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Standardized numerical columns to maintain a consistent scale.</a:t>
            </a:r>
            <a:endParaRPr lang="en-US" altLang="en-GB" sz="18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GB" altLang="en-US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GB" altLang="en-US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GB" altLang="en-US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-8768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cxnSp>
        <p:nvCxnSpPr>
          <p:cNvPr id="230" name="Google Shape;230;p26"/>
          <p:cNvCxnSpPr/>
          <p:nvPr/>
        </p:nvCxnSpPr>
        <p:spPr>
          <a:xfrm>
            <a:off x="3152124" y="6627626"/>
            <a:ext cx="53214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1" name="Google Shape;231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09960" y="6484939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>
            <a:spLocks noGrp="1"/>
          </p:cNvSpPr>
          <p:nvPr>
            <p:ph type="subTitle" idx="1"/>
          </p:nvPr>
        </p:nvSpPr>
        <p:spPr>
          <a:xfrm>
            <a:off x="2032000" y="-85914"/>
            <a:ext cx="8851899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400" b="1" dirty="0"/>
              <a:t>Modelling</a:t>
            </a:r>
            <a:endParaRPr sz="3400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796290" y="461010"/>
            <a:ext cx="9933940" cy="5919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Tested Models: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1. 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Logistic Regression (Baseline)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2. 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Decision Tree Classifier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3. 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Random Forest Classifier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4. 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Adaboost Classifier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5. 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XGBoost Classifier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6. 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Gradient Boosting Classifier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7. 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Stacking Classifier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8. 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K-Nearest Neighbors (KNN) Classifier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Models Tested with Tuned Parameters: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1. 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K-Nearest Neighbors (KNN) Classifier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2. 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Random Forest Classifier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-8768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cxnSp>
        <p:nvCxnSpPr>
          <p:cNvPr id="230" name="Google Shape;230;p26"/>
          <p:cNvCxnSpPr/>
          <p:nvPr/>
        </p:nvCxnSpPr>
        <p:spPr>
          <a:xfrm>
            <a:off x="3152124" y="6627626"/>
            <a:ext cx="53214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1" name="Google Shape;231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09960" y="6484939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>
            <a:spLocks noGrp="1"/>
          </p:cNvSpPr>
          <p:nvPr>
            <p:ph type="subTitle" idx="1"/>
          </p:nvPr>
        </p:nvSpPr>
        <p:spPr>
          <a:xfrm>
            <a:off x="1337310" y="78740"/>
            <a:ext cx="8851900" cy="49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400" b="1" dirty="0"/>
              <a:t>Evaluation</a:t>
            </a:r>
            <a:endParaRPr lang="en-GB" sz="3400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796290" y="568960"/>
            <a:ext cx="9933940" cy="581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GB" altLang="en-US" sz="1800" b="1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6550" y="655955"/>
            <a:ext cx="11630025" cy="4763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The following Metrics were used to evaluate the performance of the models:</a:t>
            </a:r>
            <a:endParaRPr lang="en-GB" alt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GB" alt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1. </a:t>
            </a:r>
            <a:r>
              <a:rPr lang="en-GB" altLang="en-US" sz="20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Recall</a:t>
            </a:r>
            <a:r>
              <a:rPr lang="en-GB" alt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: M</a:t>
            </a:r>
            <a:r>
              <a:rPr lang="en-US" altLang="en-GB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easures how well a model identifies actual fraudulent transactions</a:t>
            </a:r>
            <a:r>
              <a:rPr lang="en-GB" alt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.</a:t>
            </a:r>
            <a:endParaRPr lang="en-GB" alt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2. </a:t>
            </a:r>
            <a:r>
              <a:rPr lang="en-GB" altLang="en-US" sz="20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Precision</a:t>
            </a:r>
            <a:r>
              <a:rPr lang="en-GB" alt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: M</a:t>
            </a:r>
            <a:r>
              <a:rPr lang="en-US" altLang="en-GB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easures how many flagged transactions are actually fraudulent</a:t>
            </a:r>
            <a:r>
              <a:rPr lang="en-GB" alt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.</a:t>
            </a:r>
            <a:endParaRPr lang="en-GB" alt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3.</a:t>
            </a:r>
            <a:r>
              <a:rPr lang="en-GB" altLang="en-US" sz="20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AUCPRC(Area Under the Precision Recall Curve)</a:t>
            </a:r>
            <a:r>
              <a:rPr lang="en-GB" alt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 : M</a:t>
            </a:r>
            <a:r>
              <a:rPr lang="en-US" altLang="en-GB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easures the trade-off between precision and recall across different thresholds, with a higher value indicating better model performance</a:t>
            </a:r>
            <a:endParaRPr lang="en-US" altLang="en-GB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GB" alt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-8768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cxnSp>
        <p:nvCxnSpPr>
          <p:cNvPr id="230" name="Google Shape;230;p26"/>
          <p:cNvCxnSpPr/>
          <p:nvPr/>
        </p:nvCxnSpPr>
        <p:spPr>
          <a:xfrm>
            <a:off x="3152124" y="6627626"/>
            <a:ext cx="53214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1" name="Google Shape;231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09960" y="6484939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>
            <a:spLocks noGrp="1"/>
          </p:cNvSpPr>
          <p:nvPr>
            <p:ph type="subTitle" idx="1"/>
          </p:nvPr>
        </p:nvSpPr>
        <p:spPr>
          <a:xfrm>
            <a:off x="1337310" y="-59055"/>
            <a:ext cx="9060815" cy="62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400" b="1" dirty="0"/>
              <a:t>Evaluation Results</a:t>
            </a:r>
            <a:endParaRPr lang="en-GB" sz="3400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796290" y="568960"/>
            <a:ext cx="9933940" cy="581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GB" altLang="en-US" sz="1800" b="1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61645" y="662940"/>
            <a:ext cx="10852150" cy="4321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GB" altLang="en-US" sz="2000">
              <a:solidFill>
                <a:schemeClr val="bg1"/>
              </a:solidFill>
            </a:endParaRPr>
          </a:p>
        </p:txBody>
      </p:sp>
      <p:pic>
        <p:nvPicPr>
          <p:cNvPr id="4" name="Picture 3" descr="Model comparis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" y="568960"/>
            <a:ext cx="6217285" cy="58108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387465" y="615315"/>
            <a:ext cx="5621655" cy="5965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b="1">
                <a:solidFill>
                  <a:schemeClr val="bg1"/>
                </a:solidFill>
              </a:rPr>
              <a:t>From the results:</a:t>
            </a:r>
            <a:endParaRPr lang="en-GB" altLang="en-US" sz="1600" b="1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altLang="en-US" sz="160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b="1">
                <a:solidFill>
                  <a:schemeClr val="bg1"/>
                </a:solidFill>
              </a:rPr>
              <a:t>1. </a:t>
            </a:r>
            <a:r>
              <a:rPr lang="en-US" altLang="en-GB" sz="1600" b="1">
                <a:solidFill>
                  <a:schemeClr val="bg1"/>
                </a:solidFill>
              </a:rPr>
              <a:t>Best Model: K-Nearest Neighbors (KNN) Classifier had the highest recall (0.273) and AUPRC (0.094) among all models.</a:t>
            </a:r>
            <a:endParaRPr lang="en-US" altLang="en-GB" sz="1600" b="1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GB" sz="1600" b="1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b="1">
                <a:solidFill>
                  <a:schemeClr val="bg1"/>
                </a:solidFill>
              </a:rPr>
              <a:t>2. </a:t>
            </a:r>
            <a:r>
              <a:rPr lang="en-US" altLang="en-GB" sz="1600" b="1">
                <a:solidFill>
                  <a:schemeClr val="bg1"/>
                </a:solidFill>
              </a:rPr>
              <a:t>Accuracy vs. Recall: Decision Tree, Random Forest, Adaboost, and Gradient Boosting had high accuracy (&gt;0.88) but lower recall and AUPRC.</a:t>
            </a:r>
            <a:endParaRPr lang="en-US" altLang="en-GB" sz="1600" b="1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GB" sz="1600" b="1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b="1">
                <a:solidFill>
                  <a:schemeClr val="bg1"/>
                </a:solidFill>
              </a:rPr>
              <a:t>3. </a:t>
            </a:r>
            <a:r>
              <a:rPr lang="en-US" altLang="en-GB" sz="1600" b="1">
                <a:solidFill>
                  <a:schemeClr val="bg1"/>
                </a:solidFill>
              </a:rPr>
              <a:t>Poor Performers: Random Forest, Adaboost, XGBoost, Gradient Boosting, and Bagging Classifiers had AUPRC &lt; 0.054 and 0 precision &amp; recall, failing to detect fraud.</a:t>
            </a:r>
            <a:endParaRPr lang="en-US" altLang="en-GB" sz="1600" b="1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GB" sz="1600" b="1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b="1">
                <a:solidFill>
                  <a:schemeClr val="bg1"/>
                </a:solidFill>
              </a:rPr>
              <a:t>4. </a:t>
            </a:r>
            <a:r>
              <a:rPr lang="en-US" altLang="en-GB" sz="1600" b="1">
                <a:solidFill>
                  <a:schemeClr val="bg1"/>
                </a:solidFill>
              </a:rPr>
              <a:t>Overall Best: KNN performed best in fraud detection, excelling in recall and handling imbalanced fraud data.</a:t>
            </a:r>
            <a:endParaRPr lang="en-US" altLang="en-GB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-8768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cxnSp>
        <p:nvCxnSpPr>
          <p:cNvPr id="230" name="Google Shape;230;p26"/>
          <p:cNvCxnSpPr/>
          <p:nvPr/>
        </p:nvCxnSpPr>
        <p:spPr>
          <a:xfrm>
            <a:off x="3152124" y="6627626"/>
            <a:ext cx="53214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1" name="Google Shape;231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09960" y="6484939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>
            <a:spLocks noGrp="1"/>
          </p:cNvSpPr>
          <p:nvPr>
            <p:ph type="subTitle" idx="1"/>
          </p:nvPr>
        </p:nvSpPr>
        <p:spPr>
          <a:xfrm>
            <a:off x="1337310" y="78740"/>
            <a:ext cx="8851900" cy="49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400" b="1" dirty="0"/>
              <a:t>Evaluation Results</a:t>
            </a:r>
            <a:endParaRPr lang="en-GB" sz="3400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796290" y="568960"/>
            <a:ext cx="9933940" cy="5811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GB" altLang="en-US" sz="1800" b="1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250940" y="758190"/>
            <a:ext cx="5760085" cy="5327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i) </a:t>
            </a:r>
            <a:r>
              <a:rPr lang="en-US" altLang="en-GB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The Stacking Classifier performs well in accuracy</a:t>
            </a:r>
            <a:r>
              <a:rPr lang="en-GB" alt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. </a:t>
            </a:r>
            <a:r>
              <a:rPr lang="en-US" altLang="en-GB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However, its recall for fraud cases remains low</a:t>
            </a:r>
            <a:r>
              <a:rPr lang="en-GB" alt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(0.01)</a:t>
            </a:r>
            <a:r>
              <a:rPr lang="en-US" altLang="en-GB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, meaning it fails to identify most fraud case</a:t>
            </a:r>
            <a:endParaRPr lang="en-US" altLang="en-GB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Font typeface="+mj-lt"/>
              <a:buNone/>
            </a:pPr>
            <a:endParaRPr lang="en-US" altLang="en-GB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Font typeface="+mj-lt"/>
              <a:buNone/>
            </a:pPr>
            <a:r>
              <a:rPr lang="en-GB" alt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ii) K</a:t>
            </a:r>
            <a:r>
              <a:rPr lang="en-US" altLang="en-GB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-Nearest Neighbors (kNN) model still stands out as the best performer for fraud detection due to its high recall and superior AUPRC, both critical for identifying fraud in imbalanced datasets</a:t>
            </a:r>
            <a:r>
              <a:rPr lang="en-GB" alt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.</a:t>
            </a:r>
            <a:endParaRPr lang="en-US" altLang="en-GB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GB" alt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pic>
        <p:nvPicPr>
          <p:cNvPr id="4" name="Picture 3" descr="Stacking Classif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" y="757555"/>
            <a:ext cx="5755005" cy="53282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cxnSp>
        <p:nvCxnSpPr>
          <p:cNvPr id="252" name="Google Shape;252;p28"/>
          <p:cNvCxnSpPr/>
          <p:nvPr/>
        </p:nvCxnSpPr>
        <p:spPr>
          <a:xfrm>
            <a:off x="3625849" y="6565001"/>
            <a:ext cx="53214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3" name="Google Shape;253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00460" y="6422302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/>
          <p:nvPr/>
        </p:nvSpPr>
        <p:spPr>
          <a:xfrm>
            <a:off x="215900" y="581025"/>
            <a:ext cx="11886565" cy="5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-US" altLang="en-GB" sz="1800" b="1" dirty="0">
                <a:solidFill>
                  <a:schemeClr val="bg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Gender Balance: Fraud cases are relatively balanced between genders.</a:t>
            </a:r>
            <a:endParaRPr lang="en-US" altLang="en-GB" sz="1800" b="1" dirty="0">
              <a:solidFill>
                <a:schemeClr val="bg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endParaRPr lang="en-US" altLang="en-GB" sz="1800" b="1" dirty="0">
              <a:solidFill>
                <a:schemeClr val="bg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-US" altLang="en-GB" sz="1800" b="1" dirty="0">
                <a:solidFill>
                  <a:schemeClr val="bg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Age Vulnerability: Ages 19-30 and 51-60 experience the highest fraud cases, indicating greater vulnerability.</a:t>
            </a:r>
            <a:endParaRPr lang="en-US" altLang="en-GB" sz="1800" b="1" dirty="0">
              <a:solidFill>
                <a:schemeClr val="bg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endParaRPr lang="en-US" altLang="en-GB" sz="1800" b="1" dirty="0">
              <a:solidFill>
                <a:schemeClr val="bg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-US" altLang="en-GB" sz="1800" b="1" dirty="0">
                <a:solidFill>
                  <a:schemeClr val="bg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High-Risk Transactions: Transfers (2,073 cases) and credit transactions (2,048 cases) have the most fraud incidents.</a:t>
            </a:r>
            <a:endParaRPr lang="en-US" altLang="en-GB" sz="1800" b="1" dirty="0">
              <a:solidFill>
                <a:schemeClr val="bg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endParaRPr lang="en-US" altLang="en-GB" sz="1800" b="1" dirty="0">
              <a:solidFill>
                <a:schemeClr val="bg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-US" altLang="en-GB" sz="1800" b="1" dirty="0">
                <a:solidFill>
                  <a:schemeClr val="bg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Risky Transaction Channels: ATM booths, ATMs, and self-service machines pose the highest fraud risks.</a:t>
            </a:r>
            <a:endParaRPr lang="en-US" altLang="en-GB" sz="1800" b="1" dirty="0">
              <a:solidFill>
                <a:schemeClr val="bg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endParaRPr lang="en-US" altLang="en-GB" sz="1800" b="1" dirty="0">
              <a:solidFill>
                <a:schemeClr val="bg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-US" altLang="en-GB" sz="1800" b="1" dirty="0">
                <a:solidFill>
                  <a:schemeClr val="bg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Peak Fraud Periods: Fraud incidents spike during holidays.</a:t>
            </a:r>
            <a:endParaRPr lang="en-US" altLang="en-GB" sz="1800" b="1" dirty="0">
              <a:solidFill>
                <a:schemeClr val="bg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endParaRPr lang="en-US" altLang="en-GB" sz="1800" b="1" dirty="0">
              <a:solidFill>
                <a:schemeClr val="bg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en-US" altLang="en-GB" sz="1800" b="1" dirty="0">
                <a:solidFill>
                  <a:schemeClr val="bg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Best Fraud Detection Model: K-Nearest Neighbors (KNN) Classifier performed the best in detecting fraud.</a:t>
            </a:r>
            <a:endParaRPr lang="en-US" altLang="en-GB" sz="1800" b="1" dirty="0">
              <a:solidFill>
                <a:schemeClr val="bg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2082165" y="0"/>
            <a:ext cx="7693025" cy="70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Conclusions</a:t>
            </a:r>
            <a:endParaRPr sz="3300" b="1" dirty="0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5652600" y="128474"/>
            <a:ext cx="5385900" cy="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Libre Baskerville" panose="02000000000000000000"/>
              <a:buNone/>
            </a:pPr>
            <a:r>
              <a:rPr lang="en-US" b="1" dirty="0"/>
              <a:t>Project Overview</a:t>
            </a:r>
            <a:endParaRPr b="1" dirty="0"/>
          </a:p>
        </p:txBody>
      </p:sp>
      <p:pic>
        <p:nvPicPr>
          <p:cNvPr id="128" name="Google Shape;128;p1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51384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5264150" y="1101090"/>
            <a:ext cx="6762115" cy="551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285750" lvl="0" indent="-285750" algn="just">
              <a:lnSpc>
                <a:spcPct val="136000"/>
              </a:lnSpc>
              <a:spcBef>
                <a:spcPts val="0"/>
              </a:spcBef>
              <a:buClr>
                <a:schemeClr val="dk1"/>
              </a:buClr>
              <a:buSzPct val="46000"/>
              <a:buFont typeface="Wingdings" panose="05000000000000000000" charset="0"/>
              <a:buChar char="o"/>
            </a:pPr>
            <a:r>
              <a:rPr lang="en-US" altLang="en-GB" b="1"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Fraud schemes are rising, </a:t>
            </a:r>
            <a:r>
              <a:rPr lang="en-US" altLang="en-GB"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with scam-related fraud surging by 56% in 2024 (PYMNTS, 2024).</a:t>
            </a:r>
            <a:endParaRPr lang="en-US" altLang="en-GB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lvl="0" indent="0" algn="just">
              <a:lnSpc>
                <a:spcPct val="136000"/>
              </a:lnSpc>
              <a:spcBef>
                <a:spcPts val="0"/>
              </a:spcBef>
              <a:buClr>
                <a:schemeClr val="dk1"/>
              </a:buClr>
              <a:buSzPct val="46000"/>
            </a:pPr>
            <a:endParaRPr lang="en-US" altLang="en-GB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285750" lvl="0" indent="-285750" algn="just">
              <a:lnSpc>
                <a:spcPct val="136000"/>
              </a:lnSpc>
              <a:spcBef>
                <a:spcPts val="0"/>
              </a:spcBef>
              <a:buClr>
                <a:schemeClr val="dk1"/>
              </a:buClr>
              <a:buSzPct val="46000"/>
              <a:buFont typeface="Wingdings" panose="05000000000000000000" charset="0"/>
              <a:buChar char="o"/>
            </a:pPr>
            <a:r>
              <a:rPr lang="en-US" altLang="en-GB"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Scams now account for </a:t>
            </a:r>
            <a:r>
              <a:rPr lang="en-US" altLang="en-GB" b="1"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23% </a:t>
            </a:r>
            <a:r>
              <a:rPr lang="en-US" altLang="en-GB"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of fraudulent transactions, driven by relationship and product scams.</a:t>
            </a:r>
            <a:endParaRPr lang="en-US" altLang="en-GB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lvl="0" indent="0" algn="just">
              <a:lnSpc>
                <a:spcPct val="136000"/>
              </a:lnSpc>
              <a:spcBef>
                <a:spcPts val="0"/>
              </a:spcBef>
              <a:buClr>
                <a:schemeClr val="dk1"/>
              </a:buClr>
              <a:buSzPct val="46000"/>
            </a:pPr>
            <a:endParaRPr lang="en-US" altLang="en-GB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285750" lvl="0" indent="-285750" algn="just">
              <a:lnSpc>
                <a:spcPct val="136000"/>
              </a:lnSpc>
              <a:spcBef>
                <a:spcPts val="0"/>
              </a:spcBef>
              <a:buClr>
                <a:schemeClr val="dk1"/>
              </a:buClr>
              <a:buSzPct val="46000"/>
              <a:buFont typeface="Wingdings" panose="05000000000000000000" charset="0"/>
              <a:buChar char="o"/>
            </a:pPr>
            <a:r>
              <a:rPr lang="en-US" altLang="en-GB"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Kenya faces escalating financial fraud, with Kiwipay Kenya’s Ksh 2.3 billion frozen over suspected debit card fraud (Kenyan Wall Street, 2024).</a:t>
            </a:r>
            <a:endParaRPr lang="en-US" altLang="en-GB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lvl="0" indent="0" algn="just">
              <a:lnSpc>
                <a:spcPct val="136000"/>
              </a:lnSpc>
              <a:spcBef>
                <a:spcPts val="0"/>
              </a:spcBef>
              <a:buClr>
                <a:schemeClr val="dk1"/>
              </a:buClr>
              <a:buSzPct val="46000"/>
            </a:pPr>
            <a:endParaRPr lang="en-US" altLang="en-GB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342900" lvl="0" indent="-342900" algn="just">
              <a:lnSpc>
                <a:spcPct val="136000"/>
              </a:lnSpc>
              <a:spcBef>
                <a:spcPts val="0"/>
              </a:spcBef>
              <a:buClr>
                <a:schemeClr val="dk1"/>
              </a:buClr>
              <a:buSzPct val="46000"/>
              <a:buFont typeface="Wingdings" panose="05000000000000000000" charset="0"/>
              <a:buChar char="o"/>
            </a:pPr>
            <a:r>
              <a:rPr lang="en-US" altLang="en-GB"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CBK (2025) links fraud growth to increased ICT adoption, low financial security awareness, and cyber threats.</a:t>
            </a:r>
            <a:endParaRPr lang="en-US" altLang="en-GB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lvl="0" indent="0" algn="just">
              <a:lnSpc>
                <a:spcPct val="136000"/>
              </a:lnSpc>
              <a:spcBef>
                <a:spcPts val="0"/>
              </a:spcBef>
              <a:buClr>
                <a:schemeClr val="dk1"/>
              </a:buClr>
              <a:buSzPct val="46000"/>
            </a:pPr>
            <a:endParaRPr lang="en-US" altLang="en-GB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285750" lvl="0" indent="-285750" algn="just">
              <a:lnSpc>
                <a:spcPct val="136000"/>
              </a:lnSpc>
              <a:spcBef>
                <a:spcPts val="0"/>
              </a:spcBef>
              <a:buClr>
                <a:schemeClr val="dk1"/>
              </a:buClr>
              <a:buSzPct val="46000"/>
              <a:buFont typeface="Wingdings" panose="05000000000000000000" charset="0"/>
              <a:buChar char="o"/>
            </a:pPr>
            <a:r>
              <a:rPr lang="en-US" altLang="en-GB"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Stronger security measures and public education are essential to combat digital financial fraud.</a:t>
            </a:r>
            <a:endParaRPr lang="en-US" altLang="en-GB"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lvl="0" indent="0" algn="just">
              <a:lnSpc>
                <a:spcPct val="136000"/>
              </a:lnSpc>
              <a:spcBef>
                <a:spcPts val="0"/>
              </a:spcBef>
              <a:buClr>
                <a:schemeClr val="dk1"/>
              </a:buClr>
              <a:buSzPct val="46000"/>
            </a:pPr>
            <a:endParaRPr dirty="0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11234928" y="6356350"/>
            <a:ext cx="716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cxnSp>
        <p:nvCxnSpPr>
          <p:cNvPr id="252" name="Google Shape;252;p28"/>
          <p:cNvCxnSpPr/>
          <p:nvPr/>
        </p:nvCxnSpPr>
        <p:spPr>
          <a:xfrm>
            <a:off x="3625849" y="6565001"/>
            <a:ext cx="53214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3" name="Google Shape;253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00460" y="6422302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/>
          <p:nvPr/>
        </p:nvSpPr>
        <p:spPr>
          <a:xfrm>
            <a:off x="101600" y="861695"/>
            <a:ext cx="12000865" cy="5845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altLang="en-US" sz="1800" b="1" i="0" dirty="0">
                <a:solidFill>
                  <a:schemeClr val="bg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1. </a:t>
            </a:r>
            <a:r>
              <a:rPr lang="en-US" altLang="en-GB" sz="1800" b="1" i="0" dirty="0">
                <a:solidFill>
                  <a:schemeClr val="bg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Age-Group Analysis: Financial institutions should analyze fraud by age group to design targeted awareness campaigns and reduce fraud risks.</a:t>
            </a:r>
            <a:endParaRPr lang="en-US" altLang="en-GB" sz="1800" b="1" i="0" dirty="0">
              <a:solidFill>
                <a:schemeClr val="bg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en-GB" sz="1800" b="1" i="0" dirty="0">
              <a:solidFill>
                <a:schemeClr val="bg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altLang="en-US" sz="1800" b="1" i="0" dirty="0">
                <a:solidFill>
                  <a:schemeClr val="bg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2. </a:t>
            </a:r>
            <a:r>
              <a:rPr lang="en-US" altLang="en-GB" sz="1800" b="1" i="0" dirty="0">
                <a:solidFill>
                  <a:schemeClr val="bg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Risk Mitigation: Conduct deeper analysis on fraud-prone areas like transfers and credit transactions to establish better controls.</a:t>
            </a:r>
            <a:endParaRPr lang="en-US" altLang="en-GB" sz="1800" b="1" i="0" dirty="0">
              <a:solidFill>
                <a:schemeClr val="bg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en-GB" sz="1800" b="1" i="0" dirty="0">
              <a:solidFill>
                <a:schemeClr val="bg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altLang="en-US" sz="1800" b="1" i="0" dirty="0">
                <a:solidFill>
                  <a:schemeClr val="bg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3. </a:t>
            </a:r>
            <a:r>
              <a:rPr lang="en-US" altLang="en-GB" sz="1800" b="1" i="0" dirty="0">
                <a:solidFill>
                  <a:schemeClr val="bg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ATM &amp; Self-Service Security: Strengthen security measures on ATMs, kiosks, and self-service machines due to high fraud incidents.</a:t>
            </a:r>
            <a:endParaRPr lang="en-US" altLang="en-GB" sz="1800" b="1" i="0" dirty="0">
              <a:solidFill>
                <a:schemeClr val="bg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en-GB" sz="1800" b="1" i="0" dirty="0">
              <a:solidFill>
                <a:schemeClr val="bg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altLang="en-US" sz="1800" b="1" i="0" dirty="0">
                <a:solidFill>
                  <a:schemeClr val="bg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4. </a:t>
            </a:r>
            <a:r>
              <a:rPr lang="en-US" altLang="en-GB" sz="1800" b="1" i="0" dirty="0">
                <a:solidFill>
                  <a:schemeClr val="bg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Holiday Monitoring: Heighten fraud monitoring during holidays and special national events.</a:t>
            </a:r>
            <a:endParaRPr lang="en-US" altLang="en-GB" sz="1800" b="1" i="0" dirty="0">
              <a:solidFill>
                <a:schemeClr val="bg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en-GB" sz="1800" b="1" i="0" dirty="0">
              <a:solidFill>
                <a:schemeClr val="bg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altLang="en-US" sz="1800" b="1" i="0" dirty="0">
                <a:solidFill>
                  <a:schemeClr val="bg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5. </a:t>
            </a:r>
            <a:r>
              <a:rPr lang="en-US" altLang="en-GB" sz="1800" b="1" i="0" dirty="0">
                <a:solidFill>
                  <a:schemeClr val="bg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Age-Based Strategies: Use fraud distribution by age group to implement targeted prevention strategies and awareness efforts.</a:t>
            </a:r>
            <a:endParaRPr lang="en-US" altLang="en-GB" sz="1800" b="1" i="0" dirty="0">
              <a:solidFill>
                <a:schemeClr val="bg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en-GB" sz="1800" b="1" i="0" dirty="0">
              <a:solidFill>
                <a:schemeClr val="bg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altLang="en-US" sz="1800" b="1" i="0" dirty="0">
                <a:solidFill>
                  <a:schemeClr val="bg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6. </a:t>
            </a:r>
            <a:r>
              <a:rPr lang="en-US" altLang="en-GB" sz="1800" b="1" i="0" dirty="0">
                <a:solidFill>
                  <a:schemeClr val="bg1"/>
                </a:solidFill>
                <a:effectLst/>
                <a:latin typeface="Franklin Gothic Medium" panose="020B0603020102020204" charset="0"/>
                <a:cs typeface="Franklin Gothic Medium" panose="020B0603020102020204" charset="0"/>
              </a:rPr>
              <a:t>Gender-Based Strategies: Analyze fraud by gender to design specific awareness campaigns and security measures, especially if one group is more affected.</a:t>
            </a:r>
            <a:endParaRPr lang="en-US" altLang="en-GB" sz="1800" b="1" i="0" dirty="0">
              <a:solidFill>
                <a:schemeClr val="bg1"/>
              </a:solidFill>
              <a:effectLst/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-165100" y="1"/>
            <a:ext cx="124587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Recommendation</a:t>
            </a:r>
            <a:r>
              <a:rPr lang="en-GB" altLang="en-US" sz="3600" b="1" dirty="0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s</a:t>
            </a:r>
            <a:endParaRPr lang="en-GB" altLang="en-US" sz="3600" b="1" dirty="0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pic>
      <p:sp>
        <p:nvSpPr>
          <p:cNvPr id="261" name="Google Shape;261;p2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327648" cy="222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Baskerville" panose="02000000000000000000"/>
              <a:buNone/>
            </a:pPr>
            <a:r>
              <a:rPr lang="en-US" dirty="0"/>
              <a:t>Thank you</a:t>
            </a:r>
            <a:endParaRPr dirty="0"/>
          </a:p>
        </p:txBody>
      </p:sp>
      <p:cxnSp>
        <p:nvCxnSpPr>
          <p:cNvPr id="262" name="Google Shape;262;p29"/>
          <p:cNvCxnSpPr/>
          <p:nvPr/>
        </p:nvCxnSpPr>
        <p:spPr>
          <a:xfrm>
            <a:off x="-191015" y="2142889"/>
            <a:ext cx="3624541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3" name="Google Shape;263;p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042862" y="5891923"/>
            <a:ext cx="972078" cy="285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37" name="Google Shape;137;p17"/>
          <p:cNvSpPr txBox="1">
            <a:spLocks noGrp="1"/>
          </p:cNvSpPr>
          <p:nvPr>
            <p:ph type="ctrTitle"/>
          </p:nvPr>
        </p:nvSpPr>
        <p:spPr>
          <a:xfrm>
            <a:off x="1427975" y="178500"/>
            <a:ext cx="86271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Baskerville" panose="02000000000000000000"/>
              <a:buNone/>
            </a:pPr>
            <a:r>
              <a:rPr lang="en-US" sz="3200" b="1" dirty="0"/>
              <a:t>PROJECT OUTLINE</a:t>
            </a:r>
            <a:endParaRPr sz="3200" b="1" dirty="0"/>
          </a:p>
        </p:txBody>
      </p:sp>
      <p:sp>
        <p:nvSpPr>
          <p:cNvPr id="138" name="Google Shape;138;p17"/>
          <p:cNvSpPr txBox="1">
            <a:spLocks noGrp="1"/>
          </p:cNvSpPr>
          <p:nvPr>
            <p:ph type="ft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 lang="en-US"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4294967295"/>
          </p:nvPr>
        </p:nvSpPr>
        <p:spPr>
          <a:xfrm>
            <a:off x="11407775" y="6356350"/>
            <a:ext cx="784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0" name="Google Shape;140;p17"/>
          <p:cNvSpPr/>
          <p:nvPr/>
        </p:nvSpPr>
        <p:spPr>
          <a:xfrm>
            <a:off x="1193165" y="835025"/>
            <a:ext cx="9718040" cy="5454015"/>
          </a:xfrm>
          <a:prstGeom prst="plaque">
            <a:avLst>
              <a:gd name="adj" fmla="val 7602"/>
            </a:avLst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sz="1800" dirty="0">
              <a:solidFill>
                <a:schemeClr val="lt1"/>
              </a:solidFill>
              <a:latin typeface="Franklin Gothic Demi" panose="020B0703020102020204" pitchFamily="34" charset="0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66161" y="6003555"/>
            <a:ext cx="972078" cy="28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10800000">
            <a:off x="5566161" y="988579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776095" y="835025"/>
            <a:ext cx="7666990" cy="5453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1. </a:t>
            </a:r>
            <a:r>
              <a:rPr lang="en-US" sz="18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Business Problem</a:t>
            </a:r>
            <a:endParaRPr lang="en-US"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2. Business </a:t>
            </a:r>
            <a:r>
              <a:rPr lang="en-US" sz="18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Objectives</a:t>
            </a:r>
            <a:endParaRPr lang="en-US"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3. </a:t>
            </a:r>
            <a:r>
              <a:rPr lang="en-US" sz="18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Data Source</a:t>
            </a:r>
            <a:endParaRPr lang="en-US"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4. Data Understanding</a:t>
            </a:r>
            <a:endParaRPr lang="en-GB" altLang="en-US"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GB" altLang="en-US"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5. Exploratory Data Analysis</a:t>
            </a:r>
            <a:endParaRPr lang="en-GB" altLang="en-US"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GB" altLang="en-US"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6. Data Preparation</a:t>
            </a:r>
            <a:endParaRPr lang="en-GB" altLang="en-US"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GB" altLang="en-US"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7 </a:t>
            </a:r>
            <a:r>
              <a:rPr lang="en-US" sz="18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Modelling</a:t>
            </a:r>
            <a:endParaRPr lang="en-US"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8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  </a:t>
            </a:r>
            <a:endParaRPr lang="en-US"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8. Evaluation</a:t>
            </a:r>
            <a:endParaRPr lang="en-GB" altLang="en-US"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GB" altLang="en-US"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9. Conclusion</a:t>
            </a:r>
            <a:endParaRPr lang="en-GB" altLang="en-US"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GB" altLang="en-US"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GB" altLang="en-US" sz="18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10. Recomendations</a:t>
            </a:r>
            <a:endParaRPr sz="18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1028700" marR="0" lvl="0" indent="-10287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GB" altLang="en-US" sz="1800" b="1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8978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48" name="Google Shape;148;p18"/>
          <p:cNvSpPr txBox="1">
            <a:spLocks noGrp="1"/>
          </p:cNvSpPr>
          <p:nvPr>
            <p:ph type="ft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 lang="en-US"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4294967295"/>
          </p:nvPr>
        </p:nvSpPr>
        <p:spPr>
          <a:xfrm>
            <a:off x="11407775" y="6356350"/>
            <a:ext cx="784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08561" y="4925255"/>
            <a:ext cx="972078" cy="28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10800000">
            <a:off x="5608561" y="1624116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>
            <a:spLocks noGrp="1"/>
          </p:cNvSpPr>
          <p:nvPr>
            <p:ph type="ctrTitle"/>
          </p:nvPr>
        </p:nvSpPr>
        <p:spPr>
          <a:xfrm>
            <a:off x="1519555" y="207645"/>
            <a:ext cx="9067165" cy="11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Baskerville" panose="02000000000000000000"/>
              <a:buNone/>
            </a:pPr>
            <a:r>
              <a:rPr lang="en-US" sz="3200" b="1" dirty="0"/>
              <a:t>Business Problem</a:t>
            </a:r>
            <a:endParaRPr sz="32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1436370" y="1397000"/>
            <a:ext cx="9711055" cy="3968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en-GB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Rising banking fraud in Kenya has led to significant financial losses and reduced customer trust, highlighting the inadequacy of traditional detection systems, whereas AI-powered machine learning solutions can analyze past transactions, detect anomalies in real time, adapt to evolving fraud techniques, and prevent fraud before it occurs</a:t>
            </a:r>
            <a:endParaRPr lang="en-US" altLang="en-GB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9698" y="0"/>
            <a:ext cx="12192000" cy="74094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cxnSp>
        <p:nvCxnSpPr>
          <p:cNvPr id="159" name="Google Shape;159;p19"/>
          <p:cNvCxnSpPr/>
          <p:nvPr/>
        </p:nvCxnSpPr>
        <p:spPr>
          <a:xfrm>
            <a:off x="2946399" y="6039801"/>
            <a:ext cx="53214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0" name="Google Shape;160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21060" y="5897115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>
            <a:spLocks noGrp="1"/>
          </p:cNvSpPr>
          <p:nvPr>
            <p:ph type="ctrTitle"/>
          </p:nvPr>
        </p:nvSpPr>
        <p:spPr>
          <a:xfrm>
            <a:off x="2744470" y="170815"/>
            <a:ext cx="6304915" cy="78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Baskerville" panose="02000000000000000000"/>
              <a:buNone/>
            </a:pPr>
            <a:r>
              <a:rPr lang="en-GB" altLang="en-US" sz="3600" b="1" dirty="0"/>
              <a:t>Business </a:t>
            </a:r>
            <a:r>
              <a:rPr lang="en-US" sz="3600" b="1" dirty="0"/>
              <a:t>Objectives</a:t>
            </a:r>
            <a:endParaRPr sz="36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975360" y="951230"/>
            <a:ext cx="9905365" cy="4846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 panose="020B0502020104020203"/>
              <a:buNone/>
            </a:pPr>
            <a:endParaRPr lang="en-US" sz="20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 panose="020B0502020104020203"/>
              <a:buAutoNum type="arabicPeriod"/>
            </a:pPr>
            <a:r>
              <a:rPr lang="en-US" sz="20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Develop predictive models to accurately classify transactions as fraudulent or legitimate.</a:t>
            </a:r>
            <a:endParaRPr lang="en-US" sz="20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 panose="020B0502020104020203"/>
              <a:buAutoNum type="arabicPeriod"/>
            </a:pPr>
            <a:endParaRPr lang="en-US" sz="20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 panose="020B0502020104020203"/>
              <a:buAutoNum type="arabicPeriod"/>
            </a:pPr>
            <a:r>
              <a:rPr lang="en-US" sz="20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Examine the impact of demographics, such as age and gender, on fraud risks.</a:t>
            </a:r>
            <a:endParaRPr lang="en-US" sz="20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 panose="020B0502020104020203"/>
              <a:buAutoNum type="arabicPeriod"/>
            </a:pPr>
            <a:endParaRPr lang="en-US" sz="20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 panose="020B0502020104020203"/>
              <a:buAutoNum type="arabicPeriod"/>
            </a:pPr>
            <a:r>
              <a:rPr lang="en-US" sz="20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Identify peak fraud periods based on transaction dates and times.</a:t>
            </a:r>
            <a:endParaRPr lang="en-US" sz="20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 panose="020B0502020104020203"/>
              <a:buAutoNum type="arabicPeriod"/>
            </a:pPr>
            <a:endParaRPr lang="en-US" sz="20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 panose="020B0502020104020203"/>
              <a:buAutoNum type="arabicPeriod"/>
            </a:pPr>
            <a:r>
              <a:rPr lang="en-US" sz="20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Design a real-time fraud detection model for identifying suspicious card transactions.</a:t>
            </a:r>
            <a:endParaRPr lang="en-US" sz="20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 panose="020B0502020104020203"/>
              <a:buAutoNum type="arabicPeriod"/>
            </a:pPr>
            <a:endParaRPr lang="en-US" sz="20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 panose="020B0502020104020203"/>
              <a:buAutoNum type="arabicPeriod"/>
            </a:pPr>
            <a:r>
              <a:rPr lang="en-US" sz="2000" b="1" dirty="0" err="1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Analyse</a:t>
            </a:r>
            <a:r>
              <a:rPr lang="en-US" sz="2000" b="1" dirty="0">
                <a:solidFill>
                  <a:schemeClr val="lt1"/>
                </a:solidFill>
                <a:latin typeface="Franklin Gothic Medium" panose="020B0603020102020204" charset="0"/>
                <a:ea typeface="Gill Sans" panose="020B0502020104020203"/>
                <a:cs typeface="Franklin Gothic Medium" panose="020B0603020102020204" charset="0"/>
                <a:sym typeface="Gill Sans" panose="020B0502020104020203"/>
              </a:rPr>
              <a:t> transaction patterns to detect fraudulent activity.</a:t>
            </a:r>
            <a:endParaRPr lang="en-US" sz="2000" b="1" dirty="0">
              <a:solidFill>
                <a:schemeClr val="lt1"/>
              </a:solidFill>
              <a:latin typeface="Franklin Gothic Medium" panose="020B0603020102020204" charset="0"/>
              <a:ea typeface="Gill Sans" panose="020B0502020104020203"/>
              <a:cs typeface="Franklin Gothic Medium" panose="020B0603020102020204" charset="0"/>
              <a:sym typeface="Gill Sans" panose="020B0502020104020203"/>
            </a:endParaRPr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 panose="020B0502020104020203"/>
              <a:buNone/>
            </a:pPr>
            <a:endParaRPr dirty="0">
              <a:solidFill>
                <a:schemeClr val="lt1"/>
              </a:solidFill>
              <a:latin typeface="Franklin Gothic Demi" panose="020B0703020102020204" pitchFamily="34" charset="0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-1400" y="0"/>
            <a:ext cx="12192000" cy="8877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68" name="Google Shape;168;p20"/>
          <p:cNvSpPr txBox="1">
            <a:spLocks noGrp="1"/>
          </p:cNvSpPr>
          <p:nvPr>
            <p:ph type="ctrTitle"/>
          </p:nvPr>
        </p:nvSpPr>
        <p:spPr>
          <a:xfrm>
            <a:off x="1928998" y="225480"/>
            <a:ext cx="9750811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Baskerville" panose="02000000000000000000"/>
              <a:buNone/>
            </a:pPr>
            <a:r>
              <a:rPr lang="en-US" sz="4400" b="1" dirty="0"/>
              <a:t>Data Source</a:t>
            </a:r>
            <a:endParaRPr sz="4400" b="1" dirty="0"/>
          </a:p>
        </p:txBody>
      </p:sp>
      <p:sp>
        <p:nvSpPr>
          <p:cNvPr id="169" name="Google Shape;169;p20"/>
          <p:cNvSpPr txBox="1">
            <a:spLocks noGrp="1"/>
          </p:cNvSpPr>
          <p:nvPr>
            <p:ph type="ftr" idx="4294967295"/>
          </p:nvPr>
        </p:nvSpPr>
        <p:spPr>
          <a:xfrm>
            <a:off x="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 lang="en-US"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4294967295"/>
          </p:nvPr>
        </p:nvSpPr>
        <p:spPr>
          <a:xfrm>
            <a:off x="11407775" y="6356350"/>
            <a:ext cx="7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10800000">
            <a:off x="5608561" y="1624116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77850" y="1148080"/>
            <a:ext cx="11101705" cy="4645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The data used for this project was sourced from </a:t>
            </a:r>
            <a:r>
              <a:rPr lang="en-GB" altLang="en-US" sz="2000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hlinkClick r:id="rId3" tooltip="" action="ppaction://hlinkfile"/>
              </a:rPr>
              <a:t>Kaggle</a:t>
            </a:r>
            <a:endParaRPr lang="en-GB" altLang="en-US" sz="2000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-1400" y="0"/>
            <a:ext cx="12192000" cy="8877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68" name="Google Shape;168;p20"/>
          <p:cNvSpPr txBox="1">
            <a:spLocks noGrp="1"/>
          </p:cNvSpPr>
          <p:nvPr>
            <p:ph type="ctrTitle"/>
          </p:nvPr>
        </p:nvSpPr>
        <p:spPr>
          <a:xfrm>
            <a:off x="1928998" y="225480"/>
            <a:ext cx="9750811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Baskerville" panose="02000000000000000000"/>
              <a:buNone/>
            </a:pPr>
            <a:r>
              <a:rPr lang="en-US" sz="4400" b="1" dirty="0"/>
              <a:t>Data </a:t>
            </a:r>
            <a:r>
              <a:rPr lang="en-GB" altLang="en-US" sz="4400" b="1" dirty="0"/>
              <a:t>Understanding</a:t>
            </a:r>
            <a:endParaRPr lang="en-GB" altLang="en-US" sz="4400" b="1" dirty="0"/>
          </a:p>
        </p:txBody>
      </p:sp>
      <p:sp>
        <p:nvSpPr>
          <p:cNvPr id="169" name="Google Shape;169;p20"/>
          <p:cNvSpPr txBox="1">
            <a:spLocks noGrp="1"/>
          </p:cNvSpPr>
          <p:nvPr>
            <p:ph type="ftr" idx="4294967295"/>
          </p:nvPr>
        </p:nvSpPr>
        <p:spPr>
          <a:xfrm>
            <a:off x="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 lang="en-US"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4294967295"/>
          </p:nvPr>
        </p:nvSpPr>
        <p:spPr>
          <a:xfrm>
            <a:off x="11407775" y="6356350"/>
            <a:ext cx="78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10800000">
            <a:off x="5608561" y="1624116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77850" y="1076960"/>
            <a:ext cx="11101705" cy="5507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GB" altLang="en-US" sz="20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40690" y="1243965"/>
            <a:ext cx="11239500" cy="5614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1. 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The dataset has 200000 rows and 24 columns.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2. 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The dataset has 2 columns with Float data type, 2 column with integer data type and 20 columns with categorical data typ</a:t>
            </a:r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es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.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  <a:sym typeface="+mn-ea"/>
            </a:endParaRPr>
          </a:p>
          <a:p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  <a:sym typeface="+mn-ea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3. The dataset has no missing values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None/>
            </a:pP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4. 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The Transaction_Date and Transaction_Time columns are indicated as object data type</a:t>
            </a:r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. T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he data types for the two columns will be converted to Datetime format.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  <a:sym typeface="+mn-ea"/>
            </a:endParaRPr>
          </a:p>
          <a:p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5. The dataset has no duplicate rows</a:t>
            </a:r>
            <a:endParaRPr lang="en-GB" altLang="en-US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GB" altLang="en-US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6. The dataset has no outliers</a:t>
            </a:r>
            <a:endParaRPr lang="en-GB" altLang="en-US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GB" altLang="en-US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7. 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The descri</a:t>
            </a:r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p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tive analysis of the categorical data was: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i) 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The mean age, transaction amount and account Balance is 44 years, 49538 INR and 53437 INR respectively.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ii) 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The standard deviation of the age transaction amount is 15 years, 28551 INR and 27399 INR respectively.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r>
              <a:rPr lang="en-GB" altLang="en-US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iii) </a:t>
            </a:r>
            <a:r>
              <a:rPr lang="en-US" altLang="en-GB" sz="1600" b="1">
                <a:solidFill>
                  <a:schemeClr val="bg1"/>
                </a:solidFill>
                <a:latin typeface="Franklin Gothic Medium" panose="020B0603020102020204" charset="0"/>
                <a:cs typeface="Franklin Gothic Medium" panose="020B0603020102020204" charset="0"/>
                <a:sym typeface="+mn-ea"/>
              </a:rPr>
              <a:t>The minimum age and maximum age is 18 and 70 years</a:t>
            </a:r>
            <a:endParaRPr lang="en-US" altLang="en-GB" sz="1600" b="1">
              <a:solidFill>
                <a:schemeClr val="bg1"/>
              </a:solidFill>
              <a:latin typeface="Franklin Gothic Medium" panose="020B0603020102020204" charset="0"/>
              <a:cs typeface="Franklin Gothic Medium" panose="020B06030201020202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79" name="Google Shape;179;p21"/>
          <p:cNvSpPr txBox="1">
            <a:spLocks noGrp="1"/>
          </p:cNvSpPr>
          <p:nvPr>
            <p:ph type="ctrTitle"/>
          </p:nvPr>
        </p:nvSpPr>
        <p:spPr>
          <a:xfrm>
            <a:off x="989814" y="1"/>
            <a:ext cx="10754286" cy="7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Baskerville" panose="02000000000000000000"/>
              <a:buNone/>
            </a:pPr>
            <a:r>
              <a:rPr lang="en-GB" sz="3600" b="1" dirty="0"/>
              <a:t>Exploratory Data Analysis</a:t>
            </a:r>
            <a:endParaRPr lang="en-GB" sz="3600" b="1"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1"/>
          </p:nvPr>
        </p:nvSpPr>
        <p:spPr>
          <a:xfrm>
            <a:off x="6499422" y="611425"/>
            <a:ext cx="4895654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r>
              <a:rPr lang="en-US" sz="2000" b="1" i="0" dirty="0">
                <a:solidFill>
                  <a:srgbClr val="FFFFFF"/>
                </a:solidFill>
                <a:effectLst/>
                <a:latin typeface="Franklin Gothic Demi" panose="020B0703020102020204" pitchFamily="34" charset="0"/>
              </a:rPr>
              <a:t>Analysis of Fraud Cases by Gender</a:t>
            </a:r>
            <a:endParaRPr lang="en-US" sz="2000" b="1" i="0" dirty="0">
              <a:solidFill>
                <a:srgbClr val="FFFFFF"/>
              </a:solidFill>
              <a:effectLst/>
              <a:latin typeface="Franklin Gothic Demi" panose="020B0703020102020204" pitchFamily="34" charset="0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787760" y="6572619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93980" y="5564505"/>
            <a:ext cx="6057265" cy="149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Franklin Gothic Demi" panose="020B0703020102020204" pitchFamily="34" charset="0"/>
              </a:rPr>
              <a:t>For the class 0 indicating (Non-fraud cases) which is 94.956% of the data while for class 1 (fraud cases) 5.044% of the data.</a:t>
            </a:r>
            <a:endParaRPr sz="2000" dirty="0">
              <a:solidFill>
                <a:srgbClr val="CCCCCC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201"/>
            <a:ext cx="6096000" cy="4341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28199"/>
            <a:ext cx="6096000" cy="4341152"/>
          </a:xfrm>
          <a:prstGeom prst="rect">
            <a:avLst/>
          </a:prstGeom>
        </p:spPr>
      </p:pic>
      <p:sp>
        <p:nvSpPr>
          <p:cNvPr id="13" name="Google Shape;180;p21"/>
          <p:cNvSpPr txBox="1"/>
          <p:nvPr/>
        </p:nvSpPr>
        <p:spPr>
          <a:xfrm>
            <a:off x="0" y="611810"/>
            <a:ext cx="55372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lt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accent3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accent3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accent3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accent3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algn="l"/>
            <a:r>
              <a:rPr lang="en-US" sz="2000" b="1" i="0" dirty="0">
                <a:solidFill>
                  <a:srgbClr val="FFFFFF"/>
                </a:solidFill>
                <a:effectLst/>
                <a:latin typeface="Franklin Gothic Demi" panose="020B0703020102020204" pitchFamily="34" charset="0"/>
              </a:rPr>
              <a:t>Distribution of Fraudulent Transactions</a:t>
            </a:r>
            <a:endParaRPr lang="en-US" sz="2000" b="1" i="0" dirty="0">
              <a:solidFill>
                <a:srgbClr val="FFFFFF"/>
              </a:solidFill>
              <a:effectLst/>
              <a:latin typeface="Franklin Gothic Demi" panose="020B0703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4500" y="2944912"/>
            <a:ext cx="622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system-ui"/>
              </a:rPr>
              <a:t>Distribution of Fraudulent Transactions</a:t>
            </a:r>
            <a:endParaRPr lang="en-US" b="1" i="0" dirty="0">
              <a:solidFill>
                <a:srgbClr val="FFFFFF"/>
              </a:solidFill>
              <a:effectLst/>
              <a:latin typeface="system-ui"/>
            </a:endParaRPr>
          </a:p>
        </p:txBody>
      </p:sp>
      <p:sp>
        <p:nvSpPr>
          <p:cNvPr id="16" name="Google Shape;184;p21"/>
          <p:cNvSpPr txBox="1"/>
          <p:nvPr/>
        </p:nvSpPr>
        <p:spPr>
          <a:xfrm>
            <a:off x="6375400" y="5564505"/>
            <a:ext cx="5871845" cy="144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b="0" i="0" dirty="0">
                <a:solidFill>
                  <a:srgbClr val="FFFFFF"/>
                </a:solidFill>
                <a:effectLst/>
                <a:latin typeface="Franklin Gothic Demi" panose="020B0703020102020204" pitchFamily="34" charset="0"/>
              </a:rPr>
              <a:t>The distribution points to a slightly higher number of reported fraud cases affecting males as compared to females.</a:t>
            </a:r>
            <a:endParaRPr lang="en-US" sz="2000" b="0" i="0" dirty="0">
              <a:solidFill>
                <a:srgbClr val="FFFFFF"/>
              </a:solidFill>
              <a:effectLst/>
              <a:latin typeface="Franklin Gothic Demi" panose="020B07030201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200" dirty="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3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79" name="Google Shape;179;p21"/>
          <p:cNvSpPr txBox="1">
            <a:spLocks noGrp="1"/>
          </p:cNvSpPr>
          <p:nvPr>
            <p:ph type="ctrTitle"/>
          </p:nvPr>
        </p:nvSpPr>
        <p:spPr>
          <a:xfrm>
            <a:off x="989965" y="-1270"/>
            <a:ext cx="10754360" cy="61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Baskerville" panose="02000000000000000000"/>
              <a:buNone/>
            </a:pPr>
            <a:r>
              <a:rPr lang="en-US" sz="3600" b="1" dirty="0"/>
              <a:t>Visualization</a:t>
            </a:r>
            <a:endParaRPr sz="3600" b="1"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subTitle" idx="1"/>
          </p:nvPr>
        </p:nvSpPr>
        <p:spPr>
          <a:xfrm>
            <a:off x="139065" y="616585"/>
            <a:ext cx="10340340" cy="48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b="1" dirty="0"/>
              <a:t>Distribution of Fraud Cases By Transaction Type</a:t>
            </a:r>
            <a:endParaRPr b="1" dirty="0"/>
          </a:p>
        </p:txBody>
      </p:sp>
      <p:cxnSp>
        <p:nvCxnSpPr>
          <p:cNvPr id="181" name="Google Shape;181;p21"/>
          <p:cNvCxnSpPr/>
          <p:nvPr/>
        </p:nvCxnSpPr>
        <p:spPr>
          <a:xfrm>
            <a:off x="3625849" y="6565001"/>
            <a:ext cx="53214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00460" y="6422302"/>
            <a:ext cx="972078" cy="28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144270"/>
            <a:ext cx="9353550" cy="556387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9445625" y="1143635"/>
            <a:ext cx="2746375" cy="363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CCCCC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The transaction type with the highest cases of fraud is: </a:t>
            </a:r>
            <a:r>
              <a:rPr lang="en-US" sz="2000" b="1" dirty="0">
                <a:solidFill>
                  <a:srgbClr val="CCCCCC"/>
                </a:solidFill>
                <a:latin typeface="Franklin Gothic Medium" panose="020B0603020102020204" charset="0"/>
                <a:cs typeface="Franklin Gothic Medium" panose="020B0603020102020204" charset="0"/>
              </a:rPr>
              <a:t>Transfer</a:t>
            </a:r>
            <a:endParaRPr sz="2000" b="1" dirty="0">
              <a:solidFill>
                <a:srgbClr val="CCCCCC"/>
              </a:solidFill>
              <a:latin typeface="Franklin Gothic Medium" panose="020B0603020102020204" charset="0"/>
              <a:cs typeface="Franklin Gothic Medium" panose="020B06030201020202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dirty="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accent3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7563</Words>
  <Application>WPS Presentation</Application>
  <PresentationFormat>Widescreen</PresentationFormat>
  <Paragraphs>265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Arial</vt:lpstr>
      <vt:lpstr>SimSun</vt:lpstr>
      <vt:lpstr>Wingdings</vt:lpstr>
      <vt:lpstr>Arial</vt:lpstr>
      <vt:lpstr>Libre Baskerville</vt:lpstr>
      <vt:lpstr>Gill Sans</vt:lpstr>
      <vt:lpstr>Calibri</vt:lpstr>
      <vt:lpstr>Franklin Gothic Demi</vt:lpstr>
      <vt:lpstr>system-ui</vt:lpstr>
      <vt:lpstr>Segoe Print</vt:lpstr>
      <vt:lpstr>Courier New</vt:lpstr>
      <vt:lpstr>Gill Sans</vt:lpstr>
      <vt:lpstr>Microsoft YaHei</vt:lpstr>
      <vt:lpstr>Arial Unicode MS</vt:lpstr>
      <vt:lpstr>Wingdings</vt:lpstr>
      <vt:lpstr>Times New Roman</vt:lpstr>
      <vt:lpstr>Franklin Gothic Medium</vt:lpstr>
      <vt:lpstr>Custom</vt:lpstr>
      <vt:lpstr>Building An Intelligent Fraud Detection System</vt:lpstr>
      <vt:lpstr>Project Overview</vt:lpstr>
      <vt:lpstr>PROJECT OUTLINE</vt:lpstr>
      <vt:lpstr>Business Problem</vt:lpstr>
      <vt:lpstr>Objectives</vt:lpstr>
      <vt:lpstr>Data Source and Understanding</vt:lpstr>
      <vt:lpstr>Data Source</vt:lpstr>
      <vt:lpstr>Visualization</vt:lpstr>
      <vt:lpstr>Visualization</vt:lpstr>
      <vt:lpstr>Visualization</vt:lpstr>
      <vt:lpstr>Visualization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Intelligent Fraud Detection System</dc:title>
  <dc:creator>PC</dc:creator>
  <cp:lastModifiedBy>James Muthee</cp:lastModifiedBy>
  <cp:revision>25</cp:revision>
  <dcterms:created xsi:type="dcterms:W3CDTF">2025-04-02T12:00:21Z</dcterms:created>
  <dcterms:modified xsi:type="dcterms:W3CDTF">2025-04-02T14:07:30Z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E6304E0A426F45A18F68067D865F30A2_13</vt:lpwstr>
  </property>
  <property fmtid="{D5CDD505-2E9C-101B-9397-08002B2CF9AE}" pid="3" name="KSOProductBuildVer">
    <vt:lpwstr>2057-12.2.0.20326</vt:lpwstr>
  </property>
</Properties>
</file>