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319" r:id="rId3"/>
    <p:sldId id="297" r:id="rId4"/>
    <p:sldId id="298" r:id="rId5"/>
    <p:sldId id="333" r:id="rId6"/>
    <p:sldId id="334" r:id="rId7"/>
    <p:sldId id="300" r:id="rId8"/>
    <p:sldId id="335" r:id="rId9"/>
    <p:sldId id="302" r:id="rId10"/>
    <p:sldId id="336" r:id="rId11"/>
    <p:sldId id="337" r:id="rId12"/>
    <p:sldId id="338" r:id="rId13"/>
    <p:sldId id="339" r:id="rId14"/>
    <p:sldId id="307" r:id="rId15"/>
    <p:sldId id="308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0"/>
    <p:restoredTop sz="86842"/>
  </p:normalViewPr>
  <p:slideViewPr>
    <p:cSldViewPr snapToGrid="0" snapToObjects="1">
      <p:cViewPr varScale="1">
        <p:scale>
          <a:sx n="99" d="100"/>
          <a:sy n="99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53CB-C29D-8349-95E3-BB5251BAF2C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8DC9-9845-4D43-93CB-1400842F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E35D-6D8B-4FC9-B5B7-D53175DB1D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8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0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4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1A26DD7B-D835-4F32-8839-77A9881458C3}" type="slidenum">
              <a:rPr lang="en-US" altLang="en-US" b="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2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F313725-FC70-4E0D-8F5C-B965A8C977EB}" type="slidenum">
              <a:rPr lang="en-US" altLang="en-US" b="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2D5D558-84E7-4032-AFD2-64645BFE0F49}" type="slidenum">
              <a:rPr lang="en-US" altLang="en-US" b="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2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1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478C423-46C3-483C-9E00-520F36BBDC3C}" type="slidenum">
              <a:rPr lang="en-US" altLang="en-US" b="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1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478C423-46C3-483C-9E00-520F36BBDC3C}" type="slidenum">
              <a:rPr lang="en-US" altLang="en-US" b="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3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8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0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6202021-65EC-DD46-B9B0-8AFC75C0D7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C6CF-9425-3241-A95E-622934A187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08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8C7BE-3DD6-4061-A84A-8F5E31E60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7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9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23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0464"/>
            <a:ext cx="9144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spc="190" dirty="0">
                <a:latin typeface="PT Sans Narrow Bold"/>
                <a:cs typeface="PT Sans Narrow Bold"/>
              </a:rPr>
              <a:t>CSC 4585/5585: Concolic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907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pc="150" dirty="0" err="1">
                <a:latin typeface="PT Sans"/>
                <a:cs typeface="PT Sans"/>
              </a:rPr>
              <a:t>Akond</a:t>
            </a:r>
            <a:r>
              <a:rPr lang="en-US" sz="2800" b="1" i="1" spc="150" dirty="0">
                <a:latin typeface="PT Sans"/>
                <a:cs typeface="PT Sans"/>
              </a:rPr>
              <a:t> Rahman, PhD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758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T Sans"/>
                <a:cs typeface="PT Sans"/>
              </a:rPr>
              <a:t>Aug 25, 2021</a:t>
            </a:r>
          </a:p>
        </p:txBody>
      </p:sp>
    </p:spTree>
    <p:extLst>
      <p:ext uri="{BB962C8B-B14F-4D97-AF65-F5344CB8AC3E}">
        <p14:creationId xmlns:p14="http://schemas.microsoft.com/office/powerpoint/2010/main" val="38859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63292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E3A321-5C8A-7340-9A91-26FC92844E7A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19186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762000" y="3426712"/>
            <a:ext cx="6858000" cy="641350"/>
            <a:chOff x="480" y="2112"/>
            <a:chExt cx="4320" cy="404"/>
          </a:xfrm>
        </p:grpSpPr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79EC4-DFF2-8140-8E66-D3CDD30B3A37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43992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689275" y="3532920"/>
            <a:ext cx="138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&gt; 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+ 10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A86B8B-B2EC-3B4E-BBD4-0E2AE3B6089A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99414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689275" y="3532920"/>
            <a:ext cx="138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- 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&gt; 10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810000" y="2667000"/>
            <a:ext cx="3810000" cy="646331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Solve: (2*b == a) </a:t>
            </a:r>
            <a:r>
              <a:rPr lang="en-US" altLang="en-US" dirty="0">
                <a:latin typeface="cmsy10" pitchFamily="34" charset="0"/>
              </a:rPr>
              <a:t>^</a:t>
            </a:r>
            <a:r>
              <a:rPr lang="en-US" altLang="en-US" b="0" dirty="0">
                <a:latin typeface="Arial" panose="020B0604020202020204" pitchFamily="34" charset="0"/>
              </a:rPr>
              <a:t> (a </a:t>
            </a:r>
            <a:r>
              <a:rPr lang="mr-IN" altLang="en-US" b="0" dirty="0">
                <a:latin typeface="Arial" panose="020B0604020202020204" pitchFamily="34" charset="0"/>
              </a:rPr>
              <a:t>–</a:t>
            </a:r>
            <a:r>
              <a:rPr lang="en-US" altLang="en-US" b="0" dirty="0">
                <a:latin typeface="Arial" panose="020B0604020202020204" pitchFamily="34" charset="0"/>
              </a:rPr>
              <a:t> b&gt; 10)</a:t>
            </a:r>
          </a:p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Solution: a = 30, b = 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9345D-9700-C744-92EB-E1603B4C3F02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0122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663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663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664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664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6630" name="Group 14"/>
          <p:cNvGrpSpPr>
            <a:grpSpLocks/>
          </p:cNvGrpSpPr>
          <p:nvPr/>
        </p:nvGrpSpPr>
        <p:grpSpPr bwMode="auto">
          <a:xfrm>
            <a:off x="743528" y="2819400"/>
            <a:ext cx="6858000" cy="366713"/>
            <a:chOff x="480" y="1776"/>
            <a:chExt cx="4320" cy="231"/>
          </a:xfrm>
        </p:grpSpPr>
        <p:sp>
          <p:nvSpPr>
            <p:cNvPr id="2663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30, y = 15</a:t>
              </a:r>
            </a:p>
          </p:txBody>
        </p:sp>
        <p:sp>
          <p:nvSpPr>
            <p:cNvPr id="2663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431BA2-F22E-274E-BDF0-3C781EA4955D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1495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7661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7662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7663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7665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7666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7667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7668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7654" name="Group 14"/>
          <p:cNvGrpSpPr>
            <a:grpSpLocks/>
          </p:cNvGrpSpPr>
          <p:nvPr/>
        </p:nvGrpSpPr>
        <p:grpSpPr bwMode="auto">
          <a:xfrm>
            <a:off x="893616" y="4618178"/>
            <a:ext cx="6650038" cy="646113"/>
            <a:chOff x="480" y="1776"/>
            <a:chExt cx="4189" cy="407"/>
          </a:xfrm>
        </p:grpSpPr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30, y = 15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30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3661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7467600" y="4191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&gt; b+10</a:t>
            </a:r>
          </a:p>
        </p:txBody>
      </p:sp>
      <p:sp>
        <p:nvSpPr>
          <p:cNvPr id="27657" name="AutoShape 20"/>
          <p:cNvSpPr>
            <a:spLocks noChangeArrowheads="1"/>
          </p:cNvSpPr>
          <p:nvPr/>
        </p:nvSpPr>
        <p:spPr bwMode="auto">
          <a:xfrm>
            <a:off x="3733800" y="1676400"/>
            <a:ext cx="3048000" cy="2514600"/>
          </a:xfrm>
          <a:prstGeom prst="star16">
            <a:avLst>
              <a:gd name="adj" fmla="val 37500"/>
            </a:avLst>
          </a:prstGeom>
          <a:solidFill>
            <a:srgbClr val="FFDEBD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b="0">
                <a:latin typeface="Arial" panose="020B0604020202020204" pitchFamily="34" charset="0"/>
              </a:rPr>
              <a:t>Program 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9A9E2-29B6-AB4B-8805-BCC4AEC4BA30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81424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5563" y="3497581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 Space of a Large Program is Huge</a:t>
            </a:r>
            <a:endParaRPr lang="en-US" altLang="en-US" sz="21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Path Explosion Problem</a:t>
            </a: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838200" y="1981200"/>
            <a:ext cx="3505200" cy="403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1676400" y="5334000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4343400" y="4648200"/>
            <a:ext cx="2667000" cy="914400"/>
            <a:chOff x="2736" y="2928"/>
            <a:chExt cx="1680" cy="576"/>
          </a:xfrm>
        </p:grpSpPr>
        <p:sp>
          <p:nvSpPr>
            <p:cNvPr id="35851" name="AutoShape 8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Explored by  Concolic Testing</a:t>
              </a:r>
            </a:p>
          </p:txBody>
        </p:sp>
      </p:grpSp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5105400" y="1828800"/>
            <a:ext cx="2667000" cy="914400"/>
            <a:chOff x="2736" y="2928"/>
            <a:chExt cx="1680" cy="576"/>
          </a:xfrm>
        </p:grpSpPr>
        <p:sp>
          <p:nvSpPr>
            <p:cNvPr id="35849" name="AutoShape 11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Entire Computation Tree</a:t>
              </a:r>
            </a:p>
          </p:txBody>
        </p:sp>
      </p:grpSp>
      <p:sp>
        <p:nvSpPr>
          <p:cNvPr id="35848" name="Line 13"/>
          <p:cNvSpPr>
            <a:spLocks noChangeShapeType="1"/>
          </p:cNvSpPr>
          <p:nvPr/>
        </p:nvSpPr>
        <p:spPr bwMode="auto">
          <a:xfrm flipH="1">
            <a:off x="2057400" y="1981200"/>
            <a:ext cx="533400" cy="34290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4178B-53DA-AC4E-B3CB-D94F5466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B8E32-0EBF-9E40-B0C8-2B1251CE873E}"/>
              </a:ext>
            </a:extLst>
          </p:cNvPr>
          <p:cNvSpPr txBox="1"/>
          <p:nvPr/>
        </p:nvSpPr>
        <p:spPr>
          <a:xfrm>
            <a:off x="1567088" y="86135"/>
            <a:ext cx="6606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Limitations of Concolic Testing</a:t>
            </a:r>
          </a:p>
        </p:txBody>
      </p:sp>
    </p:spTree>
    <p:extLst>
      <p:ext uri="{BB962C8B-B14F-4D97-AF65-F5344CB8AC3E}">
        <p14:creationId xmlns:p14="http://schemas.microsoft.com/office/powerpoint/2010/main" val="20079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347815-851B-794A-AE11-5C70CE7D73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3437C-A7CD-3346-A5C9-B13B1C6A295D}"/>
              </a:ext>
            </a:extLst>
          </p:cNvPr>
          <p:cNvSpPr txBox="1"/>
          <p:nvPr/>
        </p:nvSpPr>
        <p:spPr>
          <a:xfrm>
            <a:off x="387827" y="1766882"/>
            <a:ext cx="8368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Concolic = Concrete + Symbolic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Concrete: Real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Symbolic: Constraints and range of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intention is to visit deep into the program execution tree </a:t>
            </a:r>
          </a:p>
          <a:p>
            <a:r>
              <a:rPr lang="en-US" sz="2400" dirty="0"/>
              <a:t>Program is simultaneously executed with concrete and symbolic inputs </a:t>
            </a:r>
          </a:p>
          <a:p>
            <a:r>
              <a:rPr lang="en-US" sz="2400" dirty="0"/>
              <a:t>Start off the execution with a random input </a:t>
            </a:r>
            <a:r>
              <a:rPr lang="en-US" sz="24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6DCE-8FC4-744A-988B-2FCB8B950B11}"/>
              </a:ext>
            </a:extLst>
          </p:cNvPr>
          <p:cNvSpPr txBox="1"/>
          <p:nvPr/>
        </p:nvSpPr>
        <p:spPr>
          <a:xfrm>
            <a:off x="2567355" y="164123"/>
            <a:ext cx="2844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2807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52B23C-DE6A-7941-85BC-E8C9C81A8D96}"/>
              </a:ext>
            </a:extLst>
          </p:cNvPr>
          <p:cNvGrpSpPr/>
          <p:nvPr/>
        </p:nvGrpSpPr>
        <p:grpSpPr>
          <a:xfrm>
            <a:off x="4902557" y="1449947"/>
            <a:ext cx="4726700" cy="3474753"/>
            <a:chOff x="3962400" y="1295400"/>
            <a:chExt cx="4726700" cy="3474753"/>
          </a:xfrm>
        </p:grpSpPr>
        <p:sp>
          <p:nvSpPr>
            <p:cNvPr id="16388" name="Text Box 17"/>
            <p:cNvSpPr txBox="1">
              <a:spLocks noChangeArrowheads="1"/>
            </p:cNvSpPr>
            <p:nvPr/>
          </p:nvSpPr>
          <p:spPr bwMode="auto">
            <a:xfrm>
              <a:off x="7241300" y="440344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3300"/>
                  </a:solidFill>
                  <a:latin typeface="Arial" panose="020B0604020202020204" pitchFamily="34" charset="0"/>
                </a:rPr>
                <a:t>ERROR</a:t>
              </a:r>
            </a:p>
          </p:txBody>
        </p:sp>
        <p:cxnSp>
          <p:nvCxnSpPr>
            <p:cNvPr id="16387" name="AutoShape 8"/>
            <p:cNvCxnSpPr>
              <a:cxnSpLocks noChangeShapeType="1"/>
            </p:cNvCxnSpPr>
            <p:nvPr/>
          </p:nvCxnSpPr>
          <p:spPr bwMode="auto">
            <a:xfrm>
              <a:off x="5562600" y="1295400"/>
              <a:ext cx="0" cy="838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89" name="AutoShape 18"/>
            <p:cNvSpPr>
              <a:spLocks noChangeArrowheads="1"/>
            </p:cNvSpPr>
            <p:nvPr/>
          </p:nvSpPr>
          <p:spPr bwMode="auto">
            <a:xfrm>
              <a:off x="4648200" y="2133600"/>
              <a:ext cx="1828800" cy="838200"/>
            </a:xfrm>
            <a:prstGeom prst="diamond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0">
                  <a:latin typeface="Arial" panose="020B0604020202020204" pitchFamily="34" charset="0"/>
                </a:rPr>
                <a:t>2*y == x</a:t>
              </a:r>
            </a:p>
          </p:txBody>
        </p:sp>
        <p:cxnSp>
          <p:nvCxnSpPr>
            <p:cNvPr id="16390" name="AutoShape 19"/>
            <p:cNvCxnSpPr>
              <a:cxnSpLocks noChangeShapeType="1"/>
              <a:stCxn id="16389" idx="1"/>
            </p:cNvCxnSpPr>
            <p:nvPr/>
          </p:nvCxnSpPr>
          <p:spPr bwMode="auto">
            <a:xfrm flipH="1">
              <a:off x="4038600" y="2552700"/>
              <a:ext cx="609600" cy="876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20"/>
            <p:cNvCxnSpPr>
              <a:cxnSpLocks noChangeShapeType="1"/>
              <a:stCxn id="16389" idx="3"/>
              <a:endCxn id="16392" idx="0"/>
            </p:cNvCxnSpPr>
            <p:nvPr/>
          </p:nvCxnSpPr>
          <p:spPr bwMode="auto">
            <a:xfrm>
              <a:off x="6477000" y="2552700"/>
              <a:ext cx="2667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2" name="AutoShape 21"/>
            <p:cNvSpPr>
              <a:spLocks noChangeArrowheads="1"/>
            </p:cNvSpPr>
            <p:nvPr/>
          </p:nvSpPr>
          <p:spPr bwMode="auto">
            <a:xfrm>
              <a:off x="5867400" y="3200400"/>
              <a:ext cx="1752600" cy="838200"/>
            </a:xfrm>
            <a:prstGeom prst="diamond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0">
                  <a:latin typeface="Arial" panose="020B0604020202020204" pitchFamily="34" charset="0"/>
                </a:rPr>
                <a:t>x &gt; y+10</a:t>
              </a:r>
            </a:p>
          </p:txBody>
        </p:sp>
        <p:cxnSp>
          <p:nvCxnSpPr>
            <p:cNvPr id="16393" name="AutoShape 22"/>
            <p:cNvCxnSpPr>
              <a:cxnSpLocks noChangeShapeType="1"/>
              <a:stCxn id="16392" idx="1"/>
            </p:cNvCxnSpPr>
            <p:nvPr/>
          </p:nvCxnSpPr>
          <p:spPr bwMode="auto">
            <a:xfrm flipH="1">
              <a:off x="5334000" y="3619500"/>
              <a:ext cx="533400" cy="800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AutoShape 23"/>
            <p:cNvCxnSpPr>
              <a:cxnSpLocks noChangeShapeType="1"/>
              <a:stCxn id="16392" idx="3"/>
            </p:cNvCxnSpPr>
            <p:nvPr/>
          </p:nvCxnSpPr>
          <p:spPr bwMode="auto">
            <a:xfrm>
              <a:off x="7620000" y="3619500"/>
              <a:ext cx="457200" cy="723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Text Box 24"/>
            <p:cNvSpPr txBox="1">
              <a:spLocks noChangeArrowheads="1"/>
            </p:cNvSpPr>
            <p:nvPr/>
          </p:nvSpPr>
          <p:spPr bwMode="auto">
            <a:xfrm>
              <a:off x="65532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6396" name="Text Box 25"/>
            <p:cNvSpPr txBox="1">
              <a:spLocks noChangeArrowheads="1"/>
            </p:cNvSpPr>
            <p:nvPr/>
          </p:nvSpPr>
          <p:spPr bwMode="auto">
            <a:xfrm>
              <a:off x="76962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6397" name="Text Box 26"/>
            <p:cNvSpPr txBox="1">
              <a:spLocks noChangeArrowheads="1"/>
            </p:cNvSpPr>
            <p:nvPr/>
          </p:nvSpPr>
          <p:spPr bwMode="auto">
            <a:xfrm>
              <a:off x="3962400" y="27432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6398" name="Text Box 27"/>
            <p:cNvSpPr txBox="1">
              <a:spLocks noChangeArrowheads="1"/>
            </p:cNvSpPr>
            <p:nvPr/>
          </p:nvSpPr>
          <p:spPr bwMode="auto">
            <a:xfrm>
              <a:off x="5257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6399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56508"/>
            <a:ext cx="4038600" cy="4468091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/>
              <a:t>(x, y){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2*y;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D838B-8FF5-474C-A946-82D751257FEF}"/>
              </a:ext>
            </a:extLst>
          </p:cNvPr>
          <p:cNvSpPr txBox="1"/>
          <p:nvPr/>
        </p:nvSpPr>
        <p:spPr>
          <a:xfrm>
            <a:off x="3423173" y="179458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831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762000" y="2505376"/>
            <a:ext cx="6858000" cy="366713"/>
            <a:chOff x="480" y="1776"/>
            <a:chExt cx="4320" cy="231"/>
          </a:xfrm>
        </p:grpSpPr>
        <p:sp>
          <p:nvSpPr>
            <p:cNvPr id="17415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6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</a:t>
              </a:r>
            </a:p>
          </p:txBody>
        </p:sp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8D7117-086A-0F4D-A635-9085D5A2F3F2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3187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0000"/>
                </a:solidFill>
              </a:rPr>
              <a:t>buggyFunc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72528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6BBB204-CD3B-4D45-B024-5782D5534E8F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81524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0000"/>
                </a:solidFill>
              </a:rPr>
              <a:t>buggyFunc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72528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B75E56-75C2-CF42-9519-8D1A79B00106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4356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0940"/>
            <a:ext cx="4038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9471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9472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9473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9474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!=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A7D6B-FD0F-994D-9A67-B564E8FF6800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8538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0940"/>
            <a:ext cx="4038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9471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9472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9473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9474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!=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114800" y="2667000"/>
            <a:ext cx="3276600" cy="646331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Solve: 2*b == a</a:t>
            </a:r>
          </a:p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Solution: a = 2, b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E7F5DC-D0C2-8B40-A1C7-CA3006EBF6EA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9895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buggyfunc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(int x, int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762000" y="2551556"/>
            <a:ext cx="6858000" cy="366713"/>
            <a:chOff x="480" y="1776"/>
            <a:chExt cx="4320" cy="231"/>
          </a:xfrm>
        </p:grpSpPr>
        <p:sp>
          <p:nvSpPr>
            <p:cNvPr id="2151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</a:t>
              </a:r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CE6E38-AE29-AD4C-B1EA-F9D71BD4E0AE}"/>
              </a:ext>
            </a:extLst>
          </p:cNvPr>
          <p:cNvSpPr txBox="1"/>
          <p:nvPr/>
        </p:nvSpPr>
        <p:spPr>
          <a:xfrm>
            <a:off x="3103600" y="68402"/>
            <a:ext cx="383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1254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1229</Words>
  <Application>Microsoft Macintosh PowerPoint</Application>
  <PresentationFormat>On-screen Show (4:3)</PresentationFormat>
  <Paragraphs>297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cmsy10</vt:lpstr>
      <vt:lpstr>Comic Sans MS</vt:lpstr>
      <vt:lpstr>PT Sans</vt:lpstr>
      <vt:lpstr>PT Sans Narrow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WDStone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Rahman, Akond</cp:lastModifiedBy>
  <cp:revision>120</cp:revision>
  <dcterms:created xsi:type="dcterms:W3CDTF">2016-01-21T19:56:54Z</dcterms:created>
  <dcterms:modified xsi:type="dcterms:W3CDTF">2021-08-24T16:29:19Z</dcterms:modified>
</cp:coreProperties>
</file>