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257" r:id="rId2"/>
    <p:sldId id="259" r:id="rId3"/>
    <p:sldId id="260" r:id="rId4"/>
    <p:sldId id="266" r:id="rId5"/>
    <p:sldId id="261" r:id="rId6"/>
    <p:sldId id="267"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23"/>
    <p:restoredTop sz="94674"/>
  </p:normalViewPr>
  <p:slideViewPr>
    <p:cSldViewPr snapToGrid="0" snapToObjects="1" showGuides="1">
      <p:cViewPr varScale="1">
        <p:scale>
          <a:sx n="65" d="100"/>
          <a:sy n="65"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J" userId="b262a4e641a291c9" providerId="LiveId" clId="{90668F8E-4741-41E8-905E-60F44ED1E921}"/>
    <pc:docChg chg="modSld">
      <pc:chgData name="Gaurav J" userId="b262a4e641a291c9" providerId="LiveId" clId="{90668F8E-4741-41E8-905E-60F44ED1E921}" dt="2024-05-11T22:24:04.496" v="0" actId="20577"/>
      <pc:docMkLst>
        <pc:docMk/>
      </pc:docMkLst>
      <pc:sldChg chg="modSp mod">
        <pc:chgData name="Gaurav J" userId="b262a4e641a291c9" providerId="LiveId" clId="{90668F8E-4741-41E8-905E-60F44ED1E921}" dt="2024-05-11T22:24:04.496" v="0" actId="20577"/>
        <pc:sldMkLst>
          <pc:docMk/>
          <pc:sldMk cId="2921135351" sldId="270"/>
        </pc:sldMkLst>
        <pc:spChg chg="mod">
          <ac:chgData name="Gaurav J" userId="b262a4e641a291c9" providerId="LiveId" clId="{90668F8E-4741-41E8-905E-60F44ED1E921}" dt="2024-05-11T22:24:04.496" v="0" actId="20577"/>
          <ac:spMkLst>
            <pc:docMk/>
            <pc:sldMk cId="2921135351" sldId="270"/>
            <ac:spMk id="3" creationId="{6009897C-A3BC-2848-B684-A4F3D9EAC8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5/11/2024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0" y="6041329"/>
            <a:ext cx="4800600" cy="355823"/>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6A37-D6A5-0C40-A676-03633A9FD245}"/>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2" y="6041329"/>
            <a:ext cx="4800595" cy="355823"/>
          </a:xfrm>
          <a:prstGeom prst="rect">
            <a:avLst/>
          </a:prstGeom>
        </p:spPr>
      </p:pic>
    </p:spTree>
    <p:extLst>
      <p:ext uri="{BB962C8B-B14F-4D97-AF65-F5344CB8AC3E}">
        <p14:creationId xmlns:p14="http://schemas.microsoft.com/office/powerpoint/2010/main" val="391094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stretch>
            <a:fillRect/>
          </a:stretch>
        </p:blipFill>
        <p:spPr>
          <a:xfrm>
            <a:off x="355600" y="321249"/>
            <a:ext cx="4800600" cy="355823"/>
          </a:xfrm>
          <a:prstGeom prst="rect">
            <a:avLst/>
          </a:prstGeom>
        </p:spPr>
      </p:pic>
    </p:spTree>
    <p:extLst>
      <p:ext uri="{BB962C8B-B14F-4D97-AF65-F5344CB8AC3E}">
        <p14:creationId xmlns:p14="http://schemas.microsoft.com/office/powerpoint/2010/main" val="207956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240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32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946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84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Tree>
    <p:extLst>
      <p:ext uri="{BB962C8B-B14F-4D97-AF65-F5344CB8AC3E}">
        <p14:creationId xmlns:p14="http://schemas.microsoft.com/office/powerpoint/2010/main" val="120925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7"/>
          <a:stretch>
            <a:fillRect/>
          </a:stretch>
        </p:blipFill>
        <p:spPr>
          <a:xfrm>
            <a:off x="355600" y="321249"/>
            <a:ext cx="4800600" cy="355823"/>
          </a:xfrm>
          <a:prstGeom prst="rect">
            <a:avLst/>
          </a:prstGeom>
        </p:spPr>
      </p:pic>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8" r:id="rId2"/>
    <p:sldLayoutId id="2147483663" r:id="rId3"/>
    <p:sldLayoutId id="2147483669" r:id="rId4"/>
    <p:sldLayoutId id="2147483650" r:id="rId5"/>
    <p:sldLayoutId id="2147483664" r:id="rId6"/>
    <p:sldLayoutId id="2147483652" r:id="rId7"/>
    <p:sldLayoutId id="2147483653" r:id="rId8"/>
    <p:sldLayoutId id="2147483654" r:id="rId9"/>
    <p:sldLayoutId id="2147483655" r:id="rId10"/>
    <p:sldLayoutId id="2147483665" r:id="rId11"/>
    <p:sldLayoutId id="2147483666" r:id="rId12"/>
    <p:sldLayoutId id="2147483660" r:id="rId13"/>
    <p:sldLayoutId id="2147483667" r:id="rId14"/>
  </p:sldLayoutIdLst>
  <p:hf hdr="0" dt="0"/>
  <p:txStyles>
    <p:title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nelgiriyewithana/world-stock-prices-daily-updating/dat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404038"/>
            <a:ext cx="6638544" cy="2806996"/>
          </a:xfrm>
        </p:spPr>
        <p:txBody>
          <a:bodyPr/>
          <a:lstStyle/>
          <a:p>
            <a:r>
              <a:rPr lang="en-US" sz="3200" dirty="0"/>
              <a:t>EAS 509 – Group18</a:t>
            </a:r>
            <a:br>
              <a:rPr lang="en-US" sz="3200" dirty="0"/>
            </a:br>
            <a:r>
              <a:rPr lang="en-US" sz="3200" dirty="0"/>
              <a:t>Abhinav Nehra</a:t>
            </a:r>
            <a:br>
              <a:rPr lang="en-US" sz="3200" dirty="0"/>
            </a:br>
            <a:r>
              <a:rPr lang="en-US" sz="3200" dirty="0"/>
              <a:t>Kumar Utkarsh</a:t>
            </a:r>
            <a:br>
              <a:rPr lang="en-US" sz="3200" dirty="0"/>
            </a:br>
            <a:r>
              <a:rPr lang="en-US" sz="3200" dirty="0"/>
              <a:t>Gaurav Kumar Jha</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7" y="3317358"/>
            <a:ext cx="7337317" cy="2434856"/>
          </a:xfrm>
        </p:spPr>
        <p:txBody>
          <a:bodyPr/>
          <a:lstStyle/>
          <a:p>
            <a:r>
              <a:rPr lang="en-US" b="1" dirty="0"/>
              <a:t>Sector-wise Stock Price Segmentation and Forecasting to uncover Investment Opportunities</a:t>
            </a:r>
          </a:p>
        </p:txBody>
      </p:sp>
    </p:spTree>
    <p:extLst>
      <p:ext uri="{BB962C8B-B14F-4D97-AF65-F5344CB8AC3E}">
        <p14:creationId xmlns:p14="http://schemas.microsoft.com/office/powerpoint/2010/main" val="40781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t>Introduction</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7" y="2185416"/>
            <a:ext cx="10735481" cy="3968249"/>
          </a:xfrm>
        </p:spPr>
        <p:txBody>
          <a:bodyPr/>
          <a:lstStyle/>
          <a:p>
            <a:pPr marL="0" indent="0">
              <a:buNone/>
            </a:pPr>
            <a:r>
              <a:rPr lang="en-US" b="1" dirty="0"/>
              <a:t>Motivation: </a:t>
            </a:r>
            <a:r>
              <a:rPr lang="en-US" dirty="0"/>
              <a:t>Understanding and predicting stock market trends within specific industry sectors is crucial for investors and analysts to identify potential investment opportunities, optimize portfolio strategies, and mitigate risks eventually. With the help of this project we aim to leverage different data mining, statistical analysis and machine learning techniques learned in class to </a:t>
            </a:r>
            <a:r>
              <a:rPr lang="en-US" dirty="0" err="1"/>
              <a:t>analyse</a:t>
            </a:r>
            <a:r>
              <a:rPr lang="en-US" dirty="0"/>
              <a:t> historical stock price data, segment stocks within industry sectors using possible clustering algorithms like K-means, </a:t>
            </a:r>
            <a:r>
              <a:rPr lang="en-US" dirty="0" err="1"/>
              <a:t>analyse</a:t>
            </a:r>
            <a:r>
              <a:rPr lang="en-US" dirty="0"/>
              <a:t> feature importance using random forest/boosting and forecast future price trends using Time Series models.</a:t>
            </a:r>
          </a:p>
          <a:p>
            <a:pPr marL="0" indent="0">
              <a:buNone/>
            </a:pPr>
            <a:r>
              <a:rPr lang="en-US" b="1" dirty="0"/>
              <a:t>Significance:</a:t>
            </a:r>
            <a:r>
              <a:rPr lang="en-US" dirty="0"/>
              <a:t> By uncovering market segmentation, trend identification, and investment opportunities within each sector, this project will provide valuable insights and actionable recommendations for stakeholders in the financial markets</a:t>
            </a:r>
          </a:p>
        </p:txBody>
      </p:sp>
    </p:spTree>
    <p:extLst>
      <p:ext uri="{BB962C8B-B14F-4D97-AF65-F5344CB8AC3E}">
        <p14:creationId xmlns:p14="http://schemas.microsoft.com/office/powerpoint/2010/main" val="9168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93BEC0A6-A5CE-914E-9A9E-BB0E40137093}"/>
              </a:ext>
            </a:extLst>
          </p:cNvPr>
          <p:cNvSpPr>
            <a:spLocks noGrp="1"/>
          </p:cNvSpPr>
          <p:nvPr>
            <p:ph type="title"/>
          </p:nvPr>
        </p:nvSpPr>
        <p:spPr/>
        <p:txBody>
          <a:bodyPr/>
          <a:lstStyle/>
          <a:p>
            <a:r>
              <a:rPr lang="en-US" dirty="0"/>
              <a:t>Methods</a:t>
            </a:r>
          </a:p>
        </p:txBody>
      </p:sp>
      <p:sp>
        <p:nvSpPr>
          <p:cNvPr id="3" name="Side Text - Column 1">
            <a:extLst>
              <a:ext uri="{FF2B5EF4-FFF2-40B4-BE49-F238E27FC236}">
                <a16:creationId xmlns:a16="http://schemas.microsoft.com/office/drawing/2014/main" id="{38025F87-E395-E545-BB3A-BF62703CCBBB}"/>
              </a:ext>
            </a:extLst>
          </p:cNvPr>
          <p:cNvSpPr>
            <a:spLocks noGrp="1"/>
          </p:cNvSpPr>
          <p:nvPr>
            <p:ph sz="half" idx="1"/>
          </p:nvPr>
        </p:nvSpPr>
        <p:spPr>
          <a:xfrm>
            <a:off x="566927" y="2185416"/>
            <a:ext cx="10958765" cy="3948684"/>
          </a:xfrm>
        </p:spPr>
        <p:txBody>
          <a:bodyPr/>
          <a:lstStyle/>
          <a:p>
            <a:r>
              <a:rPr lang="en-US" b="1" dirty="0"/>
              <a:t>Data Preprocessing:</a:t>
            </a:r>
            <a:r>
              <a:rPr lang="en-US" dirty="0"/>
              <a:t> Converted Date column, handled missing values, and scaled features</a:t>
            </a:r>
          </a:p>
          <a:p>
            <a:r>
              <a:rPr lang="en-US" b="1" dirty="0"/>
              <a:t>Exploratory Data Analysis: </a:t>
            </a:r>
            <a:r>
              <a:rPr lang="en-US" dirty="0"/>
              <a:t>Visualized stock prices over time and checked summary statistics</a:t>
            </a:r>
          </a:p>
          <a:p>
            <a:r>
              <a:rPr lang="en-US" b="1" dirty="0"/>
              <a:t>Clustering(K-means):</a:t>
            </a:r>
            <a:r>
              <a:rPr lang="en-US" dirty="0"/>
              <a:t> Applied K-means clustering to segment stocks within industry sectors and identify the industry sectors which have the highest dominating importance in each cluster </a:t>
            </a:r>
          </a:p>
          <a:p>
            <a:r>
              <a:rPr lang="en-US" b="1" dirty="0"/>
              <a:t>Feature Importance Analysis: </a:t>
            </a:r>
            <a:r>
              <a:rPr lang="en-US" dirty="0"/>
              <a:t>Analyzed the important features that are impacting more towards the analysis using </a:t>
            </a:r>
            <a:r>
              <a:rPr lang="en-US" dirty="0" err="1"/>
              <a:t>XGBoost</a:t>
            </a:r>
            <a:endParaRPr lang="en-US" dirty="0"/>
          </a:p>
          <a:p>
            <a:r>
              <a:rPr lang="en-US" b="1" dirty="0"/>
              <a:t>Time Series Forecasting(ARIMA): </a:t>
            </a:r>
            <a:r>
              <a:rPr lang="en-US" dirty="0"/>
              <a:t>Forecasting future stock prices using the ARIMA model.</a:t>
            </a:r>
            <a:endParaRPr lang="en-US" b="1" dirty="0"/>
          </a:p>
          <a:p>
            <a:r>
              <a:rPr lang="en-US" b="1" dirty="0"/>
              <a:t>Link to Data Source: </a:t>
            </a:r>
            <a:r>
              <a:rPr lang="en-US" dirty="0">
                <a:hlinkClick r:id="rId2"/>
              </a:rPr>
              <a:t>World Stock Prices (Daily Updating) Dataset</a:t>
            </a:r>
            <a:endParaRPr lang="en-US" dirty="0"/>
          </a:p>
        </p:txBody>
      </p:sp>
    </p:spTree>
    <p:extLst>
      <p:ext uri="{BB962C8B-B14F-4D97-AF65-F5344CB8AC3E}">
        <p14:creationId xmlns:p14="http://schemas.microsoft.com/office/powerpoint/2010/main" val="287396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516916" y="1275907"/>
            <a:ext cx="4743249" cy="1069821"/>
          </a:xfrm>
        </p:spPr>
        <p:txBody>
          <a:bodyPr vert="horz" lIns="91440" tIns="45720" rIns="91440" bIns="45720" rtlCol="0" anchor="b">
            <a:normAutofit fontScale="90000"/>
          </a:bodyPr>
          <a:lstStyle/>
          <a:p>
            <a:r>
              <a:rPr lang="en-US" sz="5400" dirty="0">
                <a:solidFill>
                  <a:schemeClr val="tx1"/>
                </a:solidFill>
              </a:rPr>
              <a:t>Results &amp; Discussions</a:t>
            </a:r>
          </a:p>
        </p:txBody>
      </p:sp>
      <p:sp>
        <p:nvSpPr>
          <p:cNvPr id="11" name="Content Placeholder 10">
            <a:extLst>
              <a:ext uri="{FF2B5EF4-FFF2-40B4-BE49-F238E27FC236}">
                <a16:creationId xmlns:a16="http://schemas.microsoft.com/office/drawing/2014/main" id="{51D92676-D909-BDCB-286D-72367CFE78B5}"/>
              </a:ext>
            </a:extLst>
          </p:cNvPr>
          <p:cNvSpPr>
            <a:spLocks noGrp="1"/>
          </p:cNvSpPr>
          <p:nvPr>
            <p:ph sz="half" idx="1"/>
          </p:nvPr>
        </p:nvSpPr>
        <p:spPr>
          <a:xfrm>
            <a:off x="566928" y="2658140"/>
            <a:ext cx="4500372" cy="3475960"/>
          </a:xfrm>
        </p:spPr>
        <p:txBody>
          <a:bodyPr/>
          <a:lstStyle/>
          <a:p>
            <a:r>
              <a:rPr lang="en-US" dirty="0"/>
              <a:t>After </a:t>
            </a:r>
            <a:r>
              <a:rPr lang="en-US" dirty="0" err="1"/>
              <a:t>analysing</a:t>
            </a:r>
            <a:r>
              <a:rPr lang="en-US" dirty="0"/>
              <a:t> the obtained plot, it seems like technologies companies like apple, cisco, </a:t>
            </a:r>
            <a:r>
              <a:rPr lang="en-US" dirty="0" err="1"/>
              <a:t>bmw</a:t>
            </a:r>
            <a:r>
              <a:rPr lang="en-US" dirty="0"/>
              <a:t> etc. have the highest stock prices, followed by others with companies like zoom having the lowest which further suggests that there is a scope for industry/</a:t>
            </a:r>
            <a:r>
              <a:rPr lang="en-US" dirty="0" err="1"/>
              <a:t>sectorwise</a:t>
            </a:r>
            <a:r>
              <a:rPr lang="en-US" dirty="0"/>
              <a:t> </a:t>
            </a:r>
            <a:r>
              <a:rPr lang="en-US" dirty="0" err="1"/>
              <a:t>segrmentation</a:t>
            </a:r>
            <a:r>
              <a:rPr lang="en-US" dirty="0"/>
              <a:t> as proposed in our project title.</a:t>
            </a:r>
          </a:p>
        </p:txBody>
      </p:sp>
      <p:sp>
        <p:nvSpPr>
          <p:cNvPr id="7" name="Content Placeholder 6">
            <a:extLst>
              <a:ext uri="{FF2B5EF4-FFF2-40B4-BE49-F238E27FC236}">
                <a16:creationId xmlns:a16="http://schemas.microsoft.com/office/drawing/2014/main" id="{93F7BBD5-0A57-FA19-EA7C-36EB7E169DE0}"/>
              </a:ext>
            </a:extLst>
          </p:cNvPr>
          <p:cNvSpPr>
            <a:spLocks noGrp="1"/>
          </p:cNvSpPr>
          <p:nvPr>
            <p:ph sz="half" idx="2"/>
          </p:nvPr>
        </p:nvSpPr>
        <p:spPr/>
        <p:txBody>
          <a:bodyPr vert="horz" lIns="91440" tIns="45720" rIns="91440" bIns="45720" rtlCol="0">
            <a:normAutofit/>
          </a:bodyPr>
          <a:lstStyle/>
          <a:p>
            <a:pPr>
              <a:lnSpc>
                <a:spcPct val="90000"/>
              </a:lnSpc>
            </a:pPr>
            <a:r>
              <a:rPr lang="en-US" sz="2200" dirty="0"/>
              <a:t>Based on </a:t>
            </a:r>
            <a:r>
              <a:rPr lang="en-US" sz="2200" dirty="0" err="1"/>
              <a:t>analysing</a:t>
            </a:r>
            <a:r>
              <a:rPr lang="en-US" sz="2200" dirty="0"/>
              <a:t> the stock prices overtime, it seems like technology companies like</a:t>
            </a:r>
          </a:p>
          <a:p>
            <a:pPr>
              <a:lnSpc>
                <a:spcPct val="90000"/>
              </a:lnSpc>
            </a:pPr>
            <a:r>
              <a:rPr lang="en-US" sz="2200" dirty="0"/>
              <a:t>Apple, cisco, block, </a:t>
            </a:r>
            <a:r>
              <a:rPr lang="en-US" sz="2200" dirty="0" err="1"/>
              <a:t>coinbase</a:t>
            </a:r>
            <a:r>
              <a:rPr lang="en-US" sz="2200" dirty="0"/>
              <a:t> etc. have the highest stock prices. </a:t>
            </a:r>
          </a:p>
        </p:txBody>
      </p:sp>
      <p:pic>
        <p:nvPicPr>
          <p:cNvPr id="9" name="Picture 8">
            <a:extLst>
              <a:ext uri="{FF2B5EF4-FFF2-40B4-BE49-F238E27FC236}">
                <a16:creationId xmlns:a16="http://schemas.microsoft.com/office/drawing/2014/main" id="{FBBF1C3C-2D10-9A91-EB95-42584972C32E}"/>
              </a:ext>
            </a:extLst>
          </p:cNvPr>
          <p:cNvPicPr>
            <a:picLocks noChangeAspect="1"/>
          </p:cNvPicPr>
          <p:nvPr/>
        </p:nvPicPr>
        <p:blipFill>
          <a:blip r:embed="rId2"/>
          <a:stretch>
            <a:fillRect/>
          </a:stretch>
        </p:blipFill>
        <p:spPr>
          <a:xfrm>
            <a:off x="5310177" y="293000"/>
            <a:ext cx="6881823" cy="6272000"/>
          </a:xfrm>
          <a:prstGeom prst="rect">
            <a:avLst/>
          </a:prstGeom>
        </p:spPr>
      </p:pic>
    </p:spTree>
    <p:extLst>
      <p:ext uri="{BB962C8B-B14F-4D97-AF65-F5344CB8AC3E}">
        <p14:creationId xmlns:p14="http://schemas.microsoft.com/office/powerpoint/2010/main" val="339767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Title">
            <a:extLst>
              <a:ext uri="{FF2B5EF4-FFF2-40B4-BE49-F238E27FC236}">
                <a16:creationId xmlns:a16="http://schemas.microsoft.com/office/drawing/2014/main" id="{A5A6BD9C-352C-594C-84C3-B534C6BE8173}"/>
              </a:ext>
            </a:extLst>
          </p:cNvPr>
          <p:cNvSpPr>
            <a:spLocks noGrp="1"/>
          </p:cNvSpPr>
          <p:nvPr>
            <p:ph type="title"/>
          </p:nvPr>
        </p:nvSpPr>
        <p:spPr>
          <a:xfrm>
            <a:off x="366285" y="988105"/>
            <a:ext cx="10515600" cy="590931"/>
          </a:xfrm>
        </p:spPr>
        <p:txBody>
          <a:bodyPr/>
          <a:lstStyle/>
          <a:p>
            <a:r>
              <a:rPr lang="en-US" dirty="0"/>
              <a:t>Elbow vs Gap Statistic method</a:t>
            </a:r>
          </a:p>
        </p:txBody>
      </p:sp>
      <p:sp>
        <p:nvSpPr>
          <p:cNvPr id="14" name="Compare Section - Text">
            <a:extLst>
              <a:ext uri="{FF2B5EF4-FFF2-40B4-BE49-F238E27FC236}">
                <a16:creationId xmlns:a16="http://schemas.microsoft.com/office/drawing/2014/main" id="{48B0953F-74D7-0140-8C86-93FC4F66A37B}"/>
              </a:ext>
            </a:extLst>
          </p:cNvPr>
          <p:cNvSpPr>
            <a:spLocks noGrp="1"/>
          </p:cNvSpPr>
          <p:nvPr>
            <p:ph sz="half" idx="1"/>
          </p:nvPr>
        </p:nvSpPr>
        <p:spPr/>
        <p:txBody>
          <a:bodyPr/>
          <a:lstStyle/>
          <a:p>
            <a:pPr marL="502920" lvl="1" indent="0">
              <a:buNone/>
            </a:pPr>
            <a:endParaRPr lang="en-US" dirty="0"/>
          </a:p>
          <a:p>
            <a:pPr marL="502920" lvl="1" indent="0">
              <a:buNone/>
            </a:pPr>
            <a:endParaRPr lang="en-US" dirty="0"/>
          </a:p>
          <a:p>
            <a:pPr marL="502920" lvl="1" indent="0">
              <a:buNone/>
            </a:pPr>
            <a:endParaRPr lang="en-US" dirty="0"/>
          </a:p>
          <a:p>
            <a:pPr marL="502920" lvl="1" indent="0">
              <a:buNone/>
            </a:pPr>
            <a:endParaRPr lang="en-US" dirty="0"/>
          </a:p>
          <a:p>
            <a:pPr marL="502920" lvl="1" indent="0">
              <a:buNone/>
            </a:pPr>
            <a:endParaRPr lang="en-US" dirty="0"/>
          </a:p>
          <a:p>
            <a:pPr marL="502920" lvl="1" indent="0">
              <a:buNone/>
            </a:pPr>
            <a:endParaRPr lang="en-US" dirty="0"/>
          </a:p>
          <a:p>
            <a:pPr marL="502920" lvl="1" indent="0">
              <a:buNone/>
            </a:pPr>
            <a:endParaRPr lang="en-US" dirty="0"/>
          </a:p>
          <a:p>
            <a:pPr marL="502920" lvl="1" indent="0">
              <a:buNone/>
            </a:pPr>
            <a:endParaRPr lang="en-US" dirty="0"/>
          </a:p>
          <a:p>
            <a:pPr marL="502920" lvl="1" indent="0">
              <a:buNone/>
            </a:pPr>
            <a:endParaRPr lang="en-US" dirty="0"/>
          </a:p>
        </p:txBody>
      </p:sp>
      <p:sp>
        <p:nvSpPr>
          <p:cNvPr id="16" name="Contrast Section - Text">
            <a:extLst>
              <a:ext uri="{FF2B5EF4-FFF2-40B4-BE49-F238E27FC236}">
                <a16:creationId xmlns:a16="http://schemas.microsoft.com/office/drawing/2014/main" id="{2EBC524D-C050-3F4A-88E2-E7EBEEE90AF0}"/>
              </a:ext>
            </a:extLst>
          </p:cNvPr>
          <p:cNvSpPr>
            <a:spLocks noGrp="1"/>
          </p:cNvSpPr>
          <p:nvPr>
            <p:ph sz="half" idx="2"/>
          </p:nvPr>
        </p:nvSpPr>
        <p:spPr>
          <a:xfrm>
            <a:off x="6383037" y="1692251"/>
            <a:ext cx="4498848" cy="3950208"/>
          </a:xfrm>
        </p:spPr>
        <p:txBody>
          <a:bodyPr/>
          <a:lstStyle/>
          <a:p>
            <a:r>
              <a:rPr lang="en-US" dirty="0"/>
              <a:t>Based on the elbow plot and gap statistic plot obtained, we decided to segment our processed and scaled data into 5 clusters for better interpretation and segmentation</a:t>
            </a:r>
          </a:p>
        </p:txBody>
      </p:sp>
      <p:pic>
        <p:nvPicPr>
          <p:cNvPr id="3" name="Picture 2">
            <a:extLst>
              <a:ext uri="{FF2B5EF4-FFF2-40B4-BE49-F238E27FC236}">
                <a16:creationId xmlns:a16="http://schemas.microsoft.com/office/drawing/2014/main" id="{64451851-074C-6852-1EDB-2D638AD7D2E1}"/>
              </a:ext>
            </a:extLst>
          </p:cNvPr>
          <p:cNvPicPr>
            <a:picLocks noChangeAspect="1"/>
          </p:cNvPicPr>
          <p:nvPr/>
        </p:nvPicPr>
        <p:blipFill>
          <a:blip r:embed="rId2"/>
          <a:stretch>
            <a:fillRect/>
          </a:stretch>
        </p:blipFill>
        <p:spPr>
          <a:xfrm>
            <a:off x="366285" y="1579036"/>
            <a:ext cx="4901658" cy="2360104"/>
          </a:xfrm>
          <a:prstGeom prst="rect">
            <a:avLst/>
          </a:prstGeom>
        </p:spPr>
      </p:pic>
      <p:pic>
        <p:nvPicPr>
          <p:cNvPr id="5" name="Picture 4">
            <a:extLst>
              <a:ext uri="{FF2B5EF4-FFF2-40B4-BE49-F238E27FC236}">
                <a16:creationId xmlns:a16="http://schemas.microsoft.com/office/drawing/2014/main" id="{CF8E218B-F38B-7259-6424-4811D311A625}"/>
              </a:ext>
            </a:extLst>
          </p:cNvPr>
          <p:cNvPicPr>
            <a:picLocks noChangeAspect="1"/>
          </p:cNvPicPr>
          <p:nvPr/>
        </p:nvPicPr>
        <p:blipFill>
          <a:blip r:embed="rId3"/>
          <a:stretch>
            <a:fillRect/>
          </a:stretch>
        </p:blipFill>
        <p:spPr>
          <a:xfrm>
            <a:off x="366285" y="4008474"/>
            <a:ext cx="4901658" cy="2592999"/>
          </a:xfrm>
          <a:prstGeom prst="rect">
            <a:avLst/>
          </a:prstGeom>
        </p:spPr>
      </p:pic>
    </p:spTree>
    <p:extLst>
      <p:ext uri="{BB962C8B-B14F-4D97-AF65-F5344CB8AC3E}">
        <p14:creationId xmlns:p14="http://schemas.microsoft.com/office/powerpoint/2010/main" val="108257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F5871362-CBEC-2B6C-36C4-FA7D90AC7112}"/>
              </a:ext>
            </a:extLst>
          </p:cNvPr>
          <p:cNvSpPr>
            <a:spLocks noGrp="1"/>
          </p:cNvSpPr>
          <p:nvPr>
            <p:ph type="title"/>
          </p:nvPr>
        </p:nvSpPr>
        <p:spPr>
          <a:xfrm>
            <a:off x="232359" y="712382"/>
            <a:ext cx="11708004" cy="1378166"/>
          </a:xfrm>
        </p:spPr>
        <p:txBody>
          <a:bodyPr vert="horz" lIns="91440" tIns="45720" rIns="91440" bIns="45720" rtlCol="0" anchor="ctr">
            <a:normAutofit fontScale="90000"/>
          </a:bodyPr>
          <a:lstStyle/>
          <a:p>
            <a:pPr algn="ctr"/>
            <a:r>
              <a:rPr lang="en-US" dirty="0">
                <a:solidFill>
                  <a:schemeClr val="tx1"/>
                </a:solidFill>
              </a:rPr>
              <a:t>The below plots highlights the dominant industry prevalent in each cluster(cluster-wise segmentation of each industry)</a:t>
            </a:r>
          </a:p>
        </p:txBody>
      </p:sp>
      <p:pic>
        <p:nvPicPr>
          <p:cNvPr id="4" name="Content Placeholder 3">
            <a:extLst>
              <a:ext uri="{FF2B5EF4-FFF2-40B4-BE49-F238E27FC236}">
                <a16:creationId xmlns:a16="http://schemas.microsoft.com/office/drawing/2014/main" id="{D58DA004-959B-C214-94DA-86A45E0F900B}"/>
              </a:ext>
            </a:extLst>
          </p:cNvPr>
          <p:cNvPicPr>
            <a:picLocks noGrp="1" noChangeAspect="1"/>
          </p:cNvPicPr>
          <p:nvPr>
            <p:ph idx="1"/>
          </p:nvPr>
        </p:nvPicPr>
        <p:blipFill>
          <a:blip r:embed="rId2"/>
          <a:stretch>
            <a:fillRect/>
          </a:stretch>
        </p:blipFill>
        <p:spPr>
          <a:xfrm>
            <a:off x="7878726" y="2381694"/>
            <a:ext cx="4061637" cy="3763924"/>
          </a:xfrm>
          <a:prstGeom prst="rect">
            <a:avLst/>
          </a:prstGeom>
        </p:spPr>
      </p:pic>
      <p:pic>
        <p:nvPicPr>
          <p:cNvPr id="12" name="Picture 11">
            <a:extLst>
              <a:ext uri="{FF2B5EF4-FFF2-40B4-BE49-F238E27FC236}">
                <a16:creationId xmlns:a16="http://schemas.microsoft.com/office/drawing/2014/main" id="{53B58A41-5CA4-F1EF-2A51-6B50493D2FCD}"/>
              </a:ext>
            </a:extLst>
          </p:cNvPr>
          <p:cNvPicPr>
            <a:picLocks noChangeAspect="1"/>
          </p:cNvPicPr>
          <p:nvPr/>
        </p:nvPicPr>
        <p:blipFill>
          <a:blip r:embed="rId3"/>
          <a:stretch>
            <a:fillRect/>
          </a:stretch>
        </p:blipFill>
        <p:spPr>
          <a:xfrm>
            <a:off x="232358" y="2381693"/>
            <a:ext cx="6902089" cy="4088501"/>
          </a:xfrm>
          <a:prstGeom prst="rect">
            <a:avLst/>
          </a:prstGeom>
        </p:spPr>
      </p:pic>
    </p:spTree>
    <p:extLst>
      <p:ext uri="{BB962C8B-B14F-4D97-AF65-F5344CB8AC3E}">
        <p14:creationId xmlns:p14="http://schemas.microsoft.com/office/powerpoint/2010/main" val="67173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566928" y="2154297"/>
            <a:ext cx="5169993" cy="1152429"/>
          </a:xfrm>
        </p:spPr>
        <p:txBody>
          <a:bodyPr anchor="b">
            <a:normAutofit fontScale="90000"/>
          </a:bodyPr>
          <a:lstStyle/>
          <a:p>
            <a:r>
              <a:rPr lang="en-US" sz="5400" dirty="0"/>
              <a:t>Feature Importance Analysis</a:t>
            </a:r>
          </a:p>
        </p:txBody>
      </p:sp>
      <p:sp>
        <p:nvSpPr>
          <p:cNvPr id="3" name="Slide Text">
            <a:extLst>
              <a:ext uri="{FF2B5EF4-FFF2-40B4-BE49-F238E27FC236}">
                <a16:creationId xmlns:a16="http://schemas.microsoft.com/office/drawing/2014/main" id="{3CA49974-DF4B-1F47-B7B0-A6B56256146F}"/>
              </a:ext>
            </a:extLst>
          </p:cNvPr>
          <p:cNvSpPr>
            <a:spLocks noGrp="1"/>
          </p:cNvSpPr>
          <p:nvPr>
            <p:ph idx="1"/>
          </p:nvPr>
        </p:nvSpPr>
        <p:spPr>
          <a:xfrm>
            <a:off x="566928" y="3912781"/>
            <a:ext cx="5044732" cy="2240884"/>
          </a:xfrm>
        </p:spPr>
        <p:txBody>
          <a:bodyPr>
            <a:normAutofit/>
          </a:bodyPr>
          <a:lstStyle/>
          <a:p>
            <a:pPr marL="0" indent="0">
              <a:lnSpc>
                <a:spcPct val="120000"/>
              </a:lnSpc>
              <a:spcAft>
                <a:spcPts val="600"/>
              </a:spcAft>
              <a:buNone/>
            </a:pPr>
            <a:r>
              <a:rPr lang="en-US" sz="1700" dirty="0"/>
              <a:t>We used </a:t>
            </a:r>
            <a:r>
              <a:rPr lang="en-US" sz="1700" dirty="0" err="1"/>
              <a:t>XGBoost</a:t>
            </a:r>
            <a:r>
              <a:rPr lang="en-US" sz="1700" dirty="0"/>
              <a:t> to </a:t>
            </a:r>
            <a:r>
              <a:rPr lang="en-US" sz="1700" dirty="0" err="1"/>
              <a:t>analyse</a:t>
            </a:r>
            <a:r>
              <a:rPr lang="en-US" sz="1700" dirty="0"/>
              <a:t> features importance as to what feature are contributing the most towards the analysis and as per the plot you can see that the open, high and low values of each stock seem to have a high emphasis on the analysis</a:t>
            </a:r>
          </a:p>
        </p:txBody>
      </p:sp>
      <p:pic>
        <p:nvPicPr>
          <p:cNvPr id="8" name="Picture 7">
            <a:extLst>
              <a:ext uri="{FF2B5EF4-FFF2-40B4-BE49-F238E27FC236}">
                <a16:creationId xmlns:a16="http://schemas.microsoft.com/office/drawing/2014/main" id="{72CFB214-07B3-4370-1704-A36E57970165}"/>
              </a:ext>
            </a:extLst>
          </p:cNvPr>
          <p:cNvPicPr>
            <a:picLocks noChangeAspect="1"/>
          </p:cNvPicPr>
          <p:nvPr/>
        </p:nvPicPr>
        <p:blipFill>
          <a:blip r:embed="rId2"/>
          <a:stretch>
            <a:fillRect/>
          </a:stretch>
        </p:blipFill>
        <p:spPr>
          <a:xfrm>
            <a:off x="5747554" y="653037"/>
            <a:ext cx="6205352" cy="5545311"/>
          </a:xfrm>
          <a:prstGeom prst="rect">
            <a:avLst/>
          </a:prstGeom>
        </p:spPr>
      </p:pic>
    </p:spTree>
    <p:extLst>
      <p:ext uri="{BB962C8B-B14F-4D97-AF65-F5344CB8AC3E}">
        <p14:creationId xmlns:p14="http://schemas.microsoft.com/office/powerpoint/2010/main" val="2801579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26C5-C52F-F949-A47F-7A5D9EEEAA93}"/>
              </a:ext>
            </a:extLst>
          </p:cNvPr>
          <p:cNvSpPr>
            <a:spLocks noGrp="1"/>
          </p:cNvSpPr>
          <p:nvPr>
            <p:ph type="title"/>
          </p:nvPr>
        </p:nvSpPr>
        <p:spPr/>
        <p:txBody>
          <a:bodyPr/>
          <a:lstStyle/>
          <a:p>
            <a:r>
              <a:rPr lang="en-US" dirty="0"/>
              <a:t>Forecasting future price trends using ARIMA</a:t>
            </a:r>
          </a:p>
        </p:txBody>
      </p:sp>
      <p:sp>
        <p:nvSpPr>
          <p:cNvPr id="8" name="Content Placeholder 7">
            <a:extLst>
              <a:ext uri="{FF2B5EF4-FFF2-40B4-BE49-F238E27FC236}">
                <a16:creationId xmlns:a16="http://schemas.microsoft.com/office/drawing/2014/main" id="{FA86E582-904A-B6B6-33AD-C4C7DEFA540D}"/>
              </a:ext>
            </a:extLst>
          </p:cNvPr>
          <p:cNvSpPr>
            <a:spLocks noGrp="1"/>
          </p:cNvSpPr>
          <p:nvPr>
            <p:ph idx="1"/>
          </p:nvPr>
        </p:nvSpPr>
        <p:spPr>
          <a:xfrm>
            <a:off x="566928" y="2185416"/>
            <a:ext cx="4681477" cy="3968249"/>
          </a:xfrm>
        </p:spPr>
        <p:txBody>
          <a:bodyPr/>
          <a:lstStyle/>
          <a:p>
            <a:r>
              <a:rPr lang="en-US" dirty="0"/>
              <a:t>After clustering our data into different industry segments and identifying the most dominant one, we are using the ARIMA model here to predict the price for next 60 days for ‘Apple’</a:t>
            </a:r>
          </a:p>
        </p:txBody>
      </p:sp>
      <p:pic>
        <p:nvPicPr>
          <p:cNvPr id="7" name="Picture 6">
            <a:extLst>
              <a:ext uri="{FF2B5EF4-FFF2-40B4-BE49-F238E27FC236}">
                <a16:creationId xmlns:a16="http://schemas.microsoft.com/office/drawing/2014/main" id="{7E7213F3-7A37-ECA0-0768-5B029298F14F}"/>
              </a:ext>
            </a:extLst>
          </p:cNvPr>
          <p:cNvPicPr>
            <a:picLocks noChangeAspect="1"/>
          </p:cNvPicPr>
          <p:nvPr/>
        </p:nvPicPr>
        <p:blipFill>
          <a:blip r:embed="rId2"/>
          <a:stretch>
            <a:fillRect/>
          </a:stretch>
        </p:blipFill>
        <p:spPr>
          <a:xfrm>
            <a:off x="6096000" y="1665962"/>
            <a:ext cx="5766148" cy="4396635"/>
          </a:xfrm>
          <a:prstGeom prst="rect">
            <a:avLst/>
          </a:prstGeom>
        </p:spPr>
      </p:pic>
    </p:spTree>
    <p:extLst>
      <p:ext uri="{BB962C8B-B14F-4D97-AF65-F5344CB8AC3E}">
        <p14:creationId xmlns:p14="http://schemas.microsoft.com/office/powerpoint/2010/main" val="150825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D8FCB22-2DC7-E144-8B90-49F436AB4F01}"/>
              </a:ext>
            </a:extLst>
          </p:cNvPr>
          <p:cNvSpPr>
            <a:spLocks noGrp="1"/>
          </p:cNvSpPr>
          <p:nvPr>
            <p:ph type="title"/>
          </p:nvPr>
        </p:nvSpPr>
        <p:spPr>
          <a:xfrm>
            <a:off x="566928" y="1111309"/>
            <a:ext cx="4248912" cy="590931"/>
          </a:xfrm>
        </p:spPr>
        <p:txBody>
          <a:bodyPr/>
          <a:lstStyle/>
          <a:p>
            <a:r>
              <a:rPr lang="en-US" dirty="0"/>
              <a:t>Conclusion</a:t>
            </a:r>
          </a:p>
        </p:txBody>
      </p:sp>
      <p:sp>
        <p:nvSpPr>
          <p:cNvPr id="3" name="Slide Text">
            <a:extLst>
              <a:ext uri="{FF2B5EF4-FFF2-40B4-BE49-F238E27FC236}">
                <a16:creationId xmlns:a16="http://schemas.microsoft.com/office/drawing/2014/main" id="{6009897C-A3BC-2848-B684-A4F3D9EAC8F1}"/>
              </a:ext>
            </a:extLst>
          </p:cNvPr>
          <p:cNvSpPr>
            <a:spLocks noGrp="1"/>
          </p:cNvSpPr>
          <p:nvPr>
            <p:ph idx="1"/>
          </p:nvPr>
        </p:nvSpPr>
        <p:spPr>
          <a:xfrm>
            <a:off x="566927" y="1702240"/>
            <a:ext cx="10869335" cy="4451425"/>
          </a:xfrm>
        </p:spPr>
        <p:txBody>
          <a:bodyPr/>
          <a:lstStyle/>
          <a:p>
            <a:pPr algn="l">
              <a:buFont typeface="Arial" panose="020B0604020202020204" pitchFamily="34" charset="0"/>
              <a:buChar char="•"/>
            </a:pPr>
            <a:r>
              <a:rPr lang="en-US" sz="2400" b="0" i="0" dirty="0">
                <a:solidFill>
                  <a:srgbClr val="0D0D0D"/>
                </a:solidFill>
                <a:effectLst/>
                <a:highlight>
                  <a:srgbClr val="FFFFFF"/>
                </a:highlight>
                <a:latin typeface="Söhne"/>
              </a:rPr>
              <a:t>By leveraging data mining, statistical analysis, and machine learning techniques to analyze historical stock price data, we are able to segment the stocks within industry sectors, analyze feature importance, and forecast future price trends as well.</a:t>
            </a:r>
          </a:p>
          <a:p>
            <a:pPr algn="l">
              <a:buFont typeface="Arial" panose="020B0604020202020204" pitchFamily="34" charset="0"/>
              <a:buChar char="•"/>
            </a:pPr>
            <a:r>
              <a:rPr lang="en-US" sz="2400" b="0" i="0" dirty="0">
                <a:solidFill>
                  <a:srgbClr val="0D0D0D"/>
                </a:solidFill>
                <a:effectLst/>
                <a:highlight>
                  <a:srgbClr val="FFFFFF"/>
                </a:highlight>
                <a:latin typeface="Söhne"/>
              </a:rPr>
              <a:t>Based on the analysis provided, Investors can tailor their investment strategies based on the dominant industries within each cluster. For example, cluster 1 and 5, dominated by food-related companies, may appeal more to investors seeking stable and defensive investments, while clusters 2, </a:t>
            </a:r>
            <a:r>
              <a:rPr lang="en-US" sz="2400" dirty="0">
                <a:solidFill>
                  <a:srgbClr val="0D0D0D"/>
                </a:solidFill>
                <a:highlight>
                  <a:srgbClr val="FFFFFF"/>
                </a:highlight>
                <a:latin typeface="Söhne"/>
              </a:rPr>
              <a:t>3</a:t>
            </a:r>
            <a:r>
              <a:rPr lang="en-US" sz="2400" b="0" i="0" dirty="0">
                <a:solidFill>
                  <a:srgbClr val="0D0D0D"/>
                </a:solidFill>
                <a:effectLst/>
                <a:highlight>
                  <a:srgbClr val="FFFFFF"/>
                </a:highlight>
                <a:latin typeface="Söhne"/>
              </a:rPr>
              <a:t>, and 4, with a focus on technology, may attract investors interested in growth-oriented opportunities.</a:t>
            </a:r>
          </a:p>
          <a:p>
            <a:pPr marL="0" indent="0">
              <a:spcAft>
                <a:spcPts val="600"/>
              </a:spcAft>
              <a:buNone/>
            </a:pPr>
            <a:endParaRPr lang="en-US" dirty="0"/>
          </a:p>
        </p:txBody>
      </p:sp>
    </p:spTree>
    <p:extLst>
      <p:ext uri="{BB962C8B-B14F-4D97-AF65-F5344CB8AC3E}">
        <p14:creationId xmlns:p14="http://schemas.microsoft.com/office/powerpoint/2010/main" val="2921135351"/>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588</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Regular</vt:lpstr>
      <vt:lpstr>Söhne</vt:lpstr>
      <vt:lpstr>System Font Regular</vt:lpstr>
      <vt:lpstr>Office Theme</vt:lpstr>
      <vt:lpstr>EAS 509 – Group18 Abhinav Nehra Kumar Utkarsh Gaurav Kumar Jha</vt:lpstr>
      <vt:lpstr>Introduction</vt:lpstr>
      <vt:lpstr>Methods</vt:lpstr>
      <vt:lpstr>Results &amp; Discussions</vt:lpstr>
      <vt:lpstr>Elbow vs Gap Statistic method</vt:lpstr>
      <vt:lpstr>The below plots highlights the dominant industry prevalent in each cluster(cluster-wise segmentation of each industry)</vt:lpstr>
      <vt:lpstr>Feature Importance Analysis</vt:lpstr>
      <vt:lpstr>Forecasting future price trends using ARIMA</vt:lpstr>
      <vt:lpstr>Conclusion</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Gaurav J</cp:lastModifiedBy>
  <cp:revision>102</cp:revision>
  <dcterms:created xsi:type="dcterms:W3CDTF">2019-04-04T19:20:28Z</dcterms:created>
  <dcterms:modified xsi:type="dcterms:W3CDTF">2024-05-11T22:24:15Z</dcterms:modified>
  <cp:category/>
</cp:coreProperties>
</file>