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4" r:id="rId4"/>
    <p:sldId id="266" r:id="rId5"/>
    <p:sldId id="258" r:id="rId6"/>
    <p:sldId id="259" r:id="rId7"/>
    <p:sldId id="486" r:id="rId8"/>
    <p:sldId id="487" r:id="rId9"/>
    <p:sldId id="260" r:id="rId10"/>
    <p:sldId id="269" r:id="rId11"/>
    <p:sldId id="270" r:id="rId12"/>
    <p:sldId id="261" r:id="rId13"/>
    <p:sldId id="262" r:id="rId14"/>
    <p:sldId id="273" r:id="rId15"/>
    <p:sldId id="272" r:id="rId16"/>
    <p:sldId id="271"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3" d="100"/>
          <a:sy n="63" d="100"/>
        </p:scale>
        <p:origin x="138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097A881-AEDF-416B-B9D2-4BE7250CE670}"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C860E-55F4-4F4C-B8C7-35083180B256}"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C097A881-AEDF-416B-B9D2-4BE7250CE670}"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C860E-55F4-4F4C-B8C7-35083180B25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097A881-AEDF-416B-B9D2-4BE7250CE670}"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C860E-55F4-4F4C-B8C7-35083180B25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171450" y="246621"/>
            <a:ext cx="8686800" cy="920336"/>
          </a:xfrm>
        </p:spPr>
        <p:txBody>
          <a:bodyPr lIns="0" tIns="0" rIns="0" bIns="0" anchor="b">
            <a:noAutofit/>
          </a:bodyPr>
          <a:lstStyle>
            <a:lvl1pPr>
              <a:defRPr sz="2461"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p:nvSpPr>
        <p:spPr>
          <a:xfrm rot="10800000">
            <a:off x="386954" y="-16721"/>
            <a:ext cx="943964"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p:nvSpPr>
        <p:spPr>
          <a:xfrm>
            <a:off x="8528753" y="6409401"/>
            <a:ext cx="210038"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8522774" y="6455743"/>
            <a:ext cx="220845" cy="187367"/>
          </a:xfrm>
        </p:spPr>
        <p:txBody>
          <a:bodyPr lIns="0" tIns="0" rIns="0" bIns="0"/>
          <a:lstStyle>
            <a:lvl1pPr algn="ctr">
              <a:defRPr sz="692">
                <a:solidFill>
                  <a:schemeClr val="bg1"/>
                </a:solidFill>
                <a:latin typeface="+mn-lt"/>
              </a:defRPr>
            </a:lvl1pPr>
          </a:lstStyle>
          <a:p>
            <a:fld id="{B6F15528-21DE-4FAA-801E-634DDDAF4B2B}" type="slidenum">
              <a:rPr lang="en-US" smtClean="0"/>
              <a:pPr/>
              <a:t>‹#›</a:t>
            </a:fld>
            <a:endParaRPr lang="en-US"/>
          </a:p>
        </p:txBody>
      </p:sp>
      <p:pic>
        <p:nvPicPr>
          <p:cNvPr id="15" name="Picture 3" descr="C:\25July2018\Data\ArunPersonal\CanWork\DoItSkillsTrainingWebsite\DoItSKillsLogoDDDD\Logojoy download (7137b915-85a7-11e8-9b81-f76bf13973c9)\png\dark_logo_transparen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6112832"/>
            <a:ext cx="2091774" cy="74553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6627016-BFC4-46D4-89DB-F72E3C3461EC}"/>
              </a:ext>
            </a:extLst>
          </p:cNvPr>
          <p:cNvSpPr/>
          <p:nvPr/>
        </p:nvSpPr>
        <p:spPr>
          <a:xfrm rot="10800000">
            <a:off x="386954" y="-16722"/>
            <a:ext cx="943964" cy="2453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noProof="0" dirty="0">
              <a:solidFill>
                <a:schemeClr val="bg1"/>
              </a:solidFill>
            </a:endParaRPr>
          </a:p>
        </p:txBody>
      </p:sp>
      <p:sp>
        <p:nvSpPr>
          <p:cNvPr id="11" name="Content Placeholder 2"/>
          <p:cNvSpPr>
            <a:spLocks noGrp="1"/>
          </p:cNvSpPr>
          <p:nvPr>
            <p:ph idx="1"/>
          </p:nvPr>
        </p:nvSpPr>
        <p:spPr>
          <a:xfrm>
            <a:off x="171450" y="1295401"/>
            <a:ext cx="8686800" cy="481743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2770035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C097A881-AEDF-416B-B9D2-4BE7250CE670}"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C860E-55F4-4F4C-B8C7-35083180B25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097A881-AEDF-416B-B9D2-4BE7250CE670}"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C860E-55F4-4F4C-B8C7-35083180B256}"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097A881-AEDF-416B-B9D2-4BE7250CE670}" type="datetimeFigureOut">
              <a:rPr lang="en-US" smtClean="0"/>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9C860E-55F4-4F4C-B8C7-35083180B25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097A881-AEDF-416B-B9D2-4BE7250CE670}" type="datetimeFigureOut">
              <a:rPr lang="en-US" smtClean="0"/>
              <a:t>7/7/2021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9C860E-55F4-4F4C-B8C7-35083180B256}"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C097A881-AEDF-416B-B9D2-4BE7250CE670}" type="datetimeFigureOut">
              <a:rPr lang="en-US" smtClean="0"/>
              <a:t>7/7/2021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9C860E-55F4-4F4C-B8C7-35083180B25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7A881-AEDF-416B-B9D2-4BE7250CE670}" type="datetimeFigureOut">
              <a:rPr lang="en-US" smtClean="0"/>
              <a:t>7/7/2021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9C860E-55F4-4F4C-B8C7-35083180B25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097A881-AEDF-416B-B9D2-4BE7250CE670}" type="datetimeFigureOut">
              <a:rPr lang="en-US" smtClean="0"/>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9C860E-55F4-4F4C-B8C7-35083180B256}"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097A881-AEDF-416B-B9D2-4BE7250CE670}" type="datetimeFigureOut">
              <a:rPr lang="en-US" smtClean="0"/>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9C860E-55F4-4F4C-B8C7-35083180B25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097A881-AEDF-416B-B9D2-4BE7250CE670}" type="datetimeFigureOut">
              <a:rPr lang="en-US" smtClean="0"/>
              <a:t>7/7/2021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89C860E-55F4-4F4C-B8C7-35083180B25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1999" y="2209800"/>
            <a:ext cx="5127301" cy="1015663"/>
          </a:xfrm>
          <a:prstGeom prst="rect">
            <a:avLst/>
          </a:prstGeom>
          <a:noFill/>
        </p:spPr>
        <p:txBody>
          <a:bodyPr wrap="none" rtlCol="0">
            <a:spAutoFit/>
          </a:bodyPr>
          <a:lstStyle/>
          <a:p>
            <a:r>
              <a:rPr lang="en-US" sz="6000" dirty="0">
                <a:solidFill>
                  <a:srgbClr val="FF0000"/>
                </a:solidFill>
              </a:rPr>
              <a:t>ACF vs. PACF</a:t>
            </a:r>
          </a:p>
        </p:txBody>
      </p:sp>
    </p:spTree>
    <p:extLst>
      <p:ext uri="{BB962C8B-B14F-4D97-AF65-F5344CB8AC3E}">
        <p14:creationId xmlns:p14="http://schemas.microsoft.com/office/powerpoint/2010/main" val="555088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447800"/>
            <a:ext cx="4876800" cy="5153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2B981A84-E5CA-4EA4-84A8-D1A3EA179BA7}"/>
              </a:ext>
            </a:extLst>
          </p:cNvPr>
          <p:cNvSpPr txBox="1"/>
          <p:nvPr/>
        </p:nvSpPr>
        <p:spPr>
          <a:xfrm>
            <a:off x="48959" y="76200"/>
            <a:ext cx="1828799" cy="6986528"/>
          </a:xfrm>
          <a:prstGeom prst="rect">
            <a:avLst/>
          </a:prstGeom>
          <a:noFill/>
        </p:spPr>
        <p:txBody>
          <a:bodyPr wrap="square" rtlCol="0">
            <a:spAutoFit/>
          </a:bodyPr>
          <a:lstStyle/>
          <a:p>
            <a:r>
              <a:rPr lang="en-IN" sz="1600" dirty="0"/>
              <a:t>We should check ACF and PACF together. </a:t>
            </a:r>
            <a:br>
              <a:rPr lang="en-IN" sz="1600" dirty="0"/>
            </a:br>
            <a:endParaRPr lang="en-IN" sz="1600" dirty="0"/>
          </a:p>
          <a:p>
            <a:r>
              <a:rPr lang="en-IN" sz="1600" dirty="0"/>
              <a:t>In ACF there are several Significant values (lines) that are crossing the threshold.</a:t>
            </a:r>
          </a:p>
          <a:p>
            <a:endParaRPr lang="en-IN" sz="1600" dirty="0"/>
          </a:p>
          <a:p>
            <a:r>
              <a:rPr lang="en-IN" sz="1600" dirty="0"/>
              <a:t>In PACF there are 2 Significant values (lines) that are crossing the threshold</a:t>
            </a:r>
          </a:p>
          <a:p>
            <a:endParaRPr lang="en-IN" sz="1600" dirty="0"/>
          </a:p>
          <a:p>
            <a:r>
              <a:rPr lang="en-IN" sz="1600" dirty="0"/>
              <a:t>Here we use AR(2), 2</a:t>
            </a:r>
            <a:r>
              <a:rPr lang="en-IN" sz="1600" baseline="30000" dirty="0"/>
              <a:t>nd</a:t>
            </a:r>
            <a:r>
              <a:rPr lang="en-IN" sz="1600" dirty="0"/>
              <a:t> order AR model because we need to only yesterday and day before yesterday to predict today value.</a:t>
            </a:r>
          </a:p>
          <a:p>
            <a:endParaRPr lang="en-IN" sz="1600" dirty="0"/>
          </a:p>
          <a:p>
            <a:endParaRPr lang="en-IN" sz="1600" dirty="0"/>
          </a:p>
        </p:txBody>
      </p:sp>
      <p:cxnSp>
        <p:nvCxnSpPr>
          <p:cNvPr id="9" name="Straight Arrow Connector 8">
            <a:extLst>
              <a:ext uri="{FF2B5EF4-FFF2-40B4-BE49-F238E27FC236}">
                <a16:creationId xmlns:a16="http://schemas.microsoft.com/office/drawing/2014/main" id="{7B032E5A-ADF5-4677-B494-642C61090905}"/>
              </a:ext>
            </a:extLst>
          </p:cNvPr>
          <p:cNvCxnSpPr/>
          <p:nvPr/>
        </p:nvCxnSpPr>
        <p:spPr>
          <a:xfrm flipH="1">
            <a:off x="6477000" y="1905000"/>
            <a:ext cx="7620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C870FE3-158B-4657-A42B-0AFBEB7311BA}"/>
              </a:ext>
            </a:extLst>
          </p:cNvPr>
          <p:cNvCxnSpPr/>
          <p:nvPr/>
        </p:nvCxnSpPr>
        <p:spPr>
          <a:xfrm flipH="1" flipV="1">
            <a:off x="6477000" y="3124200"/>
            <a:ext cx="9906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FC322DC-1D41-4B14-A330-84B17D1C9EA8}"/>
              </a:ext>
            </a:extLst>
          </p:cNvPr>
          <p:cNvSpPr txBox="1"/>
          <p:nvPr/>
        </p:nvSpPr>
        <p:spPr>
          <a:xfrm>
            <a:off x="7142480" y="4110335"/>
            <a:ext cx="2257361" cy="923330"/>
          </a:xfrm>
          <a:prstGeom prst="rect">
            <a:avLst/>
          </a:prstGeom>
          <a:noFill/>
        </p:spPr>
        <p:txBody>
          <a:bodyPr wrap="square" rtlCol="0">
            <a:spAutoFit/>
          </a:bodyPr>
          <a:lstStyle/>
          <a:p>
            <a:r>
              <a:rPr lang="en-IN" dirty="0"/>
              <a:t>Blue Lines are significance thresholds</a:t>
            </a:r>
          </a:p>
        </p:txBody>
      </p:sp>
      <p:sp>
        <p:nvSpPr>
          <p:cNvPr id="14" name="TextBox 13">
            <a:extLst>
              <a:ext uri="{FF2B5EF4-FFF2-40B4-BE49-F238E27FC236}">
                <a16:creationId xmlns:a16="http://schemas.microsoft.com/office/drawing/2014/main" id="{CC57A8DA-9F48-4E71-A6E1-B6D9D08D0B82}"/>
              </a:ext>
            </a:extLst>
          </p:cNvPr>
          <p:cNvSpPr txBox="1"/>
          <p:nvPr/>
        </p:nvSpPr>
        <p:spPr>
          <a:xfrm>
            <a:off x="7167880" y="1131332"/>
            <a:ext cx="2257361" cy="923330"/>
          </a:xfrm>
          <a:prstGeom prst="rect">
            <a:avLst/>
          </a:prstGeom>
          <a:noFill/>
        </p:spPr>
        <p:txBody>
          <a:bodyPr wrap="square" rtlCol="0">
            <a:spAutoFit/>
          </a:bodyPr>
          <a:lstStyle/>
          <a:p>
            <a:r>
              <a:rPr lang="en-IN" dirty="0"/>
              <a:t>Blue Lines are significance thresholds</a:t>
            </a:r>
          </a:p>
        </p:txBody>
      </p:sp>
      <p:cxnSp>
        <p:nvCxnSpPr>
          <p:cNvPr id="6" name="Straight Connector 5">
            <a:extLst>
              <a:ext uri="{FF2B5EF4-FFF2-40B4-BE49-F238E27FC236}">
                <a16:creationId xmlns:a16="http://schemas.microsoft.com/office/drawing/2014/main" id="{0535C50F-E32E-4516-9391-715054EEE68C}"/>
              </a:ext>
            </a:extLst>
          </p:cNvPr>
          <p:cNvCxnSpPr/>
          <p:nvPr/>
        </p:nvCxnSpPr>
        <p:spPr>
          <a:xfrm flipV="1">
            <a:off x="2895600" y="2054662"/>
            <a:ext cx="0" cy="155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E33995F-6B64-46F5-932C-265B25D1CAD8}"/>
              </a:ext>
            </a:extLst>
          </p:cNvPr>
          <p:cNvCxnSpPr/>
          <p:nvPr/>
        </p:nvCxnSpPr>
        <p:spPr>
          <a:xfrm flipV="1">
            <a:off x="3200400" y="3352800"/>
            <a:ext cx="0" cy="155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7DCF8C1-9E10-43F9-82D9-2071102AF906}"/>
              </a:ext>
            </a:extLst>
          </p:cNvPr>
          <p:cNvCxnSpPr/>
          <p:nvPr/>
        </p:nvCxnSpPr>
        <p:spPr>
          <a:xfrm flipV="1">
            <a:off x="3352800" y="3276600"/>
            <a:ext cx="0" cy="155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2F1E12C-2E71-4EEF-8C91-8C6150D1768E}"/>
              </a:ext>
            </a:extLst>
          </p:cNvPr>
          <p:cNvCxnSpPr/>
          <p:nvPr/>
        </p:nvCxnSpPr>
        <p:spPr>
          <a:xfrm flipV="1">
            <a:off x="4876800" y="2435662"/>
            <a:ext cx="0" cy="155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F368F3-ECA0-45E5-81A2-8B7DD10E34D6}"/>
              </a:ext>
            </a:extLst>
          </p:cNvPr>
          <p:cNvCxnSpPr/>
          <p:nvPr/>
        </p:nvCxnSpPr>
        <p:spPr>
          <a:xfrm flipV="1">
            <a:off x="5105400" y="2438400"/>
            <a:ext cx="0" cy="155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CC94A7-CA25-4C3A-B674-48519725FF47}"/>
              </a:ext>
            </a:extLst>
          </p:cNvPr>
          <p:cNvCxnSpPr/>
          <p:nvPr/>
        </p:nvCxnSpPr>
        <p:spPr>
          <a:xfrm flipV="1">
            <a:off x="5562600" y="3197662"/>
            <a:ext cx="0" cy="155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FC70A8B-0A2F-4355-B87B-29841B5EFB49}"/>
              </a:ext>
            </a:extLst>
          </p:cNvPr>
          <p:cNvCxnSpPr/>
          <p:nvPr/>
        </p:nvCxnSpPr>
        <p:spPr>
          <a:xfrm flipV="1">
            <a:off x="5715000" y="3200400"/>
            <a:ext cx="0" cy="155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44124FA-50F0-4419-94CD-713908E423BB}"/>
              </a:ext>
            </a:extLst>
          </p:cNvPr>
          <p:cNvCxnSpPr/>
          <p:nvPr/>
        </p:nvCxnSpPr>
        <p:spPr>
          <a:xfrm flipV="1">
            <a:off x="2895600" y="4343400"/>
            <a:ext cx="0" cy="155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658035-4553-44D2-9A3A-8B9491FFB70D}"/>
              </a:ext>
            </a:extLst>
          </p:cNvPr>
          <p:cNvCxnSpPr/>
          <p:nvPr/>
        </p:nvCxnSpPr>
        <p:spPr>
          <a:xfrm flipV="1">
            <a:off x="3048000" y="5788462"/>
            <a:ext cx="0" cy="155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97906E1-C10C-45DE-AE2B-830CAB719FB1}"/>
              </a:ext>
            </a:extLst>
          </p:cNvPr>
          <p:cNvSpPr txBox="1"/>
          <p:nvPr/>
        </p:nvSpPr>
        <p:spPr>
          <a:xfrm>
            <a:off x="2133600" y="359033"/>
            <a:ext cx="6438557" cy="369332"/>
          </a:xfrm>
          <a:prstGeom prst="rect">
            <a:avLst/>
          </a:prstGeom>
          <a:noFill/>
        </p:spPr>
        <p:txBody>
          <a:bodyPr wrap="none" rtlCol="0">
            <a:spAutoFit/>
          </a:bodyPr>
          <a:lstStyle/>
          <a:p>
            <a:r>
              <a:rPr lang="en-IN" b="1" dirty="0">
                <a:solidFill>
                  <a:srgbClr val="FF0000"/>
                </a:solidFill>
              </a:rPr>
              <a:t>Example 1 , </a:t>
            </a:r>
            <a:r>
              <a:rPr lang="en-IN" dirty="0"/>
              <a:t>with ACF and PACF chart for a particular dataset</a:t>
            </a:r>
          </a:p>
        </p:txBody>
      </p:sp>
    </p:spTree>
    <p:extLst>
      <p:ext uri="{BB962C8B-B14F-4D97-AF65-F5344CB8AC3E}">
        <p14:creationId xmlns:p14="http://schemas.microsoft.com/office/powerpoint/2010/main" val="4195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447800"/>
            <a:ext cx="4876800" cy="5153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2B981A84-E5CA-4EA4-84A8-D1A3EA179BA7}"/>
              </a:ext>
            </a:extLst>
          </p:cNvPr>
          <p:cNvSpPr txBox="1"/>
          <p:nvPr/>
        </p:nvSpPr>
        <p:spPr>
          <a:xfrm>
            <a:off x="48959" y="76200"/>
            <a:ext cx="1828799" cy="4524315"/>
          </a:xfrm>
          <a:prstGeom prst="rect">
            <a:avLst/>
          </a:prstGeom>
          <a:noFill/>
        </p:spPr>
        <p:txBody>
          <a:bodyPr wrap="square" rtlCol="0">
            <a:spAutoFit/>
          </a:bodyPr>
          <a:lstStyle/>
          <a:p>
            <a:r>
              <a:rPr lang="en-IN" sz="1600" dirty="0"/>
              <a:t>If we use MA model according to the ACT chart the are several lines that are above the significance. So if we have to make the predictions we have to consider several values, which will make our model complicated. So we are considering PACF and hence AR model</a:t>
            </a:r>
          </a:p>
        </p:txBody>
      </p:sp>
      <p:cxnSp>
        <p:nvCxnSpPr>
          <p:cNvPr id="9" name="Straight Arrow Connector 8">
            <a:extLst>
              <a:ext uri="{FF2B5EF4-FFF2-40B4-BE49-F238E27FC236}">
                <a16:creationId xmlns:a16="http://schemas.microsoft.com/office/drawing/2014/main" id="{7B032E5A-ADF5-4677-B494-642C61090905}"/>
              </a:ext>
            </a:extLst>
          </p:cNvPr>
          <p:cNvCxnSpPr/>
          <p:nvPr/>
        </p:nvCxnSpPr>
        <p:spPr>
          <a:xfrm flipH="1">
            <a:off x="6477000" y="1905000"/>
            <a:ext cx="7620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C870FE3-158B-4657-A42B-0AFBEB7311BA}"/>
              </a:ext>
            </a:extLst>
          </p:cNvPr>
          <p:cNvCxnSpPr/>
          <p:nvPr/>
        </p:nvCxnSpPr>
        <p:spPr>
          <a:xfrm flipH="1" flipV="1">
            <a:off x="6477000" y="3124200"/>
            <a:ext cx="9906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FC322DC-1D41-4B14-A330-84B17D1C9EA8}"/>
              </a:ext>
            </a:extLst>
          </p:cNvPr>
          <p:cNvSpPr txBox="1"/>
          <p:nvPr/>
        </p:nvSpPr>
        <p:spPr>
          <a:xfrm>
            <a:off x="7142480" y="4110335"/>
            <a:ext cx="2257361" cy="923330"/>
          </a:xfrm>
          <a:prstGeom prst="rect">
            <a:avLst/>
          </a:prstGeom>
          <a:noFill/>
        </p:spPr>
        <p:txBody>
          <a:bodyPr wrap="square" rtlCol="0">
            <a:spAutoFit/>
          </a:bodyPr>
          <a:lstStyle/>
          <a:p>
            <a:r>
              <a:rPr lang="en-IN" dirty="0"/>
              <a:t>Blue Lines are significance thresholds</a:t>
            </a:r>
          </a:p>
        </p:txBody>
      </p:sp>
      <p:sp>
        <p:nvSpPr>
          <p:cNvPr id="14" name="TextBox 13">
            <a:extLst>
              <a:ext uri="{FF2B5EF4-FFF2-40B4-BE49-F238E27FC236}">
                <a16:creationId xmlns:a16="http://schemas.microsoft.com/office/drawing/2014/main" id="{CC57A8DA-9F48-4E71-A6E1-B6D9D08D0B82}"/>
              </a:ext>
            </a:extLst>
          </p:cNvPr>
          <p:cNvSpPr txBox="1"/>
          <p:nvPr/>
        </p:nvSpPr>
        <p:spPr>
          <a:xfrm>
            <a:off x="7167880" y="1131332"/>
            <a:ext cx="2257361" cy="923330"/>
          </a:xfrm>
          <a:prstGeom prst="rect">
            <a:avLst/>
          </a:prstGeom>
          <a:noFill/>
        </p:spPr>
        <p:txBody>
          <a:bodyPr wrap="square" rtlCol="0">
            <a:spAutoFit/>
          </a:bodyPr>
          <a:lstStyle/>
          <a:p>
            <a:r>
              <a:rPr lang="en-IN" dirty="0"/>
              <a:t>Blue Lines are significance thresholds</a:t>
            </a:r>
          </a:p>
        </p:txBody>
      </p:sp>
      <p:cxnSp>
        <p:nvCxnSpPr>
          <p:cNvPr id="6" name="Straight Connector 5">
            <a:extLst>
              <a:ext uri="{FF2B5EF4-FFF2-40B4-BE49-F238E27FC236}">
                <a16:creationId xmlns:a16="http://schemas.microsoft.com/office/drawing/2014/main" id="{0535C50F-E32E-4516-9391-715054EEE68C}"/>
              </a:ext>
            </a:extLst>
          </p:cNvPr>
          <p:cNvCxnSpPr/>
          <p:nvPr/>
        </p:nvCxnSpPr>
        <p:spPr>
          <a:xfrm flipV="1">
            <a:off x="2895600" y="2054662"/>
            <a:ext cx="0" cy="155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E33995F-6B64-46F5-932C-265B25D1CAD8}"/>
              </a:ext>
            </a:extLst>
          </p:cNvPr>
          <p:cNvCxnSpPr/>
          <p:nvPr/>
        </p:nvCxnSpPr>
        <p:spPr>
          <a:xfrm flipV="1">
            <a:off x="3200400" y="3352800"/>
            <a:ext cx="0" cy="155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7DCF8C1-9E10-43F9-82D9-2071102AF906}"/>
              </a:ext>
            </a:extLst>
          </p:cNvPr>
          <p:cNvCxnSpPr/>
          <p:nvPr/>
        </p:nvCxnSpPr>
        <p:spPr>
          <a:xfrm flipV="1">
            <a:off x="3352800" y="3276600"/>
            <a:ext cx="0" cy="155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2F1E12C-2E71-4EEF-8C91-8C6150D1768E}"/>
              </a:ext>
            </a:extLst>
          </p:cNvPr>
          <p:cNvCxnSpPr/>
          <p:nvPr/>
        </p:nvCxnSpPr>
        <p:spPr>
          <a:xfrm flipV="1">
            <a:off x="4876800" y="2435662"/>
            <a:ext cx="0" cy="155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F368F3-ECA0-45E5-81A2-8B7DD10E34D6}"/>
              </a:ext>
            </a:extLst>
          </p:cNvPr>
          <p:cNvCxnSpPr/>
          <p:nvPr/>
        </p:nvCxnSpPr>
        <p:spPr>
          <a:xfrm flipV="1">
            <a:off x="5105400" y="2438400"/>
            <a:ext cx="0" cy="155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CC94A7-CA25-4C3A-B674-48519725FF47}"/>
              </a:ext>
            </a:extLst>
          </p:cNvPr>
          <p:cNvCxnSpPr/>
          <p:nvPr/>
        </p:nvCxnSpPr>
        <p:spPr>
          <a:xfrm flipV="1">
            <a:off x="5562600" y="3197662"/>
            <a:ext cx="0" cy="155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FC70A8B-0A2F-4355-B87B-29841B5EFB49}"/>
              </a:ext>
            </a:extLst>
          </p:cNvPr>
          <p:cNvCxnSpPr/>
          <p:nvPr/>
        </p:nvCxnSpPr>
        <p:spPr>
          <a:xfrm flipV="1">
            <a:off x="5715000" y="3200400"/>
            <a:ext cx="0" cy="155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44124FA-50F0-4419-94CD-713908E423BB}"/>
              </a:ext>
            </a:extLst>
          </p:cNvPr>
          <p:cNvCxnSpPr/>
          <p:nvPr/>
        </p:nvCxnSpPr>
        <p:spPr>
          <a:xfrm flipV="1">
            <a:off x="2895600" y="4343400"/>
            <a:ext cx="0" cy="155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658035-4553-44D2-9A3A-8B9491FFB70D}"/>
              </a:ext>
            </a:extLst>
          </p:cNvPr>
          <p:cNvCxnSpPr/>
          <p:nvPr/>
        </p:nvCxnSpPr>
        <p:spPr>
          <a:xfrm flipV="1">
            <a:off x="3048000" y="5788462"/>
            <a:ext cx="0" cy="155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9EC3DCE-7BE4-4AD0-A7AB-30665EB05D8E}"/>
              </a:ext>
            </a:extLst>
          </p:cNvPr>
          <p:cNvSpPr txBox="1"/>
          <p:nvPr/>
        </p:nvSpPr>
        <p:spPr>
          <a:xfrm>
            <a:off x="1913318" y="408662"/>
            <a:ext cx="6438557" cy="369332"/>
          </a:xfrm>
          <a:prstGeom prst="rect">
            <a:avLst/>
          </a:prstGeom>
          <a:noFill/>
        </p:spPr>
        <p:txBody>
          <a:bodyPr wrap="none" rtlCol="0">
            <a:spAutoFit/>
          </a:bodyPr>
          <a:lstStyle/>
          <a:p>
            <a:r>
              <a:rPr lang="en-IN" b="1" dirty="0">
                <a:solidFill>
                  <a:srgbClr val="FF0000"/>
                </a:solidFill>
              </a:rPr>
              <a:t>Example 1 , </a:t>
            </a:r>
            <a:r>
              <a:rPr lang="en-IN" dirty="0"/>
              <a:t>with ACF and PACF chart for a particular dataset</a:t>
            </a:r>
          </a:p>
        </p:txBody>
      </p:sp>
    </p:spTree>
    <p:extLst>
      <p:ext uri="{BB962C8B-B14F-4D97-AF65-F5344CB8AC3E}">
        <p14:creationId xmlns:p14="http://schemas.microsoft.com/office/powerpoint/2010/main" val="3655400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785892"/>
            <a:ext cx="4833938" cy="5084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a:extLst>
              <a:ext uri="{FF2B5EF4-FFF2-40B4-BE49-F238E27FC236}">
                <a16:creationId xmlns:a16="http://schemas.microsoft.com/office/drawing/2014/main" id="{9B8BCADC-E8BC-40F7-A152-7BD2B160A1EF}"/>
              </a:ext>
            </a:extLst>
          </p:cNvPr>
          <p:cNvSpPr txBox="1"/>
          <p:nvPr/>
        </p:nvSpPr>
        <p:spPr>
          <a:xfrm>
            <a:off x="152400" y="381000"/>
            <a:ext cx="6438557" cy="369332"/>
          </a:xfrm>
          <a:prstGeom prst="rect">
            <a:avLst/>
          </a:prstGeom>
          <a:noFill/>
        </p:spPr>
        <p:txBody>
          <a:bodyPr wrap="none" rtlCol="0">
            <a:spAutoFit/>
          </a:bodyPr>
          <a:lstStyle/>
          <a:p>
            <a:r>
              <a:rPr lang="en-IN" b="1" dirty="0">
                <a:solidFill>
                  <a:srgbClr val="FF0000"/>
                </a:solidFill>
              </a:rPr>
              <a:t>Example 2 , </a:t>
            </a:r>
            <a:r>
              <a:rPr lang="en-IN" dirty="0"/>
              <a:t>with ACF and PACF chart for a particular dataset</a:t>
            </a:r>
          </a:p>
        </p:txBody>
      </p:sp>
      <p:sp>
        <p:nvSpPr>
          <p:cNvPr id="7" name="TextBox 6">
            <a:extLst>
              <a:ext uri="{FF2B5EF4-FFF2-40B4-BE49-F238E27FC236}">
                <a16:creationId xmlns:a16="http://schemas.microsoft.com/office/drawing/2014/main" id="{F2DCD3FD-485D-46B0-9B3A-DC369A2FE4FD}"/>
              </a:ext>
            </a:extLst>
          </p:cNvPr>
          <p:cNvSpPr txBox="1"/>
          <p:nvPr/>
        </p:nvSpPr>
        <p:spPr>
          <a:xfrm>
            <a:off x="271462" y="796052"/>
            <a:ext cx="1828799" cy="5016758"/>
          </a:xfrm>
          <a:prstGeom prst="rect">
            <a:avLst/>
          </a:prstGeom>
          <a:noFill/>
        </p:spPr>
        <p:txBody>
          <a:bodyPr wrap="square" rtlCol="0">
            <a:spAutoFit/>
          </a:bodyPr>
          <a:lstStyle/>
          <a:p>
            <a:r>
              <a:rPr lang="en-IN" sz="1600" dirty="0"/>
              <a:t>Here we use MA model according to the ACF chart because there is only 1 line above the significance level. </a:t>
            </a:r>
          </a:p>
          <a:p>
            <a:r>
              <a:rPr lang="en-IN" sz="1600" dirty="0"/>
              <a:t>To make the predictions of today, we need to consider only yesterday value. </a:t>
            </a:r>
          </a:p>
          <a:p>
            <a:r>
              <a:rPr lang="en-IN" sz="1600" dirty="0"/>
              <a:t>So we use MA model of the order 1. </a:t>
            </a:r>
          </a:p>
          <a:p>
            <a:endParaRPr lang="en-IN" sz="1600" dirty="0"/>
          </a:p>
          <a:p>
            <a:r>
              <a:rPr lang="en-IN" sz="1600" dirty="0"/>
              <a:t>PACF has several values above significance so it is not used. </a:t>
            </a:r>
          </a:p>
        </p:txBody>
      </p:sp>
      <p:cxnSp>
        <p:nvCxnSpPr>
          <p:cNvPr id="8" name="Straight Connector 7">
            <a:extLst>
              <a:ext uri="{FF2B5EF4-FFF2-40B4-BE49-F238E27FC236}">
                <a16:creationId xmlns:a16="http://schemas.microsoft.com/office/drawing/2014/main" id="{8AC4BA12-F49A-48D1-AF7B-26F9BCD278F5}"/>
              </a:ext>
            </a:extLst>
          </p:cNvPr>
          <p:cNvCxnSpPr/>
          <p:nvPr/>
        </p:nvCxnSpPr>
        <p:spPr>
          <a:xfrm flipV="1">
            <a:off x="4780280" y="1600200"/>
            <a:ext cx="0" cy="155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396F063-8CF9-4509-B3AF-888F9EF2333F}"/>
              </a:ext>
            </a:extLst>
          </p:cNvPr>
          <p:cNvCxnSpPr/>
          <p:nvPr/>
        </p:nvCxnSpPr>
        <p:spPr>
          <a:xfrm>
            <a:off x="2100261" y="1447800"/>
            <a:ext cx="216693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0BAF030-E16B-49C4-ABAD-8F9C0F913DB6}"/>
              </a:ext>
            </a:extLst>
          </p:cNvPr>
          <p:cNvCxnSpPr>
            <a:cxnSpLocks/>
          </p:cNvCxnSpPr>
          <p:nvPr/>
        </p:nvCxnSpPr>
        <p:spPr>
          <a:xfrm>
            <a:off x="2100261" y="4800600"/>
            <a:ext cx="216693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096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6260" y="750332"/>
            <a:ext cx="4762500" cy="5008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06680" y="2596992"/>
            <a:ext cx="3576735" cy="1569660"/>
          </a:xfrm>
          <a:prstGeom prst="rect">
            <a:avLst/>
          </a:prstGeom>
          <a:noFill/>
        </p:spPr>
        <p:txBody>
          <a:bodyPr wrap="square" rtlCol="0">
            <a:spAutoFit/>
          </a:bodyPr>
          <a:lstStyle/>
          <a:p>
            <a:pPr algn="just"/>
            <a:r>
              <a:rPr lang="en-US" sz="1600" dirty="0"/>
              <a:t>But we can use another combination, we can use 1</a:t>
            </a:r>
            <a:r>
              <a:rPr lang="en-US" sz="1600" baseline="30000" dirty="0"/>
              <a:t>st</a:t>
            </a:r>
            <a:r>
              <a:rPr lang="en-US" sz="1600" dirty="0"/>
              <a:t> order MA model and 1</a:t>
            </a:r>
            <a:r>
              <a:rPr lang="en-US" sz="1600" baseline="30000" dirty="0"/>
              <a:t>st</a:t>
            </a:r>
            <a:r>
              <a:rPr lang="en-US" sz="1600" dirty="0"/>
              <a:t> AR model as combination because Yesterday’s ACF and PACF values are both significant. ARMA(1,1)</a:t>
            </a:r>
          </a:p>
        </p:txBody>
      </p:sp>
      <p:sp>
        <p:nvSpPr>
          <p:cNvPr id="7" name="TextBox 6">
            <a:extLst>
              <a:ext uri="{FF2B5EF4-FFF2-40B4-BE49-F238E27FC236}">
                <a16:creationId xmlns:a16="http://schemas.microsoft.com/office/drawing/2014/main" id="{5B02E906-10B5-4170-9613-B49CAD82BCCD}"/>
              </a:ext>
            </a:extLst>
          </p:cNvPr>
          <p:cNvSpPr txBox="1"/>
          <p:nvPr/>
        </p:nvSpPr>
        <p:spPr>
          <a:xfrm>
            <a:off x="152400" y="381000"/>
            <a:ext cx="6438557" cy="369332"/>
          </a:xfrm>
          <a:prstGeom prst="rect">
            <a:avLst/>
          </a:prstGeom>
          <a:noFill/>
        </p:spPr>
        <p:txBody>
          <a:bodyPr wrap="none" rtlCol="0">
            <a:spAutoFit/>
          </a:bodyPr>
          <a:lstStyle/>
          <a:p>
            <a:r>
              <a:rPr lang="en-IN" b="1" dirty="0">
                <a:solidFill>
                  <a:srgbClr val="FF0000"/>
                </a:solidFill>
              </a:rPr>
              <a:t>Example 3 , </a:t>
            </a:r>
            <a:r>
              <a:rPr lang="en-IN" dirty="0"/>
              <a:t>with ACF and PACF chart for a particular dataset</a:t>
            </a:r>
          </a:p>
        </p:txBody>
      </p:sp>
      <p:sp>
        <p:nvSpPr>
          <p:cNvPr id="5" name="TextBox 4">
            <a:extLst>
              <a:ext uri="{FF2B5EF4-FFF2-40B4-BE49-F238E27FC236}">
                <a16:creationId xmlns:a16="http://schemas.microsoft.com/office/drawing/2014/main" id="{788A9D15-5025-4992-B671-ACE8A6A2D432}"/>
              </a:ext>
            </a:extLst>
          </p:cNvPr>
          <p:cNvSpPr txBox="1"/>
          <p:nvPr/>
        </p:nvSpPr>
        <p:spPr>
          <a:xfrm>
            <a:off x="142240" y="750332"/>
            <a:ext cx="3352800" cy="1077218"/>
          </a:xfrm>
          <a:prstGeom prst="rect">
            <a:avLst/>
          </a:prstGeom>
          <a:noFill/>
        </p:spPr>
        <p:txBody>
          <a:bodyPr wrap="square" rtlCol="0">
            <a:spAutoFit/>
          </a:bodyPr>
          <a:lstStyle/>
          <a:p>
            <a:r>
              <a:rPr lang="en-IN" sz="1600" dirty="0"/>
              <a:t>Here ACF has many significance values but PACF has 3 significance values, so we can use 3</a:t>
            </a:r>
            <a:r>
              <a:rPr lang="en-IN" sz="1600" baseline="30000" dirty="0"/>
              <a:t>rd</a:t>
            </a:r>
            <a:r>
              <a:rPr lang="en-IN" sz="1600" dirty="0"/>
              <a:t> order AR model (PACF).</a:t>
            </a:r>
          </a:p>
        </p:txBody>
      </p:sp>
      <p:cxnSp>
        <p:nvCxnSpPr>
          <p:cNvPr id="9" name="Straight Arrow Connector 8">
            <a:extLst>
              <a:ext uri="{FF2B5EF4-FFF2-40B4-BE49-F238E27FC236}">
                <a16:creationId xmlns:a16="http://schemas.microsoft.com/office/drawing/2014/main" id="{4D6610D3-65EC-4AC4-B14C-411C8EC8F82A}"/>
              </a:ext>
            </a:extLst>
          </p:cNvPr>
          <p:cNvCxnSpPr>
            <a:cxnSpLocks/>
          </p:cNvCxnSpPr>
          <p:nvPr/>
        </p:nvCxnSpPr>
        <p:spPr>
          <a:xfrm>
            <a:off x="3356818" y="1600200"/>
            <a:ext cx="1748582" cy="1905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AEF0BEE-6B57-427C-9A30-3B62F72477A2}"/>
              </a:ext>
            </a:extLst>
          </p:cNvPr>
          <p:cNvCxnSpPr/>
          <p:nvPr/>
        </p:nvCxnSpPr>
        <p:spPr>
          <a:xfrm flipV="1">
            <a:off x="3683415" y="1600200"/>
            <a:ext cx="1345785" cy="152400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69214378-226E-4DC2-AF58-7E59B3C7DE5E}"/>
              </a:ext>
            </a:extLst>
          </p:cNvPr>
          <p:cNvSpPr/>
          <p:nvPr/>
        </p:nvSpPr>
        <p:spPr>
          <a:xfrm>
            <a:off x="4800600" y="3505200"/>
            <a:ext cx="685800" cy="1447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58D739FB-B8CE-445E-B64A-F1222F83F98C}"/>
              </a:ext>
            </a:extLst>
          </p:cNvPr>
          <p:cNvCxnSpPr>
            <a:stCxn id="6" idx="3"/>
            <a:endCxn id="6" idx="3"/>
          </p:cNvCxnSpPr>
          <p:nvPr/>
        </p:nvCxnSpPr>
        <p:spPr>
          <a:xfrm>
            <a:off x="3683415" y="338182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349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300" y="750332"/>
            <a:ext cx="4762500" cy="5008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06680" y="2596992"/>
            <a:ext cx="3576735" cy="2554545"/>
          </a:xfrm>
          <a:prstGeom prst="rect">
            <a:avLst/>
          </a:prstGeom>
          <a:noFill/>
        </p:spPr>
        <p:txBody>
          <a:bodyPr wrap="square" rtlCol="0">
            <a:spAutoFit/>
          </a:bodyPr>
          <a:lstStyle/>
          <a:p>
            <a:pPr algn="just"/>
            <a:r>
              <a:rPr lang="en-US" sz="1600" dirty="0"/>
              <a:t>Option2:</a:t>
            </a:r>
          </a:p>
          <a:p>
            <a:pPr algn="just"/>
            <a:r>
              <a:rPr lang="en-US" sz="1600" dirty="0"/>
              <a:t>But we can use another combination, we can use 1</a:t>
            </a:r>
            <a:r>
              <a:rPr lang="en-US" sz="1600" baseline="30000" dirty="0"/>
              <a:t>st</a:t>
            </a:r>
            <a:r>
              <a:rPr lang="en-US" sz="1600" dirty="0"/>
              <a:t> order MA model and 1</a:t>
            </a:r>
            <a:r>
              <a:rPr lang="en-US" sz="1600" baseline="30000" dirty="0"/>
              <a:t>st</a:t>
            </a:r>
            <a:r>
              <a:rPr lang="en-US" sz="1600" dirty="0"/>
              <a:t> AR model as combination because Yesterday’s ACF and PACF values are both significant. ARMA(1,1)</a:t>
            </a:r>
          </a:p>
          <a:p>
            <a:pPr algn="just"/>
            <a:endParaRPr lang="en-US" sz="1600" dirty="0"/>
          </a:p>
          <a:p>
            <a:pPr algn="just"/>
            <a:r>
              <a:rPr lang="en-US" sz="1600" dirty="0"/>
              <a:t>Here AR</a:t>
            </a:r>
            <a:r>
              <a:rPr lang="en-US" sz="1600" dirty="0">
                <a:solidFill>
                  <a:srgbClr val="FF0000"/>
                </a:solidFill>
              </a:rPr>
              <a:t>I</a:t>
            </a:r>
            <a:r>
              <a:rPr lang="en-US" sz="1600" dirty="0"/>
              <a:t>MA, </a:t>
            </a:r>
            <a:r>
              <a:rPr lang="en-US" sz="1600" dirty="0">
                <a:solidFill>
                  <a:srgbClr val="FF0000"/>
                </a:solidFill>
              </a:rPr>
              <a:t>I</a:t>
            </a:r>
            <a:r>
              <a:rPr lang="en-US" sz="1600" dirty="0"/>
              <a:t> represents Integrated. </a:t>
            </a:r>
          </a:p>
          <a:p>
            <a:pPr algn="just"/>
            <a:endParaRPr lang="en-US" sz="1600" dirty="0"/>
          </a:p>
        </p:txBody>
      </p:sp>
      <p:sp>
        <p:nvSpPr>
          <p:cNvPr id="7" name="TextBox 6">
            <a:extLst>
              <a:ext uri="{FF2B5EF4-FFF2-40B4-BE49-F238E27FC236}">
                <a16:creationId xmlns:a16="http://schemas.microsoft.com/office/drawing/2014/main" id="{5B02E906-10B5-4170-9613-B49CAD82BCCD}"/>
              </a:ext>
            </a:extLst>
          </p:cNvPr>
          <p:cNvSpPr txBox="1"/>
          <p:nvPr/>
        </p:nvSpPr>
        <p:spPr>
          <a:xfrm>
            <a:off x="152400" y="381000"/>
            <a:ext cx="6438557" cy="369332"/>
          </a:xfrm>
          <a:prstGeom prst="rect">
            <a:avLst/>
          </a:prstGeom>
          <a:noFill/>
        </p:spPr>
        <p:txBody>
          <a:bodyPr wrap="none" rtlCol="0">
            <a:spAutoFit/>
          </a:bodyPr>
          <a:lstStyle/>
          <a:p>
            <a:r>
              <a:rPr lang="en-IN" b="1" dirty="0">
                <a:solidFill>
                  <a:srgbClr val="FF0000"/>
                </a:solidFill>
              </a:rPr>
              <a:t>Example 3 , </a:t>
            </a:r>
            <a:r>
              <a:rPr lang="en-IN" dirty="0"/>
              <a:t>with ACF and PACF chart for a particular dataset</a:t>
            </a:r>
          </a:p>
        </p:txBody>
      </p:sp>
      <p:sp>
        <p:nvSpPr>
          <p:cNvPr id="5" name="TextBox 4">
            <a:extLst>
              <a:ext uri="{FF2B5EF4-FFF2-40B4-BE49-F238E27FC236}">
                <a16:creationId xmlns:a16="http://schemas.microsoft.com/office/drawing/2014/main" id="{788A9D15-5025-4992-B671-ACE8A6A2D432}"/>
              </a:ext>
            </a:extLst>
          </p:cNvPr>
          <p:cNvSpPr txBox="1"/>
          <p:nvPr/>
        </p:nvSpPr>
        <p:spPr>
          <a:xfrm>
            <a:off x="142240" y="750332"/>
            <a:ext cx="3352800" cy="1323439"/>
          </a:xfrm>
          <a:prstGeom prst="rect">
            <a:avLst/>
          </a:prstGeom>
          <a:noFill/>
        </p:spPr>
        <p:txBody>
          <a:bodyPr wrap="square" rtlCol="0">
            <a:spAutoFit/>
          </a:bodyPr>
          <a:lstStyle/>
          <a:p>
            <a:r>
              <a:rPr lang="en-IN" sz="1600" dirty="0"/>
              <a:t>Option1:</a:t>
            </a:r>
          </a:p>
          <a:p>
            <a:r>
              <a:rPr lang="en-IN" sz="1600" dirty="0"/>
              <a:t>Here ACF has many significance values but PACF has 3 significance values, so we can use 3</a:t>
            </a:r>
            <a:r>
              <a:rPr lang="en-IN" sz="1600" baseline="30000" dirty="0"/>
              <a:t>rd</a:t>
            </a:r>
            <a:r>
              <a:rPr lang="en-IN" sz="1600" dirty="0"/>
              <a:t> order AR model (PACF).</a:t>
            </a:r>
          </a:p>
        </p:txBody>
      </p:sp>
      <p:cxnSp>
        <p:nvCxnSpPr>
          <p:cNvPr id="9" name="Straight Arrow Connector 8">
            <a:extLst>
              <a:ext uri="{FF2B5EF4-FFF2-40B4-BE49-F238E27FC236}">
                <a16:creationId xmlns:a16="http://schemas.microsoft.com/office/drawing/2014/main" id="{4D6610D3-65EC-4AC4-B14C-411C8EC8F82A}"/>
              </a:ext>
            </a:extLst>
          </p:cNvPr>
          <p:cNvCxnSpPr>
            <a:cxnSpLocks/>
          </p:cNvCxnSpPr>
          <p:nvPr/>
        </p:nvCxnSpPr>
        <p:spPr>
          <a:xfrm>
            <a:off x="3926310" y="3352800"/>
            <a:ext cx="703994" cy="457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69214378-226E-4DC2-AF58-7E59B3C7DE5E}"/>
              </a:ext>
            </a:extLst>
          </p:cNvPr>
          <p:cNvSpPr/>
          <p:nvPr/>
        </p:nvSpPr>
        <p:spPr>
          <a:xfrm>
            <a:off x="4932473" y="1149192"/>
            <a:ext cx="172928" cy="1447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58D739FB-B8CE-445E-B64A-F1222F83F98C}"/>
              </a:ext>
            </a:extLst>
          </p:cNvPr>
          <p:cNvCxnSpPr>
            <a:stCxn id="6" idx="3"/>
            <a:endCxn id="6" idx="3"/>
          </p:cNvCxnSpPr>
          <p:nvPr/>
        </p:nvCxnSpPr>
        <p:spPr>
          <a:xfrm>
            <a:off x="3683415" y="387426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706DD7-3FC3-49FC-A22D-417CA707F193}"/>
              </a:ext>
            </a:extLst>
          </p:cNvPr>
          <p:cNvSpPr/>
          <p:nvPr/>
        </p:nvSpPr>
        <p:spPr>
          <a:xfrm>
            <a:off x="4952999" y="3505200"/>
            <a:ext cx="228601" cy="1447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Arrow Connector 3">
            <a:extLst>
              <a:ext uri="{FF2B5EF4-FFF2-40B4-BE49-F238E27FC236}">
                <a16:creationId xmlns:a16="http://schemas.microsoft.com/office/drawing/2014/main" id="{3ABF6F1E-9659-4DE5-B7DA-71E333718FB0}"/>
              </a:ext>
            </a:extLst>
          </p:cNvPr>
          <p:cNvCxnSpPr/>
          <p:nvPr/>
        </p:nvCxnSpPr>
        <p:spPr>
          <a:xfrm flipV="1">
            <a:off x="3810000" y="2209800"/>
            <a:ext cx="762000" cy="990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169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6260" y="750332"/>
            <a:ext cx="4762500" cy="5008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90500" y="1115566"/>
            <a:ext cx="3576735" cy="5016758"/>
          </a:xfrm>
          <a:prstGeom prst="rect">
            <a:avLst/>
          </a:prstGeom>
          <a:noFill/>
        </p:spPr>
        <p:txBody>
          <a:bodyPr wrap="square" rtlCol="0">
            <a:spAutoFit/>
          </a:bodyPr>
          <a:lstStyle/>
          <a:p>
            <a:pPr algn="just"/>
            <a:r>
              <a:rPr lang="en-US" sz="1600" dirty="0"/>
              <a:t>Another version of ARMA is AR</a:t>
            </a:r>
            <a:r>
              <a:rPr lang="en-US" sz="1600" dirty="0">
                <a:solidFill>
                  <a:srgbClr val="FF0000"/>
                </a:solidFill>
              </a:rPr>
              <a:t>I</a:t>
            </a:r>
            <a:r>
              <a:rPr lang="en-US" sz="1600" dirty="0"/>
              <a:t>MA. </a:t>
            </a:r>
          </a:p>
          <a:p>
            <a:pPr algn="just"/>
            <a:r>
              <a:rPr lang="en-US" sz="1600" dirty="0"/>
              <a:t>“I” stands for “Integrated”. It represents the differencing used to handle non-stationary data (i.e., time series with trends). </a:t>
            </a:r>
          </a:p>
          <a:p>
            <a:pPr algn="just"/>
            <a:endParaRPr lang="en-US" sz="1600" dirty="0"/>
          </a:p>
          <a:p>
            <a:pPr algn="just"/>
            <a:r>
              <a:rPr lang="en-US" sz="1600" dirty="0"/>
              <a:t>If the charts on the right are received after </a:t>
            </a:r>
            <a:r>
              <a:rPr lang="en-US" sz="1600" b="1" dirty="0">
                <a:solidFill>
                  <a:srgbClr val="FF0000"/>
                </a:solidFill>
              </a:rPr>
              <a:t>one-lag differencing</a:t>
            </a:r>
            <a:r>
              <a:rPr lang="en-US" sz="1600" dirty="0"/>
              <a:t>, ARMA(1,1) can be written as ARIMA(1,</a:t>
            </a:r>
            <a:r>
              <a:rPr lang="en-US" sz="1600" dirty="0">
                <a:solidFill>
                  <a:srgbClr val="FF0000"/>
                </a:solidFill>
              </a:rPr>
              <a:t>1</a:t>
            </a:r>
            <a:r>
              <a:rPr lang="en-US" sz="1600" dirty="0"/>
              <a:t>,1). </a:t>
            </a:r>
          </a:p>
          <a:p>
            <a:pPr algn="just"/>
            <a:endParaRPr lang="en-US" sz="1600" dirty="0"/>
          </a:p>
          <a:p>
            <a:pPr algn="just"/>
            <a:r>
              <a:rPr lang="en-US" sz="1600" dirty="0"/>
              <a:t>If the charts on right are received after </a:t>
            </a:r>
            <a:r>
              <a:rPr lang="en-US" sz="1600" dirty="0">
                <a:solidFill>
                  <a:srgbClr val="FF0000"/>
                </a:solidFill>
              </a:rPr>
              <a:t>one-lag differencing twice</a:t>
            </a:r>
            <a:r>
              <a:rPr lang="en-US" sz="1600" dirty="0"/>
              <a:t>, ARMA(1,1) can be written as ARIMA(1,</a:t>
            </a:r>
            <a:r>
              <a:rPr lang="en-US" sz="1600" dirty="0">
                <a:solidFill>
                  <a:srgbClr val="FF0000"/>
                </a:solidFill>
              </a:rPr>
              <a:t>2</a:t>
            </a:r>
            <a:r>
              <a:rPr lang="en-US" sz="1600" dirty="0"/>
              <a:t>,1)</a:t>
            </a:r>
          </a:p>
          <a:p>
            <a:pPr algn="just"/>
            <a:endParaRPr lang="en-US" sz="1600" dirty="0"/>
          </a:p>
          <a:p>
            <a:pPr algn="just"/>
            <a:r>
              <a:rPr lang="en-US" sz="1600" dirty="0"/>
              <a:t>If no difference is applied then ARIMA(1,</a:t>
            </a:r>
            <a:r>
              <a:rPr lang="en-US" sz="1600" dirty="0">
                <a:solidFill>
                  <a:srgbClr val="FF0000"/>
                </a:solidFill>
              </a:rPr>
              <a:t>0</a:t>
            </a:r>
            <a:r>
              <a:rPr lang="en-US" sz="1600" dirty="0"/>
              <a:t>,1)</a:t>
            </a:r>
          </a:p>
          <a:p>
            <a:pPr algn="just"/>
            <a:endParaRPr lang="en-US" sz="1600" dirty="0"/>
          </a:p>
          <a:p>
            <a:pPr algn="just"/>
            <a:r>
              <a:rPr lang="en-US" sz="1600" dirty="0"/>
              <a:t> </a:t>
            </a:r>
          </a:p>
        </p:txBody>
      </p:sp>
      <p:sp>
        <p:nvSpPr>
          <p:cNvPr id="7" name="TextBox 6">
            <a:extLst>
              <a:ext uri="{FF2B5EF4-FFF2-40B4-BE49-F238E27FC236}">
                <a16:creationId xmlns:a16="http://schemas.microsoft.com/office/drawing/2014/main" id="{5B02E906-10B5-4170-9613-B49CAD82BCCD}"/>
              </a:ext>
            </a:extLst>
          </p:cNvPr>
          <p:cNvSpPr txBox="1"/>
          <p:nvPr/>
        </p:nvSpPr>
        <p:spPr>
          <a:xfrm>
            <a:off x="152400" y="381000"/>
            <a:ext cx="6438557" cy="369332"/>
          </a:xfrm>
          <a:prstGeom prst="rect">
            <a:avLst/>
          </a:prstGeom>
          <a:noFill/>
        </p:spPr>
        <p:txBody>
          <a:bodyPr wrap="none" rtlCol="0">
            <a:spAutoFit/>
          </a:bodyPr>
          <a:lstStyle/>
          <a:p>
            <a:r>
              <a:rPr lang="en-IN" b="1" dirty="0">
                <a:solidFill>
                  <a:srgbClr val="FF0000"/>
                </a:solidFill>
              </a:rPr>
              <a:t>Example 3 , </a:t>
            </a:r>
            <a:r>
              <a:rPr lang="en-IN" dirty="0"/>
              <a:t>with ACF and PACF chart for a particular dataset</a:t>
            </a:r>
          </a:p>
        </p:txBody>
      </p:sp>
      <p:cxnSp>
        <p:nvCxnSpPr>
          <p:cNvPr id="9" name="Straight Arrow Connector 8">
            <a:extLst>
              <a:ext uri="{FF2B5EF4-FFF2-40B4-BE49-F238E27FC236}">
                <a16:creationId xmlns:a16="http://schemas.microsoft.com/office/drawing/2014/main" id="{4D6610D3-65EC-4AC4-B14C-411C8EC8F82A}"/>
              </a:ext>
            </a:extLst>
          </p:cNvPr>
          <p:cNvCxnSpPr>
            <a:cxnSpLocks/>
          </p:cNvCxnSpPr>
          <p:nvPr/>
        </p:nvCxnSpPr>
        <p:spPr>
          <a:xfrm>
            <a:off x="3731675" y="3048000"/>
            <a:ext cx="1596182" cy="16544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917046D5-25EF-48EA-87EA-8EB5E73F95B9}"/>
              </a:ext>
            </a:extLst>
          </p:cNvPr>
          <p:cNvCxnSpPr>
            <a:cxnSpLocks/>
          </p:cNvCxnSpPr>
          <p:nvPr/>
        </p:nvCxnSpPr>
        <p:spPr>
          <a:xfrm flipV="1">
            <a:off x="3767235" y="1905000"/>
            <a:ext cx="1033365" cy="990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068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Examples</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25575"/>
            <a:ext cx="4762500" cy="5008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181600" y="2590800"/>
            <a:ext cx="3576735" cy="3416320"/>
          </a:xfrm>
          <a:prstGeom prst="rect">
            <a:avLst/>
          </a:prstGeom>
          <a:noFill/>
        </p:spPr>
        <p:txBody>
          <a:bodyPr wrap="square" rtlCol="0">
            <a:spAutoFit/>
          </a:bodyPr>
          <a:lstStyle/>
          <a:p>
            <a:pPr algn="just"/>
            <a:r>
              <a:rPr lang="en-US" dirty="0"/>
              <a:t>An alternative way to write ARMA is ARIMA. “I” stands for “Integrated”. It represents the differencing used to handle non-stationary data (i.e., time series with trends). If the charts on the left are received after one-lag differencing, ARMA(1,1) can be written as ARIMA(1,1,1). If the charts on are received after one-lag differencing twice, ARMA(1,1) can be written as ARIMA(1,2,1)</a:t>
            </a:r>
          </a:p>
        </p:txBody>
      </p:sp>
    </p:spTree>
    <p:extLst>
      <p:ext uri="{BB962C8B-B14F-4D97-AF65-F5344CB8AC3E}">
        <p14:creationId xmlns:p14="http://schemas.microsoft.com/office/powerpoint/2010/main" val="79625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If …</a:t>
            </a:r>
          </a:p>
        </p:txBody>
      </p:sp>
      <p:sp>
        <p:nvSpPr>
          <p:cNvPr id="3" name="内容占位符 2"/>
          <p:cNvSpPr>
            <a:spLocks noGrp="1"/>
          </p:cNvSpPr>
          <p:nvPr>
            <p:ph idx="1"/>
          </p:nvPr>
        </p:nvSpPr>
        <p:spPr/>
        <p:txBody>
          <a:bodyPr/>
          <a:lstStyle/>
          <a:p>
            <a:r>
              <a:rPr lang="en-US" dirty="0"/>
              <a:t>If all autocorrelations are non-significant, then the series is random (white noise; the ordering matters, but the data are independent and identically distributed.) </a:t>
            </a:r>
          </a:p>
          <a:p>
            <a:endParaRPr lang="en-US" dirty="0"/>
          </a:p>
          <a:p>
            <a:r>
              <a:rPr lang="en-US" dirty="0"/>
              <a:t>If you have taken first differences and all autocorrelations are non-significant, then the series is called a random walk and you are done. (Both the mean and variance are increasing over time.)</a:t>
            </a:r>
          </a:p>
        </p:txBody>
      </p:sp>
    </p:spTree>
    <p:extLst>
      <p:ext uri="{BB962C8B-B14F-4D97-AF65-F5344CB8AC3E}">
        <p14:creationId xmlns:p14="http://schemas.microsoft.com/office/powerpoint/2010/main" val="1746370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ACF</a:t>
            </a:r>
          </a:p>
        </p:txBody>
      </p:sp>
      <p:sp>
        <p:nvSpPr>
          <p:cNvPr id="3" name="内容占位符 2"/>
          <p:cNvSpPr>
            <a:spLocks noGrp="1"/>
          </p:cNvSpPr>
          <p:nvPr>
            <p:ph idx="1"/>
          </p:nvPr>
        </p:nvSpPr>
        <p:spPr/>
        <p:txBody>
          <a:bodyPr>
            <a:normAutofit/>
          </a:bodyPr>
          <a:lstStyle/>
          <a:p>
            <a:pPr algn="just"/>
            <a:r>
              <a:rPr lang="en-US" dirty="0"/>
              <a:t>ACF (</a:t>
            </a:r>
            <a:r>
              <a:rPr lang="en-US" b="1" dirty="0"/>
              <a:t>A</a:t>
            </a:r>
            <a:r>
              <a:rPr lang="en-US" dirty="0"/>
              <a:t>uto-</a:t>
            </a:r>
            <a:r>
              <a:rPr lang="en-US" b="1" dirty="0"/>
              <a:t>C</a:t>
            </a:r>
            <a:r>
              <a:rPr lang="en-US" dirty="0"/>
              <a:t>orrelation </a:t>
            </a:r>
            <a:r>
              <a:rPr lang="en-US" b="1" dirty="0"/>
              <a:t>F</a:t>
            </a:r>
            <a:r>
              <a:rPr lang="en-US" dirty="0"/>
              <a:t>unction)</a:t>
            </a:r>
          </a:p>
          <a:p>
            <a:pPr marL="274320" lvl="1" indent="0" algn="just">
              <a:buNone/>
            </a:pPr>
            <a:r>
              <a:rPr lang="en-US" dirty="0"/>
              <a:t>The correlation between the VALUES at the current time spot and the VALUES at previous time spots. </a:t>
            </a:r>
          </a:p>
          <a:p>
            <a:pPr marL="274320" lvl="1" indent="0" algn="just">
              <a:buNone/>
            </a:pPr>
            <a:r>
              <a:rPr lang="en-US" dirty="0"/>
              <a:t>Example: </a:t>
            </a:r>
          </a:p>
          <a:p>
            <a:pPr marL="274320" lvl="1" indent="0" algn="just">
              <a:buNone/>
            </a:pPr>
            <a:r>
              <a:rPr lang="en-US" dirty="0"/>
              <a:t>-We measure the correlation between 2 days. </a:t>
            </a:r>
          </a:p>
          <a:p>
            <a:pPr marL="274320" lvl="1" indent="0" algn="just">
              <a:buNone/>
            </a:pPr>
            <a:r>
              <a:rPr lang="en-US" dirty="0"/>
              <a:t>-We can calculate the ACF of,  </a:t>
            </a:r>
            <a:r>
              <a:rPr lang="en-US" b="1" dirty="0"/>
              <a:t>Todays Stock price</a:t>
            </a:r>
            <a:r>
              <a:rPr lang="en-US" dirty="0"/>
              <a:t> is correlated with the </a:t>
            </a:r>
            <a:r>
              <a:rPr lang="en-US" b="1" dirty="0"/>
              <a:t>Stock Price of Yesterday</a:t>
            </a:r>
            <a:r>
              <a:rPr lang="en-US" dirty="0"/>
              <a:t>.</a:t>
            </a:r>
          </a:p>
          <a:p>
            <a:pPr marL="274320" lvl="1" indent="0" algn="just">
              <a:buNone/>
            </a:pPr>
            <a:r>
              <a:rPr lang="en-US" dirty="0"/>
              <a:t>-We calculate the ACF of, </a:t>
            </a:r>
            <a:r>
              <a:rPr lang="en-US" b="1" dirty="0"/>
              <a:t>Todays Stock price </a:t>
            </a:r>
            <a:r>
              <a:rPr lang="en-US" dirty="0"/>
              <a:t>is correlated with the </a:t>
            </a:r>
            <a:r>
              <a:rPr lang="en-US" b="1" dirty="0"/>
              <a:t>Stock Price of (day before yesterday) 2 days back. We</a:t>
            </a:r>
            <a:r>
              <a:rPr lang="en-US" dirty="0"/>
              <a:t> show the stock price of the Today days and Stock price - 2 days back.</a:t>
            </a:r>
          </a:p>
          <a:p>
            <a:pPr marL="274320" lvl="1" indent="0" algn="just">
              <a:buNone/>
            </a:pPr>
            <a:endParaRPr lang="en-US" dirty="0"/>
          </a:p>
          <a:p>
            <a:pPr marL="0" indent="0" algn="just">
              <a:buNone/>
            </a:pPr>
            <a:endParaRPr lang="en-US" dirty="0"/>
          </a:p>
        </p:txBody>
      </p:sp>
    </p:spTree>
    <p:extLst>
      <p:ext uri="{BB962C8B-B14F-4D97-AF65-F5344CB8AC3E}">
        <p14:creationId xmlns:p14="http://schemas.microsoft.com/office/powerpoint/2010/main" val="210869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1960" y="533400"/>
            <a:ext cx="8229600" cy="304800"/>
          </a:xfrm>
        </p:spPr>
        <p:txBody>
          <a:bodyPr>
            <a:normAutofit fontScale="90000"/>
          </a:bodyPr>
          <a:lstStyle/>
          <a:p>
            <a:r>
              <a:rPr lang="en-US" dirty="0"/>
              <a:t>PACF</a:t>
            </a:r>
          </a:p>
        </p:txBody>
      </p:sp>
      <p:sp>
        <p:nvSpPr>
          <p:cNvPr id="3" name="内容占位符 2"/>
          <p:cNvSpPr>
            <a:spLocks noGrp="1"/>
          </p:cNvSpPr>
          <p:nvPr>
            <p:ph idx="1"/>
          </p:nvPr>
        </p:nvSpPr>
        <p:spPr>
          <a:xfrm>
            <a:off x="416560" y="990600"/>
            <a:ext cx="8229600" cy="4876800"/>
          </a:xfrm>
        </p:spPr>
        <p:txBody>
          <a:bodyPr>
            <a:normAutofit fontScale="85000" lnSpcReduction="20000"/>
          </a:bodyPr>
          <a:lstStyle/>
          <a:p>
            <a:pPr algn="just"/>
            <a:r>
              <a:rPr lang="en-US" dirty="0"/>
              <a:t>PACF (</a:t>
            </a:r>
            <a:r>
              <a:rPr lang="en-US" b="1" dirty="0"/>
              <a:t>P</a:t>
            </a:r>
            <a:r>
              <a:rPr lang="en-US" dirty="0"/>
              <a:t>artial </a:t>
            </a:r>
            <a:r>
              <a:rPr lang="en-US" b="1" dirty="0"/>
              <a:t>A</a:t>
            </a:r>
            <a:r>
              <a:rPr lang="en-US" dirty="0"/>
              <a:t>uto-</a:t>
            </a:r>
            <a:r>
              <a:rPr lang="en-US" b="1" dirty="0"/>
              <a:t>C</a:t>
            </a:r>
            <a:r>
              <a:rPr lang="en-US" dirty="0"/>
              <a:t>orrelation </a:t>
            </a:r>
            <a:r>
              <a:rPr lang="en-US" b="1" dirty="0"/>
              <a:t>F</a:t>
            </a:r>
            <a:r>
              <a:rPr lang="en-US" dirty="0"/>
              <a:t>unction)</a:t>
            </a:r>
          </a:p>
          <a:p>
            <a:pPr marL="274320" lvl="1" indent="0" algn="just">
              <a:buNone/>
            </a:pPr>
            <a:r>
              <a:rPr lang="en-US" dirty="0"/>
              <a:t>The correlation between observations at two time spots given that we consider both observations are correlated to observations at other time spots. For example, today’s stock price can be correlated to the day before yesterday, and yesterday can also be correlated to the day before yesterday. Then, PACF of yesterday is the “real” correlation between today and yesterday after taking out the influence of the day before yesterday. </a:t>
            </a:r>
          </a:p>
          <a:p>
            <a:pPr marL="274320" lvl="1" indent="0" algn="just">
              <a:buNone/>
            </a:pPr>
            <a:endParaRPr lang="en-US" dirty="0"/>
          </a:p>
          <a:p>
            <a:pPr marL="274320" lvl="1" indent="0" algn="just">
              <a:buNone/>
            </a:pPr>
            <a:r>
              <a:rPr lang="en-US" dirty="0"/>
              <a:t>-We measure the correlation between 2 days </a:t>
            </a:r>
            <a:r>
              <a:rPr lang="en-US" b="1" dirty="0">
                <a:solidFill>
                  <a:srgbClr val="FF0000"/>
                </a:solidFill>
              </a:rPr>
              <a:t>and other days that influence this correlation. </a:t>
            </a:r>
          </a:p>
          <a:p>
            <a:pPr marL="274320" lvl="1" indent="0" algn="just">
              <a:buNone/>
            </a:pPr>
            <a:r>
              <a:rPr lang="en-US" dirty="0"/>
              <a:t>-</a:t>
            </a:r>
            <a:r>
              <a:rPr lang="en-US" b="1" dirty="0"/>
              <a:t>Todays Stock price</a:t>
            </a:r>
            <a:r>
              <a:rPr lang="en-US" dirty="0"/>
              <a:t> is correlated with the </a:t>
            </a:r>
            <a:r>
              <a:rPr lang="en-US" b="1" dirty="0"/>
              <a:t>Stock Price of Yesterday</a:t>
            </a:r>
            <a:r>
              <a:rPr lang="en-US" dirty="0"/>
              <a:t>.</a:t>
            </a:r>
          </a:p>
          <a:p>
            <a:pPr marL="274320" lvl="1" indent="0" algn="just">
              <a:buNone/>
            </a:pPr>
            <a:r>
              <a:rPr lang="en-US" dirty="0"/>
              <a:t>-</a:t>
            </a:r>
            <a:r>
              <a:rPr lang="en-US" b="1" dirty="0"/>
              <a:t>Todays Stock price </a:t>
            </a:r>
            <a:r>
              <a:rPr lang="en-US" dirty="0"/>
              <a:t>is correlated with the </a:t>
            </a:r>
            <a:r>
              <a:rPr lang="en-US" b="1" dirty="0"/>
              <a:t>Stock Price of (day before yesterday) 2 days back. </a:t>
            </a:r>
            <a:r>
              <a:rPr lang="en-US" dirty="0"/>
              <a:t>- But </a:t>
            </a:r>
            <a:r>
              <a:rPr lang="en-US" b="1" dirty="0"/>
              <a:t>Yesterday Stock price </a:t>
            </a:r>
            <a:r>
              <a:rPr lang="en-US" dirty="0"/>
              <a:t>is ALSO correlated with the </a:t>
            </a:r>
            <a:r>
              <a:rPr lang="en-US" b="1" dirty="0"/>
              <a:t>Stock Price of (day before yesterday). </a:t>
            </a:r>
            <a:r>
              <a:rPr lang="en-US" dirty="0"/>
              <a:t>NOW PACF of yesterday is the “real” correlation between today and yesterday, ONLY after we take out the influence of the (</a:t>
            </a:r>
            <a:r>
              <a:rPr lang="en-US" b="1" dirty="0"/>
              <a:t>day before yesterday)</a:t>
            </a:r>
            <a:r>
              <a:rPr lang="en-US" dirty="0"/>
              <a:t>. </a:t>
            </a:r>
          </a:p>
          <a:p>
            <a:pPr marL="274320" lvl="1" indent="0" algn="just">
              <a:buNone/>
            </a:pPr>
            <a:endParaRPr lang="en-US" b="1" dirty="0"/>
          </a:p>
          <a:p>
            <a:pPr marL="274320" lvl="1" indent="0" algn="just">
              <a:buNone/>
            </a:pPr>
            <a:r>
              <a:rPr lang="en-US" b="1" dirty="0"/>
              <a:t>PACF will help get the real correlation by taking out the influence of other days. </a:t>
            </a:r>
            <a:endParaRPr lang="en-US" dirty="0"/>
          </a:p>
        </p:txBody>
      </p:sp>
    </p:spTree>
    <p:extLst>
      <p:ext uri="{BB962C8B-B14F-4D97-AF65-F5344CB8AC3E}">
        <p14:creationId xmlns:p14="http://schemas.microsoft.com/office/powerpoint/2010/main" val="3224797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ACF vs. PACF</a:t>
            </a:r>
          </a:p>
        </p:txBody>
      </p:sp>
      <p:sp>
        <p:nvSpPr>
          <p:cNvPr id="3" name="内容占位符 2"/>
          <p:cNvSpPr>
            <a:spLocks noGrp="1"/>
          </p:cNvSpPr>
          <p:nvPr>
            <p:ph idx="1"/>
          </p:nvPr>
        </p:nvSpPr>
        <p:spPr/>
        <p:txBody>
          <a:bodyPr/>
          <a:lstStyle/>
          <a:p>
            <a:pPr algn="just"/>
            <a:r>
              <a:rPr lang="en-US" dirty="0"/>
              <a:t>ACF (</a:t>
            </a:r>
            <a:r>
              <a:rPr lang="en-US" b="1" dirty="0"/>
              <a:t>A</a:t>
            </a:r>
            <a:r>
              <a:rPr lang="en-US" dirty="0"/>
              <a:t>uto-</a:t>
            </a:r>
            <a:r>
              <a:rPr lang="en-US" b="1" dirty="0"/>
              <a:t>C</a:t>
            </a:r>
            <a:r>
              <a:rPr lang="en-US" dirty="0"/>
              <a:t>orrelation </a:t>
            </a:r>
            <a:r>
              <a:rPr lang="en-US" b="1" dirty="0"/>
              <a:t>F</a:t>
            </a:r>
            <a:r>
              <a:rPr lang="en-US" dirty="0"/>
              <a:t>unction)</a:t>
            </a:r>
          </a:p>
          <a:p>
            <a:pPr marL="274320" lvl="1" indent="0" algn="just">
              <a:buNone/>
            </a:pPr>
            <a:r>
              <a:rPr lang="en-US" dirty="0"/>
              <a:t>The correlation between the observation at the current time spot and the observations at previous time spots. </a:t>
            </a:r>
          </a:p>
          <a:p>
            <a:pPr marL="0" indent="0" algn="just">
              <a:buNone/>
            </a:pPr>
            <a:endParaRPr lang="en-US" dirty="0"/>
          </a:p>
          <a:p>
            <a:pPr algn="just"/>
            <a:r>
              <a:rPr lang="en-US" dirty="0"/>
              <a:t>PACF (</a:t>
            </a:r>
            <a:r>
              <a:rPr lang="en-US" b="1" dirty="0"/>
              <a:t>P</a:t>
            </a:r>
            <a:r>
              <a:rPr lang="en-US" dirty="0"/>
              <a:t>artial </a:t>
            </a:r>
            <a:r>
              <a:rPr lang="en-US" b="1" dirty="0"/>
              <a:t>A</a:t>
            </a:r>
            <a:r>
              <a:rPr lang="en-US" dirty="0"/>
              <a:t>uto-</a:t>
            </a:r>
            <a:r>
              <a:rPr lang="en-US" b="1" dirty="0"/>
              <a:t>C</a:t>
            </a:r>
            <a:r>
              <a:rPr lang="en-US" dirty="0"/>
              <a:t>orrelation </a:t>
            </a:r>
            <a:r>
              <a:rPr lang="en-US" b="1" dirty="0"/>
              <a:t>F</a:t>
            </a:r>
            <a:r>
              <a:rPr lang="en-US" dirty="0"/>
              <a:t>unction)</a:t>
            </a:r>
          </a:p>
          <a:p>
            <a:pPr marL="274320" lvl="1" indent="0" algn="just">
              <a:buNone/>
            </a:pPr>
            <a:r>
              <a:rPr lang="en-US" dirty="0"/>
              <a:t>The correlation between observations at two time spots given that we consider both observations are correlated to observations at other time spots. For example, today’s stock price can be correlated to the day before yesterday, and yesterday can also be correlated to the day before yesterday. Then, PACF of yesterday is the “real” correlation between today and yesterday after taking out the influence of the day before yesterday.  </a:t>
            </a:r>
          </a:p>
        </p:txBody>
      </p:sp>
    </p:spTree>
    <p:extLst>
      <p:ext uri="{BB962C8B-B14F-4D97-AF65-F5344CB8AC3E}">
        <p14:creationId xmlns:p14="http://schemas.microsoft.com/office/powerpoint/2010/main" val="1881803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Rules of Using ACF and PACF(1)</a:t>
            </a:r>
          </a:p>
        </p:txBody>
      </p:sp>
      <p:sp>
        <p:nvSpPr>
          <p:cNvPr id="3" name="内容占位符 2"/>
          <p:cNvSpPr>
            <a:spLocks noGrp="1"/>
          </p:cNvSpPr>
          <p:nvPr>
            <p:ph idx="1"/>
          </p:nvPr>
        </p:nvSpPr>
        <p:spPr/>
        <p:txBody>
          <a:bodyPr/>
          <a:lstStyle/>
          <a:p>
            <a:r>
              <a:rPr lang="en-US" dirty="0"/>
              <a:t>Determine if there is an obvious trend in the dataset. If there is, use differencing (i.e., diffing) to “</a:t>
            </a:r>
            <a:r>
              <a:rPr lang="en-US" dirty="0" err="1"/>
              <a:t>detrend</a:t>
            </a:r>
            <a:r>
              <a:rPr lang="en-US" dirty="0"/>
              <a:t>” data. Usually, one-lag differencing is used.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0"/>
            <a:ext cx="3505200" cy="1521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810000"/>
            <a:ext cx="3771900" cy="1600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13013" y="5395129"/>
            <a:ext cx="1736373" cy="369332"/>
          </a:xfrm>
          <a:prstGeom prst="rect">
            <a:avLst/>
          </a:prstGeom>
          <a:noFill/>
        </p:spPr>
        <p:txBody>
          <a:bodyPr wrap="none" rtlCol="0">
            <a:spAutoFit/>
          </a:bodyPr>
          <a:lstStyle/>
          <a:p>
            <a:r>
              <a:rPr lang="en-US" dirty="0"/>
              <a:t>Data with trend</a:t>
            </a:r>
          </a:p>
        </p:txBody>
      </p:sp>
      <p:sp>
        <p:nvSpPr>
          <p:cNvPr id="8" name="TextBox 7"/>
          <p:cNvSpPr txBox="1"/>
          <p:nvPr/>
        </p:nvSpPr>
        <p:spPr>
          <a:xfrm>
            <a:off x="5105400" y="5412715"/>
            <a:ext cx="3283912" cy="369332"/>
          </a:xfrm>
          <a:prstGeom prst="rect">
            <a:avLst/>
          </a:prstGeom>
          <a:noFill/>
        </p:spPr>
        <p:txBody>
          <a:bodyPr wrap="none" rtlCol="0">
            <a:spAutoFit/>
          </a:bodyPr>
          <a:lstStyle/>
          <a:p>
            <a:r>
              <a:rPr lang="en-US" dirty="0"/>
              <a:t>Data after one-lag differencing</a:t>
            </a:r>
          </a:p>
        </p:txBody>
      </p:sp>
      <p:sp>
        <p:nvSpPr>
          <p:cNvPr id="6" name="右箭头 5"/>
          <p:cNvSpPr/>
          <p:nvPr/>
        </p:nvSpPr>
        <p:spPr>
          <a:xfrm>
            <a:off x="4038600" y="4343400"/>
            <a:ext cx="685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20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Rules of Using ACF and PACF(2)</a:t>
            </a:r>
          </a:p>
        </p:txBody>
      </p:sp>
      <p:sp>
        <p:nvSpPr>
          <p:cNvPr id="3" name="内容占位符 2"/>
          <p:cNvSpPr>
            <a:spLocks noGrp="1"/>
          </p:cNvSpPr>
          <p:nvPr>
            <p:ph idx="1"/>
          </p:nvPr>
        </p:nvSpPr>
        <p:spPr/>
        <p:txBody>
          <a:bodyPr/>
          <a:lstStyle/>
          <a:p>
            <a:r>
              <a:rPr lang="en-US" dirty="0"/>
              <a:t>Use PACF to determine the terms used in the AR model. Only significant terms will be chosen. The number of terms determines the order of the model. </a:t>
            </a:r>
          </a:p>
          <a:p>
            <a:pPr marL="274320" lvl="1" indent="0">
              <a:buNone/>
            </a:pPr>
            <a:r>
              <a:rPr lang="en-US" dirty="0"/>
              <a:t>For example, if the PACF of yesterday’s stock price is significant. All other days’ PACFs are not significant. Then, yesterday’s stock price will be used to predict today’s stock price. The AR model is called the first-order </a:t>
            </a:r>
            <a:r>
              <a:rPr lang="en-US" dirty="0" err="1"/>
              <a:t>autoregression</a:t>
            </a:r>
            <a:r>
              <a:rPr lang="en-US" dirty="0"/>
              <a:t> model. </a:t>
            </a:r>
          </a:p>
          <a:p>
            <a:r>
              <a:rPr lang="en-US" dirty="0"/>
              <a:t>Use ACF to determine the terms used in the MA model.</a:t>
            </a:r>
          </a:p>
          <a:p>
            <a:r>
              <a:rPr lang="en-US" dirty="0"/>
              <a:t>Choose a model by using PACF and ACF charts together.</a:t>
            </a:r>
          </a:p>
          <a:p>
            <a:r>
              <a:rPr lang="en-US" dirty="0"/>
              <a:t>Use the “simpler” model if several models could work. </a:t>
            </a:r>
          </a:p>
        </p:txBody>
      </p:sp>
    </p:spTree>
    <p:extLst>
      <p:ext uri="{BB962C8B-B14F-4D97-AF65-F5344CB8AC3E}">
        <p14:creationId xmlns:p14="http://schemas.microsoft.com/office/powerpoint/2010/main" val="316579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42F134C-4575-4707-A9A0-EFE681FF0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22" y="1267558"/>
            <a:ext cx="8506558" cy="43228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277EAC3-BB76-4683-B147-47C8E1474891}"/>
              </a:ext>
            </a:extLst>
          </p:cNvPr>
          <p:cNvCxnSpPr/>
          <p:nvPr/>
        </p:nvCxnSpPr>
        <p:spPr>
          <a:xfrm>
            <a:off x="1055077" y="4308231"/>
            <a:ext cx="0" cy="1230923"/>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9A0D1C3-4885-4FB2-BCCE-9FF7951CA6DA}"/>
              </a:ext>
            </a:extLst>
          </p:cNvPr>
          <p:cNvCxnSpPr>
            <a:cxnSpLocks/>
          </p:cNvCxnSpPr>
          <p:nvPr/>
        </p:nvCxnSpPr>
        <p:spPr>
          <a:xfrm>
            <a:off x="5509846" y="3780692"/>
            <a:ext cx="0" cy="16412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94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42F134C-4575-4707-A9A0-EFE681FF0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16" y="852204"/>
            <a:ext cx="8506558" cy="43228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277EAC3-BB76-4683-B147-47C8E1474891}"/>
              </a:ext>
            </a:extLst>
          </p:cNvPr>
          <p:cNvCxnSpPr>
            <a:cxnSpLocks/>
          </p:cNvCxnSpPr>
          <p:nvPr/>
        </p:nvCxnSpPr>
        <p:spPr>
          <a:xfrm>
            <a:off x="762000" y="3839308"/>
            <a:ext cx="0" cy="1113692"/>
          </a:xfrm>
          <a:prstGeom prst="line">
            <a:avLst/>
          </a:prstGeom>
          <a:ln w="952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9A0D1C3-4885-4FB2-BCCE-9FF7951CA6DA}"/>
              </a:ext>
            </a:extLst>
          </p:cNvPr>
          <p:cNvCxnSpPr>
            <a:cxnSpLocks/>
          </p:cNvCxnSpPr>
          <p:nvPr/>
        </p:nvCxnSpPr>
        <p:spPr>
          <a:xfrm>
            <a:off x="5216769" y="3386229"/>
            <a:ext cx="0" cy="1566772"/>
          </a:xfrm>
          <a:prstGeom prst="line">
            <a:avLst/>
          </a:prstGeom>
          <a:ln w="952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6654AB0-B9AF-4B28-9CCD-6AC2E34A80CF}"/>
              </a:ext>
            </a:extLst>
          </p:cNvPr>
          <p:cNvCxnSpPr>
            <a:cxnSpLocks/>
          </p:cNvCxnSpPr>
          <p:nvPr/>
        </p:nvCxnSpPr>
        <p:spPr>
          <a:xfrm>
            <a:off x="3900703" y="2951102"/>
            <a:ext cx="0" cy="477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15BEB3-D4E0-4618-B97B-373AB8018320}"/>
              </a:ext>
            </a:extLst>
          </p:cNvPr>
          <p:cNvSpPr txBox="1"/>
          <p:nvPr/>
        </p:nvSpPr>
        <p:spPr>
          <a:xfrm>
            <a:off x="2286000" y="2617839"/>
            <a:ext cx="2074607" cy="305468"/>
          </a:xfrm>
          <a:prstGeom prst="rect">
            <a:avLst/>
          </a:prstGeom>
          <a:noFill/>
        </p:spPr>
        <p:txBody>
          <a:bodyPr wrap="none" rtlCol="0">
            <a:spAutoFit/>
          </a:bodyPr>
          <a:lstStyle/>
          <a:p>
            <a:r>
              <a:rPr lang="en-IN" sz="1385" dirty="0"/>
              <a:t>Significance Thresholds</a:t>
            </a:r>
          </a:p>
        </p:txBody>
      </p:sp>
      <p:sp>
        <p:nvSpPr>
          <p:cNvPr id="11" name="TextBox 10">
            <a:extLst>
              <a:ext uri="{FF2B5EF4-FFF2-40B4-BE49-F238E27FC236}">
                <a16:creationId xmlns:a16="http://schemas.microsoft.com/office/drawing/2014/main" id="{E0321511-75EE-4EAF-B8BE-0EA70A11BF2D}"/>
              </a:ext>
            </a:extLst>
          </p:cNvPr>
          <p:cNvSpPr txBox="1"/>
          <p:nvPr/>
        </p:nvSpPr>
        <p:spPr>
          <a:xfrm>
            <a:off x="2685223" y="5237555"/>
            <a:ext cx="2074607" cy="305468"/>
          </a:xfrm>
          <a:prstGeom prst="rect">
            <a:avLst/>
          </a:prstGeom>
          <a:noFill/>
        </p:spPr>
        <p:txBody>
          <a:bodyPr wrap="none" rtlCol="0">
            <a:spAutoFit/>
          </a:bodyPr>
          <a:lstStyle/>
          <a:p>
            <a:r>
              <a:rPr lang="en-IN" sz="1385" dirty="0"/>
              <a:t>Significance Thresholds</a:t>
            </a:r>
          </a:p>
        </p:txBody>
      </p:sp>
      <p:cxnSp>
        <p:nvCxnSpPr>
          <p:cNvPr id="12" name="Straight Arrow Connector 11">
            <a:extLst>
              <a:ext uri="{FF2B5EF4-FFF2-40B4-BE49-F238E27FC236}">
                <a16:creationId xmlns:a16="http://schemas.microsoft.com/office/drawing/2014/main" id="{DCC26A65-AC2F-4416-9197-6A6747B928DA}"/>
              </a:ext>
            </a:extLst>
          </p:cNvPr>
          <p:cNvCxnSpPr>
            <a:cxnSpLocks/>
          </p:cNvCxnSpPr>
          <p:nvPr/>
        </p:nvCxnSpPr>
        <p:spPr>
          <a:xfrm flipV="1">
            <a:off x="3751385" y="4291104"/>
            <a:ext cx="0" cy="955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A63A95-8219-4547-82B5-6D2E045AC689}"/>
              </a:ext>
            </a:extLst>
          </p:cNvPr>
          <p:cNvSpPr txBox="1"/>
          <p:nvPr/>
        </p:nvSpPr>
        <p:spPr>
          <a:xfrm>
            <a:off x="645967" y="5011616"/>
            <a:ext cx="284052" cy="305468"/>
          </a:xfrm>
          <a:prstGeom prst="rect">
            <a:avLst/>
          </a:prstGeom>
          <a:noFill/>
        </p:spPr>
        <p:txBody>
          <a:bodyPr wrap="none" rtlCol="0">
            <a:spAutoFit/>
          </a:bodyPr>
          <a:lstStyle/>
          <a:p>
            <a:r>
              <a:rPr lang="en-IN" sz="1385" dirty="0">
                <a:solidFill>
                  <a:srgbClr val="FF0000"/>
                </a:solidFill>
              </a:rPr>
              <a:t>2</a:t>
            </a:r>
          </a:p>
        </p:txBody>
      </p:sp>
      <p:sp>
        <p:nvSpPr>
          <p:cNvPr id="18" name="TextBox 17">
            <a:extLst>
              <a:ext uri="{FF2B5EF4-FFF2-40B4-BE49-F238E27FC236}">
                <a16:creationId xmlns:a16="http://schemas.microsoft.com/office/drawing/2014/main" id="{0E494487-C6FE-4B66-B945-E8A2B15CEDBB}"/>
              </a:ext>
            </a:extLst>
          </p:cNvPr>
          <p:cNvSpPr txBox="1"/>
          <p:nvPr/>
        </p:nvSpPr>
        <p:spPr>
          <a:xfrm>
            <a:off x="5100736" y="5020591"/>
            <a:ext cx="284052" cy="305468"/>
          </a:xfrm>
          <a:prstGeom prst="rect">
            <a:avLst/>
          </a:prstGeom>
          <a:noFill/>
        </p:spPr>
        <p:txBody>
          <a:bodyPr wrap="none" rtlCol="0">
            <a:spAutoFit/>
          </a:bodyPr>
          <a:lstStyle/>
          <a:p>
            <a:r>
              <a:rPr lang="en-IN" sz="1385" dirty="0">
                <a:solidFill>
                  <a:srgbClr val="FF0000"/>
                </a:solidFill>
              </a:rPr>
              <a:t>2</a:t>
            </a:r>
          </a:p>
        </p:txBody>
      </p:sp>
      <p:sp>
        <p:nvSpPr>
          <p:cNvPr id="19" name="TextBox 18">
            <a:extLst>
              <a:ext uri="{FF2B5EF4-FFF2-40B4-BE49-F238E27FC236}">
                <a16:creationId xmlns:a16="http://schemas.microsoft.com/office/drawing/2014/main" id="{4A97FF20-9798-4D1B-ACB4-2CFCD06F0B96}"/>
              </a:ext>
            </a:extLst>
          </p:cNvPr>
          <p:cNvSpPr txBox="1"/>
          <p:nvPr/>
        </p:nvSpPr>
        <p:spPr>
          <a:xfrm>
            <a:off x="689944" y="5325053"/>
            <a:ext cx="703385" cy="518604"/>
          </a:xfrm>
          <a:prstGeom prst="rect">
            <a:avLst/>
          </a:prstGeom>
          <a:noFill/>
        </p:spPr>
        <p:txBody>
          <a:bodyPr wrap="square" rtlCol="0">
            <a:spAutoFit/>
          </a:bodyPr>
          <a:lstStyle/>
          <a:p>
            <a:r>
              <a:rPr lang="en-IN" sz="1385" dirty="0"/>
              <a:t>ACF=2</a:t>
            </a:r>
          </a:p>
        </p:txBody>
      </p:sp>
      <p:sp>
        <p:nvSpPr>
          <p:cNvPr id="21" name="TextBox 20">
            <a:extLst>
              <a:ext uri="{FF2B5EF4-FFF2-40B4-BE49-F238E27FC236}">
                <a16:creationId xmlns:a16="http://schemas.microsoft.com/office/drawing/2014/main" id="{2A9A1EC3-9EA2-4A0C-87AF-7555A5E9B0DB}"/>
              </a:ext>
            </a:extLst>
          </p:cNvPr>
          <p:cNvSpPr txBox="1"/>
          <p:nvPr/>
        </p:nvSpPr>
        <p:spPr>
          <a:xfrm>
            <a:off x="5144713" y="5463570"/>
            <a:ext cx="703385" cy="518604"/>
          </a:xfrm>
          <a:prstGeom prst="rect">
            <a:avLst/>
          </a:prstGeom>
          <a:noFill/>
        </p:spPr>
        <p:txBody>
          <a:bodyPr wrap="square" rtlCol="0">
            <a:spAutoFit/>
          </a:bodyPr>
          <a:lstStyle/>
          <a:p>
            <a:r>
              <a:rPr lang="en-IN" sz="1385" dirty="0"/>
              <a:t>PACF=2</a:t>
            </a:r>
          </a:p>
        </p:txBody>
      </p:sp>
      <p:sp>
        <p:nvSpPr>
          <p:cNvPr id="28" name="Rectangle 27">
            <a:extLst>
              <a:ext uri="{FF2B5EF4-FFF2-40B4-BE49-F238E27FC236}">
                <a16:creationId xmlns:a16="http://schemas.microsoft.com/office/drawing/2014/main" id="{F2B1130F-5BC3-4B6B-8D7F-84BE948F2A9F}"/>
              </a:ext>
            </a:extLst>
          </p:cNvPr>
          <p:cNvSpPr/>
          <p:nvPr/>
        </p:nvSpPr>
        <p:spPr>
          <a:xfrm>
            <a:off x="58616" y="3824500"/>
            <a:ext cx="351689" cy="1758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85"/>
          </a:p>
        </p:txBody>
      </p:sp>
      <p:sp>
        <p:nvSpPr>
          <p:cNvPr id="30" name="Rectangle 29">
            <a:extLst>
              <a:ext uri="{FF2B5EF4-FFF2-40B4-BE49-F238E27FC236}">
                <a16:creationId xmlns:a16="http://schemas.microsoft.com/office/drawing/2014/main" id="{A4FDCFB4-FB77-4581-90A1-5F944731EAFC}"/>
              </a:ext>
            </a:extLst>
          </p:cNvPr>
          <p:cNvSpPr/>
          <p:nvPr/>
        </p:nvSpPr>
        <p:spPr>
          <a:xfrm>
            <a:off x="4488732" y="3298305"/>
            <a:ext cx="351689" cy="1758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85"/>
          </a:p>
        </p:txBody>
      </p:sp>
    </p:spTree>
    <p:extLst>
      <p:ext uri="{BB962C8B-B14F-4D97-AF65-F5344CB8AC3E}">
        <p14:creationId xmlns:p14="http://schemas.microsoft.com/office/powerpoint/2010/main" val="3496527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447800"/>
            <a:ext cx="4876800" cy="5153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2B981A84-E5CA-4EA4-84A8-D1A3EA179BA7}"/>
              </a:ext>
            </a:extLst>
          </p:cNvPr>
          <p:cNvSpPr txBox="1"/>
          <p:nvPr/>
        </p:nvSpPr>
        <p:spPr>
          <a:xfrm>
            <a:off x="381000" y="609600"/>
            <a:ext cx="4472315" cy="369332"/>
          </a:xfrm>
          <a:prstGeom prst="rect">
            <a:avLst/>
          </a:prstGeom>
          <a:noFill/>
        </p:spPr>
        <p:txBody>
          <a:bodyPr wrap="none" rtlCol="0">
            <a:spAutoFit/>
          </a:bodyPr>
          <a:lstStyle/>
          <a:p>
            <a:r>
              <a:rPr lang="en-IN" dirty="0"/>
              <a:t>We should check ACF and PACF together</a:t>
            </a:r>
          </a:p>
        </p:txBody>
      </p:sp>
      <p:cxnSp>
        <p:nvCxnSpPr>
          <p:cNvPr id="9" name="Straight Arrow Connector 8">
            <a:extLst>
              <a:ext uri="{FF2B5EF4-FFF2-40B4-BE49-F238E27FC236}">
                <a16:creationId xmlns:a16="http://schemas.microsoft.com/office/drawing/2014/main" id="{7B032E5A-ADF5-4677-B494-642C61090905}"/>
              </a:ext>
            </a:extLst>
          </p:cNvPr>
          <p:cNvCxnSpPr/>
          <p:nvPr/>
        </p:nvCxnSpPr>
        <p:spPr>
          <a:xfrm flipH="1">
            <a:off x="6477000" y="1905000"/>
            <a:ext cx="7620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C870FE3-158B-4657-A42B-0AFBEB7311BA}"/>
              </a:ext>
            </a:extLst>
          </p:cNvPr>
          <p:cNvCxnSpPr/>
          <p:nvPr/>
        </p:nvCxnSpPr>
        <p:spPr>
          <a:xfrm flipH="1" flipV="1">
            <a:off x="6477000" y="3124200"/>
            <a:ext cx="9906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FC322DC-1D41-4B14-A330-84B17D1C9EA8}"/>
              </a:ext>
            </a:extLst>
          </p:cNvPr>
          <p:cNvSpPr txBox="1"/>
          <p:nvPr/>
        </p:nvSpPr>
        <p:spPr>
          <a:xfrm>
            <a:off x="7142480" y="4110335"/>
            <a:ext cx="2257361" cy="923330"/>
          </a:xfrm>
          <a:prstGeom prst="rect">
            <a:avLst/>
          </a:prstGeom>
          <a:noFill/>
        </p:spPr>
        <p:txBody>
          <a:bodyPr wrap="square" rtlCol="0">
            <a:spAutoFit/>
          </a:bodyPr>
          <a:lstStyle/>
          <a:p>
            <a:r>
              <a:rPr lang="en-IN" dirty="0"/>
              <a:t>Blue Lines are significance thresholds</a:t>
            </a:r>
          </a:p>
        </p:txBody>
      </p:sp>
      <p:sp>
        <p:nvSpPr>
          <p:cNvPr id="14" name="TextBox 13">
            <a:extLst>
              <a:ext uri="{FF2B5EF4-FFF2-40B4-BE49-F238E27FC236}">
                <a16:creationId xmlns:a16="http://schemas.microsoft.com/office/drawing/2014/main" id="{CC57A8DA-9F48-4E71-A6E1-B6D9D08D0B82}"/>
              </a:ext>
            </a:extLst>
          </p:cNvPr>
          <p:cNvSpPr txBox="1"/>
          <p:nvPr/>
        </p:nvSpPr>
        <p:spPr>
          <a:xfrm>
            <a:off x="7167880" y="1131332"/>
            <a:ext cx="2257361" cy="923330"/>
          </a:xfrm>
          <a:prstGeom prst="rect">
            <a:avLst/>
          </a:prstGeom>
          <a:noFill/>
        </p:spPr>
        <p:txBody>
          <a:bodyPr wrap="square" rtlCol="0">
            <a:spAutoFit/>
          </a:bodyPr>
          <a:lstStyle/>
          <a:p>
            <a:r>
              <a:rPr lang="en-IN" dirty="0"/>
              <a:t>Blue Lines are significance thresholds</a:t>
            </a:r>
          </a:p>
        </p:txBody>
      </p:sp>
      <p:sp>
        <p:nvSpPr>
          <p:cNvPr id="16" name="TextBox 15">
            <a:extLst>
              <a:ext uri="{FF2B5EF4-FFF2-40B4-BE49-F238E27FC236}">
                <a16:creationId xmlns:a16="http://schemas.microsoft.com/office/drawing/2014/main" id="{6795B7C3-F3C8-4469-9BE5-A83A3500CA15}"/>
              </a:ext>
            </a:extLst>
          </p:cNvPr>
          <p:cNvSpPr txBox="1"/>
          <p:nvPr/>
        </p:nvSpPr>
        <p:spPr>
          <a:xfrm>
            <a:off x="228600" y="1088628"/>
            <a:ext cx="6438557" cy="369332"/>
          </a:xfrm>
          <a:prstGeom prst="rect">
            <a:avLst/>
          </a:prstGeom>
          <a:noFill/>
        </p:spPr>
        <p:txBody>
          <a:bodyPr wrap="none" rtlCol="0">
            <a:spAutoFit/>
          </a:bodyPr>
          <a:lstStyle/>
          <a:p>
            <a:r>
              <a:rPr lang="en-IN" b="1" dirty="0">
                <a:solidFill>
                  <a:srgbClr val="FF0000"/>
                </a:solidFill>
              </a:rPr>
              <a:t>Example 1 , </a:t>
            </a:r>
            <a:r>
              <a:rPr lang="en-IN" dirty="0"/>
              <a:t>with ACF and PACF chart for a particular dataset</a:t>
            </a:r>
          </a:p>
        </p:txBody>
      </p:sp>
    </p:spTree>
    <p:extLst>
      <p:ext uri="{BB962C8B-B14F-4D97-AF65-F5344CB8AC3E}">
        <p14:creationId xmlns:p14="http://schemas.microsoft.com/office/powerpoint/2010/main" val="1149422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明">
  <a:themeElements>
    <a:clrScheme name="透明">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1316</TotalTime>
  <Words>1258</Words>
  <Application>Microsoft Office PowerPoint</Application>
  <PresentationFormat>On-screen Show (4:3)</PresentationFormat>
  <Paragraphs>89</Paragraphs>
  <Slides>17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透明</vt:lpstr>
      <vt:lpstr>PowerPoint Presentation</vt:lpstr>
      <vt:lpstr>ACF</vt:lpstr>
      <vt:lpstr>PACF</vt:lpstr>
      <vt:lpstr>ACF vs. PACF</vt:lpstr>
      <vt:lpstr>Rules of Using ACF and PACF(1)</vt:lpstr>
      <vt:lpstr>Rules of Using ACF and PACF(2)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vt:lpstr>
      <vt:lpstr>What If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bohannewPC</dc:creator>
  <cp:lastModifiedBy>Arun kumar Nair</cp:lastModifiedBy>
  <cp:revision>36</cp:revision>
  <dcterms:created xsi:type="dcterms:W3CDTF">2019-05-04T16:00:18Z</dcterms:created>
  <dcterms:modified xsi:type="dcterms:W3CDTF">2021-07-07T17:22:23Z</dcterms:modified>
</cp:coreProperties>
</file>