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17"/>
  </p:notesMasterIdLst>
  <p:handoutMasterIdLst>
    <p:handoutMasterId r:id="rId18"/>
  </p:handoutMasterIdLst>
  <p:sldIdLst>
    <p:sldId id="2794" r:id="rId2"/>
    <p:sldId id="2915" r:id="rId3"/>
    <p:sldId id="2950" r:id="rId4"/>
    <p:sldId id="2951" r:id="rId5"/>
    <p:sldId id="2944" r:id="rId6"/>
    <p:sldId id="2895" r:id="rId7"/>
    <p:sldId id="2932" r:id="rId8"/>
    <p:sldId id="2948" r:id="rId9"/>
    <p:sldId id="2949" r:id="rId10"/>
    <p:sldId id="2952" r:id="rId11"/>
    <p:sldId id="2945" r:id="rId12"/>
    <p:sldId id="2946" r:id="rId13"/>
    <p:sldId id="2947" r:id="rId14"/>
    <p:sldId id="2941" r:id="rId15"/>
    <p:sldId id="2942" r:id="rId16"/>
  </p:sldIdLst>
  <p:sldSz cx="9144000" cy="6858000" type="screen4x3"/>
  <p:notesSz cx="6669088" cy="9928225"/>
  <p:custDataLst>
    <p:tags r:id="rId19"/>
  </p:custDataLst>
  <p:defaultTextStyle>
    <a:defPPr>
      <a:defRPr lang="ko-KR"/>
    </a:defPPr>
    <a:lvl1pPr algn="l" rtl="0" fontAlgn="base" latinLnBrk="1">
      <a:spcBef>
        <a:spcPct val="0"/>
      </a:spcBef>
      <a:spcAft>
        <a:spcPct val="0"/>
      </a:spcAft>
      <a:defRPr kumimoji="1" sz="2000"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sz="2000"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sz="2000"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sz="2000"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sz="2000" kern="1200">
        <a:solidFill>
          <a:schemeClr val="tx1"/>
        </a:solidFill>
        <a:latin typeface="굴림" pitchFamily="50" charset="-127"/>
        <a:ea typeface="굴림" pitchFamily="50" charset="-127"/>
        <a:cs typeface="+mn-cs"/>
      </a:defRPr>
    </a:lvl5pPr>
    <a:lvl6pPr marL="2286000" algn="l" defTabSz="914400" rtl="0" eaLnBrk="1" latinLnBrk="1" hangingPunct="1">
      <a:defRPr kumimoji="1" sz="2000" kern="1200">
        <a:solidFill>
          <a:schemeClr val="tx1"/>
        </a:solidFill>
        <a:latin typeface="굴림" pitchFamily="50" charset="-127"/>
        <a:ea typeface="굴림" pitchFamily="50" charset="-127"/>
        <a:cs typeface="+mn-cs"/>
      </a:defRPr>
    </a:lvl6pPr>
    <a:lvl7pPr marL="2743200" algn="l" defTabSz="914400" rtl="0" eaLnBrk="1" latinLnBrk="1" hangingPunct="1">
      <a:defRPr kumimoji="1" sz="2000" kern="1200">
        <a:solidFill>
          <a:schemeClr val="tx1"/>
        </a:solidFill>
        <a:latin typeface="굴림" pitchFamily="50" charset="-127"/>
        <a:ea typeface="굴림" pitchFamily="50" charset="-127"/>
        <a:cs typeface="+mn-cs"/>
      </a:defRPr>
    </a:lvl7pPr>
    <a:lvl8pPr marL="3200400" algn="l" defTabSz="914400" rtl="0" eaLnBrk="1" latinLnBrk="1" hangingPunct="1">
      <a:defRPr kumimoji="1" sz="2000" kern="1200">
        <a:solidFill>
          <a:schemeClr val="tx1"/>
        </a:solidFill>
        <a:latin typeface="굴림" pitchFamily="50" charset="-127"/>
        <a:ea typeface="굴림" pitchFamily="50" charset="-127"/>
        <a:cs typeface="+mn-cs"/>
      </a:defRPr>
    </a:lvl8pPr>
    <a:lvl9pPr marL="3657600" algn="l" defTabSz="914400" rtl="0" eaLnBrk="1" latinLnBrk="1" hangingPunct="1">
      <a:defRPr kumimoji="1" sz="2000" kern="1200">
        <a:solidFill>
          <a:schemeClr val="tx1"/>
        </a:solidFill>
        <a:latin typeface="굴림" pitchFamily="50" charset="-127"/>
        <a:ea typeface="굴림" pitchFamily="50"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FF00"/>
    <a:srgbClr val="FF9933"/>
    <a:srgbClr val="3A0007"/>
    <a:srgbClr val="100002"/>
    <a:srgbClr val="80000F"/>
    <a:srgbClr val="000066"/>
    <a:srgbClr val="FFFF99"/>
    <a:srgbClr val="FFFF66"/>
    <a:srgbClr val="3333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8" autoAdjust="0"/>
    <p:restoredTop sz="97326" autoAdjust="0"/>
  </p:normalViewPr>
  <p:slideViewPr>
    <p:cSldViewPr>
      <p:cViewPr>
        <p:scale>
          <a:sx n="66" d="100"/>
          <a:sy n="66" d="100"/>
        </p:scale>
        <p:origin x="-1218" y="-1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8" d="100"/>
          <a:sy n="58" d="100"/>
        </p:scale>
        <p:origin x="-1812" y="-78"/>
      </p:cViewPr>
      <p:guideLst>
        <p:guide orient="horz" pos="3127"/>
        <p:guide pos="210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888646" cy="497413"/>
          </a:xfrm>
          <a:prstGeom prst="rect">
            <a:avLst/>
          </a:prstGeom>
          <a:noFill/>
          <a:ln w="9525">
            <a:noFill/>
            <a:miter lim="800000"/>
            <a:headEnd/>
            <a:tailEnd/>
          </a:ln>
          <a:effectLst/>
        </p:spPr>
        <p:txBody>
          <a:bodyPr vert="horz" wrap="square" lIns="92404" tIns="46202" rIns="92404" bIns="46202" numCol="1" anchor="t" anchorCtr="0" compatLnSpc="1">
            <a:prstTxWarp prst="textNoShape">
              <a:avLst/>
            </a:prstTxWarp>
          </a:bodyPr>
          <a:lstStyle>
            <a:lvl1pPr defTabSz="924179" eaLnBrk="1" latinLnBrk="1" hangingPunct="1">
              <a:defRPr sz="1200">
                <a:latin typeface="굴림" pitchFamily="50" charset="-127"/>
                <a:ea typeface="굴림" pitchFamily="50" charset="-127"/>
              </a:defRPr>
            </a:lvl1pPr>
          </a:lstStyle>
          <a:p>
            <a:pPr>
              <a:defRPr/>
            </a:pPr>
            <a:endParaRPr lang="en-US" altLang="ko-KR"/>
          </a:p>
        </p:txBody>
      </p:sp>
      <p:sp>
        <p:nvSpPr>
          <p:cNvPr id="22531" name="Rectangle 3"/>
          <p:cNvSpPr>
            <a:spLocks noGrp="1" noChangeArrowheads="1"/>
          </p:cNvSpPr>
          <p:nvPr>
            <p:ph type="dt" sz="quarter" idx="1"/>
          </p:nvPr>
        </p:nvSpPr>
        <p:spPr bwMode="auto">
          <a:xfrm>
            <a:off x="3780443" y="0"/>
            <a:ext cx="2888645" cy="497413"/>
          </a:xfrm>
          <a:prstGeom prst="rect">
            <a:avLst/>
          </a:prstGeom>
          <a:noFill/>
          <a:ln w="9525">
            <a:noFill/>
            <a:miter lim="800000"/>
            <a:headEnd/>
            <a:tailEnd/>
          </a:ln>
          <a:effectLst/>
        </p:spPr>
        <p:txBody>
          <a:bodyPr vert="horz" wrap="square" lIns="92404" tIns="46202" rIns="92404" bIns="46202" numCol="1" anchor="t" anchorCtr="0" compatLnSpc="1">
            <a:prstTxWarp prst="textNoShape">
              <a:avLst/>
            </a:prstTxWarp>
          </a:bodyPr>
          <a:lstStyle>
            <a:lvl1pPr algn="r" defTabSz="924179" eaLnBrk="1" latinLnBrk="1" hangingPunct="1">
              <a:defRPr sz="1200">
                <a:latin typeface="굴림" pitchFamily="50" charset="-127"/>
                <a:ea typeface="굴림" pitchFamily="50" charset="-127"/>
              </a:defRPr>
            </a:lvl1pPr>
          </a:lstStyle>
          <a:p>
            <a:pPr>
              <a:defRPr/>
            </a:pPr>
            <a:endParaRPr lang="en-US" altLang="ko-KR"/>
          </a:p>
        </p:txBody>
      </p:sp>
      <p:sp>
        <p:nvSpPr>
          <p:cNvPr id="22532" name="Rectangle 4"/>
          <p:cNvSpPr>
            <a:spLocks noGrp="1" noChangeArrowheads="1"/>
          </p:cNvSpPr>
          <p:nvPr>
            <p:ph type="ftr" sz="quarter" idx="2"/>
          </p:nvPr>
        </p:nvSpPr>
        <p:spPr bwMode="auto">
          <a:xfrm>
            <a:off x="0" y="9430813"/>
            <a:ext cx="2888646" cy="497413"/>
          </a:xfrm>
          <a:prstGeom prst="rect">
            <a:avLst/>
          </a:prstGeom>
          <a:noFill/>
          <a:ln w="9525">
            <a:noFill/>
            <a:miter lim="800000"/>
            <a:headEnd/>
            <a:tailEnd/>
          </a:ln>
          <a:effectLst/>
        </p:spPr>
        <p:txBody>
          <a:bodyPr vert="horz" wrap="square" lIns="92404" tIns="46202" rIns="92404" bIns="46202" numCol="1" anchor="b" anchorCtr="0" compatLnSpc="1">
            <a:prstTxWarp prst="textNoShape">
              <a:avLst/>
            </a:prstTxWarp>
          </a:bodyPr>
          <a:lstStyle>
            <a:lvl1pPr defTabSz="924179" eaLnBrk="1" latinLnBrk="1" hangingPunct="1">
              <a:defRPr sz="1200">
                <a:latin typeface="굴림" pitchFamily="50" charset="-127"/>
                <a:ea typeface="굴림" pitchFamily="50" charset="-127"/>
              </a:defRPr>
            </a:lvl1pPr>
          </a:lstStyle>
          <a:p>
            <a:pPr>
              <a:defRPr/>
            </a:pPr>
            <a:endParaRPr lang="en-US" altLang="ko-KR"/>
          </a:p>
        </p:txBody>
      </p:sp>
      <p:sp>
        <p:nvSpPr>
          <p:cNvPr id="22533" name="Rectangle 5"/>
          <p:cNvSpPr>
            <a:spLocks noGrp="1" noChangeArrowheads="1"/>
          </p:cNvSpPr>
          <p:nvPr>
            <p:ph type="sldNum" sz="quarter" idx="3"/>
          </p:nvPr>
        </p:nvSpPr>
        <p:spPr bwMode="auto">
          <a:xfrm>
            <a:off x="3780443" y="9430813"/>
            <a:ext cx="2888645" cy="497413"/>
          </a:xfrm>
          <a:prstGeom prst="rect">
            <a:avLst/>
          </a:prstGeom>
          <a:noFill/>
          <a:ln w="9525">
            <a:noFill/>
            <a:miter lim="800000"/>
            <a:headEnd/>
            <a:tailEnd/>
          </a:ln>
          <a:effectLst/>
        </p:spPr>
        <p:txBody>
          <a:bodyPr vert="horz" wrap="square" lIns="92404" tIns="46202" rIns="92404" bIns="46202" numCol="1" anchor="b" anchorCtr="0" compatLnSpc="1">
            <a:prstTxWarp prst="textNoShape">
              <a:avLst/>
            </a:prstTxWarp>
          </a:bodyPr>
          <a:lstStyle>
            <a:lvl1pPr algn="r" defTabSz="924179" eaLnBrk="1" latinLnBrk="1" hangingPunct="1">
              <a:defRPr sz="1200">
                <a:latin typeface="굴림" pitchFamily="50" charset="-127"/>
                <a:ea typeface="굴림" pitchFamily="50" charset="-127"/>
              </a:defRPr>
            </a:lvl1pPr>
          </a:lstStyle>
          <a:p>
            <a:pPr>
              <a:defRPr/>
            </a:pPr>
            <a:fld id="{494E666D-B8ED-46EF-9D60-665FC034B25F}"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64770" name="Rectangle 2"/>
          <p:cNvSpPr>
            <a:spLocks noGrp="1" noChangeArrowheads="1"/>
          </p:cNvSpPr>
          <p:nvPr>
            <p:ph type="hdr" sz="quarter"/>
          </p:nvPr>
        </p:nvSpPr>
        <p:spPr bwMode="auto">
          <a:xfrm>
            <a:off x="0" y="1"/>
            <a:ext cx="2888646" cy="472773"/>
          </a:xfrm>
          <a:prstGeom prst="rect">
            <a:avLst/>
          </a:prstGeom>
          <a:noFill/>
          <a:ln w="9525">
            <a:noFill/>
            <a:miter lim="800000"/>
            <a:headEnd/>
            <a:tailEnd/>
          </a:ln>
          <a:effectLst/>
        </p:spPr>
        <p:txBody>
          <a:bodyPr vert="horz" wrap="square" lIns="92404" tIns="46202" rIns="92404" bIns="46202" numCol="1" anchor="t" anchorCtr="0" compatLnSpc="1">
            <a:prstTxWarp prst="textNoShape">
              <a:avLst/>
            </a:prstTxWarp>
          </a:bodyPr>
          <a:lstStyle>
            <a:lvl1pPr defTabSz="924179" eaLnBrk="1" latinLnBrk="1" hangingPunct="1">
              <a:defRPr sz="1200">
                <a:latin typeface="굴림" pitchFamily="50" charset="-127"/>
                <a:ea typeface="굴림" pitchFamily="50" charset="-127"/>
              </a:defRPr>
            </a:lvl1pPr>
          </a:lstStyle>
          <a:p>
            <a:pPr>
              <a:defRPr/>
            </a:pPr>
            <a:endParaRPr lang="en-US" altLang="ko-KR"/>
          </a:p>
        </p:txBody>
      </p:sp>
      <p:sp>
        <p:nvSpPr>
          <p:cNvPr id="2464771" name="Rectangle 3"/>
          <p:cNvSpPr>
            <a:spLocks noGrp="1" noChangeArrowheads="1"/>
          </p:cNvSpPr>
          <p:nvPr>
            <p:ph type="dt" idx="1"/>
          </p:nvPr>
        </p:nvSpPr>
        <p:spPr bwMode="auto">
          <a:xfrm>
            <a:off x="3780443" y="1"/>
            <a:ext cx="2888645" cy="472773"/>
          </a:xfrm>
          <a:prstGeom prst="rect">
            <a:avLst/>
          </a:prstGeom>
          <a:noFill/>
          <a:ln w="9525">
            <a:noFill/>
            <a:miter lim="800000"/>
            <a:headEnd/>
            <a:tailEnd/>
          </a:ln>
          <a:effectLst/>
        </p:spPr>
        <p:txBody>
          <a:bodyPr vert="horz" wrap="square" lIns="92404" tIns="46202" rIns="92404" bIns="46202" numCol="1" anchor="t" anchorCtr="0" compatLnSpc="1">
            <a:prstTxWarp prst="textNoShape">
              <a:avLst/>
            </a:prstTxWarp>
          </a:bodyPr>
          <a:lstStyle>
            <a:lvl1pPr algn="r" defTabSz="924179" eaLnBrk="1" latinLnBrk="1" hangingPunct="1">
              <a:defRPr sz="1200">
                <a:latin typeface="굴림" pitchFamily="50" charset="-127"/>
                <a:ea typeface="굴림" pitchFamily="50" charset="-127"/>
              </a:defRPr>
            </a:lvl1pPr>
          </a:lstStyle>
          <a:p>
            <a:pPr>
              <a:defRPr/>
            </a:pPr>
            <a:endParaRPr lang="en-US" altLang="ko-KR"/>
          </a:p>
        </p:txBody>
      </p:sp>
      <p:sp>
        <p:nvSpPr>
          <p:cNvPr id="14340" name="Rectangle 4"/>
          <p:cNvSpPr>
            <a:spLocks noGrp="1" noRot="1" noChangeAspect="1" noChangeArrowheads="1" noTextEdit="1"/>
          </p:cNvSpPr>
          <p:nvPr>
            <p:ph type="sldImg" idx="2"/>
          </p:nvPr>
        </p:nvSpPr>
        <p:spPr bwMode="auto">
          <a:xfrm>
            <a:off x="808038" y="712788"/>
            <a:ext cx="5054600" cy="3790950"/>
          </a:xfrm>
          <a:prstGeom prst="rect">
            <a:avLst/>
          </a:prstGeom>
          <a:noFill/>
          <a:ln w="9525">
            <a:solidFill>
              <a:srgbClr val="000000"/>
            </a:solidFill>
            <a:miter lim="800000"/>
            <a:headEnd/>
            <a:tailEnd/>
          </a:ln>
        </p:spPr>
      </p:sp>
      <p:sp>
        <p:nvSpPr>
          <p:cNvPr id="2464773" name="Rectangle 5"/>
          <p:cNvSpPr>
            <a:spLocks noGrp="1" noChangeArrowheads="1"/>
          </p:cNvSpPr>
          <p:nvPr>
            <p:ph type="body" sz="quarter" idx="3"/>
          </p:nvPr>
        </p:nvSpPr>
        <p:spPr bwMode="auto">
          <a:xfrm>
            <a:off x="888814" y="4741587"/>
            <a:ext cx="4891460" cy="4424350"/>
          </a:xfrm>
          <a:prstGeom prst="rect">
            <a:avLst/>
          </a:prstGeom>
          <a:noFill/>
          <a:ln w="9525">
            <a:noFill/>
            <a:miter lim="800000"/>
            <a:headEnd/>
            <a:tailEnd/>
          </a:ln>
          <a:effectLst/>
        </p:spPr>
        <p:txBody>
          <a:bodyPr vert="horz" wrap="square" lIns="92404" tIns="46202" rIns="92404" bIns="46202" numCol="1" anchor="t" anchorCtr="0" compatLnSpc="1">
            <a:prstTxWarp prst="textNoShape">
              <a:avLst/>
            </a:prstTxWarp>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p>
        </p:txBody>
      </p:sp>
      <p:sp>
        <p:nvSpPr>
          <p:cNvPr id="2464774" name="Rectangle 6"/>
          <p:cNvSpPr>
            <a:spLocks noGrp="1" noChangeArrowheads="1"/>
          </p:cNvSpPr>
          <p:nvPr>
            <p:ph type="ftr" sz="quarter" idx="4"/>
          </p:nvPr>
        </p:nvSpPr>
        <p:spPr bwMode="auto">
          <a:xfrm>
            <a:off x="0" y="9401554"/>
            <a:ext cx="2888646" cy="555931"/>
          </a:xfrm>
          <a:prstGeom prst="rect">
            <a:avLst/>
          </a:prstGeom>
          <a:noFill/>
          <a:ln w="9525">
            <a:noFill/>
            <a:miter lim="800000"/>
            <a:headEnd/>
            <a:tailEnd/>
          </a:ln>
          <a:effectLst/>
        </p:spPr>
        <p:txBody>
          <a:bodyPr vert="horz" wrap="square" lIns="92404" tIns="46202" rIns="92404" bIns="46202" numCol="1" anchor="b" anchorCtr="0" compatLnSpc="1">
            <a:prstTxWarp prst="textNoShape">
              <a:avLst/>
            </a:prstTxWarp>
          </a:bodyPr>
          <a:lstStyle>
            <a:lvl1pPr defTabSz="924179" eaLnBrk="1" latinLnBrk="1" hangingPunct="1">
              <a:defRPr sz="1200">
                <a:latin typeface="굴림" pitchFamily="50" charset="-127"/>
                <a:ea typeface="굴림" pitchFamily="50" charset="-127"/>
              </a:defRPr>
            </a:lvl1pPr>
          </a:lstStyle>
          <a:p>
            <a:pPr>
              <a:defRPr/>
            </a:pPr>
            <a:endParaRPr lang="en-US" altLang="ko-KR"/>
          </a:p>
        </p:txBody>
      </p:sp>
      <p:sp>
        <p:nvSpPr>
          <p:cNvPr id="2464775" name="Rectangle 7"/>
          <p:cNvSpPr>
            <a:spLocks noGrp="1" noChangeArrowheads="1"/>
          </p:cNvSpPr>
          <p:nvPr>
            <p:ph type="sldNum" sz="quarter" idx="5"/>
          </p:nvPr>
        </p:nvSpPr>
        <p:spPr bwMode="auto">
          <a:xfrm>
            <a:off x="3780443" y="9401554"/>
            <a:ext cx="2888645" cy="555931"/>
          </a:xfrm>
          <a:prstGeom prst="rect">
            <a:avLst/>
          </a:prstGeom>
          <a:noFill/>
          <a:ln w="9525">
            <a:noFill/>
            <a:miter lim="800000"/>
            <a:headEnd/>
            <a:tailEnd/>
          </a:ln>
          <a:effectLst/>
        </p:spPr>
        <p:txBody>
          <a:bodyPr vert="horz" wrap="square" lIns="92404" tIns="46202" rIns="92404" bIns="46202" numCol="1" anchor="b" anchorCtr="0" compatLnSpc="1">
            <a:prstTxWarp prst="textNoShape">
              <a:avLst/>
            </a:prstTxWarp>
          </a:bodyPr>
          <a:lstStyle>
            <a:lvl1pPr algn="r" defTabSz="924179" eaLnBrk="1" latinLnBrk="1" hangingPunct="1">
              <a:defRPr sz="1200">
                <a:latin typeface="굴림" pitchFamily="50" charset="-127"/>
                <a:ea typeface="굴림" pitchFamily="50" charset="-127"/>
              </a:defRPr>
            </a:lvl1pPr>
          </a:lstStyle>
          <a:p>
            <a:pPr>
              <a:defRPr/>
            </a:pPr>
            <a:fld id="{4A957122-C3E8-4956-9B19-F69BE5EDD55B}"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ED27E2-93C7-43C2-828D-9F3C34C729D8}" type="slidenum">
              <a:rPr lang="en-US" altLang="ko-KR" smtClean="0"/>
              <a:pPr/>
              <a:t>1</a:t>
            </a:fld>
            <a:endParaRPr lang="en-US" altLang="ko-KR"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ko-KR" altLang="ko-K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a:buFontTx/>
              <a:buChar char="-"/>
            </a:pPr>
            <a:r>
              <a:rPr lang="en-US" altLang="ko-KR" dirty="0" smtClean="0">
                <a:latin typeface="Arial" pitchFamily="34" charset="0"/>
                <a:cs typeface="Arial" pitchFamily="34" charset="0"/>
              </a:rPr>
              <a:t>A cautionary tale for engineering, architecture, and physics students. </a:t>
            </a:r>
          </a:p>
          <a:p>
            <a:pPr>
              <a:buFontTx/>
              <a:buChar char="-"/>
            </a:pPr>
            <a:endParaRPr lang="en-US" altLang="ko-KR" dirty="0" smtClean="0">
              <a:latin typeface="Arial" pitchFamily="34" charset="0"/>
              <a:cs typeface="Arial" pitchFamily="34" charset="0"/>
            </a:endParaRPr>
          </a:p>
          <a:p>
            <a:pPr defTabSz="875538">
              <a:buFontTx/>
              <a:buChar char="-"/>
            </a:pPr>
            <a:r>
              <a:rPr lang="en-US" altLang="ko-KR" dirty="0" smtClean="0">
                <a:latin typeface="Arial" pitchFamily="34" charset="0"/>
                <a:cs typeface="Arial" pitchFamily="34" charset="0"/>
              </a:rPr>
              <a:t>The bridge's collapse had a lasting effect on science and engineering. In many physics textbooks the event is presented as an example of elementary forced resonance with the wind providing an external periodic frequency that matched the natural structural frequency, even though its real cause of failure was </a:t>
            </a:r>
            <a:r>
              <a:rPr lang="en-US" altLang="ko-KR" dirty="0" err="1" smtClean="0">
                <a:latin typeface="Arial" pitchFamily="34" charset="0"/>
                <a:cs typeface="Arial" pitchFamily="34" charset="0"/>
              </a:rPr>
              <a:t>aeroelastic</a:t>
            </a:r>
            <a:r>
              <a:rPr lang="en-US" altLang="ko-KR" dirty="0" smtClean="0">
                <a:latin typeface="Arial" pitchFamily="34" charset="0"/>
                <a:cs typeface="Arial" pitchFamily="34" charset="0"/>
              </a:rPr>
              <a:t> flutter.[1] Its failure also boosted research in the field of bridge aerodynamics-</a:t>
            </a:r>
            <a:r>
              <a:rPr lang="en-US" altLang="ko-KR" dirty="0" err="1" smtClean="0">
                <a:latin typeface="Arial" pitchFamily="34" charset="0"/>
                <a:cs typeface="Arial" pitchFamily="34" charset="0"/>
              </a:rPr>
              <a:t>aeroelastics</a:t>
            </a:r>
            <a:r>
              <a:rPr lang="en-US" altLang="ko-KR" dirty="0" smtClean="0">
                <a:latin typeface="Arial" pitchFamily="34" charset="0"/>
                <a:cs typeface="Arial" pitchFamily="34" charset="0"/>
              </a:rPr>
              <a:t>, the study of which has influenced the designs of all the world's great long-span bridges built since 1940.</a:t>
            </a:r>
            <a:endParaRPr lang="ko-KR" altLang="en-US" dirty="0">
              <a:latin typeface="Arial" pitchFamily="34" charset="0"/>
              <a:cs typeface="Arial" pitchFamily="34" charset="0"/>
            </a:endParaRPr>
          </a:p>
        </p:txBody>
      </p:sp>
      <p:sp>
        <p:nvSpPr>
          <p:cNvPr id="4" name="슬라이드 번호 개체 틀 3"/>
          <p:cNvSpPr>
            <a:spLocks noGrp="1"/>
          </p:cNvSpPr>
          <p:nvPr>
            <p:ph type="sldNum" sz="quarter" idx="10"/>
          </p:nvPr>
        </p:nvSpPr>
        <p:spPr/>
        <p:txBody>
          <a:bodyPr/>
          <a:lstStyle/>
          <a:p>
            <a:pPr>
              <a:defRPr/>
            </a:pPr>
            <a:fld id="{4A957122-C3E8-4956-9B19-F69BE5EDD55B}" type="slidenum">
              <a:rPr lang="en-US" altLang="ko-KR" smtClean="0"/>
              <a:pPr>
                <a:defRPr/>
              </a:pPr>
              <a:t>4</a:t>
            </a:fld>
            <a:endParaRPr lang="en-US" altLang="ko-K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6C565390-518F-4B38-B0FB-3D23B7D69822}" type="slidenum">
              <a:rPr lang="en-US" altLang="ko-KR" smtClean="0"/>
              <a:pPr/>
              <a:t>6</a:t>
            </a:fld>
            <a:endParaRPr lang="en-US" altLang="ko-KR"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ko-KR" altLang="ko-KR" smtClean="0">
              <a:latin typeface="굴림체" pitchFamily="49" charset="-127"/>
              <a:ea typeface="굴림체" pitchFamily="49" charset="-12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smtClean="0"/>
              <a:t>SA lab </a:t>
            </a:r>
            <a:r>
              <a:rPr lang="ko-KR" altLang="en-US" dirty="0" smtClean="0"/>
              <a:t>에서는 멤버들을  </a:t>
            </a:r>
            <a:r>
              <a:rPr lang="en-US" altLang="ko-KR" dirty="0" smtClean="0"/>
              <a:t>software</a:t>
            </a:r>
            <a:r>
              <a:rPr lang="en-US" altLang="ko-KR" baseline="0" dirty="0" smtClean="0"/>
              <a:t> architecture </a:t>
            </a:r>
            <a:r>
              <a:rPr lang="ko-KR" altLang="en-US" baseline="0" dirty="0" smtClean="0"/>
              <a:t>가 되기 위하여 필요한</a:t>
            </a:r>
            <a:endParaRPr lang="en-US" altLang="ko-KR" baseline="0" dirty="0" smtClean="0"/>
          </a:p>
          <a:p>
            <a:r>
              <a:rPr lang="ko-KR" altLang="en-US" baseline="0" dirty="0" smtClean="0"/>
              <a:t>이론과 </a:t>
            </a:r>
            <a:r>
              <a:rPr lang="en-US" altLang="ko-KR" baseline="0" dirty="0" smtClean="0"/>
              <a:t>practice  </a:t>
            </a:r>
            <a:r>
              <a:rPr lang="ko-KR" altLang="en-US" baseline="0" dirty="0" smtClean="0"/>
              <a:t>를 연구</a:t>
            </a:r>
            <a:endParaRPr lang="en-US" altLang="ko-KR" baseline="0" dirty="0" smtClean="0"/>
          </a:p>
          <a:p>
            <a:pPr>
              <a:buFontTx/>
              <a:buChar char="-"/>
            </a:pPr>
            <a:r>
              <a:rPr lang="en-US" altLang="ko-KR" baseline="0" dirty="0" smtClean="0"/>
              <a:t>Practice </a:t>
            </a:r>
            <a:r>
              <a:rPr lang="ko-KR" altLang="en-US" baseline="0" dirty="0" smtClean="0"/>
              <a:t>는  발표</a:t>
            </a:r>
            <a:r>
              <a:rPr lang="en-US" altLang="ko-KR" baseline="0" dirty="0" smtClean="0"/>
              <a:t>, </a:t>
            </a:r>
            <a:r>
              <a:rPr lang="ko-KR" altLang="en-US" baseline="0" dirty="0" smtClean="0"/>
              <a:t>세미나</a:t>
            </a:r>
            <a:endParaRPr lang="en-US" altLang="ko-KR" baseline="0" dirty="0" smtClean="0"/>
          </a:p>
          <a:p>
            <a:pPr>
              <a:buFontTx/>
              <a:buChar char="-"/>
            </a:pPr>
            <a:endParaRPr lang="ko-KR" altLang="en-US" dirty="0"/>
          </a:p>
        </p:txBody>
      </p:sp>
      <p:sp>
        <p:nvSpPr>
          <p:cNvPr id="4" name="슬라이드 번호 개체 틀 3"/>
          <p:cNvSpPr>
            <a:spLocks noGrp="1"/>
          </p:cNvSpPr>
          <p:nvPr>
            <p:ph type="sldNum" sz="quarter" idx="10"/>
          </p:nvPr>
        </p:nvSpPr>
        <p:spPr/>
        <p:txBody>
          <a:bodyPr/>
          <a:lstStyle/>
          <a:p>
            <a:pPr>
              <a:defRPr/>
            </a:pPr>
            <a:fld id="{4A957122-C3E8-4956-9B19-F69BE5EDD55B}" type="slidenum">
              <a:rPr lang="en-US" altLang="ko-KR" smtClean="0"/>
              <a:pPr>
                <a:defRPr/>
              </a:pPr>
              <a:t>11</a:t>
            </a:fld>
            <a:endParaRPr lang="en-US" altLang="ko-K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4" name="Rectangle 2"/>
          <p:cNvSpPr>
            <a:spLocks noChangeArrowheads="1"/>
          </p:cNvSpPr>
          <p:nvPr/>
        </p:nvSpPr>
        <p:spPr bwMode="invGray">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pPr algn="ctr">
              <a:defRPr/>
            </a:pPr>
            <a:endParaRPr lang="ko-KR" altLang="ko-KR" sz="2400"/>
          </a:p>
        </p:txBody>
      </p:sp>
      <p:sp>
        <p:nvSpPr>
          <p:cNvPr id="5" name="Freeform 3"/>
          <p:cNvSpPr>
            <a:spLocks/>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eaLnBrk="0" latinLnBrk="0" hangingPunct="0">
              <a:defRPr/>
            </a:pPr>
            <a:endParaRPr lang="ko-KR" altLang="en-US"/>
          </a:p>
        </p:txBody>
      </p:sp>
      <p:sp>
        <p:nvSpPr>
          <p:cNvPr id="6" name="Freeform 4"/>
          <p:cNvSpPr>
            <a:spLocks/>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eaLnBrk="0" latinLnBrk="0" hangingPunct="0">
              <a:defRPr/>
            </a:pPr>
            <a:endParaRPr lang="ko-KR" altLang="en-US"/>
          </a:p>
        </p:txBody>
      </p:sp>
      <p:sp>
        <p:nvSpPr>
          <p:cNvPr id="7" name="Freeform 5"/>
          <p:cNvSpPr>
            <a:spLocks/>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eaLnBrk="0" latinLnBrk="0" hangingPunct="0">
              <a:defRPr/>
            </a:pPr>
            <a:endParaRPr lang="ko-KR" altLang="en-US"/>
          </a:p>
        </p:txBody>
      </p:sp>
      <p:sp>
        <p:nvSpPr>
          <p:cNvPr id="8" name="Freeform 6"/>
          <p:cNvSpPr>
            <a:spLocks/>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eaLnBrk="0" latinLnBrk="0" hangingPunct="0">
              <a:defRPr/>
            </a:pPr>
            <a:endParaRPr lang="ko-KR" altLang="en-US"/>
          </a:p>
        </p:txBody>
      </p:sp>
      <p:sp>
        <p:nvSpPr>
          <p:cNvPr id="9" name="Freeform 7"/>
          <p:cNvSpPr>
            <a:spLocks/>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eaLnBrk="0" latinLnBrk="0" hangingPunct="0">
              <a:defRPr/>
            </a:pPr>
            <a:endParaRPr lang="ko-KR" altLang="en-US"/>
          </a:p>
        </p:txBody>
      </p:sp>
      <p:sp>
        <p:nvSpPr>
          <p:cNvPr id="10" name="Freeform 8"/>
          <p:cNvSpPr>
            <a:spLocks/>
          </p:cNvSpPr>
          <p:nvPr/>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eaLnBrk="0" latinLnBrk="0" hangingPunct="0">
              <a:defRPr/>
            </a:pPr>
            <a:endParaRPr lang="ko-KR" altLang="en-US"/>
          </a:p>
        </p:txBody>
      </p:sp>
      <p:sp>
        <p:nvSpPr>
          <p:cNvPr id="11" name="Freeform 9"/>
          <p:cNvSpPr>
            <a:spLocks/>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eaLnBrk="0" latinLnBrk="0" hangingPunct="0">
              <a:defRPr/>
            </a:pPr>
            <a:endParaRPr lang="ko-KR" altLang="en-US"/>
          </a:p>
        </p:txBody>
      </p:sp>
      <p:sp>
        <p:nvSpPr>
          <p:cNvPr id="12" name="Freeform 10"/>
          <p:cNvSpPr>
            <a:spLocks/>
          </p:cNvSpPr>
          <p:nvPr/>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eaLnBrk="0" latinLnBrk="0" hangingPunct="0">
              <a:defRPr/>
            </a:pPr>
            <a:endParaRPr lang="ko-KR" altLang="en-US"/>
          </a:p>
        </p:txBody>
      </p:sp>
      <p:sp>
        <p:nvSpPr>
          <p:cNvPr id="2604043" name="Rectangle 11"/>
          <p:cNvSpPr>
            <a:spLocks noGrp="1" noChangeArrowheads="1"/>
          </p:cNvSpPr>
          <p:nvPr>
            <p:ph type="ctrTitle"/>
          </p:nvPr>
        </p:nvSpPr>
        <p:spPr>
          <a:xfrm>
            <a:off x="685800" y="2286000"/>
            <a:ext cx="7772400" cy="1143000"/>
          </a:xfrm>
        </p:spPr>
        <p:txBody>
          <a:bodyPr lIns="91440" tIns="45720" rIns="91440" bIns="45720"/>
          <a:lstStyle>
            <a:lvl1pPr>
              <a:defRPr/>
            </a:lvl1pPr>
          </a:lstStyle>
          <a:p>
            <a:r>
              <a:rPr lang="ko-KR" altLang="en-US"/>
              <a:t>마스터 제목 유형 편집</a:t>
            </a:r>
          </a:p>
        </p:txBody>
      </p:sp>
      <p:sp>
        <p:nvSpPr>
          <p:cNvPr id="2604044" name="Rectangle 12"/>
          <p:cNvSpPr>
            <a:spLocks noGrp="1" noChangeArrowheads="1"/>
          </p:cNvSpPr>
          <p:nvPr>
            <p:ph type="subTitle" idx="1"/>
          </p:nvPr>
        </p:nvSpPr>
        <p:spPr>
          <a:xfrm>
            <a:off x="1371600" y="3886200"/>
            <a:ext cx="6400800" cy="1752600"/>
          </a:xfrm>
        </p:spPr>
        <p:txBody>
          <a:bodyPr lIns="91440" tIns="45720" rIns="91440" bIns="45720"/>
          <a:lstStyle>
            <a:lvl1pPr marL="0" indent="0" algn="ctr">
              <a:buFontTx/>
              <a:buNone/>
              <a:defRPr/>
            </a:lvl1pPr>
          </a:lstStyle>
          <a:p>
            <a:r>
              <a:rPr lang="ko-KR" altLang="en-US"/>
              <a:t>마스터 부제목 유형 편집</a:t>
            </a:r>
          </a:p>
        </p:txBody>
      </p:sp>
      <p:sp>
        <p:nvSpPr>
          <p:cNvPr id="13" name="Rectangle 13"/>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latinLnBrk="1" hangingPunct="1">
              <a:defRPr sz="1400">
                <a:latin typeface="굴림" pitchFamily="50" charset="-127"/>
                <a:ea typeface="굴림" pitchFamily="50" charset="-127"/>
              </a:defRPr>
            </a:lvl1pPr>
          </a:lstStyle>
          <a:p>
            <a:pPr>
              <a:defRPr/>
            </a:pPr>
            <a:endParaRPr lang="en-US" altLang="ko-KR"/>
          </a:p>
        </p:txBody>
      </p:sp>
      <p:sp>
        <p:nvSpPr>
          <p:cNvPr id="14" name="Rectangle 14"/>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latinLnBrk="1" hangingPunct="1">
              <a:defRPr sz="1400">
                <a:latin typeface="굴림" pitchFamily="50" charset="-127"/>
                <a:ea typeface="굴림" pitchFamily="50" charset="-127"/>
              </a:defRPr>
            </a:lvl1pPr>
          </a:lstStyle>
          <a:p>
            <a:pPr>
              <a:defRPr/>
            </a:pPr>
            <a:endParaRPr lang="en-US" altLang="ko-KR"/>
          </a:p>
        </p:txBody>
      </p:sp>
      <p:sp>
        <p:nvSpPr>
          <p:cNvPr id="15" name="Rectangle 15"/>
          <p:cNvSpPr>
            <a:spLocks noGrp="1" noChangeArrowheads="1"/>
          </p:cNvSpPr>
          <p:nvPr>
            <p:ph type="sldNum" sz="quarter" idx="12"/>
          </p:nvPr>
        </p:nvSpPr>
        <p:spPr>
          <a:xfrm>
            <a:off x="6553200" y="6248400"/>
            <a:ext cx="1905000" cy="457200"/>
          </a:xfrm>
        </p:spPr>
        <p:txBody>
          <a:bodyPr wrap="square" lIns="91440" tIns="45720" rIns="91440" bIns="45720" anchor="t"/>
          <a:lstStyle>
            <a:lvl1pPr eaLnBrk="1" latinLnBrk="1" hangingPunct="1">
              <a:defRPr kumimoji="1">
                <a:latin typeface="+mn-ea"/>
              </a:defRPr>
            </a:lvl1pPr>
          </a:lstStyle>
          <a:p>
            <a:pPr>
              <a:defRPr/>
            </a:pPr>
            <a:fld id="{61FB2598-AA37-4CC0-A122-ABF1722D461F}" type="slidenum">
              <a:rPr lang="en-US" altLang="ko-KR"/>
              <a:pPr>
                <a:defRPr/>
              </a:pPr>
              <a:t>‹#›</a:t>
            </a:fld>
            <a:endParaRPr lang="en-US" altLang="ko-K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5"/>
                                            </p:cond>
                                          </p:stCondLst>
                                        </p:cTn>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33"/>
          <p:cNvSpPr>
            <a:spLocks noGrp="1" noChangeArrowheads="1"/>
          </p:cNvSpPr>
          <p:nvPr>
            <p:ph type="sldNum" sz="quarter" idx="10"/>
          </p:nvPr>
        </p:nvSpPr>
        <p:spPr>
          <a:ln/>
        </p:spPr>
        <p:txBody>
          <a:bodyPr/>
          <a:lstStyle>
            <a:lvl1pPr>
              <a:defRPr/>
            </a:lvl1pPr>
          </a:lstStyle>
          <a:p>
            <a:pPr>
              <a:defRPr/>
            </a:pPr>
            <a:fld id="{2169C385-FA03-4DFD-A9E6-B21F267CDBCE}" type="slidenum">
              <a:rPr lang="en-US" altLang="ko-KR"/>
              <a:pPr>
                <a:defRPr/>
              </a:pPr>
              <a:t>‹#›</a:t>
            </a:fld>
            <a:endParaRPr lang="en-US" altLang="ko-K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715125" y="404813"/>
            <a:ext cx="2136775" cy="5724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304800" y="404813"/>
            <a:ext cx="6257925" cy="5724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33"/>
          <p:cNvSpPr>
            <a:spLocks noGrp="1" noChangeArrowheads="1"/>
          </p:cNvSpPr>
          <p:nvPr>
            <p:ph type="sldNum" sz="quarter" idx="10"/>
          </p:nvPr>
        </p:nvSpPr>
        <p:spPr>
          <a:ln/>
        </p:spPr>
        <p:txBody>
          <a:bodyPr/>
          <a:lstStyle>
            <a:lvl1pPr>
              <a:defRPr/>
            </a:lvl1pPr>
          </a:lstStyle>
          <a:p>
            <a:pPr>
              <a:defRPr/>
            </a:pPr>
            <a:fld id="{DB4190E9-C5BE-439B-AEBE-6B31A9186BD8}" type="slidenum">
              <a:rPr lang="en-US" altLang="ko-KR"/>
              <a:pPr>
                <a:defRPr/>
              </a:pPr>
              <a:t>‹#›</a:t>
            </a:fld>
            <a:endParaRPr lang="en-US" altLang="ko-K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33"/>
          <p:cNvSpPr>
            <a:spLocks noGrp="1" noChangeArrowheads="1"/>
          </p:cNvSpPr>
          <p:nvPr>
            <p:ph type="sldNum" sz="quarter" idx="10"/>
          </p:nvPr>
        </p:nvSpPr>
        <p:spPr>
          <a:ln/>
        </p:spPr>
        <p:txBody>
          <a:bodyPr/>
          <a:lstStyle>
            <a:lvl1pPr>
              <a:defRPr/>
            </a:lvl1pPr>
          </a:lstStyle>
          <a:p>
            <a:pPr>
              <a:defRPr/>
            </a:pPr>
            <a:fld id="{92A4EF07-9F0D-452A-956C-E37A25B05175}" type="slidenum">
              <a:rPr lang="en-US" altLang="ko-KR"/>
              <a:pPr>
                <a:defRPr/>
              </a:pPr>
              <a:t>‹#›</a:t>
            </a:fld>
            <a:endParaRPr lang="en-US" altLang="ko-K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
        <p:nvSpPr>
          <p:cNvPr id="4" name="Rectangle 33"/>
          <p:cNvSpPr>
            <a:spLocks noGrp="1" noChangeArrowheads="1"/>
          </p:cNvSpPr>
          <p:nvPr>
            <p:ph type="sldNum" sz="quarter" idx="10"/>
          </p:nvPr>
        </p:nvSpPr>
        <p:spPr>
          <a:ln/>
        </p:spPr>
        <p:txBody>
          <a:bodyPr/>
          <a:lstStyle>
            <a:lvl1pPr>
              <a:defRPr/>
            </a:lvl1pPr>
          </a:lstStyle>
          <a:p>
            <a:pPr>
              <a:defRPr/>
            </a:pPr>
            <a:fld id="{0C117268-793B-441B-805B-E8620AF02678}" type="slidenum">
              <a:rPr lang="en-US" altLang="ko-KR"/>
              <a:pPr>
                <a:defRPr/>
              </a:pPr>
              <a:t>‹#›</a:t>
            </a:fld>
            <a:endParaRPr lang="en-US" altLang="ko-K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395288" y="1557338"/>
            <a:ext cx="4151312"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99000" y="1557338"/>
            <a:ext cx="41529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Rectangle 33"/>
          <p:cNvSpPr>
            <a:spLocks noGrp="1" noChangeArrowheads="1"/>
          </p:cNvSpPr>
          <p:nvPr>
            <p:ph type="sldNum" sz="quarter" idx="10"/>
          </p:nvPr>
        </p:nvSpPr>
        <p:spPr>
          <a:ln/>
        </p:spPr>
        <p:txBody>
          <a:bodyPr/>
          <a:lstStyle>
            <a:lvl1pPr>
              <a:defRPr/>
            </a:lvl1pPr>
          </a:lstStyle>
          <a:p>
            <a:pPr>
              <a:defRPr/>
            </a:pPr>
            <a:fld id="{5E61EDD3-C2AE-443C-8DB6-073F23D784D9}" type="slidenum">
              <a:rPr lang="en-US" altLang="ko-KR"/>
              <a:pPr>
                <a:defRPr/>
              </a:pPr>
              <a:t>‹#›</a:t>
            </a:fld>
            <a:endParaRPr lang="en-US" altLang="ko-K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Rectangle 33"/>
          <p:cNvSpPr>
            <a:spLocks noGrp="1" noChangeArrowheads="1"/>
          </p:cNvSpPr>
          <p:nvPr>
            <p:ph type="sldNum" sz="quarter" idx="10"/>
          </p:nvPr>
        </p:nvSpPr>
        <p:spPr>
          <a:ln/>
        </p:spPr>
        <p:txBody>
          <a:bodyPr/>
          <a:lstStyle>
            <a:lvl1pPr>
              <a:defRPr/>
            </a:lvl1pPr>
          </a:lstStyle>
          <a:p>
            <a:pPr>
              <a:defRPr/>
            </a:pPr>
            <a:fld id="{E5771957-6E7E-4C36-8C5A-22FE8A4F3B78}" type="slidenum">
              <a:rPr lang="en-US" altLang="ko-KR"/>
              <a:pPr>
                <a:defRPr/>
              </a:pPr>
              <a:t>‹#›</a:t>
            </a:fld>
            <a:endParaRPr lang="en-US" altLang="ko-K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Rectangle 33"/>
          <p:cNvSpPr>
            <a:spLocks noGrp="1" noChangeArrowheads="1"/>
          </p:cNvSpPr>
          <p:nvPr>
            <p:ph type="sldNum" sz="quarter" idx="10"/>
          </p:nvPr>
        </p:nvSpPr>
        <p:spPr>
          <a:ln/>
        </p:spPr>
        <p:txBody>
          <a:bodyPr/>
          <a:lstStyle>
            <a:lvl1pPr>
              <a:defRPr/>
            </a:lvl1pPr>
          </a:lstStyle>
          <a:p>
            <a:pPr>
              <a:defRPr/>
            </a:pPr>
            <a:fld id="{3A8C7ECF-013F-42BF-86A5-4A6DA9B6915D}" type="slidenum">
              <a:rPr lang="en-US" altLang="ko-KR"/>
              <a:pPr>
                <a:defRPr/>
              </a:pPr>
              <a:t>‹#›</a:t>
            </a:fld>
            <a:endParaRPr lang="en-US" altLang="ko-K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Rectangle 33"/>
          <p:cNvSpPr>
            <a:spLocks noGrp="1" noChangeArrowheads="1"/>
          </p:cNvSpPr>
          <p:nvPr>
            <p:ph type="sldNum" sz="quarter" idx="10"/>
          </p:nvPr>
        </p:nvSpPr>
        <p:spPr>
          <a:ln/>
        </p:spPr>
        <p:txBody>
          <a:bodyPr/>
          <a:lstStyle>
            <a:lvl1pPr>
              <a:defRPr/>
            </a:lvl1pPr>
          </a:lstStyle>
          <a:p>
            <a:pPr>
              <a:defRPr/>
            </a:pPr>
            <a:fld id="{60361279-627F-4485-80E3-7419DC6E7208}" type="slidenum">
              <a:rPr lang="en-US" altLang="ko-KR"/>
              <a:pPr>
                <a:defRPr/>
              </a:pPr>
              <a:t>‹#›</a:t>
            </a:fld>
            <a:endParaRPr lang="en-US" altLang="ko-K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Rectangle 33"/>
          <p:cNvSpPr>
            <a:spLocks noGrp="1" noChangeArrowheads="1"/>
          </p:cNvSpPr>
          <p:nvPr>
            <p:ph type="sldNum" sz="quarter" idx="10"/>
          </p:nvPr>
        </p:nvSpPr>
        <p:spPr>
          <a:ln/>
        </p:spPr>
        <p:txBody>
          <a:bodyPr/>
          <a:lstStyle>
            <a:lvl1pPr>
              <a:defRPr/>
            </a:lvl1pPr>
          </a:lstStyle>
          <a:p>
            <a:pPr>
              <a:defRPr/>
            </a:pPr>
            <a:fld id="{D2C82072-71BB-41B7-B076-94B2CCF38A39}" type="slidenum">
              <a:rPr lang="en-US" altLang="ko-KR"/>
              <a:pPr>
                <a:defRPr/>
              </a:pPr>
              <a:t>‹#›</a:t>
            </a:fld>
            <a:endParaRPr lang="en-US" altLang="ko-K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smtClean="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Rectangle 33"/>
          <p:cNvSpPr>
            <a:spLocks noGrp="1" noChangeArrowheads="1"/>
          </p:cNvSpPr>
          <p:nvPr>
            <p:ph type="sldNum" sz="quarter" idx="10"/>
          </p:nvPr>
        </p:nvSpPr>
        <p:spPr>
          <a:ln/>
        </p:spPr>
        <p:txBody>
          <a:bodyPr/>
          <a:lstStyle>
            <a:lvl1pPr>
              <a:defRPr/>
            </a:lvl1pPr>
          </a:lstStyle>
          <a:p>
            <a:pPr>
              <a:defRPr/>
            </a:pPr>
            <a:fld id="{AC1E2C4F-9BC7-447D-BE82-E440A2E14D34}" type="slidenum">
              <a:rPr lang="en-US" altLang="ko-KR"/>
              <a:pPr>
                <a:defRPr/>
              </a:pPr>
              <a:t>‹#›</a:t>
            </a:fld>
            <a:endParaRPr lang="en-US" altLang="ko-K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chemeClr val="bg2"/>
            </a:gs>
            <a:gs pos="100000">
              <a:schemeClr val="bg1"/>
            </a:gs>
          </a:gsLst>
          <a:lin ang="0" scaled="1"/>
        </a:gradFill>
        <a:effectLst/>
      </p:bgPr>
    </p:bg>
    <p:spTree>
      <p:nvGrpSpPr>
        <p:cNvPr id="1" name=""/>
        <p:cNvGrpSpPr/>
        <p:nvPr/>
      </p:nvGrpSpPr>
      <p:grpSpPr>
        <a:xfrm>
          <a:off x="0" y="0"/>
          <a:ext cx="0" cy="0"/>
          <a:chOff x="0" y="0"/>
          <a:chExt cx="0" cy="0"/>
        </a:xfrm>
      </p:grpSpPr>
      <p:sp>
        <p:nvSpPr>
          <p:cNvPr id="2603011" name="Freeform 3"/>
          <p:cNvSpPr>
            <a:spLocks/>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eaLnBrk="0" latinLnBrk="0" hangingPunct="0">
              <a:defRPr/>
            </a:pPr>
            <a:endParaRPr lang="ko-KR" altLang="en-US"/>
          </a:p>
        </p:txBody>
      </p:sp>
      <p:sp>
        <p:nvSpPr>
          <p:cNvPr id="2603013" name="Freeform 5"/>
          <p:cNvSpPr>
            <a:spLocks/>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eaLnBrk="0" latinLnBrk="0" hangingPunct="0">
              <a:defRPr/>
            </a:pPr>
            <a:endParaRPr lang="ko-KR" altLang="en-US"/>
          </a:p>
        </p:txBody>
      </p:sp>
      <p:sp>
        <p:nvSpPr>
          <p:cNvPr id="2603014" name="Freeform 6"/>
          <p:cNvSpPr>
            <a:spLocks/>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eaLnBrk="0" latinLnBrk="0" hangingPunct="0">
              <a:defRPr/>
            </a:pPr>
            <a:endParaRPr lang="ko-KR" altLang="en-US"/>
          </a:p>
        </p:txBody>
      </p:sp>
      <p:sp>
        <p:nvSpPr>
          <p:cNvPr id="2603015" name="Freeform 7"/>
          <p:cNvSpPr>
            <a:spLocks/>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eaLnBrk="0" latinLnBrk="0" hangingPunct="0">
              <a:defRPr/>
            </a:pPr>
            <a:endParaRPr lang="ko-KR" altLang="en-US"/>
          </a:p>
        </p:txBody>
      </p:sp>
      <p:sp>
        <p:nvSpPr>
          <p:cNvPr id="2603016" name="Freeform 8"/>
          <p:cNvSpPr>
            <a:spLocks/>
          </p:cNvSpPr>
          <p:nvPr/>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eaLnBrk="0" latinLnBrk="0" hangingPunct="0">
              <a:defRPr/>
            </a:pPr>
            <a:endParaRPr lang="ko-KR" altLang="en-US"/>
          </a:p>
        </p:txBody>
      </p:sp>
      <p:sp>
        <p:nvSpPr>
          <p:cNvPr id="2603017" name="Freeform 9"/>
          <p:cNvSpPr>
            <a:spLocks/>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eaLnBrk="0" latinLnBrk="0" hangingPunct="0">
              <a:defRPr/>
            </a:pPr>
            <a:endParaRPr lang="ko-KR" altLang="en-US"/>
          </a:p>
        </p:txBody>
      </p:sp>
      <p:sp>
        <p:nvSpPr>
          <p:cNvPr id="1032" name="Rectangle 16"/>
          <p:cNvSpPr>
            <a:spLocks noGrp="1" noChangeArrowheads="1"/>
          </p:cNvSpPr>
          <p:nvPr>
            <p:ph type="title"/>
          </p:nvPr>
        </p:nvSpPr>
        <p:spPr bwMode="auto">
          <a:xfrm>
            <a:off x="304800" y="404813"/>
            <a:ext cx="8534400" cy="762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ltLang="ko-KR" smtClean="0"/>
              <a:t>Click to edit Master title style</a:t>
            </a:r>
          </a:p>
        </p:txBody>
      </p:sp>
      <p:sp>
        <p:nvSpPr>
          <p:cNvPr id="1033" name="Rectangle 17"/>
          <p:cNvSpPr>
            <a:spLocks noGrp="1" noChangeArrowheads="1"/>
          </p:cNvSpPr>
          <p:nvPr>
            <p:ph type="body" idx="1"/>
          </p:nvPr>
        </p:nvSpPr>
        <p:spPr bwMode="auto">
          <a:xfrm>
            <a:off x="395288" y="1557338"/>
            <a:ext cx="8456612" cy="4572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2603027" name="Line 19"/>
          <p:cNvSpPr>
            <a:spLocks noChangeShapeType="1"/>
          </p:cNvSpPr>
          <p:nvPr/>
        </p:nvSpPr>
        <p:spPr bwMode="auto">
          <a:xfrm flipV="1">
            <a:off x="0" y="1219200"/>
            <a:ext cx="9144000" cy="0"/>
          </a:xfrm>
          <a:prstGeom prst="line">
            <a:avLst/>
          </a:prstGeom>
          <a:noFill/>
          <a:ln w="38100" cmpd="dbl">
            <a:solidFill>
              <a:schemeClr val="accent2"/>
            </a:solidFill>
            <a:round/>
            <a:headEnd type="none" w="sm" len="sm"/>
            <a:tailEnd type="none" w="sm" len="sm"/>
          </a:ln>
          <a:effectLst/>
        </p:spPr>
        <p:txBody>
          <a:bodyPr wrap="none" anchor="ctr"/>
          <a:lstStyle/>
          <a:p>
            <a:pPr eaLnBrk="0" latinLnBrk="0" hangingPunct="0">
              <a:defRPr/>
            </a:pPr>
            <a:endParaRPr lang="ko-KR" altLang="en-US"/>
          </a:p>
        </p:txBody>
      </p:sp>
      <p:sp>
        <p:nvSpPr>
          <p:cNvPr id="2603041" name="Rectangle 33"/>
          <p:cNvSpPr>
            <a:spLocks noGrp="1" noChangeArrowheads="1"/>
          </p:cNvSpPr>
          <p:nvPr>
            <p:ph type="sldNum" sz="quarter" idx="4"/>
          </p:nvPr>
        </p:nvSpPr>
        <p:spPr bwMode="auto">
          <a:xfrm>
            <a:off x="6553200" y="6357938"/>
            <a:ext cx="2284413" cy="455612"/>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latinLnBrk="0" hangingPunct="0">
              <a:defRPr kumimoji="0" sz="1400">
                <a:latin typeface="+mn-lt"/>
                <a:ea typeface="굴림" pitchFamily="50" charset="-127"/>
              </a:defRPr>
            </a:lvl1pPr>
          </a:lstStyle>
          <a:p>
            <a:pPr>
              <a:defRPr/>
            </a:pPr>
            <a:fld id="{0C81FE5B-668E-4CCD-A819-3C5AA603AC39}" type="slidenum">
              <a:rPr lang="en-US" altLang="ko-KR"/>
              <a:pPr>
                <a:defRPr/>
              </a:pPr>
              <a:t>‹#›</a:t>
            </a:fld>
            <a:endParaRPr lang="en-US" altLang="ko-KR"/>
          </a:p>
        </p:txBody>
      </p:sp>
    </p:spTree>
  </p:cSld>
  <p:clrMap bg1="dk2" tx1="lt1" bg2="dk1" tx2="lt2" accent1="accent1" accent2="accent2" accent3="accent3" accent4="accent4" accent5="accent5" accent6="accent6" hlink="hlink" folHlink="folHlink"/>
  <p:sldLayoutIdLst>
    <p:sldLayoutId id="2147483742"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ransition/>
  <p:txStyles>
    <p:titleStyle>
      <a:lvl1pPr algn="ctr" rtl="0" eaLnBrk="0" fontAlgn="base" latinLnBrk="1" hangingPunct="0">
        <a:spcBef>
          <a:spcPct val="0"/>
        </a:spcBef>
        <a:spcAft>
          <a:spcPct val="0"/>
        </a:spcAft>
        <a:defRPr sz="44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Times New Roman" pitchFamily="18" charset="0"/>
          <a:ea typeface="굴림" pitchFamily="50" charset="-127"/>
        </a:defRPr>
      </a:lvl2pPr>
      <a:lvl3pPr algn="ctr" rtl="0" eaLnBrk="0" fontAlgn="base" latinLnBrk="1" hangingPunct="0">
        <a:spcBef>
          <a:spcPct val="0"/>
        </a:spcBef>
        <a:spcAft>
          <a:spcPct val="0"/>
        </a:spcAft>
        <a:defRPr sz="4400">
          <a:solidFill>
            <a:schemeClr val="tx2"/>
          </a:solidFill>
          <a:latin typeface="Times New Roman" pitchFamily="18" charset="0"/>
          <a:ea typeface="굴림" pitchFamily="50" charset="-127"/>
        </a:defRPr>
      </a:lvl3pPr>
      <a:lvl4pPr algn="ctr" rtl="0" eaLnBrk="0" fontAlgn="base" latinLnBrk="1" hangingPunct="0">
        <a:spcBef>
          <a:spcPct val="0"/>
        </a:spcBef>
        <a:spcAft>
          <a:spcPct val="0"/>
        </a:spcAft>
        <a:defRPr sz="4400">
          <a:solidFill>
            <a:schemeClr val="tx2"/>
          </a:solidFill>
          <a:latin typeface="Times New Roman" pitchFamily="18" charset="0"/>
          <a:ea typeface="굴림" pitchFamily="50" charset="-127"/>
        </a:defRPr>
      </a:lvl4pPr>
      <a:lvl5pPr algn="ctr" rtl="0" eaLnBrk="0" fontAlgn="base" latinLnBrk="1" hangingPunct="0">
        <a:spcBef>
          <a:spcPct val="0"/>
        </a:spcBef>
        <a:spcAft>
          <a:spcPct val="0"/>
        </a:spcAft>
        <a:defRPr sz="4400">
          <a:solidFill>
            <a:schemeClr val="tx2"/>
          </a:solidFill>
          <a:latin typeface="Times New Roman" pitchFamily="18" charset="0"/>
          <a:ea typeface="굴림" pitchFamily="50" charset="-127"/>
        </a:defRPr>
      </a:lvl5pPr>
      <a:lvl6pPr marL="457200" algn="ctr" rtl="0" fontAlgn="base" latinLnBrk="1">
        <a:spcBef>
          <a:spcPct val="0"/>
        </a:spcBef>
        <a:spcAft>
          <a:spcPct val="0"/>
        </a:spcAft>
        <a:defRPr sz="4400">
          <a:solidFill>
            <a:schemeClr val="tx2"/>
          </a:solidFill>
          <a:latin typeface="Times New Roman" pitchFamily="18" charset="0"/>
          <a:ea typeface="굴림" pitchFamily="50" charset="-127"/>
        </a:defRPr>
      </a:lvl6pPr>
      <a:lvl7pPr marL="914400" algn="ctr" rtl="0" fontAlgn="base" latinLnBrk="1">
        <a:spcBef>
          <a:spcPct val="0"/>
        </a:spcBef>
        <a:spcAft>
          <a:spcPct val="0"/>
        </a:spcAft>
        <a:defRPr sz="4400">
          <a:solidFill>
            <a:schemeClr val="tx2"/>
          </a:solidFill>
          <a:latin typeface="Times New Roman" pitchFamily="18" charset="0"/>
          <a:ea typeface="굴림" pitchFamily="50" charset="-127"/>
        </a:defRPr>
      </a:lvl7pPr>
      <a:lvl8pPr marL="1371600" algn="ctr" rtl="0" fontAlgn="base" latinLnBrk="1">
        <a:spcBef>
          <a:spcPct val="0"/>
        </a:spcBef>
        <a:spcAft>
          <a:spcPct val="0"/>
        </a:spcAft>
        <a:defRPr sz="4400">
          <a:solidFill>
            <a:schemeClr val="tx2"/>
          </a:solidFill>
          <a:latin typeface="Times New Roman" pitchFamily="18" charset="0"/>
          <a:ea typeface="굴림" pitchFamily="50" charset="-127"/>
        </a:defRPr>
      </a:lvl8pPr>
      <a:lvl9pPr marL="1828800" algn="ctr" rtl="0" fontAlgn="base" latinLnBrk="1">
        <a:spcBef>
          <a:spcPct val="0"/>
        </a:spcBef>
        <a:spcAft>
          <a:spcPct val="0"/>
        </a:spcAft>
        <a:defRPr sz="4400">
          <a:solidFill>
            <a:schemeClr val="tx2"/>
          </a:solidFill>
          <a:latin typeface="Times New Roman" pitchFamily="18" charset="0"/>
          <a:ea typeface="굴림" pitchFamily="50" charset="-127"/>
        </a:defRPr>
      </a:lvl9pPr>
    </p:titleStyle>
    <p:bodyStyle>
      <a:lvl1pPr marL="342900" indent="-342900" algn="l" rtl="0" eaLnBrk="0" fontAlgn="base" latinLnBrk="1"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sz="2800">
          <a:solidFill>
            <a:schemeClr val="tx1"/>
          </a:solidFill>
          <a:latin typeface="+mn-lt"/>
          <a:ea typeface="+mn-ea"/>
        </a:defRPr>
      </a:lvl2pPr>
      <a:lvl3pPr marL="1143000" indent="-228600" algn="l" rtl="0" eaLnBrk="0" fontAlgn="base" latinLnBrk="1" hangingPunct="0">
        <a:spcBef>
          <a:spcPct val="20000"/>
        </a:spcBef>
        <a:spcAft>
          <a:spcPct val="0"/>
        </a:spcAft>
        <a:buChar char="•"/>
        <a:defRPr sz="2400">
          <a:solidFill>
            <a:schemeClr val="tx1"/>
          </a:solidFill>
          <a:latin typeface="+mn-lt"/>
          <a:ea typeface="+mn-ea"/>
        </a:defRPr>
      </a:lvl3pPr>
      <a:lvl4pPr marL="1600200" indent="-228600" algn="l" rtl="0" eaLnBrk="0" fontAlgn="base" latinLnBrk="1" hangingPunct="0">
        <a:spcBef>
          <a:spcPct val="20000"/>
        </a:spcBef>
        <a:spcAft>
          <a:spcPct val="0"/>
        </a:spcAft>
        <a:buChar char="–"/>
        <a:defRPr sz="2000">
          <a:solidFill>
            <a:schemeClr val="tx1"/>
          </a:solidFill>
          <a:latin typeface="+mn-lt"/>
          <a:ea typeface="+mn-ea"/>
        </a:defRPr>
      </a:lvl4pPr>
      <a:lvl5pPr marL="2057400" indent="-228600" algn="l" rtl="0" eaLnBrk="0" fontAlgn="base" latinLnBrk="1" hangingPunct="0">
        <a:spcBef>
          <a:spcPct val="20000"/>
        </a:spcBef>
        <a:spcAft>
          <a:spcPct val="0"/>
        </a:spcAft>
        <a:buChar char="»"/>
        <a:defRPr sz="2000">
          <a:solidFill>
            <a:schemeClr val="tx1"/>
          </a:solidFill>
          <a:latin typeface="+mn-lt"/>
          <a:ea typeface="+mn-ea"/>
        </a:defRPr>
      </a:lvl5pPr>
      <a:lvl6pPr marL="2514600" indent="-228600" algn="l" rtl="0" fontAlgn="base" latinLnBrk="1">
        <a:spcBef>
          <a:spcPct val="20000"/>
        </a:spcBef>
        <a:spcAft>
          <a:spcPct val="0"/>
        </a:spcAft>
        <a:buChar char="»"/>
        <a:defRPr sz="2000">
          <a:solidFill>
            <a:schemeClr val="tx1"/>
          </a:solidFill>
          <a:latin typeface="+mn-lt"/>
          <a:ea typeface="+mn-ea"/>
        </a:defRPr>
      </a:lvl6pPr>
      <a:lvl7pPr marL="2971800" indent="-228600" algn="l" rtl="0" fontAlgn="base" latinLnBrk="1">
        <a:spcBef>
          <a:spcPct val="20000"/>
        </a:spcBef>
        <a:spcAft>
          <a:spcPct val="0"/>
        </a:spcAft>
        <a:buChar char="»"/>
        <a:defRPr sz="2000">
          <a:solidFill>
            <a:schemeClr val="tx1"/>
          </a:solidFill>
          <a:latin typeface="+mn-lt"/>
          <a:ea typeface="+mn-ea"/>
        </a:defRPr>
      </a:lvl7pPr>
      <a:lvl8pPr marL="3429000" indent="-228600" algn="l" rtl="0" fontAlgn="base" latinLnBrk="1">
        <a:spcBef>
          <a:spcPct val="20000"/>
        </a:spcBef>
        <a:spcAft>
          <a:spcPct val="0"/>
        </a:spcAft>
        <a:buChar char="»"/>
        <a:defRPr sz="2000">
          <a:solidFill>
            <a:schemeClr val="tx1"/>
          </a:solidFill>
          <a:latin typeface="+mn-lt"/>
          <a:ea typeface="+mn-ea"/>
        </a:defRPr>
      </a:lvl8pPr>
      <a:lvl9pPr marL="3886200" indent="-228600" algn="l" rtl="0" fontAlgn="base" latinLnBrk="1">
        <a:spcBef>
          <a:spcPct val="20000"/>
        </a:spcBef>
        <a:spcAft>
          <a:spcPct val="0"/>
        </a:spcAft>
        <a:buChar char="»"/>
        <a:defRPr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image" Target="../media/image9.jpeg"/><Relationship Id="rId5" Type="http://schemas.openxmlformats.org/officeDocument/2006/relationships/image" Target="../media/image3.jpeg"/><Relationship Id="rId10" Type="http://schemas.openxmlformats.org/officeDocument/2006/relationships/image" Target="../media/image8.emf"/><Relationship Id="rId4" Type="http://schemas.openxmlformats.org/officeDocument/2006/relationships/image" Target="../media/image2.jpeg"/><Relationship Id="rId9" Type="http://schemas.openxmlformats.org/officeDocument/2006/relationships/image" Target="../media/image7.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4.jpeg"/><Relationship Id="rId7" Type="http://schemas.openxmlformats.org/officeDocument/2006/relationships/image" Target="../media/image26.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images.google.com/imgres?imgurl=http://www.ee.cityu.edu.hk/~gchen/images/daodejing.gif&amp;imgrefurl=http://www.ee.cityu.edu.hk/~gchen/calligraphy.html&amp;h=686&amp;w=567&amp;sz=68&amp;tbnid=XcoU8S8o8ccJ:&amp;tbnh=136&amp;tbnw=113&amp;start=4&amp;prev=/images?q=daodejing&amp;hl=ko&amp;lr=&amp;ie=UTF-8" TargetMode="External"/><Relationship Id="rId5" Type="http://schemas.openxmlformats.org/officeDocument/2006/relationships/image" Target="../media/image25.jpeg"/><Relationship Id="rId4" Type="http://schemas.openxmlformats.org/officeDocument/2006/relationships/hyperlink" Target="http://images.google.com/imgres?imgurl=http://bronislav.east-club.ru/DaoDeJing/Pictures/ddj_daodeching.jpg&amp;imgrefurl=http://bronislav.east-club.ru/DaoDeJing.html&amp;h=350&amp;w=130&amp;sz=12&amp;tbnid=-EBSmWpvQ1cJ:&amp;tbnh=115&amp;tbnw=43&amp;start=63&amp;prev=/images?q=daodejing&amp;start=60&amp;hl=ko&amp;lr=&amp;ie=UTF-8&amp;sa=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image" Target="../media/image29.jpeg"/><Relationship Id="rId7" Type="http://schemas.openxmlformats.org/officeDocument/2006/relationships/image" Target="../media/image33.jpeg"/><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image" Target="../media/image32.jpeg"/><Relationship Id="rId11" Type="http://schemas.openxmlformats.org/officeDocument/2006/relationships/image" Target="../media/image37.jpeg"/><Relationship Id="rId5" Type="http://schemas.openxmlformats.org/officeDocument/2006/relationships/image" Target="../media/image31.jpeg"/><Relationship Id="rId10" Type="http://schemas.openxmlformats.org/officeDocument/2006/relationships/image" Target="../media/image36.jpeg"/><Relationship Id="rId4" Type="http://schemas.openxmlformats.org/officeDocument/2006/relationships/image" Target="../media/image30.jpeg"/><Relationship Id="rId9" Type="http://schemas.openxmlformats.org/officeDocument/2006/relationships/image" Target="../media/image35.jpeg"/></Relationships>
</file>

<file path=ppt/slides/_rels/slide15.xml.rels><?xml version="1.0" encoding="UTF-8" standalone="yes"?>
<Relationships xmlns="http://schemas.openxmlformats.org/package/2006/relationships"><Relationship Id="rId8" Type="http://schemas.openxmlformats.org/officeDocument/2006/relationships/image" Target="../media/image44.jpeg"/><Relationship Id="rId3" Type="http://schemas.openxmlformats.org/officeDocument/2006/relationships/image" Target="../media/image39.jpeg"/><Relationship Id="rId7" Type="http://schemas.openxmlformats.org/officeDocument/2006/relationships/image" Target="../media/image43.jpeg"/><Relationship Id="rId2" Type="http://schemas.openxmlformats.org/officeDocument/2006/relationships/image" Target="../media/image38.jpeg"/><Relationship Id="rId1" Type="http://schemas.openxmlformats.org/officeDocument/2006/relationships/slideLayout" Target="../slideLayouts/slideLayout2.xml"/><Relationship Id="rId6" Type="http://schemas.openxmlformats.org/officeDocument/2006/relationships/image" Target="../media/image42.jpeg"/><Relationship Id="rId5" Type="http://schemas.openxmlformats.org/officeDocument/2006/relationships/image" Target="../media/image41.jpeg"/><Relationship Id="rId10" Type="http://schemas.openxmlformats.org/officeDocument/2006/relationships/image" Target="../media/image46.jpeg"/><Relationship Id="rId4" Type="http://schemas.openxmlformats.org/officeDocument/2006/relationships/image" Target="../media/image40.jpeg"/><Relationship Id="rId9" Type="http://schemas.openxmlformats.org/officeDocument/2006/relationships/image" Target="../media/image45.jpeg"/></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Wikipedia:Featured_picture_candidates/Tacoma_Narrows_Bridge_Collapse"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5.gif"/><Relationship Id="rId5" Type="http://schemas.openxmlformats.org/officeDocument/2006/relationships/image" Target="../media/image14.jpeg"/><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en.wikipedia.org/wiki/Image:GEBcover.jpg" TargetMode="External"/><Relationship Id="rId1" Type="http://schemas.openxmlformats.org/officeDocument/2006/relationships/slideLayout" Target="../slideLayouts/slideLayout7.xml"/><Relationship Id="rId6" Type="http://schemas.openxmlformats.org/officeDocument/2006/relationships/image" Target="../media/image18.jpeg"/><Relationship Id="rId5" Type="http://schemas.openxmlformats.org/officeDocument/2006/relationships/hyperlink" Target="http://upload.wikimedia.org/wikipedia/commons/d/d2/Internet_map_1024.jpg" TargetMode="Externa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 Id="rId5" Type="http://schemas.openxmlformats.org/officeDocument/2006/relationships/image" Target="../media/image22.jpeg"/><Relationship Id="rId4" Type="http://schemas.openxmlformats.org/officeDocument/2006/relationships/image" Target="../media/image21.jpeg"/></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hyperlink" Target="http://chrisbourg.files.wordpress.com/2009/02/uncle-sam-wants-you.jp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7"/>
          <p:cNvSpPr>
            <a:spLocks noChangeArrowheads="1"/>
          </p:cNvSpPr>
          <p:nvPr/>
        </p:nvSpPr>
        <p:spPr bwMode="auto">
          <a:xfrm>
            <a:off x="468313" y="404813"/>
            <a:ext cx="5040312" cy="2193925"/>
          </a:xfrm>
          <a:prstGeom prst="rect">
            <a:avLst/>
          </a:prstGeom>
          <a:noFill/>
          <a:ln w="9525">
            <a:noFill/>
            <a:miter lim="800000"/>
            <a:headEnd type="none" w="sm" len="sm"/>
            <a:tailEnd type="none" w="sm" len="sm"/>
          </a:ln>
        </p:spPr>
        <p:txBody>
          <a:bodyPr>
            <a:spAutoFit/>
          </a:bodyPr>
          <a:lstStyle/>
          <a:p>
            <a:pPr eaLnBrk="0" latinLnBrk="0" hangingPunct="0"/>
            <a:r>
              <a:rPr lang="en-US" altLang="ko-KR" sz="5400">
                <a:solidFill>
                  <a:schemeClr val="accent1"/>
                </a:solidFill>
                <a:latin typeface="Arial" pitchFamily="34" charset="0"/>
                <a:ea typeface="휴먼둥근헤드라인" pitchFamily="18" charset="-127"/>
              </a:rPr>
              <a:t>SA Lab</a:t>
            </a:r>
            <a:r>
              <a:rPr lang="en-US" altLang="ko-KR" sz="4000" b="1">
                <a:solidFill>
                  <a:srgbClr val="00FF00"/>
                </a:solidFill>
              </a:rPr>
              <a:t> </a:t>
            </a:r>
          </a:p>
          <a:p>
            <a:pPr eaLnBrk="0" latinLnBrk="0" hangingPunct="0"/>
            <a:r>
              <a:rPr lang="en-US" altLang="ko-KR" sz="2800">
                <a:solidFill>
                  <a:srgbClr val="FFFF00"/>
                </a:solidFill>
                <a:latin typeface="Arial" pitchFamily="34" charset="0"/>
                <a:ea typeface="휴먼둥근헤드라인" pitchFamily="18" charset="-127"/>
              </a:rPr>
              <a:t>Software Architecture Lab</a:t>
            </a:r>
            <a:r>
              <a:rPr lang="en-US" altLang="ko-KR" sz="3200" b="1">
                <a:solidFill>
                  <a:srgbClr val="00FF00"/>
                </a:solidFill>
              </a:rPr>
              <a:t> </a:t>
            </a:r>
          </a:p>
          <a:p>
            <a:pPr eaLnBrk="0" latinLnBrk="0" hangingPunct="0"/>
            <a:r>
              <a:rPr lang="ko-KR" altLang="en-US" sz="3200" b="1">
                <a:solidFill>
                  <a:srgbClr val="00FF00"/>
                </a:solidFill>
              </a:rPr>
              <a:t>소프트웨어 구조 연구실</a:t>
            </a:r>
            <a:endParaRPr lang="ko-KR" altLang="en-US" sz="3200">
              <a:solidFill>
                <a:srgbClr val="00FF00"/>
              </a:solidFill>
              <a:latin typeface="Arial" pitchFamily="34" charset="0"/>
              <a:ea typeface="휴먼둥근헤드라인" pitchFamily="18" charset="-127"/>
            </a:endParaRPr>
          </a:p>
          <a:p>
            <a:pPr algn="ctr" eaLnBrk="0" latinLnBrk="0" hangingPunct="0"/>
            <a:endParaRPr lang="en-US" altLang="ko-KR">
              <a:latin typeface="Arial" pitchFamily="34" charset="0"/>
              <a:ea typeface="휴먼둥근헤드라인" pitchFamily="18" charset="-127"/>
            </a:endParaRPr>
          </a:p>
        </p:txBody>
      </p:sp>
      <p:pic>
        <p:nvPicPr>
          <p:cNvPr id="3075" name="Picture 42" descr="ksw"/>
          <p:cNvPicPr>
            <a:picLocks noChangeAspect="1" noChangeArrowheads="1" noChangeShapeType="1"/>
          </p:cNvPicPr>
          <p:nvPr/>
        </p:nvPicPr>
        <p:blipFill>
          <a:blip r:embed="rId3" cstate="print"/>
          <a:srcRect/>
          <a:stretch>
            <a:fillRect/>
          </a:stretch>
        </p:blipFill>
        <p:spPr bwMode="auto">
          <a:xfrm>
            <a:off x="6143636" y="260350"/>
            <a:ext cx="1835150" cy="2089150"/>
          </a:xfrm>
          <a:prstGeom prst="rect">
            <a:avLst/>
          </a:prstGeom>
          <a:noFill/>
          <a:ln w="9525" algn="ctr">
            <a:noFill/>
            <a:prstDash val="dash"/>
            <a:miter lim="800000"/>
            <a:headEnd/>
            <a:tailEnd/>
          </a:ln>
        </p:spPr>
      </p:pic>
      <p:sp>
        <p:nvSpPr>
          <p:cNvPr id="3076" name="Rectangle 46"/>
          <p:cNvSpPr>
            <a:spLocks noChangeArrowheads="1"/>
          </p:cNvSpPr>
          <p:nvPr/>
        </p:nvSpPr>
        <p:spPr bwMode="auto">
          <a:xfrm>
            <a:off x="0" y="1276350"/>
            <a:ext cx="9144000" cy="0"/>
          </a:xfrm>
          <a:prstGeom prst="rect">
            <a:avLst/>
          </a:prstGeom>
          <a:noFill/>
          <a:ln w="9525" algn="ctr">
            <a:noFill/>
            <a:miter lim="800000"/>
            <a:headEnd/>
            <a:tailEnd/>
          </a:ln>
        </p:spPr>
        <p:txBody>
          <a:bodyPr wrap="none" anchor="ctr">
            <a:spAutoFit/>
          </a:bodyPr>
          <a:lstStyle/>
          <a:p>
            <a:pPr eaLnBrk="0" latinLnBrk="0" hangingPunct="0"/>
            <a:endParaRPr lang="ko-KR" altLang="en-US"/>
          </a:p>
        </p:txBody>
      </p:sp>
      <p:pic>
        <p:nvPicPr>
          <p:cNvPr id="3083" name="Picture 64" descr="jihyunLee"/>
          <p:cNvPicPr>
            <a:picLocks noChangeAspect="1" noChangeArrowheads="1"/>
          </p:cNvPicPr>
          <p:nvPr/>
        </p:nvPicPr>
        <p:blipFill>
          <a:blip r:embed="rId4" cstate="print"/>
          <a:srcRect/>
          <a:stretch>
            <a:fillRect/>
          </a:stretch>
        </p:blipFill>
        <p:spPr bwMode="auto">
          <a:xfrm>
            <a:off x="3000364" y="5072074"/>
            <a:ext cx="1285884" cy="1439851"/>
          </a:xfrm>
          <a:prstGeom prst="rect">
            <a:avLst/>
          </a:prstGeom>
          <a:noFill/>
          <a:ln w="9525">
            <a:noFill/>
            <a:miter lim="800000"/>
            <a:headEnd/>
            <a:tailEnd/>
          </a:ln>
        </p:spPr>
      </p:pic>
      <p:pic>
        <p:nvPicPr>
          <p:cNvPr id="3086" name="Picture 68" descr="sungjuKang"/>
          <p:cNvPicPr>
            <a:picLocks noChangeAspect="1" noChangeArrowheads="1"/>
          </p:cNvPicPr>
          <p:nvPr/>
        </p:nvPicPr>
        <p:blipFill>
          <a:blip r:embed="rId5" cstate="print"/>
          <a:srcRect/>
          <a:stretch>
            <a:fillRect/>
          </a:stretch>
        </p:blipFill>
        <p:spPr bwMode="auto">
          <a:xfrm>
            <a:off x="4589442" y="5075238"/>
            <a:ext cx="1296987" cy="1439862"/>
          </a:xfrm>
          <a:prstGeom prst="rect">
            <a:avLst/>
          </a:prstGeom>
          <a:noFill/>
          <a:ln w="9525">
            <a:noFill/>
            <a:miter lim="800000"/>
            <a:headEnd/>
            <a:tailEnd/>
          </a:ln>
        </p:spPr>
      </p:pic>
      <p:sp>
        <p:nvSpPr>
          <p:cNvPr id="3087" name="Text Box 69"/>
          <p:cNvSpPr txBox="1">
            <a:spLocks noChangeArrowheads="1"/>
          </p:cNvSpPr>
          <p:nvPr/>
        </p:nvSpPr>
        <p:spPr bwMode="auto">
          <a:xfrm>
            <a:off x="5219700" y="2420938"/>
            <a:ext cx="3384550" cy="366712"/>
          </a:xfrm>
          <a:prstGeom prst="rect">
            <a:avLst/>
          </a:prstGeom>
          <a:noFill/>
          <a:ln w="9525" algn="ctr">
            <a:noFill/>
            <a:miter lim="800000"/>
            <a:headEnd/>
            <a:tailEnd/>
          </a:ln>
        </p:spPr>
        <p:txBody>
          <a:bodyPr>
            <a:spAutoFit/>
          </a:bodyPr>
          <a:lstStyle/>
          <a:p>
            <a:pPr lvl="1" algn="ctr">
              <a:spcBef>
                <a:spcPct val="50000"/>
              </a:spcBef>
              <a:tabLst>
                <a:tab pos="228600" algn="l"/>
              </a:tabLst>
            </a:pPr>
            <a:r>
              <a:rPr lang="en-US" altLang="ko-KR" sz="1800" b="1" dirty="0">
                <a:latin typeface="Arial" pitchFamily="34" charset="0"/>
              </a:rPr>
              <a:t>Prof. Sungwon Kang</a:t>
            </a:r>
          </a:p>
        </p:txBody>
      </p:sp>
      <p:sp>
        <p:nvSpPr>
          <p:cNvPr id="3094" name="Rectangle 77"/>
          <p:cNvSpPr>
            <a:spLocks noChangeArrowheads="1"/>
          </p:cNvSpPr>
          <p:nvPr/>
        </p:nvSpPr>
        <p:spPr bwMode="auto">
          <a:xfrm>
            <a:off x="4441804" y="6510338"/>
            <a:ext cx="1554163" cy="274637"/>
          </a:xfrm>
          <a:prstGeom prst="rect">
            <a:avLst/>
          </a:prstGeom>
          <a:noFill/>
          <a:ln w="9525" algn="ctr">
            <a:noFill/>
            <a:miter lim="800000"/>
            <a:headEnd/>
            <a:tailEnd/>
          </a:ln>
        </p:spPr>
        <p:txBody>
          <a:bodyPr>
            <a:spAutoFit/>
          </a:bodyPr>
          <a:lstStyle/>
          <a:p>
            <a:pPr indent="-228600" algn="ctr">
              <a:tabLst>
                <a:tab pos="228600" algn="l"/>
              </a:tabLst>
            </a:pPr>
            <a:r>
              <a:rPr lang="en-US" altLang="ko-KR" sz="1200" b="1">
                <a:latin typeface="Times New Roman" pitchFamily="18" charset="0"/>
              </a:rPr>
              <a:t>Sungjoo Kang</a:t>
            </a:r>
          </a:p>
        </p:txBody>
      </p:sp>
      <p:sp>
        <p:nvSpPr>
          <p:cNvPr id="3097" name="Rectangle 80"/>
          <p:cNvSpPr>
            <a:spLocks noChangeArrowheads="1"/>
          </p:cNvSpPr>
          <p:nvPr/>
        </p:nvSpPr>
        <p:spPr bwMode="auto">
          <a:xfrm>
            <a:off x="2857488" y="6583363"/>
            <a:ext cx="1584325" cy="274637"/>
          </a:xfrm>
          <a:prstGeom prst="rect">
            <a:avLst/>
          </a:prstGeom>
          <a:noFill/>
          <a:ln w="9525" algn="ctr">
            <a:noFill/>
            <a:miter lim="800000"/>
            <a:headEnd/>
            <a:tailEnd/>
          </a:ln>
        </p:spPr>
        <p:txBody>
          <a:bodyPr>
            <a:spAutoFit/>
          </a:bodyPr>
          <a:lstStyle/>
          <a:p>
            <a:pPr indent="-228600" algn="ctr">
              <a:tabLst>
                <a:tab pos="228600" algn="l"/>
              </a:tabLst>
            </a:pPr>
            <a:r>
              <a:rPr lang="ko-KR" altLang="ko-KR" sz="1200" b="1" dirty="0">
                <a:latin typeface="Times New Roman" pitchFamily="18" charset="0"/>
              </a:rPr>
              <a:t>Jihyun Lee</a:t>
            </a:r>
            <a:endParaRPr lang="en-US" altLang="ko-KR" sz="1200" b="1" dirty="0">
              <a:latin typeface="Times New Roman" pitchFamily="18" charset="0"/>
            </a:endParaRPr>
          </a:p>
        </p:txBody>
      </p:sp>
      <p:sp>
        <p:nvSpPr>
          <p:cNvPr id="3098" name="Rectangle 81"/>
          <p:cNvSpPr>
            <a:spLocks noChangeArrowheads="1"/>
          </p:cNvSpPr>
          <p:nvPr/>
        </p:nvSpPr>
        <p:spPr bwMode="auto">
          <a:xfrm>
            <a:off x="5875326" y="6500834"/>
            <a:ext cx="1554162" cy="274637"/>
          </a:xfrm>
          <a:prstGeom prst="rect">
            <a:avLst/>
          </a:prstGeom>
          <a:noFill/>
          <a:ln w="9525" algn="ctr">
            <a:noFill/>
            <a:miter lim="800000"/>
            <a:headEnd/>
            <a:tailEnd/>
          </a:ln>
        </p:spPr>
        <p:txBody>
          <a:bodyPr>
            <a:spAutoFit/>
          </a:bodyPr>
          <a:lstStyle/>
          <a:p>
            <a:pPr indent="-228600" algn="ctr">
              <a:tabLst>
                <a:tab pos="228600" algn="l"/>
              </a:tabLst>
            </a:pPr>
            <a:r>
              <a:rPr lang="en-US" altLang="ko-KR" sz="1200" b="1">
                <a:latin typeface="Times New Roman" pitchFamily="18" charset="0"/>
              </a:rPr>
              <a:t>Hwi Ahn</a:t>
            </a:r>
          </a:p>
        </p:txBody>
      </p:sp>
      <p:pic>
        <p:nvPicPr>
          <p:cNvPr id="3099" name="Picture 83" descr="hwiAhn"/>
          <p:cNvPicPr>
            <a:picLocks noChangeAspect="1" noChangeArrowheads="1"/>
          </p:cNvPicPr>
          <p:nvPr/>
        </p:nvPicPr>
        <p:blipFill>
          <a:blip r:embed="rId6" cstate="print"/>
          <a:srcRect/>
          <a:stretch>
            <a:fillRect/>
          </a:stretch>
        </p:blipFill>
        <p:spPr bwMode="auto">
          <a:xfrm>
            <a:off x="6089640" y="5075238"/>
            <a:ext cx="1143000" cy="1428750"/>
          </a:xfrm>
          <a:prstGeom prst="rect">
            <a:avLst/>
          </a:prstGeom>
          <a:noFill/>
          <a:ln w="9525">
            <a:noFill/>
            <a:miter lim="800000"/>
            <a:headEnd/>
            <a:tailEnd/>
          </a:ln>
        </p:spPr>
      </p:pic>
      <p:grpSp>
        <p:nvGrpSpPr>
          <p:cNvPr id="24" name="그룹 23"/>
          <p:cNvGrpSpPr/>
          <p:nvPr/>
        </p:nvGrpSpPr>
        <p:grpSpPr>
          <a:xfrm>
            <a:off x="2965437" y="2963810"/>
            <a:ext cx="5564187" cy="1892353"/>
            <a:chOff x="250825" y="2963810"/>
            <a:chExt cx="5564187" cy="1892353"/>
          </a:xfrm>
        </p:grpSpPr>
        <p:pic>
          <p:nvPicPr>
            <p:cNvPr id="3079" name="Picture 60" descr="증명사진(안신영)"/>
            <p:cNvPicPr>
              <a:picLocks noChangeAspect="1" noChangeArrowheads="1"/>
            </p:cNvPicPr>
            <p:nvPr/>
          </p:nvPicPr>
          <p:blipFill>
            <a:blip r:embed="rId7" cstate="print"/>
            <a:srcRect/>
            <a:stretch>
              <a:fillRect/>
            </a:stretch>
          </p:blipFill>
          <p:spPr bwMode="auto">
            <a:xfrm>
              <a:off x="3132138" y="3000372"/>
              <a:ext cx="1296987" cy="1643074"/>
            </a:xfrm>
            <a:prstGeom prst="rect">
              <a:avLst/>
            </a:prstGeom>
            <a:noFill/>
            <a:ln w="9525">
              <a:noFill/>
              <a:miter lim="800000"/>
              <a:headEnd/>
              <a:tailEnd/>
            </a:ln>
          </p:spPr>
        </p:pic>
        <p:pic>
          <p:nvPicPr>
            <p:cNvPr id="3077" name="Picture 58" descr="정호2-성곡미술관"/>
            <p:cNvPicPr>
              <a:picLocks noChangeAspect="1" noChangeArrowheads="1"/>
            </p:cNvPicPr>
            <p:nvPr/>
          </p:nvPicPr>
          <p:blipFill>
            <a:blip r:embed="rId8" cstate="print"/>
            <a:srcRect/>
            <a:stretch>
              <a:fillRect/>
            </a:stretch>
          </p:blipFill>
          <p:spPr bwMode="auto">
            <a:xfrm>
              <a:off x="250825" y="3068638"/>
              <a:ext cx="1368425" cy="1441450"/>
            </a:xfrm>
            <a:prstGeom prst="rect">
              <a:avLst/>
            </a:prstGeom>
            <a:noFill/>
            <a:ln w="9525">
              <a:noFill/>
              <a:miter lim="800000"/>
              <a:headEnd/>
              <a:tailEnd/>
            </a:ln>
          </p:spPr>
        </p:pic>
        <p:pic>
          <p:nvPicPr>
            <p:cNvPr id="3078" name="Picture 59" descr="증명사진(최신)"/>
            <p:cNvPicPr>
              <a:picLocks noChangeAspect="1" noChangeArrowheads="1"/>
            </p:cNvPicPr>
            <p:nvPr/>
          </p:nvPicPr>
          <p:blipFill>
            <a:blip r:embed="rId9" cstate="print"/>
            <a:srcRect/>
            <a:stretch>
              <a:fillRect/>
            </a:stretch>
          </p:blipFill>
          <p:spPr bwMode="auto">
            <a:xfrm>
              <a:off x="1763713" y="3079750"/>
              <a:ext cx="1236662" cy="1512888"/>
            </a:xfrm>
            <a:prstGeom prst="rect">
              <a:avLst/>
            </a:prstGeom>
            <a:noFill/>
            <a:ln w="9525">
              <a:noFill/>
              <a:miter lim="800000"/>
              <a:headEnd/>
              <a:tailEnd/>
            </a:ln>
          </p:spPr>
        </p:pic>
        <p:pic>
          <p:nvPicPr>
            <p:cNvPr id="3081" name="Picture 62"/>
            <p:cNvPicPr>
              <a:picLocks noChangeAspect="1" noChangeArrowheads="1"/>
            </p:cNvPicPr>
            <p:nvPr/>
          </p:nvPicPr>
          <p:blipFill>
            <a:blip r:embed="rId10" cstate="print"/>
            <a:srcRect/>
            <a:stretch>
              <a:fillRect/>
            </a:stretch>
          </p:blipFill>
          <p:spPr bwMode="auto">
            <a:xfrm>
              <a:off x="4572000" y="3071810"/>
              <a:ext cx="1243012" cy="1492250"/>
            </a:xfrm>
            <a:prstGeom prst="rect">
              <a:avLst/>
            </a:prstGeom>
            <a:noFill/>
            <a:ln w="9525">
              <a:noFill/>
              <a:miter lim="800000"/>
              <a:headEnd/>
              <a:tailEnd/>
            </a:ln>
          </p:spPr>
        </p:pic>
        <p:sp>
          <p:nvSpPr>
            <p:cNvPr id="3088" name="Rectangle 70"/>
            <p:cNvSpPr>
              <a:spLocks noChangeArrowheads="1"/>
            </p:cNvSpPr>
            <p:nvPr/>
          </p:nvSpPr>
          <p:spPr bwMode="auto">
            <a:xfrm>
              <a:off x="250825" y="4581525"/>
              <a:ext cx="1368425" cy="274638"/>
            </a:xfrm>
            <a:prstGeom prst="rect">
              <a:avLst/>
            </a:prstGeom>
            <a:noFill/>
            <a:ln w="9525" algn="ctr">
              <a:noFill/>
              <a:miter lim="800000"/>
              <a:headEnd/>
              <a:tailEnd/>
            </a:ln>
          </p:spPr>
          <p:txBody>
            <a:bodyPr>
              <a:spAutoFit/>
            </a:bodyPr>
            <a:lstStyle/>
            <a:p>
              <a:pPr indent="-228600" algn="ctr">
                <a:tabLst>
                  <a:tab pos="228600" algn="l"/>
                </a:tabLst>
              </a:pPr>
              <a:r>
                <a:rPr kumimoji="0" lang="en-US" altLang="ko-KR" sz="1200" b="1">
                  <a:latin typeface="Times New Roman" pitchFamily="18" charset="0"/>
                </a:rPr>
                <a:t>Jung-Ho Kim</a:t>
              </a:r>
            </a:p>
          </p:txBody>
        </p:sp>
        <p:sp>
          <p:nvSpPr>
            <p:cNvPr id="3089" name="Rectangle 71"/>
            <p:cNvSpPr>
              <a:spLocks noChangeArrowheads="1"/>
            </p:cNvSpPr>
            <p:nvPr/>
          </p:nvSpPr>
          <p:spPr bwMode="auto">
            <a:xfrm>
              <a:off x="1571636" y="4572008"/>
              <a:ext cx="1487477" cy="276235"/>
            </a:xfrm>
            <a:prstGeom prst="rect">
              <a:avLst/>
            </a:prstGeom>
            <a:noFill/>
            <a:ln w="9525" algn="ctr">
              <a:noFill/>
              <a:miter lim="800000"/>
              <a:headEnd/>
              <a:tailEnd/>
            </a:ln>
          </p:spPr>
          <p:txBody>
            <a:bodyPr wrap="square">
              <a:spAutoFit/>
            </a:bodyPr>
            <a:lstStyle/>
            <a:p>
              <a:pPr indent="-228600" algn="ctr">
                <a:tabLst>
                  <a:tab pos="228600" algn="l"/>
                </a:tabLst>
              </a:pPr>
              <a:r>
                <a:rPr lang="en-US" altLang="ko-KR" sz="1200" b="1" dirty="0">
                  <a:latin typeface="Times New Roman" pitchFamily="18" charset="0"/>
                </a:rPr>
                <a:t>Chang-Sup </a:t>
              </a:r>
              <a:r>
                <a:rPr lang="en-US" altLang="ko-KR" sz="1200" b="1" dirty="0" err="1">
                  <a:latin typeface="Times New Roman" pitchFamily="18" charset="0"/>
                </a:rPr>
                <a:t>Keum</a:t>
              </a:r>
              <a:endParaRPr lang="en-US" altLang="ko-KR" sz="1200" b="1" dirty="0">
                <a:latin typeface="Times New Roman" pitchFamily="18" charset="0"/>
              </a:endParaRPr>
            </a:p>
          </p:txBody>
        </p:sp>
        <p:sp>
          <p:nvSpPr>
            <p:cNvPr id="3090" name="Rectangle 72"/>
            <p:cNvSpPr>
              <a:spLocks noChangeArrowheads="1"/>
            </p:cNvSpPr>
            <p:nvPr/>
          </p:nvSpPr>
          <p:spPr bwMode="auto">
            <a:xfrm>
              <a:off x="3071802" y="4572008"/>
              <a:ext cx="1439863" cy="274638"/>
            </a:xfrm>
            <a:prstGeom prst="rect">
              <a:avLst/>
            </a:prstGeom>
            <a:noFill/>
            <a:ln w="9525" algn="ctr">
              <a:noFill/>
              <a:miter lim="800000"/>
              <a:headEnd/>
              <a:tailEnd/>
            </a:ln>
          </p:spPr>
          <p:txBody>
            <a:bodyPr>
              <a:spAutoFit/>
            </a:bodyPr>
            <a:lstStyle/>
            <a:p>
              <a:pPr indent="-228600" algn="ctr">
                <a:tabLst>
                  <a:tab pos="228600" algn="l"/>
                </a:tabLst>
              </a:pPr>
              <a:r>
                <a:rPr kumimoji="0" lang="en-US" altLang="ko-KR" sz="1200" b="1" dirty="0">
                  <a:latin typeface="Times New Roman" pitchFamily="18" charset="0"/>
                </a:rPr>
                <a:t>Shin-Young </a:t>
              </a:r>
              <a:r>
                <a:rPr kumimoji="0" lang="en-US" altLang="ko-KR" sz="1200" b="1" dirty="0" err="1">
                  <a:latin typeface="Times New Roman" pitchFamily="18" charset="0"/>
                </a:rPr>
                <a:t>Ahn</a:t>
              </a:r>
              <a:r>
                <a:rPr kumimoji="0" lang="en-US" altLang="ko-KR" sz="1200" dirty="0">
                  <a:latin typeface="Times New Roman" pitchFamily="18" charset="0"/>
                </a:rPr>
                <a:t> </a:t>
              </a:r>
            </a:p>
          </p:txBody>
        </p:sp>
        <p:sp>
          <p:nvSpPr>
            <p:cNvPr id="3095" name="Rectangle 78"/>
            <p:cNvSpPr>
              <a:spLocks noChangeArrowheads="1"/>
            </p:cNvSpPr>
            <p:nvPr/>
          </p:nvSpPr>
          <p:spPr bwMode="auto">
            <a:xfrm>
              <a:off x="4743450" y="4564060"/>
              <a:ext cx="958850" cy="276225"/>
            </a:xfrm>
            <a:prstGeom prst="rect">
              <a:avLst/>
            </a:prstGeom>
            <a:noFill/>
            <a:ln w="9525" algn="ctr">
              <a:noFill/>
              <a:miter lim="800000"/>
              <a:headEnd/>
              <a:tailEnd/>
            </a:ln>
          </p:spPr>
          <p:txBody>
            <a:bodyPr wrap="none">
              <a:spAutoFit/>
            </a:bodyPr>
            <a:lstStyle/>
            <a:p>
              <a:pPr indent="-228600" algn="ctr">
                <a:tabLst>
                  <a:tab pos="228600" algn="l"/>
                </a:tabLst>
              </a:pPr>
              <a:r>
                <a:rPr lang="ko-KR" altLang="ko-KR" sz="1200" b="1">
                  <a:latin typeface="Times New Roman" pitchFamily="18" charset="0"/>
                </a:rPr>
                <a:t>Jin</a:t>
              </a:r>
              <a:r>
                <a:rPr lang="en-US" altLang="ko-KR" sz="1200" b="1">
                  <a:latin typeface="Times New Roman" pitchFamily="18" charset="0"/>
                </a:rPr>
                <a:t>g</a:t>
              </a:r>
              <a:r>
                <a:rPr lang="ko-KR" altLang="ko-KR" sz="1200" b="1">
                  <a:latin typeface="Times New Roman" pitchFamily="18" charset="0"/>
                </a:rPr>
                <a:t>yu Kim</a:t>
              </a:r>
              <a:endParaRPr lang="en-US" altLang="ko-KR" sz="1200" b="1">
                <a:latin typeface="Times New Roman" pitchFamily="18" charset="0"/>
              </a:endParaRPr>
            </a:p>
          </p:txBody>
        </p:sp>
        <p:sp>
          <p:nvSpPr>
            <p:cNvPr id="28" name="직사각형 27"/>
            <p:cNvSpPr/>
            <p:nvPr/>
          </p:nvSpPr>
          <p:spPr bwMode="auto">
            <a:xfrm>
              <a:off x="2214546" y="2963810"/>
              <a:ext cx="3500430" cy="108000"/>
            </a:xfrm>
            <a:prstGeom prst="rect">
              <a:avLst/>
            </a:prstGeom>
            <a:solidFill>
              <a:schemeClr val="accent6">
                <a:lumMod val="90000"/>
                <a:lumOff val="1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2000" b="0" i="0" u="none" strike="noStrike" cap="none" normalizeH="0" baseline="0" smtClean="0">
                <a:ln>
                  <a:noFill/>
                </a:ln>
                <a:solidFill>
                  <a:schemeClr val="tx1"/>
                </a:solidFill>
                <a:effectLst/>
                <a:latin typeface="굴림" pitchFamily="50" charset="-127"/>
                <a:ea typeface="굴림" pitchFamily="50" charset="-127"/>
              </a:endParaRPr>
            </a:p>
          </p:txBody>
        </p:sp>
        <p:sp>
          <p:nvSpPr>
            <p:cNvPr id="31" name="직사각형 30"/>
            <p:cNvSpPr/>
            <p:nvPr/>
          </p:nvSpPr>
          <p:spPr bwMode="auto">
            <a:xfrm>
              <a:off x="3071802" y="3000372"/>
              <a:ext cx="108000" cy="1800000"/>
            </a:xfrm>
            <a:prstGeom prst="rect">
              <a:avLst/>
            </a:prstGeom>
            <a:solidFill>
              <a:schemeClr val="accent2">
                <a:lumMod val="90000"/>
                <a:lumOff val="1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2000" b="0" i="0" u="none" strike="noStrike" cap="none" normalizeH="0" baseline="0" smtClean="0">
                <a:ln>
                  <a:noFill/>
                </a:ln>
                <a:solidFill>
                  <a:schemeClr val="tx1"/>
                </a:solidFill>
                <a:effectLst/>
                <a:latin typeface="굴림" pitchFamily="50" charset="-127"/>
                <a:ea typeface="굴림" pitchFamily="50" charset="-127"/>
              </a:endParaRPr>
            </a:p>
          </p:txBody>
        </p:sp>
        <p:sp>
          <p:nvSpPr>
            <p:cNvPr id="32" name="직사각형 31"/>
            <p:cNvSpPr/>
            <p:nvPr/>
          </p:nvSpPr>
          <p:spPr bwMode="auto">
            <a:xfrm>
              <a:off x="4357686" y="2986322"/>
              <a:ext cx="108000" cy="1800000"/>
            </a:xfrm>
            <a:prstGeom prst="rect">
              <a:avLst/>
            </a:prstGeom>
            <a:solidFill>
              <a:schemeClr val="accent2">
                <a:lumMod val="90000"/>
                <a:lumOff val="1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2000" b="0" i="0" u="none" strike="noStrike" cap="none" normalizeH="0" baseline="0" smtClean="0">
                <a:ln>
                  <a:noFill/>
                </a:ln>
                <a:solidFill>
                  <a:schemeClr val="tx1"/>
                </a:solidFill>
                <a:effectLst/>
                <a:latin typeface="굴림" pitchFamily="50" charset="-127"/>
                <a:ea typeface="굴림" pitchFamily="50" charset="-127"/>
              </a:endParaRPr>
            </a:p>
          </p:txBody>
        </p:sp>
        <p:sp>
          <p:nvSpPr>
            <p:cNvPr id="33" name="직사각형 32"/>
            <p:cNvSpPr/>
            <p:nvPr/>
          </p:nvSpPr>
          <p:spPr bwMode="auto">
            <a:xfrm>
              <a:off x="3071802" y="4572008"/>
              <a:ext cx="1368000" cy="108000"/>
            </a:xfrm>
            <a:prstGeom prst="rect">
              <a:avLst/>
            </a:prstGeom>
            <a:solidFill>
              <a:schemeClr val="accent6">
                <a:lumMod val="90000"/>
                <a:lumOff val="1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2000" b="0" i="0" u="none" strike="noStrike" cap="none" normalizeH="0" baseline="0" smtClean="0">
                <a:ln>
                  <a:noFill/>
                </a:ln>
                <a:solidFill>
                  <a:schemeClr val="tx1"/>
                </a:solidFill>
                <a:effectLst/>
                <a:latin typeface="굴림" pitchFamily="50" charset="-127"/>
                <a:ea typeface="굴림" pitchFamily="50" charset="-127"/>
              </a:endParaRPr>
            </a:p>
          </p:txBody>
        </p:sp>
      </p:grpSp>
      <p:sp>
        <p:nvSpPr>
          <p:cNvPr id="15362" name="AutoShape 2" descr="고혜경.jpg"/>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
        <p:nvSpPr>
          <p:cNvPr id="15364" name="AutoShape 4" descr="고혜경.jpg"/>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pic>
        <p:nvPicPr>
          <p:cNvPr id="15365" name="Picture 5" descr="C:\Documents and Settings\강성원\바탕 화면\고혜경.jpg"/>
          <p:cNvPicPr>
            <a:picLocks noChangeAspect="1" noChangeArrowheads="1"/>
          </p:cNvPicPr>
          <p:nvPr/>
        </p:nvPicPr>
        <p:blipFill>
          <a:blip r:embed="rId11" cstate="print"/>
          <a:srcRect/>
          <a:stretch>
            <a:fillRect/>
          </a:stretch>
        </p:blipFill>
        <p:spPr bwMode="auto">
          <a:xfrm>
            <a:off x="714348" y="2928934"/>
            <a:ext cx="1500198" cy="2090665"/>
          </a:xfrm>
          <a:prstGeom prst="rect">
            <a:avLst/>
          </a:prstGeom>
          <a:noFill/>
        </p:spPr>
      </p:pic>
      <p:sp>
        <p:nvSpPr>
          <p:cNvPr id="25" name="Text Box 69"/>
          <p:cNvSpPr txBox="1">
            <a:spLocks noChangeArrowheads="1"/>
          </p:cNvSpPr>
          <p:nvPr/>
        </p:nvSpPr>
        <p:spPr bwMode="auto">
          <a:xfrm>
            <a:off x="500034" y="4786322"/>
            <a:ext cx="1928826" cy="307777"/>
          </a:xfrm>
          <a:prstGeom prst="rect">
            <a:avLst/>
          </a:prstGeom>
          <a:noFill/>
          <a:ln w="9525" algn="ctr">
            <a:noFill/>
            <a:miter lim="800000"/>
            <a:headEnd/>
            <a:tailEnd/>
          </a:ln>
        </p:spPr>
        <p:txBody>
          <a:bodyPr wrap="square">
            <a:spAutoFit/>
          </a:bodyPr>
          <a:lstStyle/>
          <a:p>
            <a:pPr>
              <a:spcBef>
                <a:spcPct val="50000"/>
              </a:spcBef>
              <a:tabLst>
                <a:tab pos="228600" algn="l"/>
              </a:tabLst>
            </a:pPr>
            <a:r>
              <a:rPr lang="en-US" altLang="ko-KR" sz="1400" b="1" dirty="0" smtClean="0">
                <a:latin typeface="Arial" pitchFamily="34" charset="0"/>
              </a:rPr>
              <a:t>Dr. </a:t>
            </a:r>
            <a:r>
              <a:rPr lang="en-US" altLang="ko-KR" sz="1400" b="1" dirty="0" err="1" smtClean="0">
                <a:latin typeface="Arial" pitchFamily="34" charset="0"/>
              </a:rPr>
              <a:t>Hye-Kyeong</a:t>
            </a:r>
            <a:r>
              <a:rPr lang="en-US" altLang="ko-KR" sz="1400" b="1" dirty="0" smtClean="0">
                <a:latin typeface="Arial" pitchFamily="34" charset="0"/>
              </a:rPr>
              <a:t> </a:t>
            </a:r>
            <a:r>
              <a:rPr lang="en-US" altLang="ko-KR" sz="1400" b="1" dirty="0" err="1" smtClean="0">
                <a:latin typeface="Arial" pitchFamily="34" charset="0"/>
              </a:rPr>
              <a:t>Ko</a:t>
            </a:r>
            <a:endParaRPr lang="en-US" altLang="ko-KR" sz="1400" b="1" dirty="0">
              <a:latin typeface="Arial"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SA Lab Activities</a:t>
            </a:r>
            <a:endParaRPr lang="ko-KR" altLang="en-US" b="1" dirty="0"/>
          </a:p>
        </p:txBody>
      </p:sp>
      <p:sp>
        <p:nvSpPr>
          <p:cNvPr id="3" name="내용 개체 틀 2"/>
          <p:cNvSpPr>
            <a:spLocks noGrp="1"/>
          </p:cNvSpPr>
          <p:nvPr>
            <p:ph idx="1"/>
          </p:nvPr>
        </p:nvSpPr>
        <p:spPr>
          <a:xfrm>
            <a:off x="357158" y="1357298"/>
            <a:ext cx="8456612" cy="5072098"/>
          </a:xfrm>
        </p:spPr>
        <p:txBody>
          <a:bodyPr/>
          <a:lstStyle/>
          <a:p>
            <a:r>
              <a:rPr lang="en-US" altLang="ko-KR" sz="2000" dirty="0" smtClean="0">
                <a:solidFill>
                  <a:srgbClr val="00FF00"/>
                </a:solidFill>
                <a:latin typeface="Arial" pitchFamily="34" charset="0"/>
                <a:cs typeface="Arial" pitchFamily="34" charset="0"/>
              </a:rPr>
              <a:t>Lab seminar</a:t>
            </a:r>
          </a:p>
          <a:p>
            <a:pPr lvl="1"/>
            <a:r>
              <a:rPr lang="en-US" altLang="ko-KR" sz="1800" dirty="0" smtClean="0">
                <a:latin typeface="Arial" pitchFamily="34" charset="0"/>
                <a:cs typeface="Arial" pitchFamily="34" charset="0"/>
              </a:rPr>
              <a:t>Seminar subject: “Software Architecture at work”</a:t>
            </a:r>
          </a:p>
          <a:p>
            <a:r>
              <a:rPr lang="en-US" altLang="ko-KR" sz="2000" dirty="0" smtClean="0">
                <a:solidFill>
                  <a:srgbClr val="00FF00"/>
                </a:solidFill>
                <a:latin typeface="Arial" pitchFamily="34" charset="0"/>
                <a:cs typeface="Arial" pitchFamily="34" charset="0"/>
              </a:rPr>
              <a:t>Research</a:t>
            </a:r>
          </a:p>
          <a:p>
            <a:pPr lvl="1"/>
            <a:r>
              <a:rPr lang="en-US" altLang="ko-KR" sz="1800" dirty="0" smtClean="0">
                <a:latin typeface="Arial" pitchFamily="34" charset="0"/>
                <a:cs typeface="Arial" pitchFamily="34" charset="0"/>
              </a:rPr>
              <a:t>Information System Architecture Design Method,  PL Architecture Evaluation,  Testing for SOA, Architecture  Recovery, Code  Navigation Technique,  Architecture Design for Multiple Views, </a:t>
            </a:r>
            <a:r>
              <a:rPr lang="en-US" altLang="ko-KR" sz="1800" dirty="0" err="1" smtClean="0">
                <a:latin typeface="Arial" pitchFamily="34" charset="0"/>
                <a:cs typeface="Arial" pitchFamily="34" charset="0"/>
              </a:rPr>
              <a:t>SaaS</a:t>
            </a:r>
            <a:r>
              <a:rPr lang="en-US" altLang="ko-KR" sz="1800" dirty="0" smtClean="0">
                <a:latin typeface="Arial" pitchFamily="34" charset="0"/>
                <a:cs typeface="Arial" pitchFamily="34" charset="0"/>
              </a:rPr>
              <a:t> Application Customization,  Value-based Enterprise Architecture Engineering, etc.</a:t>
            </a:r>
          </a:p>
          <a:p>
            <a:r>
              <a:rPr lang="en-US" altLang="ko-KR" sz="2000" dirty="0" smtClean="0">
                <a:solidFill>
                  <a:srgbClr val="00FF00"/>
                </a:solidFill>
                <a:latin typeface="Arial" pitchFamily="34" charset="0"/>
                <a:cs typeface="Arial" pitchFamily="34" charset="0"/>
              </a:rPr>
              <a:t>Project</a:t>
            </a:r>
          </a:p>
          <a:p>
            <a:pPr lvl="1"/>
            <a:r>
              <a:rPr lang="en-US" altLang="ko-KR" sz="1800" dirty="0" smtClean="0">
                <a:latin typeface="Arial" pitchFamily="34" charset="0"/>
                <a:cs typeface="Arial" pitchFamily="34" charset="0"/>
              </a:rPr>
              <a:t>Model Driven Development for  Commercial Dishwasher Software</a:t>
            </a:r>
          </a:p>
          <a:p>
            <a:pPr lvl="1"/>
            <a:r>
              <a:rPr lang="en-US" altLang="ko-KR" sz="1800" dirty="0" smtClean="0">
                <a:latin typeface="Arial" pitchFamily="34" charset="0"/>
                <a:cs typeface="Arial" pitchFamily="34" charset="0"/>
              </a:rPr>
              <a:t>Architecture Design Recovery</a:t>
            </a:r>
          </a:p>
          <a:p>
            <a:pPr lvl="1"/>
            <a:r>
              <a:rPr lang="en-US" altLang="ko-KR" sz="1800" dirty="0" smtClean="0">
                <a:latin typeface="Arial" pitchFamily="34" charset="0"/>
                <a:cs typeface="Arial" pitchFamily="34" charset="0"/>
              </a:rPr>
              <a:t>PL Architecture  Evaluation</a:t>
            </a:r>
          </a:p>
          <a:p>
            <a:r>
              <a:rPr lang="en-US" altLang="ko-KR" sz="2000" dirty="0" smtClean="0">
                <a:solidFill>
                  <a:srgbClr val="00FF00"/>
                </a:solidFill>
                <a:latin typeface="Arial" pitchFamily="34" charset="0"/>
                <a:cs typeface="Arial" pitchFamily="34" charset="0"/>
              </a:rPr>
              <a:t>Lab Reunion</a:t>
            </a:r>
          </a:p>
          <a:p>
            <a:pPr lvl="1"/>
            <a:r>
              <a:rPr lang="en-US" altLang="ko-KR" sz="1800" dirty="0" smtClean="0">
                <a:latin typeface="Arial" pitchFamily="34" charset="0"/>
                <a:cs typeface="Arial" pitchFamily="34" charset="0"/>
              </a:rPr>
              <a:t> 1</a:t>
            </a:r>
            <a:r>
              <a:rPr lang="en-US" altLang="ko-KR" sz="1800" baseline="30000" dirty="0" smtClean="0">
                <a:latin typeface="Arial" pitchFamily="34" charset="0"/>
                <a:cs typeface="Arial" pitchFamily="34" charset="0"/>
              </a:rPr>
              <a:t>st</a:t>
            </a:r>
            <a:r>
              <a:rPr lang="en-US" altLang="ko-KR" sz="1800" dirty="0" smtClean="0">
                <a:latin typeface="Arial" pitchFamily="34" charset="0"/>
                <a:cs typeface="Arial" pitchFamily="34" charset="0"/>
              </a:rPr>
              <a:t> Reunion: Nov 2009</a:t>
            </a:r>
          </a:p>
          <a:p>
            <a:pPr lvl="1"/>
            <a:r>
              <a:rPr lang="en-US" altLang="ko-KR" sz="1800" dirty="0" smtClean="0">
                <a:latin typeface="Arial" pitchFamily="34" charset="0"/>
                <a:cs typeface="Arial" pitchFamily="34" charset="0"/>
              </a:rPr>
              <a:t> Graduates present industry experience and needs</a:t>
            </a:r>
          </a:p>
          <a:p>
            <a:pPr lvl="1"/>
            <a:r>
              <a:rPr lang="en-US" altLang="ko-KR" sz="1800" dirty="0" smtClean="0">
                <a:latin typeface="Arial" pitchFamily="34" charset="0"/>
                <a:cs typeface="Arial" pitchFamily="34" charset="0"/>
              </a:rPr>
              <a:t> Students present research results</a:t>
            </a:r>
          </a:p>
          <a:p>
            <a:pPr lvl="1"/>
            <a:endParaRPr lang="ko-KR" altLang="en-US" sz="2000" dirty="0">
              <a:latin typeface="Arial" pitchFamily="34" charset="0"/>
              <a:cs typeface="Arial" pitchFamily="34"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68313" y="476250"/>
            <a:ext cx="8343900" cy="762000"/>
          </a:xfrm>
        </p:spPr>
        <p:txBody>
          <a:bodyPr/>
          <a:lstStyle/>
          <a:p>
            <a:pPr eaLnBrk="1" hangingPunct="1"/>
            <a:r>
              <a:rPr lang="en-US" altLang="ko-KR" sz="3600" b="1" dirty="0" smtClean="0"/>
              <a:t>The Tao(</a:t>
            </a:r>
            <a:r>
              <a:rPr lang="ko-KR" altLang="en-US" sz="3600" b="1" dirty="0" smtClean="0">
                <a:ea typeface="MD솔체"/>
                <a:cs typeface="MD솔체"/>
              </a:rPr>
              <a:t>道</a:t>
            </a:r>
            <a:r>
              <a:rPr lang="en-US" altLang="ko-KR" sz="3600" b="1" dirty="0" smtClean="0"/>
              <a:t>) of the Software Architect</a:t>
            </a:r>
          </a:p>
        </p:txBody>
      </p:sp>
      <p:sp>
        <p:nvSpPr>
          <p:cNvPr id="11267" name="Rectangle 3"/>
          <p:cNvSpPr>
            <a:spLocks noGrp="1" noChangeArrowheads="1"/>
          </p:cNvSpPr>
          <p:nvPr>
            <p:ph type="body" idx="1"/>
          </p:nvPr>
        </p:nvSpPr>
        <p:spPr>
          <a:xfrm>
            <a:off x="571472" y="4643446"/>
            <a:ext cx="6143668" cy="1727200"/>
          </a:xfrm>
        </p:spPr>
        <p:txBody>
          <a:bodyPr/>
          <a:lstStyle/>
          <a:p>
            <a:pPr marL="0" indent="0" eaLnBrk="1" hangingPunct="1">
              <a:buNone/>
            </a:pPr>
            <a:r>
              <a:rPr lang="en-US" altLang="ko-KR" sz="2000" dirty="0" smtClean="0"/>
              <a:t>The following is a liberal reading by </a:t>
            </a:r>
            <a:r>
              <a:rPr lang="en-US" altLang="ko-KR" sz="2000" dirty="0" smtClean="0">
                <a:solidFill>
                  <a:srgbClr val="00FF00"/>
                </a:solidFill>
              </a:rPr>
              <a:t>Philippe </a:t>
            </a:r>
            <a:r>
              <a:rPr lang="en-US" altLang="ko-KR" sz="2000" dirty="0" err="1" smtClean="0">
                <a:solidFill>
                  <a:srgbClr val="00FF00"/>
                </a:solidFill>
              </a:rPr>
              <a:t>Kruchten</a:t>
            </a:r>
            <a:r>
              <a:rPr lang="en-US" altLang="ko-KR" sz="2000" dirty="0" smtClean="0"/>
              <a:t>,</a:t>
            </a:r>
            <a:r>
              <a:rPr lang="en-US" altLang="ko-KR" sz="2000" dirty="0" smtClean="0">
                <a:solidFill>
                  <a:srgbClr val="00FF00"/>
                </a:solidFill>
              </a:rPr>
              <a:t> </a:t>
            </a:r>
          </a:p>
          <a:p>
            <a:pPr marL="0" indent="0" eaLnBrk="1" hangingPunct="1">
              <a:buNone/>
            </a:pPr>
            <a:r>
              <a:rPr lang="en-US" altLang="ko-KR" sz="2000" dirty="0" smtClean="0"/>
              <a:t>the former chief architect of IBM Rational, of Lao-</a:t>
            </a:r>
            <a:r>
              <a:rPr lang="en-US" altLang="ko-KR" sz="2000" dirty="0" err="1" smtClean="0"/>
              <a:t>Tsu</a:t>
            </a:r>
            <a:r>
              <a:rPr lang="en-US" altLang="ko-KR" sz="2000" dirty="0" smtClean="0"/>
              <a:t> (</a:t>
            </a:r>
            <a:r>
              <a:rPr lang="ko-KR" altLang="en-US" sz="2000" dirty="0" smtClean="0"/>
              <a:t>老子</a:t>
            </a:r>
            <a:r>
              <a:rPr lang="en-US" altLang="ko-KR" sz="2000" dirty="0" smtClean="0"/>
              <a:t>)’s Tao Te </a:t>
            </a:r>
            <a:r>
              <a:rPr lang="en-US" altLang="ko-KR" sz="2000" dirty="0" err="1" smtClean="0"/>
              <a:t>Ching</a:t>
            </a:r>
            <a:r>
              <a:rPr lang="en-US" altLang="ko-KR" sz="2000" dirty="0" smtClean="0"/>
              <a:t> for the use of software architects, based on various French and English translations. Lao-</a:t>
            </a:r>
            <a:r>
              <a:rPr lang="en-US" altLang="ko-KR" sz="2000" dirty="0" err="1" smtClean="0"/>
              <a:t>Tsu’s</a:t>
            </a:r>
            <a:r>
              <a:rPr lang="en-US" altLang="ko-KR" sz="2000" dirty="0" smtClean="0"/>
              <a:t> original sayings are on the right column in Korean.</a:t>
            </a:r>
          </a:p>
        </p:txBody>
      </p:sp>
      <p:pic>
        <p:nvPicPr>
          <p:cNvPr id="11268" name="Picture 4" descr="laozi"/>
          <p:cNvPicPr>
            <a:picLocks noChangeAspect="1" noChangeArrowheads="1"/>
          </p:cNvPicPr>
          <p:nvPr/>
        </p:nvPicPr>
        <p:blipFill>
          <a:blip r:embed="rId3" cstate="print"/>
          <a:srcRect/>
          <a:stretch>
            <a:fillRect/>
          </a:stretch>
        </p:blipFill>
        <p:spPr bwMode="auto">
          <a:xfrm>
            <a:off x="1349375" y="1573213"/>
            <a:ext cx="2139950" cy="2611437"/>
          </a:xfrm>
          <a:prstGeom prst="rect">
            <a:avLst/>
          </a:prstGeom>
          <a:noFill/>
          <a:ln w="9525">
            <a:noFill/>
            <a:miter lim="800000"/>
            <a:headEnd/>
            <a:tailEnd/>
          </a:ln>
        </p:spPr>
      </p:pic>
      <p:pic>
        <p:nvPicPr>
          <p:cNvPr id="11269" name="Picture 5" descr="ddj_daodeching">
            <a:hlinkClick r:id="rId4"/>
          </p:cNvPr>
          <p:cNvPicPr>
            <a:picLocks noChangeAspect="1" noChangeArrowheads="1"/>
          </p:cNvPicPr>
          <p:nvPr/>
        </p:nvPicPr>
        <p:blipFill>
          <a:blip r:embed="rId5" cstate="print"/>
          <a:srcRect/>
          <a:stretch>
            <a:fillRect/>
          </a:stretch>
        </p:blipFill>
        <p:spPr bwMode="auto">
          <a:xfrm>
            <a:off x="3868738" y="1539875"/>
            <a:ext cx="1127125" cy="2673350"/>
          </a:xfrm>
          <a:prstGeom prst="rect">
            <a:avLst/>
          </a:prstGeom>
          <a:noFill/>
          <a:ln w="9525">
            <a:noFill/>
            <a:miter lim="800000"/>
            <a:headEnd/>
            <a:tailEnd/>
          </a:ln>
        </p:spPr>
      </p:pic>
      <p:pic>
        <p:nvPicPr>
          <p:cNvPr id="11270" name="Picture 6" descr="daodejing">
            <a:hlinkClick r:id="rId6"/>
          </p:cNvPr>
          <p:cNvPicPr>
            <a:picLocks noChangeAspect="1" noChangeArrowheads="1"/>
          </p:cNvPicPr>
          <p:nvPr/>
        </p:nvPicPr>
        <p:blipFill>
          <a:blip r:embed="rId7" cstate="print"/>
          <a:srcRect/>
          <a:stretch>
            <a:fillRect/>
          </a:stretch>
        </p:blipFill>
        <p:spPr bwMode="auto">
          <a:xfrm>
            <a:off x="5424488" y="1484313"/>
            <a:ext cx="2486025" cy="2754312"/>
          </a:xfrm>
          <a:prstGeom prst="rect">
            <a:avLst/>
          </a:prstGeom>
          <a:noFill/>
          <a:ln w="9525">
            <a:noFill/>
            <a:miter lim="800000"/>
            <a:headEnd/>
            <a:tailEnd/>
          </a:ln>
        </p:spPr>
      </p:pic>
      <p:sp>
        <p:nvSpPr>
          <p:cNvPr id="6146" name="AutoShape 2" descr="data:image/jpg;base64,/9j/4AAQSkZJRgABAQAAAQABAAD/2wBDAAkGBwgHBgkIBwgKCgkLDRYPDQwMDRsUFRAWIB0iIiAdHx8kKDQsJCYxJx8fLT0tMTU3Ojo6Iys/RD84QzQ5Ojf/2wBDAQoKCg0MDRoPDxo3JR8lNzc3Nzc3Nzc3Nzc3Nzc3Nzc3Nzc3Nzc3Nzc3Nzc3Nzc3Nzc3Nzc3Nzc3Nzc3Nzc3Nzf/wAARCABOAEYDASIAAhEBAxEB/8QAGwAAAQUBAQAAAAAAAAAAAAAABAACAwUGAQf/xAAyEAACAQMDAgQEBgEFAAAAAAABAgMABBEFEiExUQYTQWEigZHBFDJCcbHRFSRSkqHh/8QAGAEAAwEBAAAAAAAAAAAAAAAAAAIDBAH/xAAcEQADAQADAQEAAAAAAAAAAAAAARECAyExEkH/2gAMAwEAAhEDEQA/AMqOtOAruKcBTFqNHWuTZiViVdivUKpOP3oq1RFKSSNguMrj9A7/AL1Hp+i61dXEq2YWaFCeScqalrcGWaBxXUTkK2UY/wC6iAKdP4P1CN2acCJe4Gc/Kgrg3FhDtl27lONw6OKFyX0NYaXYYFruPao7OcXEW8DB9R2qfFVTpMjxSqTbSoAZiu+V5gKlgoIOSfSnBafsBGGBIIIIH0+9D8BGx8PeFrbVLVbrzpY0GAmADuAHPX5Yrb2Gk2ul2Ygto9qKOp6n3rP+Ab5rnT5cx7RCVjwOrNt+/FWt1rYF1+GaLy2GM7pFOflWN9t015XkAtahDK+eeP8AqvOfEdkJIZAABzmt74i1eGyieMAG4fkBzxt71ibidrhWMkiPnO4KpGPrS5X6PySQzmjx7fP5yAwGO3WrLFQaZD5cLuxXEkhAGeeMj7GjNp7VsxGjHpNEZWlUgFKmFIgKeRwftXQKkVKAPRdGsRBCJrFI44Lm3hkdI1/M3O4gDocY9jx61FeaBarJDcM6OqktIxb83r0HPtQnhbXYltrLTpVYSxsURv0leSPn6fKtFfyJK8QYpHGG3SOeM9lz7nHyBrHpTXZsw6Y7xjZmC+024lyziJUlPcjsKEngtkheVI2Duu0fDgAUd4yK3C4/yatHEMgb1JOT04qmiuvO0/AJZUIQE55PzriO6k7KtYW/Gkqw8s/EyZz8XPPtwaJ8upI0BBYAZPWn7K1caiMu9Vg5WlU5SlTiAqrmplSuqtTIhJwBn9qAGxbo2V0OGUggjqCOlbfTryPULe3e5WM852tyNw4+v91jxHtHxnBq08IkT3OradPnaDHcRD1GRtbH/Faz80aLcVRZ+ILU7CTeJHGFwI0UcD3NYyZ1DnYfhHer3W9Pihutv4ouCpYAjkD3rO31u0Vk9wxKAg7P7qSRXTbKy1vY7XW7jL/6eUgOfRWAxn7Voo/LlG6J1cd1bNYULuAC+p4o+0heF18t8EdCpxitGdRQg81msKUqrYdSuIwBOol7E8GlVPtC/LDUXOB3olTtGOnNQrxT3YqRnHLDpSbfcGyuqO3Ddxg+9BafqjWetyTs6xXMTeVFFyfOiODuPGCOO/FGg4HOemaGu7JLuaFuhjYvu/V0xgfXPyqbRTv1GhuL3Srm3bUb2VLeL8pLcknsuOp4PFYjxT4ittUUR6cjpbo2xd4wW9/4qDxAzqsVgjHY7mbn0JGP7+tDwaUGlgiZ8jJ/9pVmBrTZ3TbUlPNYenHBo6aIxSWrenKE+56fxVgtqIYyONox/AqG9QtZu2eUYOvsQc1Q4R30q2yK0iggnFKh/EB8zTYJRkZkHGe65pVynD//2Q=="/>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
        <p:nvSpPr>
          <p:cNvPr id="6148" name="AutoShape 4" descr="data:image/jpg;base64,/9j/4AAQSkZJRgABAQAAAQABAAD/2wBDAAkGBwgHBgkIBwgKCgkLDRYPDQwMDRsUFRAWIB0iIiAdHx8kKDQsJCYxJx8fLT0tMTU3Ojo6Iys/RD84QzQ5Ojf/2wBDAQoKCg0MDRoPDxo3JR8lNzc3Nzc3Nzc3Nzc3Nzc3Nzc3Nzc3Nzc3Nzc3Nzc3Nzc3Nzc3Nzc3Nzc3Nzc3Nzc3Nzf/wAARCABOAEYDASIAAhEBAxEB/8QAGwAAAQUBAQAAAAAAAAAAAAAABAACAwUGAQf/xAAyEAACAQMDAgQEBgEFAAAAAAABAgMABBEFEiExUQYTQWEigZHBFDJCcbHRFSRSkqHh/8QAGAEAAwEBAAAAAAAAAAAAAAAAAAIDBAH/xAAcEQADAQADAQEAAAAAAAAAAAAAARECAyExEkH/2gAMAwEAAhEDEQA/AMqOtOAruKcBTFqNHWuTZiViVdivUKpOP3oq1RFKSSNguMrj9A7/AL1Hp+i61dXEq2YWaFCeScqalrcGWaBxXUTkK2UY/wC6iAKdP4P1CN2acCJe4Gc/Kgrg3FhDtl27lONw6OKFyX0NYaXYYFruPao7OcXEW8DB9R2qfFVTpMjxSqTbSoAZiu+V5gKlgoIOSfSnBafsBGGBIIIIH0+9D8BGx8PeFrbVLVbrzpY0GAmADuAHPX5Yrb2Gk2ul2Ygto9qKOp6n3rP+Ab5rnT5cx7RCVjwOrNt+/FWt1rYF1+GaLy2GM7pFOflWN9t015XkAtahDK+eeP8AqvOfEdkJIZAABzmt74i1eGyieMAG4fkBzxt71ibidrhWMkiPnO4KpGPrS5X6PySQzmjx7fP5yAwGO3WrLFQaZD5cLuxXEkhAGeeMj7GjNp7VsxGjHpNEZWlUgFKmFIgKeRwftXQKkVKAPRdGsRBCJrFI44Lm3hkdI1/M3O4gDocY9jx61FeaBarJDcM6OqktIxb83r0HPtQnhbXYltrLTpVYSxsURv0leSPn6fKtFfyJK8QYpHGG3SOeM9lz7nHyBrHpTXZsw6Y7xjZmC+024lyziJUlPcjsKEngtkheVI2Duu0fDgAUd4yK3C4/yatHEMgb1JOT04qmiuvO0/AJZUIQE55PzriO6k7KtYW/Gkqw8s/EyZz8XPPtwaJ8upI0BBYAZPWn7K1caiMu9Vg5WlU5SlTiAqrmplSuqtTIhJwBn9qAGxbo2V0OGUggjqCOlbfTryPULe3e5WM852tyNw4+v91jxHtHxnBq08IkT3OradPnaDHcRD1GRtbH/Faz80aLcVRZ+ILU7CTeJHGFwI0UcD3NYyZ1DnYfhHer3W9Pihutv4ouCpYAjkD3rO31u0Vk9wxKAg7P7qSRXTbKy1vY7XW7jL/6eUgOfRWAxn7Voo/LlG6J1cd1bNYULuAC+p4o+0heF18t8EdCpxitGdRQg81msKUqrYdSuIwBOol7E8GlVPtC/LDUXOB3olTtGOnNQrxT3YqRnHLDpSbfcGyuqO3Ddxg+9BafqjWetyTs6xXMTeVFFyfOiODuPGCOO/FGg4HOemaGu7JLuaFuhjYvu/V0xgfXPyqbRTv1GhuL3Srm3bUb2VLeL8pLcknsuOp4PFYjxT4ittUUR6cjpbo2xd4wW9/4qDxAzqsVgjHY7mbn0JGP7+tDwaUGlgiZ8jJ/9pVmBrTZ3TbUlPNYenHBo6aIxSWrenKE+56fxVgtqIYyONox/AqG9QtZu2eUYOvsQc1Q4R30q2yK0iggnFKh/EB8zTYJRkZkHGe65pVynD//2Q=="/>
          <p:cNvSpPr>
            <a:spLocks noChangeAspect="1" noChangeArrowheads="1"/>
          </p:cNvSpPr>
          <p:nvPr/>
        </p:nvSpPr>
        <p:spPr bwMode="auto">
          <a:xfrm>
            <a:off x="1682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pic>
        <p:nvPicPr>
          <p:cNvPr id="6150" name="Picture 6" descr="http://www.icse-conferences.org/2002/images/pbk.jpg"/>
          <p:cNvPicPr>
            <a:picLocks noChangeAspect="1" noChangeArrowheads="1"/>
          </p:cNvPicPr>
          <p:nvPr/>
        </p:nvPicPr>
        <p:blipFill>
          <a:blip r:embed="rId8" cstate="print"/>
          <a:srcRect/>
          <a:stretch>
            <a:fillRect/>
          </a:stretch>
        </p:blipFill>
        <p:spPr bwMode="auto">
          <a:xfrm>
            <a:off x="7000892" y="4643446"/>
            <a:ext cx="1551594" cy="1714512"/>
          </a:xfrm>
          <a:prstGeom prst="rect">
            <a:avLst/>
          </a:prstGeom>
          <a:noFill/>
        </p:spPr>
      </p:pic>
      <p:sp>
        <p:nvSpPr>
          <p:cNvPr id="10" name="직사각형 9"/>
          <p:cNvSpPr/>
          <p:nvPr/>
        </p:nvSpPr>
        <p:spPr>
          <a:xfrm>
            <a:off x="6957286" y="6357958"/>
            <a:ext cx="1686680" cy="338554"/>
          </a:xfrm>
          <a:prstGeom prst="rect">
            <a:avLst/>
          </a:prstGeom>
        </p:spPr>
        <p:txBody>
          <a:bodyPr wrap="none">
            <a:spAutoFit/>
          </a:bodyPr>
          <a:lstStyle/>
          <a:p>
            <a:r>
              <a:rPr kumimoji="0" lang="en-US" altLang="ko-KR" sz="1600" kern="0" dirty="0" smtClean="0">
                <a:solidFill>
                  <a:srgbClr val="00FF00"/>
                </a:solidFill>
                <a:latin typeface="Times New Roman"/>
                <a:ea typeface="굴림"/>
              </a:rPr>
              <a:t>Philippe </a:t>
            </a:r>
            <a:r>
              <a:rPr kumimoji="0" lang="en-US" altLang="ko-KR" sz="1600" kern="0" dirty="0" err="1" smtClean="0">
                <a:solidFill>
                  <a:srgbClr val="00FF00"/>
                </a:solidFill>
                <a:latin typeface="Times New Roman"/>
                <a:ea typeface="굴림"/>
              </a:rPr>
              <a:t>Kruchten</a:t>
            </a:r>
            <a:endParaRPr lang="ko-KR" altLang="en-US" sz="1600"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08000" y="404813"/>
            <a:ext cx="8331200" cy="762000"/>
          </a:xfrm>
        </p:spPr>
        <p:txBody>
          <a:bodyPr/>
          <a:lstStyle/>
          <a:p>
            <a:pPr algn="l" eaLnBrk="1" hangingPunct="1"/>
            <a:r>
              <a:rPr lang="en-US" altLang="ko-KR" sz="3600" b="1" smtClean="0"/>
              <a:t>     The Tao of the Software Architect</a:t>
            </a:r>
          </a:p>
        </p:txBody>
      </p:sp>
      <p:sp>
        <p:nvSpPr>
          <p:cNvPr id="12291" name="Rectangle 3"/>
          <p:cNvSpPr>
            <a:spLocks noGrp="1" noChangeArrowheads="1"/>
          </p:cNvSpPr>
          <p:nvPr>
            <p:ph type="body" idx="1"/>
          </p:nvPr>
        </p:nvSpPr>
        <p:spPr>
          <a:xfrm>
            <a:off x="547688" y="1339850"/>
            <a:ext cx="4332287" cy="4838700"/>
          </a:xfrm>
        </p:spPr>
        <p:txBody>
          <a:bodyPr/>
          <a:lstStyle/>
          <a:p>
            <a:pPr eaLnBrk="1" hangingPunct="1">
              <a:lnSpc>
                <a:spcPct val="90000"/>
              </a:lnSpc>
              <a:spcBef>
                <a:spcPct val="50000"/>
              </a:spcBef>
              <a:buFontTx/>
              <a:buNone/>
            </a:pPr>
            <a:r>
              <a:rPr lang="en-US" altLang="ko-KR" sz="2000" i="1" smtClean="0"/>
              <a:t>...</a:t>
            </a:r>
          </a:p>
          <a:p>
            <a:pPr eaLnBrk="1" hangingPunct="1">
              <a:lnSpc>
                <a:spcPct val="90000"/>
              </a:lnSpc>
              <a:spcBef>
                <a:spcPct val="50000"/>
              </a:spcBef>
              <a:buFontTx/>
              <a:buNone/>
            </a:pPr>
            <a:r>
              <a:rPr lang="en-US" altLang="ko-KR" sz="2000" i="1" smtClean="0"/>
              <a:t>When the architect leads, the team</a:t>
            </a:r>
          </a:p>
          <a:p>
            <a:pPr eaLnBrk="1" hangingPunct="1">
              <a:lnSpc>
                <a:spcPct val="90000"/>
              </a:lnSpc>
              <a:spcBef>
                <a:spcPct val="50000"/>
              </a:spcBef>
              <a:buFontTx/>
              <a:buNone/>
            </a:pPr>
            <a:r>
              <a:rPr lang="en-US" altLang="ko-KR" sz="2000" i="1" smtClean="0"/>
              <a:t>is hardly aware that he exists.</a:t>
            </a:r>
          </a:p>
          <a:p>
            <a:pPr eaLnBrk="1" hangingPunct="1">
              <a:lnSpc>
                <a:spcPct val="90000"/>
              </a:lnSpc>
              <a:spcBef>
                <a:spcPct val="50000"/>
              </a:spcBef>
              <a:buFontTx/>
              <a:buNone/>
            </a:pPr>
            <a:r>
              <a:rPr lang="en-US" altLang="ko-KR" sz="2000" i="1" smtClean="0"/>
              <a:t>Next best is one that is loved.</a:t>
            </a:r>
          </a:p>
          <a:p>
            <a:pPr eaLnBrk="1" hangingPunct="1">
              <a:lnSpc>
                <a:spcPct val="90000"/>
              </a:lnSpc>
              <a:spcBef>
                <a:spcPct val="50000"/>
              </a:spcBef>
              <a:buFontTx/>
              <a:buNone/>
            </a:pPr>
            <a:r>
              <a:rPr lang="en-US" altLang="ko-KR" sz="2000" i="1" smtClean="0"/>
              <a:t>Next, one who is feared.</a:t>
            </a:r>
          </a:p>
          <a:p>
            <a:pPr eaLnBrk="1" hangingPunct="1">
              <a:lnSpc>
                <a:spcPct val="90000"/>
              </a:lnSpc>
              <a:spcBef>
                <a:spcPct val="50000"/>
              </a:spcBef>
              <a:buFontTx/>
              <a:buNone/>
            </a:pPr>
            <a:r>
              <a:rPr lang="en-US" altLang="ko-KR" sz="2000" i="1" smtClean="0"/>
              <a:t>The worst one who is despised. </a:t>
            </a:r>
          </a:p>
          <a:p>
            <a:pPr eaLnBrk="1" hangingPunct="1">
              <a:lnSpc>
                <a:spcPct val="90000"/>
              </a:lnSpc>
              <a:spcBef>
                <a:spcPct val="50000"/>
              </a:spcBef>
              <a:buFontTx/>
              <a:buNone/>
            </a:pPr>
            <a:endParaRPr lang="en-US" altLang="ko-KR" sz="2000" i="1" smtClean="0"/>
          </a:p>
          <a:p>
            <a:pPr eaLnBrk="1" hangingPunct="1">
              <a:lnSpc>
                <a:spcPct val="90000"/>
              </a:lnSpc>
              <a:spcBef>
                <a:spcPct val="50000"/>
              </a:spcBef>
              <a:buFontTx/>
              <a:buNone/>
            </a:pPr>
            <a:r>
              <a:rPr lang="en-US" altLang="ko-KR" sz="2000" i="1" smtClean="0"/>
              <a:t>The architect doesn't talk, he acts.</a:t>
            </a:r>
          </a:p>
          <a:p>
            <a:pPr eaLnBrk="1" hangingPunct="1">
              <a:lnSpc>
                <a:spcPct val="90000"/>
              </a:lnSpc>
              <a:spcBef>
                <a:spcPct val="50000"/>
              </a:spcBef>
              <a:buFontTx/>
              <a:buNone/>
            </a:pPr>
            <a:r>
              <a:rPr lang="en-US" altLang="ko-KR" sz="2000" i="1" smtClean="0"/>
              <a:t>When this is done,</a:t>
            </a:r>
          </a:p>
          <a:p>
            <a:pPr eaLnBrk="1" hangingPunct="1">
              <a:lnSpc>
                <a:spcPct val="90000"/>
              </a:lnSpc>
              <a:spcBef>
                <a:spcPct val="50000"/>
              </a:spcBef>
              <a:buFontTx/>
              <a:buNone/>
            </a:pPr>
            <a:r>
              <a:rPr lang="en-US" altLang="ko-KR" sz="2000" i="1" smtClean="0"/>
              <a:t>the team says, "Amazing:</a:t>
            </a:r>
          </a:p>
          <a:p>
            <a:pPr eaLnBrk="1" hangingPunct="1">
              <a:lnSpc>
                <a:spcPct val="90000"/>
              </a:lnSpc>
              <a:spcBef>
                <a:spcPct val="50000"/>
              </a:spcBef>
              <a:buFontTx/>
              <a:buNone/>
            </a:pPr>
            <a:r>
              <a:rPr lang="en-US" altLang="ko-KR" sz="2000" i="1" smtClean="0"/>
              <a:t>we did it, all by ourselves!" </a:t>
            </a:r>
          </a:p>
        </p:txBody>
      </p:sp>
      <p:sp>
        <p:nvSpPr>
          <p:cNvPr id="12292" name="Rectangle 4"/>
          <p:cNvSpPr>
            <a:spLocks noChangeArrowheads="1"/>
          </p:cNvSpPr>
          <p:nvPr/>
        </p:nvSpPr>
        <p:spPr bwMode="auto">
          <a:xfrm>
            <a:off x="4900613" y="1733550"/>
            <a:ext cx="3925887" cy="4630738"/>
          </a:xfrm>
          <a:prstGeom prst="rect">
            <a:avLst/>
          </a:prstGeom>
          <a:noFill/>
          <a:ln w="9525">
            <a:noFill/>
            <a:miter lim="800000"/>
            <a:headEnd type="none" w="sm" len="sm"/>
            <a:tailEnd type="none" w="sm" len="sm"/>
          </a:ln>
        </p:spPr>
        <p:txBody>
          <a:bodyPr anchor="ctr">
            <a:spAutoFit/>
          </a:bodyPr>
          <a:lstStyle/>
          <a:p>
            <a:pPr>
              <a:spcBef>
                <a:spcPct val="50000"/>
              </a:spcBef>
            </a:pPr>
            <a:r>
              <a:rPr lang="en-US" altLang="ko-KR" sz="1800">
                <a:latin typeface="궁서" pitchFamily="18" charset="-127"/>
                <a:ea typeface="궁서" pitchFamily="18" charset="-127"/>
              </a:rPr>
              <a:t>17. </a:t>
            </a:r>
            <a:r>
              <a:rPr lang="ko-KR" altLang="en-US" sz="1800">
                <a:latin typeface="궁서" pitchFamily="18" charset="-127"/>
                <a:ea typeface="궁서" pitchFamily="18" charset="-127"/>
              </a:rPr>
              <a:t>가장 훌륭한 왕은 </a:t>
            </a:r>
          </a:p>
          <a:p>
            <a:pPr>
              <a:spcBef>
                <a:spcPct val="50000"/>
              </a:spcBef>
            </a:pPr>
            <a:r>
              <a:rPr lang="ko-KR" altLang="en-US" sz="1800">
                <a:latin typeface="궁서" pitchFamily="18" charset="-127"/>
                <a:ea typeface="궁서" pitchFamily="18" charset="-127"/>
              </a:rPr>
              <a:t>백성들이 그가 있다는 것만을 알며</a:t>
            </a:r>
            <a:r>
              <a:rPr lang="en-US" altLang="ko-KR" sz="1800">
                <a:latin typeface="궁서" pitchFamily="18" charset="-127"/>
                <a:ea typeface="궁서" pitchFamily="18" charset="-127"/>
              </a:rPr>
              <a:t>,</a:t>
            </a:r>
          </a:p>
          <a:p>
            <a:pPr>
              <a:spcBef>
                <a:spcPct val="50000"/>
              </a:spcBef>
            </a:pPr>
            <a:r>
              <a:rPr lang="ko-KR" altLang="en-US" sz="1800">
                <a:latin typeface="궁서" pitchFamily="18" charset="-127"/>
                <a:ea typeface="궁서" pitchFamily="18" charset="-127"/>
              </a:rPr>
              <a:t>그 다음은 좋아하는 왕이며</a:t>
            </a:r>
            <a:r>
              <a:rPr lang="en-US" altLang="ko-KR" sz="1800">
                <a:latin typeface="궁서" pitchFamily="18" charset="-127"/>
                <a:ea typeface="궁서" pitchFamily="18" charset="-127"/>
              </a:rPr>
              <a:t>,</a:t>
            </a:r>
          </a:p>
          <a:p>
            <a:pPr>
              <a:spcBef>
                <a:spcPct val="50000"/>
              </a:spcBef>
            </a:pPr>
            <a:r>
              <a:rPr lang="ko-KR" altLang="en-US" sz="1800">
                <a:latin typeface="궁서" pitchFamily="18" charset="-127"/>
                <a:ea typeface="궁서" pitchFamily="18" charset="-127"/>
              </a:rPr>
              <a:t>그 다음은 두려워하는 왕이며</a:t>
            </a:r>
            <a:r>
              <a:rPr lang="en-US" altLang="ko-KR" sz="1800">
                <a:latin typeface="궁서" pitchFamily="18" charset="-127"/>
                <a:ea typeface="궁서" pitchFamily="18" charset="-127"/>
              </a:rPr>
              <a:t>,</a:t>
            </a:r>
          </a:p>
          <a:p>
            <a:pPr>
              <a:spcBef>
                <a:spcPct val="50000"/>
              </a:spcBef>
            </a:pPr>
            <a:r>
              <a:rPr lang="ko-KR" altLang="en-US" sz="1800">
                <a:latin typeface="궁서" pitchFamily="18" charset="-127"/>
                <a:ea typeface="궁서" pitchFamily="18" charset="-127"/>
              </a:rPr>
              <a:t>가장 나쁜 것이 멸시 받는 왕이다</a:t>
            </a:r>
            <a:r>
              <a:rPr lang="en-US" altLang="ko-KR" sz="1800">
                <a:latin typeface="궁서" pitchFamily="18" charset="-127"/>
                <a:ea typeface="궁서" pitchFamily="18" charset="-127"/>
              </a:rPr>
              <a:t>.</a:t>
            </a:r>
            <a:br>
              <a:rPr lang="en-US" altLang="ko-KR" sz="1800">
                <a:latin typeface="궁서" pitchFamily="18" charset="-127"/>
                <a:ea typeface="궁서" pitchFamily="18" charset="-127"/>
              </a:rPr>
            </a:br>
            <a:endParaRPr lang="en-US" altLang="ko-KR" sz="1800">
              <a:latin typeface="궁서" pitchFamily="18" charset="-127"/>
              <a:ea typeface="궁서" pitchFamily="18" charset="-127"/>
            </a:endParaRPr>
          </a:p>
          <a:p>
            <a:pPr>
              <a:spcBef>
                <a:spcPct val="50000"/>
              </a:spcBef>
            </a:pPr>
            <a:r>
              <a:rPr lang="ko-KR" altLang="en-US" sz="1800">
                <a:latin typeface="궁서" pitchFamily="18" charset="-127"/>
                <a:ea typeface="궁서" pitchFamily="18" charset="-127"/>
              </a:rPr>
              <a:t>훌륭한 왕은 말을 아껴 </a:t>
            </a:r>
          </a:p>
          <a:p>
            <a:pPr>
              <a:spcBef>
                <a:spcPct val="50000"/>
              </a:spcBef>
            </a:pPr>
            <a:r>
              <a:rPr lang="ko-KR" altLang="en-US" sz="1800">
                <a:latin typeface="궁서" pitchFamily="18" charset="-127"/>
                <a:ea typeface="궁서" pitchFamily="18" charset="-127"/>
              </a:rPr>
              <a:t>공</a:t>
            </a:r>
            <a:r>
              <a:rPr lang="en-US" altLang="ko-KR" sz="1800">
                <a:latin typeface="궁서" pitchFamily="18" charset="-127"/>
                <a:ea typeface="궁서" pitchFamily="18" charset="-127"/>
              </a:rPr>
              <a:t>(</a:t>
            </a:r>
            <a:r>
              <a:rPr lang="ko-KR" altLang="en-US" sz="1800">
                <a:latin typeface="궁서" pitchFamily="18" charset="-127"/>
                <a:ea typeface="궁서" pitchFamily="18" charset="-127"/>
              </a:rPr>
              <a:t>功</a:t>
            </a:r>
            <a:r>
              <a:rPr lang="en-US" altLang="ko-KR" sz="1800">
                <a:latin typeface="궁서" pitchFamily="18" charset="-127"/>
                <a:ea typeface="궁서" pitchFamily="18" charset="-127"/>
              </a:rPr>
              <a:t>)</a:t>
            </a:r>
            <a:r>
              <a:rPr lang="ko-KR" altLang="en-US" sz="1800">
                <a:latin typeface="궁서" pitchFamily="18" charset="-127"/>
                <a:ea typeface="궁서" pitchFamily="18" charset="-127"/>
              </a:rPr>
              <a:t>을 이루고</a:t>
            </a:r>
            <a:r>
              <a:rPr lang="en-US" altLang="ko-KR" sz="1800">
                <a:latin typeface="궁서" pitchFamily="18" charset="-127"/>
                <a:ea typeface="궁서" pitchFamily="18" charset="-127"/>
              </a:rPr>
              <a:t>, </a:t>
            </a:r>
          </a:p>
          <a:p>
            <a:pPr>
              <a:spcBef>
                <a:spcPct val="50000"/>
              </a:spcBef>
            </a:pPr>
            <a:r>
              <a:rPr lang="ko-KR" altLang="en-US" sz="1800">
                <a:latin typeface="궁서" pitchFamily="18" charset="-127"/>
                <a:ea typeface="궁서" pitchFamily="18" charset="-127"/>
              </a:rPr>
              <a:t>일이 성취되어도</a:t>
            </a:r>
          </a:p>
          <a:p>
            <a:pPr>
              <a:spcBef>
                <a:spcPct val="50000"/>
              </a:spcBef>
            </a:pPr>
            <a:r>
              <a:rPr lang="ko-KR" altLang="en-US" sz="1800">
                <a:latin typeface="궁서" pitchFamily="18" charset="-127"/>
                <a:ea typeface="궁서" pitchFamily="18" charset="-127"/>
              </a:rPr>
              <a:t>백성이 말하기를</a:t>
            </a:r>
          </a:p>
          <a:p>
            <a:pPr>
              <a:spcBef>
                <a:spcPct val="50000"/>
              </a:spcBef>
            </a:pPr>
            <a:r>
              <a:rPr lang="ko-KR" altLang="en-US" sz="1800">
                <a:latin typeface="궁서" pitchFamily="18" charset="-127"/>
                <a:ea typeface="궁서" pitchFamily="18" charset="-127"/>
              </a:rPr>
              <a:t>저절로 그리 되었다고 한다</a:t>
            </a:r>
            <a:r>
              <a:rPr lang="en-US" altLang="ko-KR" sz="1800">
                <a:latin typeface="궁서" pitchFamily="18" charset="-127"/>
                <a:ea typeface="궁서" pitchFamily="18" charset="-127"/>
              </a:rPr>
              <a:t>.</a:t>
            </a:r>
            <a:br>
              <a:rPr lang="en-US" altLang="ko-KR" sz="1800">
                <a:latin typeface="궁서" pitchFamily="18" charset="-127"/>
                <a:ea typeface="궁서" pitchFamily="18" charset="-127"/>
              </a:rPr>
            </a:br>
            <a:endParaRPr lang="en-US" altLang="ko-KR" sz="1800">
              <a:latin typeface="궁서" pitchFamily="18" charset="-127"/>
              <a:ea typeface="궁서" pitchFamily="18" charset="-127"/>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95300" y="404813"/>
            <a:ext cx="8343900" cy="762000"/>
          </a:xfrm>
        </p:spPr>
        <p:txBody>
          <a:bodyPr/>
          <a:lstStyle/>
          <a:p>
            <a:pPr algn="l" eaLnBrk="1" hangingPunct="1"/>
            <a:r>
              <a:rPr lang="en-US" altLang="ko-KR" sz="3600" b="1" smtClean="0"/>
              <a:t>    The Tao of the Software Architect</a:t>
            </a:r>
          </a:p>
        </p:txBody>
      </p:sp>
      <p:sp>
        <p:nvSpPr>
          <p:cNvPr id="13315" name="Rectangle 3"/>
          <p:cNvSpPr>
            <a:spLocks noGrp="1" noChangeArrowheads="1"/>
          </p:cNvSpPr>
          <p:nvPr>
            <p:ph type="body" idx="1"/>
          </p:nvPr>
        </p:nvSpPr>
        <p:spPr>
          <a:xfrm>
            <a:off x="393700" y="1303338"/>
            <a:ext cx="4684713" cy="4876800"/>
          </a:xfrm>
        </p:spPr>
        <p:txBody>
          <a:bodyPr/>
          <a:lstStyle/>
          <a:p>
            <a:pPr eaLnBrk="1" hangingPunct="1">
              <a:lnSpc>
                <a:spcPct val="90000"/>
              </a:lnSpc>
              <a:spcBef>
                <a:spcPct val="50000"/>
              </a:spcBef>
              <a:buFontTx/>
              <a:buNone/>
            </a:pPr>
            <a:r>
              <a:rPr lang="en-US" altLang="ko-KR" sz="2000" i="1" smtClean="0">
                <a:ea typeface="Palatino"/>
                <a:cs typeface="Times New Roman" pitchFamily="18" charset="0"/>
              </a:rPr>
              <a:t>...</a:t>
            </a:r>
          </a:p>
          <a:p>
            <a:pPr eaLnBrk="1" hangingPunct="1">
              <a:lnSpc>
                <a:spcPct val="90000"/>
              </a:lnSpc>
              <a:spcBef>
                <a:spcPct val="50000"/>
              </a:spcBef>
              <a:buFontTx/>
              <a:buNone/>
            </a:pPr>
            <a:r>
              <a:rPr lang="en-US" altLang="ko-KR" sz="2000" i="1" smtClean="0">
                <a:ea typeface="Palatino"/>
                <a:cs typeface="Times New Roman" pitchFamily="18" charset="0"/>
              </a:rPr>
              <a:t>If you want to be a great architect,</a:t>
            </a:r>
          </a:p>
          <a:p>
            <a:pPr eaLnBrk="1" hangingPunct="1">
              <a:lnSpc>
                <a:spcPct val="90000"/>
              </a:lnSpc>
              <a:spcBef>
                <a:spcPct val="50000"/>
              </a:spcBef>
              <a:buFontTx/>
              <a:buNone/>
            </a:pPr>
            <a:r>
              <a:rPr lang="en-US" altLang="ko-KR" sz="2000" i="1" smtClean="0">
                <a:ea typeface="Palatino"/>
                <a:cs typeface="Times New Roman" pitchFamily="18" charset="0"/>
              </a:rPr>
              <a:t>stop trying to control.</a:t>
            </a:r>
          </a:p>
          <a:p>
            <a:pPr eaLnBrk="1" hangingPunct="1">
              <a:lnSpc>
                <a:spcPct val="90000"/>
              </a:lnSpc>
              <a:spcBef>
                <a:spcPct val="50000"/>
              </a:spcBef>
              <a:buFontTx/>
              <a:buNone/>
            </a:pPr>
            <a:r>
              <a:rPr lang="en-US" altLang="ko-KR" sz="2000" i="1" smtClean="0">
                <a:ea typeface="Palatino"/>
                <a:cs typeface="Times New Roman" pitchFamily="18" charset="0"/>
              </a:rPr>
              <a:t>Let go of fixed plans and concepts and</a:t>
            </a:r>
          </a:p>
          <a:p>
            <a:pPr eaLnBrk="1" hangingPunct="1">
              <a:lnSpc>
                <a:spcPct val="90000"/>
              </a:lnSpc>
              <a:spcBef>
                <a:spcPct val="50000"/>
              </a:spcBef>
              <a:buFontTx/>
              <a:buNone/>
            </a:pPr>
            <a:r>
              <a:rPr lang="en-US" altLang="ko-KR" sz="2000" i="1" smtClean="0">
                <a:ea typeface="Palatino"/>
                <a:cs typeface="Times New Roman" pitchFamily="18" charset="0"/>
              </a:rPr>
              <a:t>the team will govern itself.</a:t>
            </a:r>
          </a:p>
          <a:p>
            <a:pPr eaLnBrk="1" hangingPunct="1">
              <a:lnSpc>
                <a:spcPct val="90000"/>
              </a:lnSpc>
              <a:spcBef>
                <a:spcPct val="50000"/>
              </a:spcBef>
              <a:buFontTx/>
              <a:buNone/>
            </a:pPr>
            <a:r>
              <a:rPr lang="en-US" altLang="ko-KR" sz="2000" i="1" smtClean="0">
                <a:ea typeface="Palatino"/>
                <a:cs typeface="Times New Roman" pitchFamily="18" charset="0"/>
              </a:rPr>
              <a:t>The more prohibitions you have,</a:t>
            </a:r>
          </a:p>
          <a:p>
            <a:pPr eaLnBrk="1" hangingPunct="1">
              <a:lnSpc>
                <a:spcPct val="90000"/>
              </a:lnSpc>
              <a:spcBef>
                <a:spcPct val="50000"/>
              </a:spcBef>
              <a:buFontTx/>
              <a:buNone/>
            </a:pPr>
            <a:r>
              <a:rPr lang="en-US" altLang="ko-KR" sz="2000" i="1" smtClean="0">
                <a:ea typeface="Palatino"/>
                <a:cs typeface="Times New Roman" pitchFamily="18" charset="0"/>
              </a:rPr>
              <a:t>the less disciplined the team will be.</a:t>
            </a:r>
          </a:p>
          <a:p>
            <a:pPr eaLnBrk="1" hangingPunct="1">
              <a:lnSpc>
                <a:spcPct val="90000"/>
              </a:lnSpc>
              <a:spcBef>
                <a:spcPct val="50000"/>
              </a:spcBef>
              <a:buFontTx/>
              <a:buNone/>
            </a:pPr>
            <a:r>
              <a:rPr lang="en-US" altLang="ko-KR" sz="2000" i="1" smtClean="0">
                <a:ea typeface="Palatino"/>
                <a:cs typeface="Times New Roman" pitchFamily="18" charset="0"/>
              </a:rPr>
              <a:t>The more coercion you exert,</a:t>
            </a:r>
          </a:p>
          <a:p>
            <a:pPr eaLnBrk="1" hangingPunct="1">
              <a:lnSpc>
                <a:spcPct val="90000"/>
              </a:lnSpc>
              <a:spcBef>
                <a:spcPct val="50000"/>
              </a:spcBef>
              <a:buFontTx/>
              <a:buNone/>
            </a:pPr>
            <a:r>
              <a:rPr lang="en-US" altLang="ko-KR" sz="2000" i="1" smtClean="0">
                <a:ea typeface="Palatino"/>
                <a:cs typeface="Times New Roman" pitchFamily="18" charset="0"/>
              </a:rPr>
              <a:t>the less secure the team will be.</a:t>
            </a:r>
          </a:p>
          <a:p>
            <a:pPr eaLnBrk="1" hangingPunct="1">
              <a:lnSpc>
                <a:spcPct val="90000"/>
              </a:lnSpc>
              <a:spcBef>
                <a:spcPct val="50000"/>
              </a:spcBef>
              <a:buFontTx/>
              <a:buNone/>
            </a:pPr>
            <a:r>
              <a:rPr lang="en-US" altLang="ko-KR" sz="2000" i="1" smtClean="0">
                <a:ea typeface="Palatino"/>
                <a:cs typeface="Times New Roman" pitchFamily="18" charset="0"/>
              </a:rPr>
              <a:t>The more external help you call,</a:t>
            </a:r>
          </a:p>
          <a:p>
            <a:pPr eaLnBrk="1" hangingPunct="1">
              <a:lnSpc>
                <a:spcPct val="90000"/>
              </a:lnSpc>
              <a:spcBef>
                <a:spcPct val="50000"/>
              </a:spcBef>
              <a:buFontTx/>
              <a:buNone/>
            </a:pPr>
            <a:r>
              <a:rPr lang="en-US" altLang="ko-KR" sz="2000" i="1" smtClean="0">
                <a:ea typeface="Palatino"/>
                <a:cs typeface="Times New Roman" pitchFamily="18" charset="0"/>
              </a:rPr>
              <a:t>the less self-reliant the team will be.</a:t>
            </a:r>
          </a:p>
        </p:txBody>
      </p:sp>
      <p:sp>
        <p:nvSpPr>
          <p:cNvPr id="13316" name="Rectangle 4"/>
          <p:cNvSpPr>
            <a:spLocks noChangeArrowheads="1"/>
          </p:cNvSpPr>
          <p:nvPr/>
        </p:nvSpPr>
        <p:spPr bwMode="auto">
          <a:xfrm>
            <a:off x="4787900" y="1328738"/>
            <a:ext cx="4113213" cy="5035550"/>
          </a:xfrm>
          <a:prstGeom prst="rect">
            <a:avLst/>
          </a:prstGeom>
          <a:noFill/>
          <a:ln w="9525">
            <a:noFill/>
            <a:miter lim="800000"/>
            <a:headEnd type="none" w="sm" len="sm"/>
            <a:tailEnd type="none" w="sm" len="sm"/>
          </a:ln>
        </p:spPr>
        <p:txBody>
          <a:bodyPr anchor="ctr">
            <a:spAutoFit/>
          </a:bodyPr>
          <a:lstStyle/>
          <a:p>
            <a:r>
              <a:rPr lang="en-US" altLang="ko-KR" sz="1800">
                <a:latin typeface="궁서" pitchFamily="18" charset="-127"/>
                <a:ea typeface="궁서" pitchFamily="18" charset="-127"/>
              </a:rPr>
              <a:t>57. </a:t>
            </a:r>
            <a:r>
              <a:rPr lang="ko-KR" altLang="en-US" sz="1800">
                <a:latin typeface="궁서" pitchFamily="18" charset="-127"/>
                <a:ea typeface="궁서" pitchFamily="18" charset="-127"/>
              </a:rPr>
              <a:t>훌륭한 왕은 나서지 않는다</a:t>
            </a:r>
            <a:r>
              <a:rPr lang="en-US" altLang="ko-KR" sz="1800">
                <a:latin typeface="궁서" pitchFamily="18" charset="-127"/>
                <a:ea typeface="궁서" pitchFamily="18" charset="-127"/>
              </a:rPr>
              <a:t>. </a:t>
            </a:r>
          </a:p>
          <a:p>
            <a:r>
              <a:rPr lang="ko-KR" altLang="en-US" sz="1800">
                <a:latin typeface="궁서" pitchFamily="18" charset="-127"/>
                <a:ea typeface="궁서" pitchFamily="18" charset="-127"/>
              </a:rPr>
              <a:t>왜냐하면 규제가 많을수록 </a:t>
            </a:r>
          </a:p>
          <a:p>
            <a:r>
              <a:rPr lang="ko-KR" altLang="en-US" sz="1800">
                <a:latin typeface="궁서" pitchFamily="18" charset="-127"/>
                <a:ea typeface="궁서" pitchFamily="18" charset="-127"/>
              </a:rPr>
              <a:t>백성들은 가난해지고</a:t>
            </a:r>
            <a:r>
              <a:rPr lang="en-US" altLang="ko-KR" sz="1800">
                <a:latin typeface="궁서" pitchFamily="18" charset="-127"/>
                <a:ea typeface="궁서" pitchFamily="18" charset="-127"/>
              </a:rPr>
              <a:t>,</a:t>
            </a:r>
          </a:p>
          <a:p>
            <a:r>
              <a:rPr lang="ko-KR" altLang="en-US" sz="1800">
                <a:latin typeface="궁서" pitchFamily="18" charset="-127"/>
                <a:ea typeface="궁서" pitchFamily="18" charset="-127"/>
              </a:rPr>
              <a:t>탄압이 많을 수록 </a:t>
            </a:r>
          </a:p>
          <a:p>
            <a:r>
              <a:rPr lang="ko-KR" altLang="en-US" sz="1800">
                <a:latin typeface="궁서" pitchFamily="18" charset="-127"/>
                <a:ea typeface="궁서" pitchFamily="18" charset="-127"/>
              </a:rPr>
              <a:t>세상은 혼란에 빠지고</a:t>
            </a:r>
            <a:r>
              <a:rPr lang="en-US" altLang="ko-KR" sz="1800">
                <a:latin typeface="궁서" pitchFamily="18" charset="-127"/>
                <a:ea typeface="궁서" pitchFamily="18" charset="-127"/>
              </a:rPr>
              <a:t>,</a:t>
            </a:r>
          </a:p>
          <a:p>
            <a:r>
              <a:rPr lang="ko-KR" altLang="en-US" sz="1800">
                <a:latin typeface="궁서" pitchFamily="18" charset="-127"/>
                <a:ea typeface="궁서" pitchFamily="18" charset="-127"/>
              </a:rPr>
              <a:t>기교가 많을 수록 </a:t>
            </a:r>
          </a:p>
          <a:p>
            <a:r>
              <a:rPr lang="ko-KR" altLang="en-US" sz="1800">
                <a:latin typeface="궁서" pitchFamily="18" charset="-127"/>
                <a:ea typeface="궁서" pitchFamily="18" charset="-127"/>
              </a:rPr>
              <a:t>교묘한 방법이 생기고</a:t>
            </a:r>
            <a:r>
              <a:rPr lang="en-US" altLang="ko-KR" sz="1800">
                <a:latin typeface="궁서" pitchFamily="18" charset="-127"/>
                <a:ea typeface="궁서" pitchFamily="18" charset="-127"/>
              </a:rPr>
              <a:t>,</a:t>
            </a:r>
          </a:p>
          <a:p>
            <a:r>
              <a:rPr lang="ko-KR" altLang="en-US" sz="1800">
                <a:latin typeface="궁서" pitchFamily="18" charset="-127"/>
                <a:ea typeface="궁서" pitchFamily="18" charset="-127"/>
              </a:rPr>
              <a:t>법령이 많을 수록 </a:t>
            </a:r>
          </a:p>
          <a:p>
            <a:r>
              <a:rPr lang="ko-KR" altLang="en-US" sz="1800">
                <a:latin typeface="궁서" pitchFamily="18" charset="-127"/>
                <a:ea typeface="궁서" pitchFamily="18" charset="-127"/>
              </a:rPr>
              <a:t>법을 어기는 자가 많아지기 때문이다</a:t>
            </a:r>
            <a:r>
              <a:rPr lang="en-US" altLang="ko-KR" sz="1800">
                <a:latin typeface="궁서" pitchFamily="18" charset="-127"/>
                <a:ea typeface="궁서" pitchFamily="18" charset="-127"/>
              </a:rPr>
              <a:t>.</a:t>
            </a:r>
          </a:p>
          <a:p>
            <a:r>
              <a:rPr lang="ko-KR" altLang="en-US" sz="1800">
                <a:latin typeface="궁서" pitchFamily="18" charset="-127"/>
                <a:ea typeface="궁서" pitchFamily="18" charset="-127"/>
              </a:rPr>
              <a:t>그러므로 현</a:t>
            </a:r>
            <a:r>
              <a:rPr lang="en-US" altLang="ko-KR" sz="1800">
                <a:latin typeface="궁서" pitchFamily="18" charset="-127"/>
                <a:ea typeface="궁서" pitchFamily="18" charset="-127"/>
              </a:rPr>
              <a:t>(</a:t>
            </a:r>
            <a:r>
              <a:rPr lang="ko-KR" altLang="ko-KR" sz="1800">
                <a:latin typeface="궁서" pitchFamily="18" charset="-127"/>
                <a:ea typeface="궁서" pitchFamily="18" charset="-127"/>
              </a:rPr>
              <a:t>賢</a:t>
            </a:r>
            <a:r>
              <a:rPr lang="en-US" altLang="ko-KR" sz="1800">
                <a:latin typeface="궁서" pitchFamily="18" charset="-127"/>
                <a:ea typeface="궁서" pitchFamily="18" charset="-127"/>
              </a:rPr>
              <a:t>)</a:t>
            </a:r>
            <a:r>
              <a:rPr lang="ko-KR" altLang="en-US" sz="1800">
                <a:latin typeface="궁서" pitchFamily="18" charset="-127"/>
                <a:ea typeface="궁서" pitchFamily="18" charset="-127"/>
              </a:rPr>
              <a:t>자는 말하기를</a:t>
            </a:r>
            <a:r>
              <a:rPr lang="en-US" altLang="ko-KR" sz="1800">
                <a:latin typeface="궁서" pitchFamily="18" charset="-127"/>
                <a:ea typeface="궁서" pitchFamily="18" charset="-127"/>
              </a:rPr>
              <a:t>,</a:t>
            </a:r>
          </a:p>
          <a:p>
            <a:r>
              <a:rPr lang="ko-KR" altLang="en-US" sz="1800">
                <a:latin typeface="궁서" pitchFamily="18" charset="-127"/>
                <a:ea typeface="궁서" pitchFamily="18" charset="-127"/>
              </a:rPr>
              <a:t>내가 나서지 않으면 </a:t>
            </a:r>
          </a:p>
          <a:p>
            <a:r>
              <a:rPr lang="ko-KR" altLang="en-US" sz="1800">
                <a:latin typeface="궁서" pitchFamily="18" charset="-127"/>
                <a:ea typeface="궁서" pitchFamily="18" charset="-127"/>
              </a:rPr>
              <a:t>백성은 서로 도우며</a:t>
            </a:r>
            <a:r>
              <a:rPr lang="en-US" altLang="ko-KR" sz="1800">
                <a:latin typeface="궁서" pitchFamily="18" charset="-127"/>
                <a:ea typeface="궁서" pitchFamily="18" charset="-127"/>
              </a:rPr>
              <a:t>,</a:t>
            </a:r>
          </a:p>
          <a:p>
            <a:r>
              <a:rPr lang="ko-KR" altLang="en-US" sz="1800">
                <a:latin typeface="궁서" pitchFamily="18" charset="-127"/>
                <a:ea typeface="궁서" pitchFamily="18" charset="-127"/>
              </a:rPr>
              <a:t>내가 사심을 버리면 </a:t>
            </a:r>
          </a:p>
          <a:p>
            <a:r>
              <a:rPr lang="ko-KR" altLang="en-US" sz="1800">
                <a:latin typeface="궁서" pitchFamily="18" charset="-127"/>
                <a:ea typeface="궁서" pitchFamily="18" charset="-127"/>
              </a:rPr>
              <a:t>백성은 올바르게 되고</a:t>
            </a:r>
            <a:r>
              <a:rPr lang="en-US" altLang="ko-KR" sz="1800">
                <a:latin typeface="궁서" pitchFamily="18" charset="-127"/>
                <a:ea typeface="궁서" pitchFamily="18" charset="-127"/>
              </a:rPr>
              <a:t>,</a:t>
            </a:r>
          </a:p>
          <a:p>
            <a:r>
              <a:rPr lang="ko-KR" altLang="en-US" sz="1800">
                <a:latin typeface="궁서" pitchFamily="18" charset="-127"/>
                <a:ea typeface="궁서" pitchFamily="18" charset="-127"/>
              </a:rPr>
              <a:t>내가 이익을 도모하지 않으면 </a:t>
            </a:r>
          </a:p>
          <a:p>
            <a:r>
              <a:rPr lang="ko-KR" altLang="en-US" sz="1800">
                <a:latin typeface="궁서" pitchFamily="18" charset="-127"/>
                <a:ea typeface="궁서" pitchFamily="18" charset="-127"/>
              </a:rPr>
              <a:t>백성은 부유해지고</a:t>
            </a:r>
            <a:r>
              <a:rPr lang="en-US" altLang="ko-KR" sz="1800">
                <a:latin typeface="궁서" pitchFamily="18" charset="-127"/>
                <a:ea typeface="궁서" pitchFamily="18" charset="-127"/>
              </a:rPr>
              <a:t>,</a:t>
            </a:r>
          </a:p>
          <a:p>
            <a:r>
              <a:rPr lang="ko-KR" altLang="en-US" sz="1800">
                <a:latin typeface="궁서" pitchFamily="18" charset="-127"/>
                <a:ea typeface="궁서" pitchFamily="18" charset="-127"/>
              </a:rPr>
              <a:t>내가 욕심이 없으면 </a:t>
            </a:r>
          </a:p>
          <a:p>
            <a:r>
              <a:rPr lang="ko-KR" altLang="en-US" sz="1800">
                <a:latin typeface="궁서" pitchFamily="18" charset="-127"/>
                <a:ea typeface="궁서" pitchFamily="18" charset="-127"/>
              </a:rPr>
              <a:t>백성은 순수해진다고 하였다</a:t>
            </a:r>
            <a:r>
              <a:rPr lang="en-US" altLang="ko-KR" sz="1800">
                <a:latin typeface="궁서" pitchFamily="18" charset="-127"/>
                <a:ea typeface="궁서" pitchFamily="18" charset="-127"/>
              </a:rPr>
              <a:t>. </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ko-KR" smtClean="0"/>
              <a:t>Alumni (1/2)</a:t>
            </a:r>
          </a:p>
        </p:txBody>
      </p:sp>
      <p:pic>
        <p:nvPicPr>
          <p:cNvPr id="4099" name="Picture 12" descr="http://salab.kaist.ac.kr/ImagePeople/younseokChoi.jpg"/>
          <p:cNvPicPr>
            <a:picLocks noChangeAspect="1" noChangeArrowheads="1"/>
          </p:cNvPicPr>
          <p:nvPr/>
        </p:nvPicPr>
        <p:blipFill>
          <a:blip r:embed="rId2" cstate="print"/>
          <a:srcRect/>
          <a:stretch>
            <a:fillRect/>
          </a:stretch>
        </p:blipFill>
        <p:spPr bwMode="auto">
          <a:xfrm>
            <a:off x="7429500" y="1857375"/>
            <a:ext cx="1428750" cy="1428750"/>
          </a:xfrm>
          <a:prstGeom prst="rect">
            <a:avLst/>
          </a:prstGeom>
          <a:noFill/>
          <a:ln w="9525">
            <a:noFill/>
            <a:miter lim="800000"/>
            <a:headEnd/>
            <a:tailEnd/>
          </a:ln>
        </p:spPr>
      </p:pic>
      <p:pic>
        <p:nvPicPr>
          <p:cNvPr id="4100" name="Picture 14" descr="http://salab.kaist.ac.kr/ImagePeople/daesungPark.jpg"/>
          <p:cNvPicPr>
            <a:picLocks noChangeAspect="1" noChangeArrowheads="1"/>
          </p:cNvPicPr>
          <p:nvPr/>
        </p:nvPicPr>
        <p:blipFill>
          <a:blip r:embed="rId3" cstate="print"/>
          <a:srcRect/>
          <a:stretch>
            <a:fillRect/>
          </a:stretch>
        </p:blipFill>
        <p:spPr bwMode="auto">
          <a:xfrm>
            <a:off x="5643563" y="1857375"/>
            <a:ext cx="1428750" cy="1428750"/>
          </a:xfrm>
          <a:prstGeom prst="rect">
            <a:avLst/>
          </a:prstGeom>
          <a:noFill/>
          <a:ln w="9525">
            <a:noFill/>
            <a:miter lim="800000"/>
            <a:headEnd/>
            <a:tailEnd/>
          </a:ln>
        </p:spPr>
      </p:pic>
      <p:pic>
        <p:nvPicPr>
          <p:cNvPr id="4101" name="Picture 16" descr="http://salab.kaist.ac.kr/ImagePeople/jungjinSeo.jpg"/>
          <p:cNvPicPr>
            <a:picLocks noChangeAspect="1" noChangeArrowheads="1"/>
          </p:cNvPicPr>
          <p:nvPr/>
        </p:nvPicPr>
        <p:blipFill>
          <a:blip r:embed="rId4" cstate="print"/>
          <a:srcRect/>
          <a:stretch>
            <a:fillRect/>
          </a:stretch>
        </p:blipFill>
        <p:spPr bwMode="auto">
          <a:xfrm>
            <a:off x="3929063" y="1857375"/>
            <a:ext cx="1381125" cy="1476375"/>
          </a:xfrm>
          <a:prstGeom prst="rect">
            <a:avLst/>
          </a:prstGeom>
          <a:noFill/>
          <a:ln w="9525">
            <a:noFill/>
            <a:miter lim="800000"/>
            <a:headEnd/>
            <a:tailEnd/>
          </a:ln>
        </p:spPr>
      </p:pic>
      <p:pic>
        <p:nvPicPr>
          <p:cNvPr id="4102" name="Picture 18" descr="http://salab.kaist.ac.kr/ImagePeople/heeyoungChoi.jpg"/>
          <p:cNvPicPr>
            <a:picLocks noChangeAspect="1" noChangeArrowheads="1"/>
          </p:cNvPicPr>
          <p:nvPr/>
        </p:nvPicPr>
        <p:blipFill>
          <a:blip r:embed="rId5" cstate="print"/>
          <a:srcRect/>
          <a:stretch>
            <a:fillRect/>
          </a:stretch>
        </p:blipFill>
        <p:spPr bwMode="auto">
          <a:xfrm>
            <a:off x="2214563" y="1857375"/>
            <a:ext cx="1357312" cy="1493838"/>
          </a:xfrm>
          <a:prstGeom prst="rect">
            <a:avLst/>
          </a:prstGeom>
          <a:noFill/>
          <a:ln w="9525">
            <a:noFill/>
            <a:miter lim="800000"/>
            <a:headEnd/>
            <a:tailEnd/>
          </a:ln>
        </p:spPr>
      </p:pic>
      <p:pic>
        <p:nvPicPr>
          <p:cNvPr id="4103" name="Picture 20" descr="http://salab.kaist.ac.kr/ImagePeople/inhongKim.jpg"/>
          <p:cNvPicPr>
            <a:picLocks noChangeAspect="1" noChangeArrowheads="1"/>
          </p:cNvPicPr>
          <p:nvPr/>
        </p:nvPicPr>
        <p:blipFill>
          <a:blip r:embed="rId6" cstate="print"/>
          <a:srcRect/>
          <a:stretch>
            <a:fillRect/>
          </a:stretch>
        </p:blipFill>
        <p:spPr bwMode="auto">
          <a:xfrm>
            <a:off x="357188" y="1857375"/>
            <a:ext cx="1500187" cy="1500188"/>
          </a:xfrm>
          <a:prstGeom prst="rect">
            <a:avLst/>
          </a:prstGeom>
          <a:noFill/>
          <a:ln w="9525">
            <a:noFill/>
            <a:miter lim="800000"/>
            <a:headEnd/>
            <a:tailEnd/>
          </a:ln>
        </p:spPr>
      </p:pic>
      <p:pic>
        <p:nvPicPr>
          <p:cNvPr id="4104" name="Picture 22" descr="http://salab.kaist.ac.kr/ImagePeople/hyungilPark.JPG"/>
          <p:cNvPicPr>
            <a:picLocks noChangeAspect="1" noChangeArrowheads="1"/>
          </p:cNvPicPr>
          <p:nvPr/>
        </p:nvPicPr>
        <p:blipFill>
          <a:blip r:embed="rId7" cstate="print"/>
          <a:srcRect/>
          <a:stretch>
            <a:fillRect/>
          </a:stretch>
        </p:blipFill>
        <p:spPr bwMode="auto">
          <a:xfrm>
            <a:off x="7429500" y="4214813"/>
            <a:ext cx="1428750" cy="1428750"/>
          </a:xfrm>
          <a:prstGeom prst="rect">
            <a:avLst/>
          </a:prstGeom>
          <a:noFill/>
          <a:ln w="9525">
            <a:noFill/>
            <a:miter lim="800000"/>
            <a:headEnd/>
            <a:tailEnd/>
          </a:ln>
        </p:spPr>
      </p:pic>
      <p:pic>
        <p:nvPicPr>
          <p:cNvPr id="4105" name="Picture 24" descr="http://salab.kaist.ac.kr/ImagePeople/changsunSong.jpg"/>
          <p:cNvPicPr>
            <a:picLocks noChangeAspect="1" noChangeArrowheads="1"/>
          </p:cNvPicPr>
          <p:nvPr/>
        </p:nvPicPr>
        <p:blipFill>
          <a:blip r:embed="rId8" cstate="print"/>
          <a:srcRect/>
          <a:stretch>
            <a:fillRect/>
          </a:stretch>
        </p:blipFill>
        <p:spPr bwMode="auto">
          <a:xfrm>
            <a:off x="5643563" y="4214813"/>
            <a:ext cx="1428750" cy="1428750"/>
          </a:xfrm>
          <a:prstGeom prst="rect">
            <a:avLst/>
          </a:prstGeom>
          <a:noFill/>
          <a:ln w="9525">
            <a:noFill/>
            <a:miter lim="800000"/>
            <a:headEnd/>
            <a:tailEnd/>
          </a:ln>
        </p:spPr>
      </p:pic>
      <p:pic>
        <p:nvPicPr>
          <p:cNvPr id="4106" name="Picture 28" descr="http://salab.kaist.ac.kr/ImagePeople/jonggulPark.jpg"/>
          <p:cNvPicPr>
            <a:picLocks noChangeAspect="1" noChangeArrowheads="1"/>
          </p:cNvPicPr>
          <p:nvPr/>
        </p:nvPicPr>
        <p:blipFill>
          <a:blip r:embed="rId9" cstate="print"/>
          <a:srcRect/>
          <a:stretch>
            <a:fillRect/>
          </a:stretch>
        </p:blipFill>
        <p:spPr bwMode="auto">
          <a:xfrm>
            <a:off x="3929063" y="4214813"/>
            <a:ext cx="1428750" cy="1428750"/>
          </a:xfrm>
          <a:prstGeom prst="rect">
            <a:avLst/>
          </a:prstGeom>
          <a:noFill/>
          <a:ln w="9525">
            <a:noFill/>
            <a:miter lim="800000"/>
            <a:headEnd/>
            <a:tailEnd/>
          </a:ln>
        </p:spPr>
      </p:pic>
      <p:pic>
        <p:nvPicPr>
          <p:cNvPr id="4107" name="Picture 30" descr="http://salab.kaist.ac.kr/ImagePeople/SeonahLee.jpg"/>
          <p:cNvPicPr>
            <a:picLocks noChangeAspect="1" noChangeArrowheads="1"/>
          </p:cNvPicPr>
          <p:nvPr/>
        </p:nvPicPr>
        <p:blipFill>
          <a:blip r:embed="rId10" cstate="print"/>
          <a:srcRect/>
          <a:stretch>
            <a:fillRect/>
          </a:stretch>
        </p:blipFill>
        <p:spPr bwMode="auto">
          <a:xfrm>
            <a:off x="2143125" y="4214813"/>
            <a:ext cx="1428750" cy="1428750"/>
          </a:xfrm>
          <a:prstGeom prst="rect">
            <a:avLst/>
          </a:prstGeom>
          <a:noFill/>
          <a:ln w="9525">
            <a:noFill/>
            <a:miter lim="800000"/>
            <a:headEnd/>
            <a:tailEnd/>
          </a:ln>
        </p:spPr>
      </p:pic>
      <p:pic>
        <p:nvPicPr>
          <p:cNvPr id="4108" name="Picture 32" descr="http://salab.kaist.ac.kr/ImagePeople/miyulPark.jpg"/>
          <p:cNvPicPr>
            <a:picLocks noChangeAspect="1" noChangeArrowheads="1"/>
          </p:cNvPicPr>
          <p:nvPr/>
        </p:nvPicPr>
        <p:blipFill>
          <a:blip r:embed="rId11" cstate="print"/>
          <a:srcRect/>
          <a:stretch>
            <a:fillRect/>
          </a:stretch>
        </p:blipFill>
        <p:spPr bwMode="auto">
          <a:xfrm>
            <a:off x="357188" y="4214813"/>
            <a:ext cx="1428750" cy="1428750"/>
          </a:xfrm>
          <a:prstGeom prst="rect">
            <a:avLst/>
          </a:prstGeom>
          <a:noFill/>
          <a:ln w="9525">
            <a:noFill/>
            <a:miter lim="800000"/>
            <a:headEnd/>
            <a:tailEnd/>
          </a:ln>
        </p:spPr>
      </p:pic>
      <p:sp>
        <p:nvSpPr>
          <p:cNvPr id="4109" name="Rectangle 70"/>
          <p:cNvSpPr>
            <a:spLocks noChangeArrowheads="1"/>
          </p:cNvSpPr>
          <p:nvPr/>
        </p:nvSpPr>
        <p:spPr bwMode="auto">
          <a:xfrm>
            <a:off x="7429500" y="3429000"/>
            <a:ext cx="1368425" cy="646113"/>
          </a:xfrm>
          <a:prstGeom prst="rect">
            <a:avLst/>
          </a:prstGeom>
          <a:noFill/>
          <a:ln w="9525" algn="ctr">
            <a:noFill/>
            <a:miter lim="800000"/>
            <a:headEnd/>
            <a:tailEnd/>
          </a:ln>
        </p:spPr>
        <p:txBody>
          <a:bodyPr>
            <a:spAutoFit/>
          </a:bodyPr>
          <a:lstStyle/>
          <a:p>
            <a:pPr indent="-228600" algn="ctr">
              <a:tabLst>
                <a:tab pos="228600" algn="l"/>
              </a:tabLst>
            </a:pPr>
            <a:r>
              <a:rPr kumimoji="0" lang="en-US" altLang="ko-KR" sz="1200" b="1" dirty="0" err="1">
                <a:latin typeface="Times New Roman" pitchFamily="18" charset="0"/>
              </a:rPr>
              <a:t>Youn-Seok</a:t>
            </a:r>
            <a:r>
              <a:rPr kumimoji="0" lang="en-US" altLang="ko-KR" sz="1200" b="1" dirty="0">
                <a:latin typeface="Times New Roman" pitchFamily="18" charset="0"/>
              </a:rPr>
              <a:t> </a:t>
            </a:r>
            <a:r>
              <a:rPr kumimoji="0" lang="en-US" altLang="ko-KR" sz="1200" b="1" dirty="0" err="1">
                <a:latin typeface="Times New Roman" pitchFamily="18" charset="0"/>
              </a:rPr>
              <a:t>Choi</a:t>
            </a:r>
            <a:r>
              <a:rPr kumimoji="0" lang="en-US" altLang="ko-KR" sz="1200" b="1" dirty="0">
                <a:latin typeface="Times New Roman" pitchFamily="18" charset="0"/>
              </a:rPr>
              <a:t>(2005: </a:t>
            </a:r>
            <a:r>
              <a:rPr kumimoji="0" lang="en-US" altLang="ko-KR" sz="1200" b="1" dirty="0">
                <a:solidFill>
                  <a:srgbClr val="FFFF00"/>
                </a:solidFill>
                <a:latin typeface="Times New Roman" pitchFamily="18" charset="0"/>
              </a:rPr>
              <a:t>Hyundai Motors</a:t>
            </a:r>
            <a:r>
              <a:rPr kumimoji="0" lang="en-US" altLang="ko-KR" sz="1200" b="1" dirty="0">
                <a:latin typeface="Times New Roman" pitchFamily="18" charset="0"/>
              </a:rPr>
              <a:t>)</a:t>
            </a:r>
          </a:p>
        </p:txBody>
      </p:sp>
      <p:sp>
        <p:nvSpPr>
          <p:cNvPr id="4110" name="Rectangle 70"/>
          <p:cNvSpPr>
            <a:spLocks noChangeArrowheads="1"/>
          </p:cNvSpPr>
          <p:nvPr/>
        </p:nvSpPr>
        <p:spPr bwMode="auto">
          <a:xfrm>
            <a:off x="5643563" y="3429000"/>
            <a:ext cx="1368425" cy="461665"/>
          </a:xfrm>
          <a:prstGeom prst="rect">
            <a:avLst/>
          </a:prstGeom>
          <a:noFill/>
          <a:ln w="9525" algn="ctr">
            <a:noFill/>
            <a:miter lim="800000"/>
            <a:headEnd/>
            <a:tailEnd/>
          </a:ln>
        </p:spPr>
        <p:txBody>
          <a:bodyPr>
            <a:spAutoFit/>
          </a:bodyPr>
          <a:lstStyle/>
          <a:p>
            <a:pPr indent="-228600" algn="ctr">
              <a:tabLst>
                <a:tab pos="228600" algn="l"/>
              </a:tabLst>
            </a:pPr>
            <a:r>
              <a:rPr kumimoji="0" lang="en-US" altLang="ko-KR" sz="1200" b="1" dirty="0" err="1">
                <a:latin typeface="Times New Roman" pitchFamily="18" charset="0"/>
              </a:rPr>
              <a:t>Dae</a:t>
            </a:r>
            <a:r>
              <a:rPr kumimoji="0" lang="en-US" altLang="ko-KR" sz="1200" b="1" dirty="0">
                <a:latin typeface="Times New Roman" pitchFamily="18" charset="0"/>
              </a:rPr>
              <a:t>-Sung Park(2005: </a:t>
            </a:r>
            <a:r>
              <a:rPr kumimoji="0" lang="en-US" altLang="ko-KR" sz="1200" b="1" dirty="0" smtClean="0">
                <a:solidFill>
                  <a:srgbClr val="FFFF00"/>
                </a:solidFill>
                <a:latin typeface="Times New Roman" pitchFamily="18" charset="0"/>
              </a:rPr>
              <a:t>NHN</a:t>
            </a:r>
            <a:r>
              <a:rPr kumimoji="0" lang="en-US" altLang="ko-KR" sz="1200" b="1" dirty="0" smtClean="0">
                <a:latin typeface="Times New Roman" pitchFamily="18" charset="0"/>
              </a:rPr>
              <a:t>)</a:t>
            </a:r>
            <a:endParaRPr kumimoji="0" lang="en-US" altLang="ko-KR" sz="1200" b="1" dirty="0">
              <a:latin typeface="Times New Roman" pitchFamily="18" charset="0"/>
            </a:endParaRPr>
          </a:p>
        </p:txBody>
      </p:sp>
      <p:sp>
        <p:nvSpPr>
          <p:cNvPr id="4111" name="Rectangle 70"/>
          <p:cNvSpPr>
            <a:spLocks noChangeArrowheads="1"/>
          </p:cNvSpPr>
          <p:nvPr/>
        </p:nvSpPr>
        <p:spPr bwMode="auto">
          <a:xfrm>
            <a:off x="3929063" y="3440113"/>
            <a:ext cx="1368425" cy="646112"/>
          </a:xfrm>
          <a:prstGeom prst="rect">
            <a:avLst/>
          </a:prstGeom>
          <a:noFill/>
          <a:ln w="9525" algn="ctr">
            <a:noFill/>
            <a:miter lim="800000"/>
            <a:headEnd/>
            <a:tailEnd/>
          </a:ln>
        </p:spPr>
        <p:txBody>
          <a:bodyPr>
            <a:spAutoFit/>
          </a:bodyPr>
          <a:lstStyle/>
          <a:p>
            <a:pPr indent="-228600" algn="ctr">
              <a:tabLst>
                <a:tab pos="228600" algn="l"/>
              </a:tabLst>
            </a:pPr>
            <a:r>
              <a:rPr kumimoji="0" lang="en-US" altLang="ko-KR" sz="1200" b="1" dirty="0">
                <a:latin typeface="Times New Roman" pitchFamily="18" charset="0"/>
              </a:rPr>
              <a:t>Jung-Jin </a:t>
            </a:r>
            <a:r>
              <a:rPr kumimoji="0" lang="en-US" altLang="ko-KR" sz="1200" b="1" dirty="0" err="1">
                <a:latin typeface="Times New Roman" pitchFamily="18" charset="0"/>
              </a:rPr>
              <a:t>Seo</a:t>
            </a:r>
            <a:r>
              <a:rPr kumimoji="0" lang="en-US" altLang="ko-KR" sz="1200" b="1" dirty="0">
                <a:latin typeface="Times New Roman" pitchFamily="18" charset="0"/>
              </a:rPr>
              <a:t> (2004: </a:t>
            </a:r>
            <a:r>
              <a:rPr kumimoji="0" lang="en-US" altLang="ko-KR" sz="1200" b="1" dirty="0">
                <a:solidFill>
                  <a:srgbClr val="FFFF00"/>
                </a:solidFill>
                <a:latin typeface="Times New Roman" pitchFamily="18" charset="0"/>
              </a:rPr>
              <a:t>Korea Credit Bureau</a:t>
            </a:r>
            <a:r>
              <a:rPr kumimoji="0" lang="en-US" altLang="ko-KR" sz="1200" b="1" dirty="0">
                <a:latin typeface="Times New Roman" pitchFamily="18" charset="0"/>
              </a:rPr>
              <a:t>)</a:t>
            </a:r>
          </a:p>
        </p:txBody>
      </p:sp>
      <p:sp>
        <p:nvSpPr>
          <p:cNvPr id="4112" name="Rectangle 70"/>
          <p:cNvSpPr>
            <a:spLocks noChangeArrowheads="1"/>
          </p:cNvSpPr>
          <p:nvPr/>
        </p:nvSpPr>
        <p:spPr bwMode="auto">
          <a:xfrm>
            <a:off x="2214563" y="3429000"/>
            <a:ext cx="1368425" cy="461963"/>
          </a:xfrm>
          <a:prstGeom prst="rect">
            <a:avLst/>
          </a:prstGeom>
          <a:noFill/>
          <a:ln w="9525" algn="ctr">
            <a:noFill/>
            <a:miter lim="800000"/>
            <a:headEnd/>
            <a:tailEnd/>
          </a:ln>
        </p:spPr>
        <p:txBody>
          <a:bodyPr>
            <a:spAutoFit/>
          </a:bodyPr>
          <a:lstStyle/>
          <a:p>
            <a:pPr indent="-228600" algn="ctr">
              <a:tabLst>
                <a:tab pos="228600" algn="l"/>
              </a:tabLst>
            </a:pPr>
            <a:r>
              <a:rPr kumimoji="0" lang="en-US" altLang="ko-KR" sz="1200" b="1" dirty="0" err="1">
                <a:latin typeface="Times New Roman" pitchFamily="18" charset="0"/>
              </a:rPr>
              <a:t>Hee</a:t>
            </a:r>
            <a:r>
              <a:rPr kumimoji="0" lang="en-US" altLang="ko-KR" sz="1200" b="1" dirty="0">
                <a:latin typeface="Times New Roman" pitchFamily="18" charset="0"/>
              </a:rPr>
              <a:t>-Young </a:t>
            </a:r>
            <a:r>
              <a:rPr kumimoji="0" lang="en-US" altLang="ko-KR" sz="1200" b="1" dirty="0" err="1">
                <a:latin typeface="Times New Roman" pitchFamily="18" charset="0"/>
              </a:rPr>
              <a:t>Choi</a:t>
            </a:r>
            <a:r>
              <a:rPr kumimoji="0" lang="en-US" altLang="ko-KR" sz="1200" b="1" dirty="0">
                <a:latin typeface="Times New Roman" pitchFamily="18" charset="0"/>
              </a:rPr>
              <a:t> (2005: </a:t>
            </a:r>
            <a:r>
              <a:rPr kumimoji="0" lang="en-US" altLang="ko-KR" sz="1200" b="1" dirty="0">
                <a:solidFill>
                  <a:srgbClr val="FFFF00"/>
                </a:solidFill>
                <a:latin typeface="Times New Roman" pitchFamily="18" charset="0"/>
              </a:rPr>
              <a:t>KT</a:t>
            </a:r>
            <a:r>
              <a:rPr kumimoji="0" lang="en-US" altLang="ko-KR" sz="1200" b="1" dirty="0">
                <a:latin typeface="Times New Roman" pitchFamily="18" charset="0"/>
              </a:rPr>
              <a:t>)</a:t>
            </a:r>
          </a:p>
        </p:txBody>
      </p:sp>
      <p:sp>
        <p:nvSpPr>
          <p:cNvPr id="4113" name="Rectangle 70"/>
          <p:cNvSpPr>
            <a:spLocks noChangeArrowheads="1"/>
          </p:cNvSpPr>
          <p:nvPr/>
        </p:nvSpPr>
        <p:spPr bwMode="auto">
          <a:xfrm>
            <a:off x="417513" y="3440113"/>
            <a:ext cx="1368425" cy="646331"/>
          </a:xfrm>
          <a:prstGeom prst="rect">
            <a:avLst/>
          </a:prstGeom>
          <a:noFill/>
          <a:ln w="9525" algn="ctr">
            <a:noFill/>
            <a:miter lim="800000"/>
            <a:headEnd/>
            <a:tailEnd/>
          </a:ln>
        </p:spPr>
        <p:txBody>
          <a:bodyPr>
            <a:spAutoFit/>
          </a:bodyPr>
          <a:lstStyle/>
          <a:p>
            <a:pPr indent="-228600" algn="ctr">
              <a:tabLst>
                <a:tab pos="228600" algn="l"/>
              </a:tabLst>
            </a:pPr>
            <a:r>
              <a:rPr kumimoji="0" lang="en-US" altLang="ko-KR" sz="1200" b="1" dirty="0">
                <a:latin typeface="Times New Roman" pitchFamily="18" charset="0"/>
              </a:rPr>
              <a:t>In-Hong Kim (2005: </a:t>
            </a:r>
            <a:r>
              <a:rPr kumimoji="0" lang="en-US" altLang="ko-KR" sz="1200" b="1" dirty="0" smtClean="0">
                <a:solidFill>
                  <a:srgbClr val="FFFF00"/>
                </a:solidFill>
                <a:latin typeface="Times New Roman" pitchFamily="18" charset="0"/>
              </a:rPr>
              <a:t>Samsung SDS</a:t>
            </a:r>
            <a:r>
              <a:rPr kumimoji="0" lang="en-US" altLang="ko-KR" sz="1200" b="1" dirty="0" smtClean="0">
                <a:latin typeface="Times New Roman" pitchFamily="18" charset="0"/>
              </a:rPr>
              <a:t>)</a:t>
            </a:r>
            <a:endParaRPr kumimoji="0" lang="en-US" altLang="ko-KR" sz="1200" b="1" dirty="0">
              <a:latin typeface="Times New Roman" pitchFamily="18" charset="0"/>
            </a:endParaRPr>
          </a:p>
        </p:txBody>
      </p:sp>
      <p:sp>
        <p:nvSpPr>
          <p:cNvPr id="4114" name="Rectangle 70"/>
          <p:cNvSpPr>
            <a:spLocks noChangeArrowheads="1"/>
          </p:cNvSpPr>
          <p:nvPr/>
        </p:nvSpPr>
        <p:spPr bwMode="auto">
          <a:xfrm>
            <a:off x="7429500" y="5797550"/>
            <a:ext cx="1368425" cy="646331"/>
          </a:xfrm>
          <a:prstGeom prst="rect">
            <a:avLst/>
          </a:prstGeom>
          <a:noFill/>
          <a:ln w="9525" algn="ctr">
            <a:noFill/>
            <a:miter lim="800000"/>
            <a:headEnd/>
            <a:tailEnd/>
          </a:ln>
        </p:spPr>
        <p:txBody>
          <a:bodyPr>
            <a:spAutoFit/>
          </a:bodyPr>
          <a:lstStyle/>
          <a:p>
            <a:pPr indent="-228600" algn="ctr">
              <a:tabLst>
                <a:tab pos="228600" algn="l"/>
              </a:tabLst>
            </a:pPr>
            <a:r>
              <a:rPr kumimoji="0" lang="en-US" altLang="ko-KR" sz="1200" b="1" dirty="0" err="1">
                <a:latin typeface="Times New Roman" pitchFamily="18" charset="0"/>
              </a:rPr>
              <a:t>Hyung</a:t>
            </a:r>
            <a:r>
              <a:rPr kumimoji="0" lang="en-US" altLang="ko-KR" sz="1200" b="1" dirty="0">
                <a:latin typeface="Times New Roman" pitchFamily="18" charset="0"/>
              </a:rPr>
              <a:t>-Il Park (2005 : </a:t>
            </a:r>
            <a:r>
              <a:rPr kumimoji="0" lang="en-US" altLang="ko-KR" sz="1200" b="1" dirty="0" err="1" smtClean="0">
                <a:solidFill>
                  <a:srgbClr val="FFFF00"/>
                </a:solidFill>
                <a:latin typeface="Times New Roman" pitchFamily="18" charset="0"/>
              </a:rPr>
              <a:t>Deloit</a:t>
            </a:r>
            <a:r>
              <a:rPr kumimoji="0" lang="en-US" altLang="ko-KR" sz="1200" b="1" dirty="0" smtClean="0">
                <a:solidFill>
                  <a:srgbClr val="FFFF00"/>
                </a:solidFill>
                <a:latin typeface="Times New Roman" pitchFamily="18" charset="0"/>
              </a:rPr>
              <a:t> Consulting</a:t>
            </a:r>
            <a:r>
              <a:rPr kumimoji="0" lang="en-US" altLang="ko-KR" sz="1200" b="1" dirty="0" smtClean="0">
                <a:latin typeface="Times New Roman" pitchFamily="18" charset="0"/>
              </a:rPr>
              <a:t>)</a:t>
            </a:r>
            <a:endParaRPr kumimoji="0" lang="en-US" altLang="ko-KR" sz="1200" b="1" dirty="0">
              <a:latin typeface="Times New Roman" pitchFamily="18" charset="0"/>
            </a:endParaRPr>
          </a:p>
        </p:txBody>
      </p:sp>
      <p:sp>
        <p:nvSpPr>
          <p:cNvPr id="4115" name="Rectangle 70"/>
          <p:cNvSpPr>
            <a:spLocks noChangeArrowheads="1"/>
          </p:cNvSpPr>
          <p:nvPr/>
        </p:nvSpPr>
        <p:spPr bwMode="auto">
          <a:xfrm>
            <a:off x="5703888" y="5795963"/>
            <a:ext cx="1368425" cy="830997"/>
          </a:xfrm>
          <a:prstGeom prst="rect">
            <a:avLst/>
          </a:prstGeom>
          <a:noFill/>
          <a:ln w="9525" algn="ctr">
            <a:noFill/>
            <a:miter lim="800000"/>
            <a:headEnd/>
            <a:tailEnd/>
          </a:ln>
        </p:spPr>
        <p:txBody>
          <a:bodyPr>
            <a:spAutoFit/>
          </a:bodyPr>
          <a:lstStyle/>
          <a:p>
            <a:pPr indent="-228600" algn="ctr">
              <a:tabLst>
                <a:tab pos="228600" algn="l"/>
              </a:tabLst>
            </a:pPr>
            <a:r>
              <a:rPr kumimoji="0" lang="en-US" altLang="ko-KR" sz="1200" b="1" dirty="0">
                <a:latin typeface="Times New Roman" pitchFamily="18" charset="0"/>
              </a:rPr>
              <a:t>Chang-Sung Song(2006: </a:t>
            </a:r>
            <a:r>
              <a:rPr kumimoji="0" lang="en-US" altLang="ko-KR" sz="1200" b="1" dirty="0" smtClean="0">
                <a:latin typeface="Times New Roman" pitchFamily="18" charset="0"/>
              </a:rPr>
              <a:t> </a:t>
            </a:r>
            <a:r>
              <a:rPr kumimoji="0" lang="en-US" altLang="ko-KR" sz="1200" b="1" dirty="0" smtClean="0">
                <a:solidFill>
                  <a:srgbClr val="FFFF00"/>
                </a:solidFill>
                <a:latin typeface="Times New Roman" pitchFamily="18" charset="0"/>
              </a:rPr>
              <a:t>Samsung Electronics</a:t>
            </a:r>
            <a:r>
              <a:rPr kumimoji="0" lang="en-US" altLang="ko-KR" sz="1200" b="1" dirty="0" smtClean="0">
                <a:latin typeface="Times New Roman" pitchFamily="18" charset="0"/>
              </a:rPr>
              <a:t>)</a:t>
            </a:r>
            <a:endParaRPr kumimoji="0" lang="en-US" altLang="ko-KR" sz="1200" b="1" dirty="0">
              <a:latin typeface="Times New Roman" pitchFamily="18" charset="0"/>
            </a:endParaRPr>
          </a:p>
        </p:txBody>
      </p:sp>
      <p:sp>
        <p:nvSpPr>
          <p:cNvPr id="4116" name="Rectangle 70"/>
          <p:cNvSpPr>
            <a:spLocks noChangeArrowheads="1"/>
          </p:cNvSpPr>
          <p:nvPr/>
        </p:nvSpPr>
        <p:spPr bwMode="auto">
          <a:xfrm>
            <a:off x="3989388" y="5786438"/>
            <a:ext cx="1368425" cy="646112"/>
          </a:xfrm>
          <a:prstGeom prst="rect">
            <a:avLst/>
          </a:prstGeom>
          <a:noFill/>
          <a:ln w="9525" algn="ctr">
            <a:noFill/>
            <a:miter lim="800000"/>
            <a:headEnd/>
            <a:tailEnd/>
          </a:ln>
        </p:spPr>
        <p:txBody>
          <a:bodyPr>
            <a:spAutoFit/>
          </a:bodyPr>
          <a:lstStyle/>
          <a:p>
            <a:pPr indent="-228600" algn="ctr">
              <a:tabLst>
                <a:tab pos="228600" algn="l"/>
              </a:tabLst>
            </a:pPr>
            <a:r>
              <a:rPr kumimoji="0" lang="en-US" altLang="ko-KR" sz="1200" b="1" dirty="0" err="1">
                <a:latin typeface="Times New Roman" pitchFamily="18" charset="0"/>
              </a:rPr>
              <a:t>Jong-Gul</a:t>
            </a:r>
            <a:r>
              <a:rPr kumimoji="0" lang="en-US" altLang="ko-KR" sz="1200" b="1" dirty="0">
                <a:latin typeface="Times New Roman" pitchFamily="18" charset="0"/>
              </a:rPr>
              <a:t> Park(2006: </a:t>
            </a:r>
            <a:r>
              <a:rPr kumimoji="0" lang="en-US" altLang="ko-KR" sz="1200" b="1" dirty="0">
                <a:solidFill>
                  <a:srgbClr val="FFFF00"/>
                </a:solidFill>
                <a:latin typeface="Times New Roman" pitchFamily="18" charset="0"/>
              </a:rPr>
              <a:t>VI Sof</a:t>
            </a:r>
            <a:r>
              <a:rPr kumimoji="0" lang="en-US" altLang="ko-KR" sz="1200" b="1" dirty="0">
                <a:latin typeface="Times New Roman" pitchFamily="18" charset="0"/>
              </a:rPr>
              <a:t>t)</a:t>
            </a:r>
          </a:p>
        </p:txBody>
      </p:sp>
      <p:sp>
        <p:nvSpPr>
          <p:cNvPr id="4117" name="Rectangle 70"/>
          <p:cNvSpPr>
            <a:spLocks noChangeArrowheads="1"/>
          </p:cNvSpPr>
          <p:nvPr/>
        </p:nvSpPr>
        <p:spPr bwMode="auto">
          <a:xfrm>
            <a:off x="2214563" y="5786438"/>
            <a:ext cx="1368425" cy="646112"/>
          </a:xfrm>
          <a:prstGeom prst="rect">
            <a:avLst/>
          </a:prstGeom>
          <a:noFill/>
          <a:ln w="9525" algn="ctr">
            <a:noFill/>
            <a:miter lim="800000"/>
            <a:headEnd/>
            <a:tailEnd/>
          </a:ln>
        </p:spPr>
        <p:txBody>
          <a:bodyPr>
            <a:spAutoFit/>
          </a:bodyPr>
          <a:lstStyle/>
          <a:p>
            <a:pPr indent="-228600" algn="ctr">
              <a:tabLst>
                <a:tab pos="228600" algn="l"/>
              </a:tabLst>
            </a:pPr>
            <a:r>
              <a:rPr kumimoji="0" lang="en-US" altLang="ko-KR" sz="1200" b="1" dirty="0" err="1">
                <a:latin typeface="Times New Roman" pitchFamily="18" charset="0"/>
              </a:rPr>
              <a:t>Seon</a:t>
            </a:r>
            <a:r>
              <a:rPr kumimoji="0" lang="en-US" altLang="ko-KR" sz="1200" b="1" dirty="0">
                <a:latin typeface="Times New Roman" pitchFamily="18" charset="0"/>
              </a:rPr>
              <a:t>-Ah Lee(2004: </a:t>
            </a:r>
            <a:r>
              <a:rPr kumimoji="0" lang="en-US" altLang="ko-KR" sz="1200" b="1" dirty="0" err="1">
                <a:solidFill>
                  <a:srgbClr val="FFFF00"/>
                </a:solidFill>
                <a:latin typeface="Times New Roman" pitchFamily="18" charset="0"/>
              </a:rPr>
              <a:t>Ph.D</a:t>
            </a:r>
            <a:r>
              <a:rPr kumimoji="0" lang="en-US" altLang="ko-KR" sz="1200" b="1" dirty="0">
                <a:solidFill>
                  <a:srgbClr val="FFFF00"/>
                </a:solidFill>
                <a:latin typeface="Times New Roman" pitchFamily="18" charset="0"/>
              </a:rPr>
              <a:t> at UBC</a:t>
            </a:r>
            <a:r>
              <a:rPr kumimoji="0" lang="en-US" altLang="ko-KR" sz="1200" b="1" dirty="0">
                <a:latin typeface="Times New Roman" pitchFamily="18" charset="0"/>
              </a:rPr>
              <a:t>)</a:t>
            </a:r>
          </a:p>
        </p:txBody>
      </p:sp>
      <p:sp>
        <p:nvSpPr>
          <p:cNvPr id="4118" name="Rectangle 70"/>
          <p:cNvSpPr>
            <a:spLocks noChangeArrowheads="1"/>
          </p:cNvSpPr>
          <p:nvPr/>
        </p:nvSpPr>
        <p:spPr bwMode="auto">
          <a:xfrm>
            <a:off x="357188" y="5786438"/>
            <a:ext cx="1368425" cy="461962"/>
          </a:xfrm>
          <a:prstGeom prst="rect">
            <a:avLst/>
          </a:prstGeom>
          <a:noFill/>
          <a:ln w="9525" algn="ctr">
            <a:noFill/>
            <a:miter lim="800000"/>
            <a:headEnd/>
            <a:tailEnd/>
          </a:ln>
        </p:spPr>
        <p:txBody>
          <a:bodyPr>
            <a:spAutoFit/>
          </a:bodyPr>
          <a:lstStyle/>
          <a:p>
            <a:pPr indent="-228600" algn="ctr">
              <a:tabLst>
                <a:tab pos="228600" algn="l"/>
              </a:tabLst>
            </a:pPr>
            <a:r>
              <a:rPr kumimoji="0" lang="en-US" altLang="ko-KR" sz="1200" b="1" dirty="0">
                <a:latin typeface="Times New Roman" pitchFamily="18" charset="0"/>
              </a:rPr>
              <a:t>Mi-</a:t>
            </a:r>
            <a:r>
              <a:rPr kumimoji="0" lang="en-US" altLang="ko-KR" sz="1200" b="1" dirty="0" err="1">
                <a:latin typeface="Times New Roman" pitchFamily="18" charset="0"/>
              </a:rPr>
              <a:t>Yul</a:t>
            </a:r>
            <a:r>
              <a:rPr kumimoji="0" lang="en-US" altLang="ko-KR" sz="1200" b="1" dirty="0">
                <a:latin typeface="Times New Roman" pitchFamily="18" charset="0"/>
              </a:rPr>
              <a:t> Park(2006: </a:t>
            </a:r>
            <a:r>
              <a:rPr kumimoji="0" lang="en-US" altLang="ko-KR" sz="1200" b="1" dirty="0">
                <a:solidFill>
                  <a:srgbClr val="FFFF00"/>
                </a:solidFill>
                <a:latin typeface="Times New Roman" pitchFamily="18" charset="0"/>
              </a:rPr>
              <a:t>LG Electronics</a:t>
            </a:r>
            <a:r>
              <a:rPr kumimoji="0" lang="en-US" altLang="ko-KR" sz="1200" b="1" dirty="0">
                <a:latin typeface="Times New Roman" pitchFamily="18" charset="0"/>
              </a:rPr>
              <a:t>)</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1"/>
          <p:cNvSpPr>
            <a:spLocks noGrp="1"/>
          </p:cNvSpPr>
          <p:nvPr>
            <p:ph type="title"/>
          </p:nvPr>
        </p:nvSpPr>
        <p:spPr/>
        <p:txBody>
          <a:bodyPr/>
          <a:lstStyle/>
          <a:p>
            <a:pPr eaLnBrk="1" hangingPunct="1"/>
            <a:r>
              <a:rPr lang="en-US" altLang="ko-KR" smtClean="0"/>
              <a:t>Alumni (2/2)</a:t>
            </a:r>
            <a:endParaRPr lang="ko-KR" altLang="en-US" smtClean="0"/>
          </a:p>
        </p:txBody>
      </p:sp>
      <p:pic>
        <p:nvPicPr>
          <p:cNvPr id="5123" name="Picture 33" descr="D:\김진규\Salab\서버관리\SA\ImagePeople\eunchaeYoon.jpg"/>
          <p:cNvPicPr>
            <a:picLocks noChangeAspect="1" noChangeArrowheads="1"/>
          </p:cNvPicPr>
          <p:nvPr/>
        </p:nvPicPr>
        <p:blipFill>
          <a:blip r:embed="rId2" cstate="print"/>
          <a:srcRect/>
          <a:stretch>
            <a:fillRect/>
          </a:stretch>
        </p:blipFill>
        <p:spPr bwMode="auto">
          <a:xfrm>
            <a:off x="7429500" y="1938338"/>
            <a:ext cx="1428750" cy="1428750"/>
          </a:xfrm>
          <a:prstGeom prst="rect">
            <a:avLst/>
          </a:prstGeom>
          <a:noFill/>
          <a:ln w="9525">
            <a:noFill/>
            <a:miter lim="800000"/>
            <a:headEnd/>
            <a:tailEnd/>
          </a:ln>
        </p:spPr>
      </p:pic>
      <p:pic>
        <p:nvPicPr>
          <p:cNvPr id="5124" name="Picture 34" descr="D:\김진규\Salab\서버관리\SA\ImagePeople\jongsuBae.jpg"/>
          <p:cNvPicPr>
            <a:picLocks noChangeAspect="1" noChangeArrowheads="1"/>
          </p:cNvPicPr>
          <p:nvPr/>
        </p:nvPicPr>
        <p:blipFill>
          <a:blip r:embed="rId3" cstate="print"/>
          <a:srcRect/>
          <a:stretch>
            <a:fillRect/>
          </a:stretch>
        </p:blipFill>
        <p:spPr bwMode="auto">
          <a:xfrm>
            <a:off x="5643563" y="1938338"/>
            <a:ext cx="1428750" cy="1428750"/>
          </a:xfrm>
          <a:prstGeom prst="rect">
            <a:avLst/>
          </a:prstGeom>
          <a:noFill/>
          <a:ln w="9525">
            <a:noFill/>
            <a:miter lim="800000"/>
            <a:headEnd/>
            <a:tailEnd/>
          </a:ln>
        </p:spPr>
      </p:pic>
      <p:pic>
        <p:nvPicPr>
          <p:cNvPr id="5125" name="Picture 36" descr="http://salab.kaist.ac.kr/ImagePeople/WooseokChoi.jpg"/>
          <p:cNvPicPr>
            <a:picLocks noChangeAspect="1" noChangeArrowheads="1"/>
          </p:cNvPicPr>
          <p:nvPr/>
        </p:nvPicPr>
        <p:blipFill>
          <a:blip r:embed="rId4" cstate="print"/>
          <a:srcRect/>
          <a:stretch>
            <a:fillRect/>
          </a:stretch>
        </p:blipFill>
        <p:spPr bwMode="auto">
          <a:xfrm>
            <a:off x="3929063" y="1938338"/>
            <a:ext cx="1428750" cy="1428750"/>
          </a:xfrm>
          <a:prstGeom prst="rect">
            <a:avLst/>
          </a:prstGeom>
          <a:noFill/>
          <a:ln w="9525">
            <a:noFill/>
            <a:miter lim="800000"/>
            <a:headEnd/>
            <a:tailEnd/>
          </a:ln>
        </p:spPr>
      </p:pic>
      <p:pic>
        <p:nvPicPr>
          <p:cNvPr id="5126" name="Picture 38" descr="http://salab.kaist.ac.kr/ImagePeople/hyunwoongPark.JPG"/>
          <p:cNvPicPr>
            <a:picLocks noChangeAspect="1" noChangeArrowheads="1"/>
          </p:cNvPicPr>
          <p:nvPr/>
        </p:nvPicPr>
        <p:blipFill>
          <a:blip r:embed="rId5" cstate="print"/>
          <a:srcRect/>
          <a:stretch>
            <a:fillRect/>
          </a:stretch>
        </p:blipFill>
        <p:spPr bwMode="auto">
          <a:xfrm>
            <a:off x="2143125" y="1938338"/>
            <a:ext cx="1428750" cy="1428750"/>
          </a:xfrm>
          <a:prstGeom prst="rect">
            <a:avLst/>
          </a:prstGeom>
          <a:noFill/>
          <a:ln w="9525">
            <a:noFill/>
            <a:miter lim="800000"/>
            <a:headEnd/>
            <a:tailEnd/>
          </a:ln>
        </p:spPr>
      </p:pic>
      <p:pic>
        <p:nvPicPr>
          <p:cNvPr id="5127" name="Picture 40" descr="http://salab.kaist.ac.kr/ImagePeople/taekgooKim.jpg"/>
          <p:cNvPicPr>
            <a:picLocks noChangeAspect="1" noChangeArrowheads="1"/>
          </p:cNvPicPr>
          <p:nvPr/>
        </p:nvPicPr>
        <p:blipFill>
          <a:blip r:embed="rId6" cstate="print"/>
          <a:srcRect/>
          <a:stretch>
            <a:fillRect/>
          </a:stretch>
        </p:blipFill>
        <p:spPr bwMode="auto">
          <a:xfrm>
            <a:off x="357188" y="1938338"/>
            <a:ext cx="1428750" cy="1428750"/>
          </a:xfrm>
          <a:prstGeom prst="rect">
            <a:avLst/>
          </a:prstGeom>
          <a:noFill/>
          <a:ln w="9525">
            <a:noFill/>
            <a:miter lim="800000"/>
            <a:headEnd/>
            <a:tailEnd/>
          </a:ln>
        </p:spPr>
      </p:pic>
      <p:pic>
        <p:nvPicPr>
          <p:cNvPr id="5128" name="Picture 2" descr="http://salab.kaist.ac.kr/ImagePeople/hyunhoKim.jpg"/>
          <p:cNvPicPr>
            <a:picLocks noChangeAspect="1" noChangeArrowheads="1"/>
          </p:cNvPicPr>
          <p:nvPr/>
        </p:nvPicPr>
        <p:blipFill>
          <a:blip r:embed="rId7" cstate="print"/>
          <a:srcRect/>
          <a:stretch>
            <a:fillRect/>
          </a:stretch>
        </p:blipFill>
        <p:spPr bwMode="auto">
          <a:xfrm>
            <a:off x="357188" y="4081463"/>
            <a:ext cx="1428750" cy="1428750"/>
          </a:xfrm>
          <a:prstGeom prst="rect">
            <a:avLst/>
          </a:prstGeom>
          <a:noFill/>
          <a:ln w="9525">
            <a:noFill/>
            <a:miter lim="800000"/>
            <a:headEnd/>
            <a:tailEnd/>
          </a:ln>
        </p:spPr>
      </p:pic>
      <p:pic>
        <p:nvPicPr>
          <p:cNvPr id="5129" name="Picture 4" descr="http://salab.kaist.ac.kr/ImagePeople/AgnesOdongo.jpg"/>
          <p:cNvPicPr>
            <a:picLocks noChangeAspect="1" noChangeArrowheads="1"/>
          </p:cNvPicPr>
          <p:nvPr/>
        </p:nvPicPr>
        <p:blipFill>
          <a:blip r:embed="rId8" cstate="print"/>
          <a:srcRect/>
          <a:stretch>
            <a:fillRect/>
          </a:stretch>
        </p:blipFill>
        <p:spPr bwMode="auto">
          <a:xfrm>
            <a:off x="2214563" y="4081463"/>
            <a:ext cx="1428750" cy="1428750"/>
          </a:xfrm>
          <a:prstGeom prst="rect">
            <a:avLst/>
          </a:prstGeom>
          <a:noFill/>
          <a:ln w="9525">
            <a:noFill/>
            <a:miter lim="800000"/>
            <a:headEnd/>
            <a:tailEnd/>
          </a:ln>
        </p:spPr>
      </p:pic>
      <p:sp>
        <p:nvSpPr>
          <p:cNvPr id="5130" name="Rectangle 70"/>
          <p:cNvSpPr>
            <a:spLocks noChangeArrowheads="1"/>
          </p:cNvSpPr>
          <p:nvPr/>
        </p:nvSpPr>
        <p:spPr bwMode="auto">
          <a:xfrm>
            <a:off x="7429500" y="3438525"/>
            <a:ext cx="1368425" cy="646113"/>
          </a:xfrm>
          <a:prstGeom prst="rect">
            <a:avLst/>
          </a:prstGeom>
          <a:noFill/>
          <a:ln w="9525" algn="ctr">
            <a:noFill/>
            <a:miter lim="800000"/>
            <a:headEnd/>
            <a:tailEnd/>
          </a:ln>
        </p:spPr>
        <p:txBody>
          <a:bodyPr>
            <a:spAutoFit/>
          </a:bodyPr>
          <a:lstStyle/>
          <a:p>
            <a:pPr indent="-228600" algn="ctr">
              <a:tabLst>
                <a:tab pos="228600" algn="l"/>
              </a:tabLst>
            </a:pPr>
            <a:r>
              <a:rPr kumimoji="0" lang="en-US" altLang="ko-KR" sz="1200" b="1" dirty="0" err="1">
                <a:latin typeface="Times New Roman" pitchFamily="18" charset="0"/>
              </a:rPr>
              <a:t>Eun-Chae</a:t>
            </a:r>
            <a:r>
              <a:rPr kumimoji="0" lang="en-US" altLang="ko-KR" sz="1200" b="1" dirty="0">
                <a:latin typeface="Times New Roman" pitchFamily="18" charset="0"/>
              </a:rPr>
              <a:t> Yoon (2007: </a:t>
            </a:r>
            <a:r>
              <a:rPr kumimoji="0" lang="en-US" altLang="ko-KR" sz="1200" b="1" dirty="0">
                <a:solidFill>
                  <a:srgbClr val="FFFF00"/>
                </a:solidFill>
                <a:latin typeface="Times New Roman" pitchFamily="18" charset="0"/>
              </a:rPr>
              <a:t>Hyundai MOBIS</a:t>
            </a:r>
            <a:r>
              <a:rPr kumimoji="0" lang="en-US" altLang="ko-KR" sz="1200" b="1" dirty="0">
                <a:latin typeface="Times New Roman" pitchFamily="18" charset="0"/>
              </a:rPr>
              <a:t>)</a:t>
            </a:r>
          </a:p>
        </p:txBody>
      </p:sp>
      <p:sp>
        <p:nvSpPr>
          <p:cNvPr id="5131" name="Rectangle 70"/>
          <p:cNvSpPr>
            <a:spLocks noChangeArrowheads="1"/>
          </p:cNvSpPr>
          <p:nvPr/>
        </p:nvSpPr>
        <p:spPr bwMode="auto">
          <a:xfrm>
            <a:off x="5703888" y="3438525"/>
            <a:ext cx="1368425" cy="461963"/>
          </a:xfrm>
          <a:prstGeom prst="rect">
            <a:avLst/>
          </a:prstGeom>
          <a:noFill/>
          <a:ln w="9525" algn="ctr">
            <a:noFill/>
            <a:miter lim="800000"/>
            <a:headEnd/>
            <a:tailEnd/>
          </a:ln>
        </p:spPr>
        <p:txBody>
          <a:bodyPr>
            <a:spAutoFit/>
          </a:bodyPr>
          <a:lstStyle/>
          <a:p>
            <a:pPr indent="-228600" algn="ctr">
              <a:tabLst>
                <a:tab pos="228600" algn="l"/>
              </a:tabLst>
            </a:pPr>
            <a:r>
              <a:rPr kumimoji="0" lang="en-US" altLang="ko-KR" sz="1200" b="1" dirty="0" err="1">
                <a:latin typeface="Times New Roman" pitchFamily="18" charset="0"/>
              </a:rPr>
              <a:t>Jong</a:t>
            </a:r>
            <a:r>
              <a:rPr kumimoji="0" lang="en-US" altLang="ko-KR" sz="1200" b="1" dirty="0">
                <a:latin typeface="Times New Roman" pitchFamily="18" charset="0"/>
              </a:rPr>
              <a:t>-Su </a:t>
            </a:r>
            <a:r>
              <a:rPr kumimoji="0" lang="en-US" altLang="ko-KR" sz="1200" b="1" dirty="0" err="1">
                <a:latin typeface="Times New Roman" pitchFamily="18" charset="0"/>
              </a:rPr>
              <a:t>Bae</a:t>
            </a:r>
            <a:r>
              <a:rPr kumimoji="0" lang="en-US" altLang="ko-KR" sz="1200" b="1" dirty="0">
                <a:latin typeface="Times New Roman" pitchFamily="18" charset="0"/>
              </a:rPr>
              <a:t> (2007: </a:t>
            </a:r>
            <a:r>
              <a:rPr kumimoji="0" lang="en-US" altLang="ko-KR" sz="1200" b="1" dirty="0">
                <a:solidFill>
                  <a:srgbClr val="FFFF00"/>
                </a:solidFill>
                <a:latin typeface="Times New Roman" pitchFamily="18" charset="0"/>
              </a:rPr>
              <a:t>LG CNS</a:t>
            </a:r>
            <a:r>
              <a:rPr kumimoji="0" lang="en-US" altLang="ko-KR" sz="1200" b="1" dirty="0">
                <a:latin typeface="Times New Roman" pitchFamily="18" charset="0"/>
              </a:rPr>
              <a:t>)</a:t>
            </a:r>
          </a:p>
        </p:txBody>
      </p:sp>
      <p:sp>
        <p:nvSpPr>
          <p:cNvPr id="5132" name="Rectangle 70"/>
          <p:cNvSpPr>
            <a:spLocks noChangeArrowheads="1"/>
          </p:cNvSpPr>
          <p:nvPr/>
        </p:nvSpPr>
        <p:spPr bwMode="auto">
          <a:xfrm>
            <a:off x="3929063" y="3438525"/>
            <a:ext cx="1368425" cy="461963"/>
          </a:xfrm>
          <a:prstGeom prst="rect">
            <a:avLst/>
          </a:prstGeom>
          <a:noFill/>
          <a:ln w="9525" algn="ctr">
            <a:noFill/>
            <a:miter lim="800000"/>
            <a:headEnd/>
            <a:tailEnd/>
          </a:ln>
        </p:spPr>
        <p:txBody>
          <a:bodyPr>
            <a:spAutoFit/>
          </a:bodyPr>
          <a:lstStyle/>
          <a:p>
            <a:pPr indent="-228600" algn="ctr">
              <a:tabLst>
                <a:tab pos="228600" algn="l"/>
              </a:tabLst>
            </a:pPr>
            <a:r>
              <a:rPr kumimoji="0" lang="en-US" altLang="ko-KR" sz="1200" b="1" dirty="0">
                <a:latin typeface="Times New Roman" pitchFamily="18" charset="0"/>
              </a:rPr>
              <a:t>Woo-</a:t>
            </a:r>
            <a:r>
              <a:rPr kumimoji="0" lang="en-US" altLang="ko-KR" sz="1200" b="1" dirty="0" err="1">
                <a:latin typeface="Times New Roman" pitchFamily="18" charset="0"/>
              </a:rPr>
              <a:t>Seok</a:t>
            </a:r>
            <a:r>
              <a:rPr kumimoji="0" lang="en-US" altLang="ko-KR" sz="1200" b="1" dirty="0">
                <a:latin typeface="Times New Roman" pitchFamily="18" charset="0"/>
              </a:rPr>
              <a:t> </a:t>
            </a:r>
            <a:r>
              <a:rPr kumimoji="0" lang="en-US" altLang="ko-KR" sz="1200" b="1" dirty="0" err="1">
                <a:latin typeface="Times New Roman" pitchFamily="18" charset="0"/>
              </a:rPr>
              <a:t>Choi</a:t>
            </a:r>
            <a:r>
              <a:rPr kumimoji="0" lang="en-US" altLang="ko-KR" sz="1200" b="1" dirty="0">
                <a:latin typeface="Times New Roman" pitchFamily="18" charset="0"/>
              </a:rPr>
              <a:t> (2008 : </a:t>
            </a:r>
            <a:r>
              <a:rPr kumimoji="0" lang="en-US" altLang="ko-KR" sz="1200" b="1" dirty="0">
                <a:solidFill>
                  <a:srgbClr val="FFFF00"/>
                </a:solidFill>
                <a:latin typeface="Times New Roman" pitchFamily="18" charset="0"/>
              </a:rPr>
              <a:t>KT</a:t>
            </a:r>
            <a:r>
              <a:rPr kumimoji="0" lang="en-US" altLang="ko-KR" sz="1200" b="1" dirty="0">
                <a:latin typeface="Times New Roman" pitchFamily="18" charset="0"/>
              </a:rPr>
              <a:t>)</a:t>
            </a:r>
          </a:p>
        </p:txBody>
      </p:sp>
      <p:sp>
        <p:nvSpPr>
          <p:cNvPr id="5133" name="Rectangle 70"/>
          <p:cNvSpPr>
            <a:spLocks noChangeArrowheads="1"/>
          </p:cNvSpPr>
          <p:nvPr/>
        </p:nvSpPr>
        <p:spPr bwMode="auto">
          <a:xfrm>
            <a:off x="2214563" y="3438525"/>
            <a:ext cx="1368425" cy="646113"/>
          </a:xfrm>
          <a:prstGeom prst="rect">
            <a:avLst/>
          </a:prstGeom>
          <a:noFill/>
          <a:ln w="9525" algn="ctr">
            <a:noFill/>
            <a:miter lim="800000"/>
            <a:headEnd/>
            <a:tailEnd/>
          </a:ln>
        </p:spPr>
        <p:txBody>
          <a:bodyPr>
            <a:spAutoFit/>
          </a:bodyPr>
          <a:lstStyle/>
          <a:p>
            <a:pPr indent="-228600" algn="ctr">
              <a:tabLst>
                <a:tab pos="228600" algn="l"/>
              </a:tabLst>
            </a:pPr>
            <a:r>
              <a:rPr kumimoji="0" lang="en-US" altLang="ko-KR" sz="1200" b="1" dirty="0">
                <a:latin typeface="Times New Roman" pitchFamily="18" charset="0"/>
              </a:rPr>
              <a:t>Hyun-</a:t>
            </a:r>
            <a:r>
              <a:rPr kumimoji="0" lang="en-US" altLang="ko-KR" sz="1200" b="1" dirty="0" err="1">
                <a:latin typeface="Times New Roman" pitchFamily="18" charset="0"/>
              </a:rPr>
              <a:t>Woong</a:t>
            </a:r>
            <a:r>
              <a:rPr kumimoji="0" lang="en-US" altLang="ko-KR" sz="1200" b="1" dirty="0">
                <a:latin typeface="Times New Roman" pitchFamily="18" charset="0"/>
              </a:rPr>
              <a:t> Park (2008 : </a:t>
            </a:r>
            <a:r>
              <a:rPr kumimoji="0" lang="en-US" altLang="ko-KR" sz="1200" b="1" dirty="0">
                <a:solidFill>
                  <a:srgbClr val="FFFF00"/>
                </a:solidFill>
                <a:latin typeface="Times New Roman" pitchFamily="18" charset="0"/>
              </a:rPr>
              <a:t>POSDATA</a:t>
            </a:r>
            <a:r>
              <a:rPr kumimoji="0" lang="en-US" altLang="ko-KR" sz="1200" b="1" dirty="0">
                <a:latin typeface="Times New Roman" pitchFamily="18" charset="0"/>
              </a:rPr>
              <a:t>)</a:t>
            </a:r>
          </a:p>
        </p:txBody>
      </p:sp>
      <p:sp>
        <p:nvSpPr>
          <p:cNvPr id="5134" name="Rectangle 70"/>
          <p:cNvSpPr>
            <a:spLocks noChangeArrowheads="1"/>
          </p:cNvSpPr>
          <p:nvPr/>
        </p:nvSpPr>
        <p:spPr bwMode="auto">
          <a:xfrm>
            <a:off x="357188" y="3438525"/>
            <a:ext cx="1368425" cy="646331"/>
          </a:xfrm>
          <a:prstGeom prst="rect">
            <a:avLst/>
          </a:prstGeom>
          <a:noFill/>
          <a:ln w="9525" algn="ctr">
            <a:noFill/>
            <a:miter lim="800000"/>
            <a:headEnd/>
            <a:tailEnd/>
          </a:ln>
        </p:spPr>
        <p:txBody>
          <a:bodyPr>
            <a:spAutoFit/>
          </a:bodyPr>
          <a:lstStyle/>
          <a:p>
            <a:pPr indent="-228600" algn="ctr">
              <a:tabLst>
                <a:tab pos="228600" algn="l"/>
              </a:tabLst>
            </a:pPr>
            <a:r>
              <a:rPr kumimoji="0" lang="en-US" altLang="ko-KR" sz="1200" b="1" dirty="0" err="1">
                <a:latin typeface="Times New Roman" pitchFamily="18" charset="0"/>
              </a:rPr>
              <a:t>Taek</a:t>
            </a:r>
            <a:r>
              <a:rPr kumimoji="0" lang="en-US" altLang="ko-KR" sz="1200" b="1" dirty="0">
                <a:latin typeface="Times New Roman" pitchFamily="18" charset="0"/>
              </a:rPr>
              <a:t>-Goo Kim(2009: </a:t>
            </a:r>
            <a:r>
              <a:rPr kumimoji="0" lang="en-US" altLang="ko-KR" sz="1200" b="1" dirty="0" smtClean="0">
                <a:solidFill>
                  <a:srgbClr val="FFFF00"/>
                </a:solidFill>
                <a:latin typeface="Times New Roman" pitchFamily="18" charset="0"/>
              </a:rPr>
              <a:t>Samsung AIT</a:t>
            </a:r>
            <a:r>
              <a:rPr kumimoji="0" lang="en-US" altLang="ko-KR" sz="1200" b="1" dirty="0">
                <a:latin typeface="Times New Roman" pitchFamily="18" charset="0"/>
              </a:rPr>
              <a:t>)</a:t>
            </a:r>
          </a:p>
        </p:txBody>
      </p:sp>
      <p:sp>
        <p:nvSpPr>
          <p:cNvPr id="5135" name="Rectangle 70"/>
          <p:cNvSpPr>
            <a:spLocks noChangeArrowheads="1"/>
          </p:cNvSpPr>
          <p:nvPr/>
        </p:nvSpPr>
        <p:spPr bwMode="auto">
          <a:xfrm>
            <a:off x="357188" y="5581650"/>
            <a:ext cx="1368425" cy="646113"/>
          </a:xfrm>
          <a:prstGeom prst="rect">
            <a:avLst/>
          </a:prstGeom>
          <a:noFill/>
          <a:ln w="9525" algn="ctr">
            <a:noFill/>
            <a:miter lim="800000"/>
            <a:headEnd/>
            <a:tailEnd/>
          </a:ln>
        </p:spPr>
        <p:txBody>
          <a:bodyPr>
            <a:spAutoFit/>
          </a:bodyPr>
          <a:lstStyle/>
          <a:p>
            <a:pPr indent="-228600" algn="ctr">
              <a:tabLst>
                <a:tab pos="228600" algn="l"/>
              </a:tabLst>
            </a:pPr>
            <a:r>
              <a:rPr kumimoji="0" lang="en-US" altLang="ko-KR" sz="1200" b="1" dirty="0">
                <a:latin typeface="Times New Roman" pitchFamily="18" charset="0"/>
              </a:rPr>
              <a:t>Hyun-Ho Kim (2009 : </a:t>
            </a:r>
            <a:r>
              <a:rPr kumimoji="0" lang="en-US" altLang="ko-KR" sz="1200" b="1" dirty="0">
                <a:solidFill>
                  <a:srgbClr val="FFFF00"/>
                </a:solidFill>
                <a:latin typeface="Times New Roman" pitchFamily="18" charset="0"/>
              </a:rPr>
              <a:t>LG Electronics</a:t>
            </a:r>
            <a:r>
              <a:rPr kumimoji="0" lang="en-US" altLang="ko-KR" sz="1200" b="1" dirty="0">
                <a:latin typeface="Times New Roman" pitchFamily="18" charset="0"/>
              </a:rPr>
              <a:t>)</a:t>
            </a:r>
          </a:p>
        </p:txBody>
      </p:sp>
      <p:sp>
        <p:nvSpPr>
          <p:cNvPr id="5136" name="Rectangle 70"/>
          <p:cNvSpPr>
            <a:spLocks noChangeArrowheads="1"/>
          </p:cNvSpPr>
          <p:nvPr/>
        </p:nvSpPr>
        <p:spPr bwMode="auto">
          <a:xfrm>
            <a:off x="2214563" y="5581650"/>
            <a:ext cx="1368425" cy="1015663"/>
          </a:xfrm>
          <a:prstGeom prst="rect">
            <a:avLst/>
          </a:prstGeom>
          <a:noFill/>
          <a:ln w="9525" algn="ctr">
            <a:noFill/>
            <a:miter lim="800000"/>
            <a:headEnd/>
            <a:tailEnd/>
          </a:ln>
        </p:spPr>
        <p:txBody>
          <a:bodyPr>
            <a:spAutoFit/>
          </a:bodyPr>
          <a:lstStyle/>
          <a:p>
            <a:pPr indent="-228600" algn="ctr">
              <a:tabLst>
                <a:tab pos="228600" algn="l"/>
              </a:tabLst>
            </a:pPr>
            <a:r>
              <a:rPr kumimoji="0" lang="en-US" altLang="ko-KR" sz="1200" b="1" dirty="0">
                <a:latin typeface="Times New Roman" pitchFamily="18" charset="0"/>
              </a:rPr>
              <a:t>Agnes O. </a:t>
            </a:r>
            <a:r>
              <a:rPr kumimoji="0" lang="en-US" altLang="ko-KR" sz="1200" b="1" dirty="0" err="1">
                <a:latin typeface="Times New Roman" pitchFamily="18" charset="0"/>
              </a:rPr>
              <a:t>Odongo</a:t>
            </a:r>
            <a:r>
              <a:rPr kumimoji="0" lang="en-US" altLang="ko-KR" sz="1200" b="1" dirty="0">
                <a:latin typeface="Times New Roman" pitchFamily="18" charset="0"/>
              </a:rPr>
              <a:t> (2008 : </a:t>
            </a:r>
            <a:r>
              <a:rPr kumimoji="0" lang="en-US" altLang="ko-KR" sz="1200" b="1" dirty="0" smtClean="0">
                <a:solidFill>
                  <a:srgbClr val="FFFF00"/>
                </a:solidFill>
                <a:latin typeface="Times New Roman" pitchFamily="18" charset="0"/>
              </a:rPr>
              <a:t>Kenya Electricity Generating company, </a:t>
            </a:r>
            <a:r>
              <a:rPr kumimoji="0" lang="en-US" altLang="ko-KR" sz="1200" b="1" dirty="0" smtClean="0">
                <a:solidFill>
                  <a:srgbClr val="FFFF00"/>
                </a:solidFill>
                <a:latin typeface="Times New Roman" pitchFamily="18" charset="0"/>
              </a:rPr>
              <a:t>Kenya</a:t>
            </a:r>
            <a:r>
              <a:rPr kumimoji="0" lang="en-US" altLang="ko-KR" sz="1200" b="1" dirty="0" smtClean="0">
                <a:latin typeface="Times New Roman" pitchFamily="18" charset="0"/>
              </a:rPr>
              <a:t>)</a:t>
            </a:r>
            <a:endParaRPr kumimoji="0" lang="en-US" altLang="ko-KR" sz="1200" b="1" dirty="0">
              <a:latin typeface="Times New Roman" pitchFamily="18" charset="0"/>
            </a:endParaRPr>
          </a:p>
        </p:txBody>
      </p:sp>
      <p:pic>
        <p:nvPicPr>
          <p:cNvPr id="17" name="Picture 65" descr="AtabekMurtazaev"/>
          <p:cNvPicPr>
            <a:picLocks noChangeAspect="1" noChangeArrowheads="1"/>
          </p:cNvPicPr>
          <p:nvPr/>
        </p:nvPicPr>
        <p:blipFill>
          <a:blip r:embed="rId9" cstate="print"/>
          <a:srcRect/>
          <a:stretch>
            <a:fillRect/>
          </a:stretch>
        </p:blipFill>
        <p:spPr bwMode="auto">
          <a:xfrm>
            <a:off x="3987807" y="4071942"/>
            <a:ext cx="1439863" cy="1366837"/>
          </a:xfrm>
          <a:prstGeom prst="rect">
            <a:avLst/>
          </a:prstGeom>
          <a:noFill/>
          <a:ln w="9525">
            <a:noFill/>
            <a:miter lim="800000"/>
            <a:headEnd/>
            <a:tailEnd/>
          </a:ln>
        </p:spPr>
      </p:pic>
      <p:pic>
        <p:nvPicPr>
          <p:cNvPr id="18" name="Picture 67" descr="AkmalYaghini"/>
          <p:cNvPicPr>
            <a:picLocks noChangeAspect="1" noChangeArrowheads="1"/>
          </p:cNvPicPr>
          <p:nvPr/>
        </p:nvPicPr>
        <p:blipFill>
          <a:blip r:embed="rId10" cstate="print"/>
          <a:srcRect/>
          <a:stretch>
            <a:fillRect/>
          </a:stretch>
        </p:blipFill>
        <p:spPr bwMode="auto">
          <a:xfrm>
            <a:off x="5786446" y="4071942"/>
            <a:ext cx="1209675" cy="1428750"/>
          </a:xfrm>
          <a:prstGeom prst="rect">
            <a:avLst/>
          </a:prstGeom>
          <a:noFill/>
          <a:ln w="9525">
            <a:noFill/>
            <a:miter lim="800000"/>
            <a:headEnd/>
            <a:tailEnd/>
          </a:ln>
        </p:spPr>
      </p:pic>
      <p:sp>
        <p:nvSpPr>
          <p:cNvPr id="19" name="Rectangle 74"/>
          <p:cNvSpPr>
            <a:spLocks noChangeArrowheads="1"/>
          </p:cNvSpPr>
          <p:nvPr/>
        </p:nvSpPr>
        <p:spPr bwMode="auto">
          <a:xfrm>
            <a:off x="3843345" y="5507042"/>
            <a:ext cx="1976437" cy="646331"/>
          </a:xfrm>
          <a:prstGeom prst="rect">
            <a:avLst/>
          </a:prstGeom>
          <a:noFill/>
          <a:ln w="9525" algn="ctr">
            <a:noFill/>
            <a:miter lim="800000"/>
            <a:headEnd/>
            <a:tailEnd/>
          </a:ln>
        </p:spPr>
        <p:txBody>
          <a:bodyPr>
            <a:spAutoFit/>
          </a:bodyPr>
          <a:lstStyle/>
          <a:p>
            <a:pPr indent="-228600" algn="ctr">
              <a:tabLst>
                <a:tab pos="228600" algn="l"/>
              </a:tabLst>
            </a:pPr>
            <a:r>
              <a:rPr lang="ko-KR" altLang="ko-KR" sz="1200" b="1" dirty="0">
                <a:latin typeface="Times New Roman" pitchFamily="18" charset="0"/>
              </a:rPr>
              <a:t>Atabek </a:t>
            </a:r>
            <a:r>
              <a:rPr lang="ko-KR" altLang="ko-KR" sz="1200" b="1" dirty="0" smtClean="0">
                <a:latin typeface="Times New Roman" pitchFamily="18" charset="0"/>
              </a:rPr>
              <a:t>Murtazaev</a:t>
            </a:r>
            <a:endParaRPr lang="en-US" altLang="ko-KR" sz="1200" b="1" dirty="0" smtClean="0">
              <a:latin typeface="Times New Roman" pitchFamily="18" charset="0"/>
            </a:endParaRPr>
          </a:p>
          <a:p>
            <a:pPr indent="-228600" algn="ctr">
              <a:tabLst>
                <a:tab pos="228600" algn="l"/>
              </a:tabLst>
            </a:pPr>
            <a:r>
              <a:rPr lang="en-US" altLang="ko-KR" sz="1200" b="1" dirty="0" smtClean="0">
                <a:latin typeface="Times New Roman" pitchFamily="18" charset="0"/>
              </a:rPr>
              <a:t>(2010: </a:t>
            </a:r>
            <a:r>
              <a:rPr lang="en-US" altLang="ko-KR" sz="1200" b="1" dirty="0" smtClean="0">
                <a:solidFill>
                  <a:srgbClr val="FFFF00"/>
                </a:solidFill>
                <a:latin typeface="Times New Roman" pitchFamily="18" charset="0"/>
              </a:rPr>
              <a:t>Samsung Electronics</a:t>
            </a:r>
            <a:r>
              <a:rPr lang="en-US" altLang="ko-KR" sz="1200" b="1" dirty="0" smtClean="0">
                <a:latin typeface="Times New Roman" pitchFamily="18" charset="0"/>
              </a:rPr>
              <a:t>)</a:t>
            </a:r>
            <a:endParaRPr lang="en-US" altLang="ko-KR" sz="1200" b="1" dirty="0">
              <a:latin typeface="Times New Roman" pitchFamily="18" charset="0"/>
            </a:endParaRPr>
          </a:p>
        </p:txBody>
      </p:sp>
      <p:sp>
        <p:nvSpPr>
          <p:cNvPr id="20" name="Rectangle 76"/>
          <p:cNvSpPr>
            <a:spLocks noChangeArrowheads="1"/>
          </p:cNvSpPr>
          <p:nvPr/>
        </p:nvSpPr>
        <p:spPr bwMode="auto">
          <a:xfrm>
            <a:off x="5643570" y="5502279"/>
            <a:ext cx="1519240" cy="646331"/>
          </a:xfrm>
          <a:prstGeom prst="rect">
            <a:avLst/>
          </a:prstGeom>
          <a:noFill/>
          <a:ln w="9525" algn="ctr">
            <a:noFill/>
            <a:miter lim="800000"/>
            <a:headEnd/>
            <a:tailEnd/>
          </a:ln>
        </p:spPr>
        <p:txBody>
          <a:bodyPr wrap="square">
            <a:spAutoFit/>
          </a:bodyPr>
          <a:lstStyle/>
          <a:p>
            <a:pPr indent="-228600" algn="ctr">
              <a:tabLst>
                <a:tab pos="228600" algn="l"/>
              </a:tabLst>
            </a:pPr>
            <a:r>
              <a:rPr lang="en-US" altLang="ko-KR" sz="1200" b="1" dirty="0" err="1">
                <a:latin typeface="Times New Roman" pitchFamily="18" charset="0"/>
              </a:rPr>
              <a:t>Akmal</a:t>
            </a:r>
            <a:r>
              <a:rPr lang="en-US" altLang="ko-KR" sz="1200" b="1" dirty="0">
                <a:latin typeface="Times New Roman" pitchFamily="18" charset="0"/>
              </a:rPr>
              <a:t> </a:t>
            </a:r>
            <a:r>
              <a:rPr lang="en-US" altLang="ko-KR" sz="1200" b="1" dirty="0" err="1" smtClean="0">
                <a:latin typeface="Times New Roman" pitchFamily="18" charset="0"/>
              </a:rPr>
              <a:t>Yaghini</a:t>
            </a:r>
            <a:endParaRPr lang="en-US" altLang="ko-KR" sz="1200" b="1" dirty="0" smtClean="0">
              <a:latin typeface="Times New Roman" pitchFamily="18" charset="0"/>
            </a:endParaRPr>
          </a:p>
          <a:p>
            <a:pPr indent="-228600" algn="ctr">
              <a:tabLst>
                <a:tab pos="228600" algn="l"/>
              </a:tabLst>
            </a:pPr>
            <a:r>
              <a:rPr lang="en-US" altLang="ko-KR" sz="1200" b="1" dirty="0" smtClean="0">
                <a:latin typeface="Times New Roman" pitchFamily="18" charset="0"/>
              </a:rPr>
              <a:t>(2010: </a:t>
            </a:r>
            <a:r>
              <a:rPr lang="en-US" altLang="ko-KR" sz="1200" b="1" dirty="0" smtClean="0">
                <a:solidFill>
                  <a:srgbClr val="FFFF00"/>
                </a:solidFill>
                <a:latin typeface="Times New Roman" pitchFamily="18" charset="0"/>
              </a:rPr>
              <a:t>University of Kabul, Afghanistan</a:t>
            </a:r>
            <a:r>
              <a:rPr lang="en-US" altLang="ko-KR" sz="1200" b="1" dirty="0" smtClean="0">
                <a:latin typeface="Times New Roman" pitchFamily="18" charset="0"/>
              </a:rPr>
              <a:t>)</a:t>
            </a:r>
            <a:endParaRPr lang="en-US" altLang="ko-KR" sz="1200" dirty="0">
              <a:latin typeface="Times New Roman"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13" descr="San Pietro"/>
          <p:cNvPicPr>
            <a:picLocks noChangeAspect="1" noChangeArrowheads="1"/>
          </p:cNvPicPr>
          <p:nvPr/>
        </p:nvPicPr>
        <p:blipFill>
          <a:blip r:embed="rId2" cstate="print"/>
          <a:srcRect/>
          <a:stretch>
            <a:fillRect/>
          </a:stretch>
        </p:blipFill>
        <p:spPr bwMode="auto">
          <a:xfrm>
            <a:off x="1227144" y="1846263"/>
            <a:ext cx="1711325" cy="2159000"/>
          </a:xfrm>
          <a:prstGeom prst="rect">
            <a:avLst/>
          </a:prstGeom>
          <a:noFill/>
          <a:ln w="9525">
            <a:noFill/>
            <a:miter lim="800000"/>
            <a:headEnd/>
            <a:tailEnd/>
          </a:ln>
        </p:spPr>
      </p:pic>
      <p:pic>
        <p:nvPicPr>
          <p:cNvPr id="6148" name="Picture 14" descr="last-2"/>
          <p:cNvPicPr>
            <a:picLocks noChangeAspect="1" noChangeArrowheads="1"/>
          </p:cNvPicPr>
          <p:nvPr/>
        </p:nvPicPr>
        <p:blipFill>
          <a:blip r:embed="rId3" cstate="print"/>
          <a:srcRect/>
          <a:stretch>
            <a:fillRect/>
          </a:stretch>
        </p:blipFill>
        <p:spPr bwMode="auto">
          <a:xfrm>
            <a:off x="4910156" y="1846263"/>
            <a:ext cx="2305050" cy="2160587"/>
          </a:xfrm>
          <a:prstGeom prst="rect">
            <a:avLst/>
          </a:prstGeom>
          <a:noFill/>
          <a:ln w="9525">
            <a:noFill/>
            <a:miter lim="800000"/>
            <a:headEnd/>
            <a:tailEnd/>
          </a:ln>
        </p:spPr>
      </p:pic>
      <p:sp>
        <p:nvSpPr>
          <p:cNvPr id="6149" name="Rectangle 16"/>
          <p:cNvSpPr>
            <a:spLocks noChangeArrowheads="1"/>
          </p:cNvSpPr>
          <p:nvPr/>
        </p:nvSpPr>
        <p:spPr bwMode="auto">
          <a:xfrm>
            <a:off x="585788" y="404813"/>
            <a:ext cx="8253412" cy="762000"/>
          </a:xfrm>
          <a:prstGeom prst="rect">
            <a:avLst/>
          </a:prstGeom>
          <a:noFill/>
          <a:ln w="9525">
            <a:noFill/>
            <a:miter lim="800000"/>
            <a:headEnd/>
            <a:tailEnd/>
          </a:ln>
        </p:spPr>
        <p:txBody>
          <a:bodyPr lIns="92075" tIns="46038" rIns="92075" bIns="46038" anchor="ctr"/>
          <a:lstStyle/>
          <a:p>
            <a:r>
              <a:rPr kumimoji="0" lang="en-US" altLang="ko-KR" sz="4000" b="1" dirty="0">
                <a:solidFill>
                  <a:schemeClr val="tx2"/>
                </a:solidFill>
                <a:latin typeface="Times New Roman" pitchFamily="18" charset="0"/>
                <a:ea typeface="새굴림" pitchFamily="18" charset="-127"/>
              </a:rPr>
              <a:t>What is software architecture?</a:t>
            </a:r>
          </a:p>
        </p:txBody>
      </p:sp>
      <p:sp>
        <p:nvSpPr>
          <p:cNvPr id="6150" name="Rectangle 17"/>
          <p:cNvSpPr>
            <a:spLocks noChangeArrowheads="1"/>
          </p:cNvSpPr>
          <p:nvPr/>
        </p:nvSpPr>
        <p:spPr bwMode="auto">
          <a:xfrm>
            <a:off x="611188" y="4365625"/>
            <a:ext cx="8159750" cy="1981200"/>
          </a:xfrm>
          <a:prstGeom prst="rect">
            <a:avLst/>
          </a:prstGeom>
          <a:noFill/>
          <a:ln w="9525">
            <a:noFill/>
            <a:miter lim="800000"/>
            <a:headEnd type="none" w="sm" len="sm"/>
            <a:tailEnd type="none" w="sm" len="sm"/>
          </a:ln>
        </p:spPr>
        <p:txBody>
          <a:bodyPr>
            <a:spAutoFit/>
          </a:bodyPr>
          <a:lstStyle/>
          <a:p>
            <a:pPr eaLnBrk="0" latinLnBrk="0" hangingPunct="0">
              <a:buFontTx/>
              <a:buChar char="•"/>
            </a:pPr>
            <a:r>
              <a:rPr lang="en-US" altLang="ko-KR" dirty="0">
                <a:solidFill>
                  <a:srgbClr val="99FF33"/>
                </a:solidFill>
                <a:latin typeface="Times New Roman" pitchFamily="18" charset="0"/>
              </a:rPr>
              <a:t> </a:t>
            </a:r>
            <a:r>
              <a:rPr lang="en-US" altLang="ko-KR" sz="2400" b="1" dirty="0">
                <a:solidFill>
                  <a:srgbClr val="99FF33"/>
                </a:solidFill>
                <a:latin typeface="Times New Roman" pitchFamily="18" charset="0"/>
              </a:rPr>
              <a:t>Building Architecture</a:t>
            </a:r>
            <a:endParaRPr lang="en-US" altLang="ko-KR" sz="2400" b="1" dirty="0">
              <a:latin typeface="Times New Roman" pitchFamily="18" charset="0"/>
            </a:endParaRPr>
          </a:p>
          <a:p>
            <a:pPr eaLnBrk="0" latinLnBrk="0" hangingPunct="0"/>
            <a:r>
              <a:rPr lang="en-US" altLang="ko-KR" dirty="0">
                <a:latin typeface="Times New Roman" pitchFamily="18" charset="0"/>
              </a:rPr>
              <a:t>	- Support the whole building to stand</a:t>
            </a:r>
          </a:p>
          <a:p>
            <a:pPr eaLnBrk="0" latinLnBrk="0" hangingPunct="0"/>
            <a:r>
              <a:rPr lang="en-US" altLang="ko-KR" dirty="0">
                <a:latin typeface="Times New Roman" pitchFamily="18" charset="0"/>
              </a:rPr>
              <a:t>	- Abstract entity that exists without building construction </a:t>
            </a:r>
          </a:p>
          <a:p>
            <a:pPr eaLnBrk="0" latinLnBrk="0" hangingPunct="0"/>
            <a:r>
              <a:rPr lang="en-US" altLang="ko-KR" dirty="0">
                <a:latin typeface="Times New Roman" pitchFamily="18" charset="0"/>
              </a:rPr>
              <a:t>	  material such as metal, mud or bricks</a:t>
            </a:r>
          </a:p>
          <a:p>
            <a:pPr eaLnBrk="0" latinLnBrk="0" hangingPunct="0"/>
            <a:r>
              <a:rPr lang="en-US" altLang="ko-KR" dirty="0">
                <a:latin typeface="Times New Roman" pitchFamily="18" charset="0"/>
              </a:rPr>
              <a:t>	- Difficult and dangerous to change architecture</a:t>
            </a:r>
          </a:p>
          <a:p>
            <a:pPr eaLnBrk="0" latinLnBrk="0" hangingPunct="0">
              <a:buClr>
                <a:srgbClr val="00FF00"/>
              </a:buClr>
            </a:pPr>
            <a:endParaRPr lang="en-US" altLang="ko-KR" dirty="0">
              <a:solidFill>
                <a:srgbClr val="00FF00"/>
              </a:solidFill>
              <a:latin typeface="Times New Roman"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파일:Seokguram ruin.jpg"/>
          <p:cNvPicPr>
            <a:picLocks noChangeAspect="1" noChangeArrowheads="1"/>
          </p:cNvPicPr>
          <p:nvPr/>
        </p:nvPicPr>
        <p:blipFill>
          <a:blip r:embed="rId2" cstate="print"/>
          <a:srcRect/>
          <a:stretch>
            <a:fillRect/>
          </a:stretch>
        </p:blipFill>
        <p:spPr bwMode="auto">
          <a:xfrm>
            <a:off x="785786" y="1357298"/>
            <a:ext cx="5000660" cy="4214842"/>
          </a:xfrm>
          <a:prstGeom prst="rect">
            <a:avLst/>
          </a:prstGeom>
          <a:noFill/>
        </p:spPr>
      </p:pic>
      <p:sp>
        <p:nvSpPr>
          <p:cNvPr id="4" name="Rectangle 16"/>
          <p:cNvSpPr>
            <a:spLocks noChangeArrowheads="1"/>
          </p:cNvSpPr>
          <p:nvPr/>
        </p:nvSpPr>
        <p:spPr bwMode="auto">
          <a:xfrm>
            <a:off x="642910" y="357166"/>
            <a:ext cx="8072494" cy="762000"/>
          </a:xfrm>
          <a:prstGeom prst="rect">
            <a:avLst/>
          </a:prstGeom>
          <a:noFill/>
          <a:ln w="9525">
            <a:noFill/>
            <a:miter lim="800000"/>
            <a:headEnd/>
            <a:tailEnd/>
          </a:ln>
        </p:spPr>
        <p:txBody>
          <a:bodyPr lIns="92075" tIns="46038" rIns="92075" bIns="46038" anchor="ctr"/>
          <a:lstStyle/>
          <a:p>
            <a:pPr algn="ctr"/>
            <a:r>
              <a:rPr kumimoji="0" lang="en-US" altLang="ko-KR" sz="4000" b="1" dirty="0" smtClean="0">
                <a:solidFill>
                  <a:schemeClr val="tx2"/>
                </a:solidFill>
                <a:latin typeface="Times New Roman" pitchFamily="18" charset="0"/>
                <a:ea typeface="새굴림" pitchFamily="18" charset="-127"/>
              </a:rPr>
              <a:t>Example of a Good Architecture</a:t>
            </a:r>
            <a:endParaRPr kumimoji="0" lang="en-US" altLang="ko-KR" sz="4000" b="1" dirty="0">
              <a:solidFill>
                <a:schemeClr val="tx2"/>
              </a:solidFill>
              <a:latin typeface="Times New Roman" pitchFamily="18" charset="0"/>
              <a:ea typeface="새굴림" pitchFamily="18" charset="-127"/>
            </a:endParaRPr>
          </a:p>
        </p:txBody>
      </p:sp>
      <p:sp>
        <p:nvSpPr>
          <p:cNvPr id="5" name="직사각형 4"/>
          <p:cNvSpPr/>
          <p:nvPr/>
        </p:nvSpPr>
        <p:spPr>
          <a:xfrm>
            <a:off x="6000760" y="1285860"/>
            <a:ext cx="2857504" cy="1631216"/>
          </a:xfrm>
          <a:prstGeom prst="rect">
            <a:avLst/>
          </a:prstGeom>
        </p:spPr>
        <p:txBody>
          <a:bodyPr wrap="square">
            <a:spAutoFit/>
          </a:bodyPr>
          <a:lstStyle/>
          <a:p>
            <a:r>
              <a:rPr lang="en-US" altLang="ko-KR" dirty="0" smtClean="0">
                <a:latin typeface="Arial" pitchFamily="34" charset="0"/>
                <a:cs typeface="Arial" pitchFamily="34" charset="0"/>
              </a:rPr>
              <a:t> Arches </a:t>
            </a:r>
          </a:p>
          <a:p>
            <a:r>
              <a:rPr lang="en-US" altLang="ko-KR" dirty="0" smtClean="0">
                <a:latin typeface="Arial" pitchFamily="34" charset="0"/>
                <a:cs typeface="Arial" pitchFamily="34" charset="0"/>
              </a:rPr>
              <a:t>appeared as early as the 2nd Millennium BC in Mesopotamian brick architecture .</a:t>
            </a:r>
          </a:p>
        </p:txBody>
      </p:sp>
      <p:sp>
        <p:nvSpPr>
          <p:cNvPr id="6" name="직사각형 5"/>
          <p:cNvSpPr/>
          <p:nvPr/>
        </p:nvSpPr>
        <p:spPr>
          <a:xfrm>
            <a:off x="642910" y="5643578"/>
            <a:ext cx="6786610" cy="400110"/>
          </a:xfrm>
          <a:prstGeom prst="rect">
            <a:avLst/>
          </a:prstGeom>
        </p:spPr>
        <p:txBody>
          <a:bodyPr wrap="square">
            <a:spAutoFit/>
          </a:bodyPr>
          <a:lstStyle/>
          <a:p>
            <a:r>
              <a:rPr lang="en-US" altLang="ko-KR" dirty="0" err="1" smtClean="0">
                <a:solidFill>
                  <a:srgbClr val="FFFF00"/>
                </a:solidFill>
                <a:latin typeface="Arial" pitchFamily="34" charset="0"/>
                <a:cs typeface="Arial" pitchFamily="34" charset="0"/>
              </a:rPr>
              <a:t>Sukgoolam</a:t>
            </a:r>
            <a:r>
              <a:rPr lang="en-US" altLang="ko-KR" dirty="0" smtClean="0">
                <a:solidFill>
                  <a:srgbClr val="FFFF00"/>
                </a:solidFill>
                <a:latin typeface="Arial" pitchFamily="34" charset="0"/>
                <a:cs typeface="Arial" pitchFamily="34" charset="0"/>
              </a:rPr>
              <a:t> (</a:t>
            </a:r>
            <a:r>
              <a:rPr lang="ko-KR" altLang="en-US" dirty="0" smtClean="0">
                <a:solidFill>
                  <a:srgbClr val="FFFF00"/>
                </a:solidFill>
                <a:latin typeface="Arial" pitchFamily="34" charset="0"/>
                <a:cs typeface="Arial" pitchFamily="34" charset="0"/>
              </a:rPr>
              <a:t>석굴암</a:t>
            </a:r>
            <a:r>
              <a:rPr lang="en-US" altLang="ko-KR" dirty="0" smtClean="0">
                <a:solidFill>
                  <a:srgbClr val="FFFF00"/>
                </a:solidFill>
                <a:latin typeface="Arial" pitchFamily="34" charset="0"/>
                <a:cs typeface="Arial" pitchFamily="34" charset="0"/>
              </a:rPr>
              <a:t>):  </a:t>
            </a:r>
            <a:r>
              <a:rPr lang="en-US" altLang="ko-KR" dirty="0" smtClean="0">
                <a:latin typeface="Arial" pitchFamily="34" charset="0"/>
                <a:cs typeface="Arial" pitchFamily="34" charset="0"/>
              </a:rPr>
              <a:t>Built  in AD 751.</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5357818" y="1000108"/>
            <a:ext cx="3500446" cy="3170099"/>
          </a:xfrm>
          <a:prstGeom prst="rect">
            <a:avLst/>
          </a:prstGeom>
        </p:spPr>
        <p:txBody>
          <a:bodyPr wrap="square">
            <a:spAutoFit/>
          </a:bodyPr>
          <a:lstStyle/>
          <a:p>
            <a:r>
              <a:rPr lang="en-US" altLang="ko-KR" b="1" dirty="0" smtClean="0">
                <a:solidFill>
                  <a:srgbClr val="FFFF00"/>
                </a:solidFill>
                <a:latin typeface="Arial" pitchFamily="34" charset="0"/>
                <a:cs typeface="Arial" pitchFamily="34" charset="0"/>
              </a:rPr>
              <a:t>Tacoma Narrows Bridge</a:t>
            </a:r>
          </a:p>
          <a:p>
            <a:r>
              <a:rPr lang="en-US" altLang="ko-KR" dirty="0" smtClean="0">
                <a:latin typeface="Arial" pitchFamily="34" charset="0"/>
                <a:cs typeface="Arial" pitchFamily="34" charset="0"/>
              </a:rPr>
              <a:t>Opened:       July 1, 1940</a:t>
            </a:r>
          </a:p>
          <a:p>
            <a:r>
              <a:rPr lang="en-US" altLang="ko-KR" dirty="0" smtClean="0">
                <a:latin typeface="Arial" pitchFamily="34" charset="0"/>
                <a:cs typeface="Arial" pitchFamily="34" charset="0"/>
              </a:rPr>
              <a:t>Collapsed:   Nov. 7, 1940</a:t>
            </a:r>
          </a:p>
          <a:p>
            <a:endParaRPr lang="en-US" altLang="ko-KR" dirty="0" smtClean="0">
              <a:latin typeface="Arial" pitchFamily="34" charset="0"/>
              <a:cs typeface="Arial" pitchFamily="34" charset="0"/>
            </a:endParaRPr>
          </a:p>
          <a:p>
            <a:r>
              <a:rPr lang="en-US" altLang="ko-KR" dirty="0" smtClean="0">
                <a:latin typeface="Arial" pitchFamily="34" charset="0"/>
                <a:cs typeface="Arial" pitchFamily="34" charset="0"/>
              </a:rPr>
              <a:t>The old Tacoma Narrows Bridge twisted and vibrated violently under 64 km/h winds on the day of the collapse.</a:t>
            </a:r>
          </a:p>
          <a:p>
            <a:r>
              <a:rPr lang="en-US" altLang="ko-KR" dirty="0" smtClean="0">
                <a:latin typeface="Arial" pitchFamily="34" charset="0"/>
                <a:cs typeface="Arial" pitchFamily="34" charset="0"/>
              </a:rPr>
              <a:t> </a:t>
            </a:r>
          </a:p>
        </p:txBody>
      </p:sp>
      <p:sp>
        <p:nvSpPr>
          <p:cNvPr id="7" name="직사각형 6"/>
          <p:cNvSpPr/>
          <p:nvPr/>
        </p:nvSpPr>
        <p:spPr>
          <a:xfrm>
            <a:off x="571472" y="6221576"/>
            <a:ext cx="8072494" cy="584775"/>
          </a:xfrm>
          <a:prstGeom prst="rect">
            <a:avLst/>
          </a:prstGeom>
        </p:spPr>
        <p:txBody>
          <a:bodyPr wrap="square">
            <a:spAutoFit/>
          </a:bodyPr>
          <a:lstStyle/>
          <a:p>
            <a:r>
              <a:rPr lang="en-US" altLang="ko-KR" sz="1600" dirty="0" smtClean="0">
                <a:hlinkClick r:id="rId3"/>
              </a:rPr>
              <a:t>http://en.wikipedia.org/wiki/Wikipedia:Featured_picture_candidates/Tacoma_Narrows_Bridge_Collapse</a:t>
            </a:r>
            <a:endParaRPr lang="ko-KR" altLang="en-US" sz="1600" dirty="0"/>
          </a:p>
        </p:txBody>
      </p:sp>
      <p:pic>
        <p:nvPicPr>
          <p:cNvPr id="30726" name="Picture 6" descr="http://upload.wikimedia.org/wikipedia/commons/thumb/e/e0/TopViewNarrows.jpg/250px-TopViewNarrows.jpg"/>
          <p:cNvPicPr>
            <a:picLocks noChangeAspect="1" noChangeArrowheads="1"/>
          </p:cNvPicPr>
          <p:nvPr/>
        </p:nvPicPr>
        <p:blipFill>
          <a:blip r:embed="rId4" cstate="print"/>
          <a:srcRect/>
          <a:stretch>
            <a:fillRect/>
          </a:stretch>
        </p:blipFill>
        <p:spPr bwMode="auto">
          <a:xfrm>
            <a:off x="5429256" y="4000504"/>
            <a:ext cx="2994407" cy="2143140"/>
          </a:xfrm>
          <a:prstGeom prst="rect">
            <a:avLst/>
          </a:prstGeom>
          <a:noFill/>
        </p:spPr>
      </p:pic>
      <p:pic>
        <p:nvPicPr>
          <p:cNvPr id="30728" name="Picture 8" descr="http://upload.wikimedia.org/wikipedia/en/thumb/5/5c/TacomaNarrowsBridgeCollapse_in_color.jpg/220px-TacomaNarrowsBridgeCollapse_in_color.jpg"/>
          <p:cNvPicPr>
            <a:picLocks noChangeAspect="1" noChangeArrowheads="1"/>
          </p:cNvPicPr>
          <p:nvPr/>
        </p:nvPicPr>
        <p:blipFill>
          <a:blip r:embed="rId5" cstate="print"/>
          <a:srcRect/>
          <a:stretch>
            <a:fillRect/>
          </a:stretch>
        </p:blipFill>
        <p:spPr bwMode="auto">
          <a:xfrm>
            <a:off x="714348" y="3732936"/>
            <a:ext cx="3786214" cy="2482146"/>
          </a:xfrm>
          <a:prstGeom prst="rect">
            <a:avLst/>
          </a:prstGeom>
          <a:noFill/>
        </p:spPr>
      </p:pic>
      <p:pic>
        <p:nvPicPr>
          <p:cNvPr id="30730" name="Picture 10" descr="http://upload.wikimedia.org/wikipedia/en/2/2e/Image-Tacoma_Narrows_Bridge1.gif"/>
          <p:cNvPicPr>
            <a:picLocks noChangeAspect="1" noChangeArrowheads="1"/>
          </p:cNvPicPr>
          <p:nvPr/>
        </p:nvPicPr>
        <p:blipFill>
          <a:blip r:embed="rId6" cstate="print"/>
          <a:srcRect/>
          <a:stretch>
            <a:fillRect/>
          </a:stretch>
        </p:blipFill>
        <p:spPr bwMode="auto">
          <a:xfrm>
            <a:off x="714348" y="1071546"/>
            <a:ext cx="3786214" cy="2428868"/>
          </a:xfrm>
          <a:prstGeom prst="rect">
            <a:avLst/>
          </a:prstGeom>
          <a:noFill/>
        </p:spPr>
      </p:pic>
      <p:sp>
        <p:nvSpPr>
          <p:cNvPr id="11" name="Rectangle 16"/>
          <p:cNvSpPr>
            <a:spLocks noChangeArrowheads="1"/>
          </p:cNvSpPr>
          <p:nvPr/>
        </p:nvSpPr>
        <p:spPr bwMode="auto">
          <a:xfrm>
            <a:off x="642910" y="214290"/>
            <a:ext cx="7858180" cy="762000"/>
          </a:xfrm>
          <a:prstGeom prst="rect">
            <a:avLst/>
          </a:prstGeom>
          <a:noFill/>
          <a:ln w="9525">
            <a:noFill/>
            <a:miter lim="800000"/>
            <a:headEnd/>
            <a:tailEnd/>
          </a:ln>
        </p:spPr>
        <p:txBody>
          <a:bodyPr lIns="92075" tIns="46038" rIns="92075" bIns="46038" anchor="ctr"/>
          <a:lstStyle/>
          <a:p>
            <a:pPr algn="ctr"/>
            <a:r>
              <a:rPr kumimoji="0" lang="en-US" altLang="ko-KR" sz="4000" b="1" dirty="0" smtClean="0">
                <a:solidFill>
                  <a:schemeClr val="tx2"/>
                </a:solidFill>
                <a:latin typeface="Times New Roman" pitchFamily="18" charset="0"/>
                <a:ea typeface="새굴림" pitchFamily="18" charset="-127"/>
              </a:rPr>
              <a:t>Example of a Bad Architecture</a:t>
            </a:r>
            <a:endParaRPr kumimoji="0" lang="en-US" altLang="ko-KR" sz="4000" b="1" dirty="0">
              <a:solidFill>
                <a:schemeClr val="tx2"/>
              </a:solidFill>
              <a:latin typeface="Times New Roman" pitchFamily="18" charset="0"/>
              <a:ea typeface="새굴림" pitchFamily="18" charset="-127"/>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2" descr="GEB cover">
            <a:hlinkClick r:id="rId2" tooltip="GEB cover"/>
          </p:cNvPr>
          <p:cNvPicPr>
            <a:picLocks noChangeAspect="1" noChangeArrowheads="1"/>
          </p:cNvPicPr>
          <p:nvPr/>
        </p:nvPicPr>
        <p:blipFill>
          <a:blip r:embed="rId3" cstate="print"/>
          <a:srcRect/>
          <a:stretch>
            <a:fillRect/>
          </a:stretch>
        </p:blipFill>
        <p:spPr bwMode="auto">
          <a:xfrm>
            <a:off x="5715008" y="1142984"/>
            <a:ext cx="2667000" cy="2371728"/>
          </a:xfrm>
          <a:prstGeom prst="rect">
            <a:avLst/>
          </a:prstGeom>
          <a:noFill/>
          <a:ln w="9525">
            <a:noFill/>
            <a:miter lim="800000"/>
            <a:headEnd/>
            <a:tailEnd/>
          </a:ln>
        </p:spPr>
      </p:pic>
      <p:sp>
        <p:nvSpPr>
          <p:cNvPr id="6149" name="Rectangle 16"/>
          <p:cNvSpPr>
            <a:spLocks noChangeArrowheads="1"/>
          </p:cNvSpPr>
          <p:nvPr/>
        </p:nvSpPr>
        <p:spPr bwMode="auto">
          <a:xfrm>
            <a:off x="585788" y="404813"/>
            <a:ext cx="8253412" cy="762000"/>
          </a:xfrm>
          <a:prstGeom prst="rect">
            <a:avLst/>
          </a:prstGeom>
          <a:noFill/>
          <a:ln w="9525">
            <a:noFill/>
            <a:miter lim="800000"/>
            <a:headEnd/>
            <a:tailEnd/>
          </a:ln>
        </p:spPr>
        <p:txBody>
          <a:bodyPr lIns="92075" tIns="46038" rIns="92075" bIns="46038" anchor="ctr"/>
          <a:lstStyle/>
          <a:p>
            <a:pPr algn="ctr"/>
            <a:r>
              <a:rPr kumimoji="0" lang="en-US" altLang="ko-KR" sz="4000" b="1" dirty="0">
                <a:solidFill>
                  <a:schemeClr val="tx2"/>
                </a:solidFill>
                <a:latin typeface="Times New Roman" pitchFamily="18" charset="0"/>
                <a:ea typeface="새굴림" pitchFamily="18" charset="-127"/>
              </a:rPr>
              <a:t>What is software architecture?</a:t>
            </a:r>
          </a:p>
        </p:txBody>
      </p:sp>
      <p:sp>
        <p:nvSpPr>
          <p:cNvPr id="7" name="Rectangle 2"/>
          <p:cNvSpPr>
            <a:spLocks noChangeArrowheads="1"/>
          </p:cNvSpPr>
          <p:nvPr/>
        </p:nvSpPr>
        <p:spPr bwMode="auto">
          <a:xfrm>
            <a:off x="500034" y="1214422"/>
            <a:ext cx="5032382" cy="4403739"/>
          </a:xfrm>
          <a:prstGeom prst="rect">
            <a:avLst/>
          </a:prstGeom>
          <a:noFill/>
          <a:ln w="9525">
            <a:noFill/>
            <a:miter lim="800000"/>
            <a:headEnd type="none" w="sm" len="sm"/>
            <a:tailEnd type="none" w="sm" len="sm"/>
          </a:ln>
          <a:effectLst/>
        </p:spPr>
        <p:txBody>
          <a:bodyPr/>
          <a:lstStyle/>
          <a:p>
            <a:pPr algn="l" eaLnBrk="0" latinLnBrk="0" hangingPunct="0">
              <a:buClr>
                <a:srgbClr val="00FF00"/>
              </a:buClr>
              <a:buFontTx/>
              <a:buChar char="•"/>
            </a:pPr>
            <a:r>
              <a:rPr kumimoji="0" lang="en-US" altLang="ko-KR" sz="2000" dirty="0">
                <a:solidFill>
                  <a:srgbClr val="99FF33"/>
                </a:solidFill>
              </a:rPr>
              <a:t> </a:t>
            </a:r>
            <a:r>
              <a:rPr kumimoji="0" lang="en-US" altLang="ko-KR" sz="2400" b="1" dirty="0">
                <a:solidFill>
                  <a:srgbClr val="99FF33"/>
                </a:solidFill>
                <a:latin typeface="Times New Roman" pitchFamily="18" charset="0"/>
              </a:rPr>
              <a:t>Software Architecture</a:t>
            </a:r>
          </a:p>
          <a:p>
            <a:pPr lvl="1" eaLnBrk="0" latinLnBrk="0" hangingPunct="0"/>
            <a:r>
              <a:rPr kumimoji="0" lang="en-US" altLang="ko-KR" sz="2000" dirty="0" smtClean="0">
                <a:latin typeface="Arial" pitchFamily="34" charset="0"/>
                <a:cs typeface="Arial" pitchFamily="34" charset="0"/>
              </a:rPr>
              <a:t>- Shows the o</a:t>
            </a:r>
            <a:r>
              <a:rPr kumimoji="0" lang="en-US" altLang="ko-KR" dirty="0" smtClean="0">
                <a:latin typeface="Arial" pitchFamily="34" charset="0"/>
                <a:cs typeface="Arial" pitchFamily="34" charset="0"/>
              </a:rPr>
              <a:t>verall </a:t>
            </a:r>
            <a:r>
              <a:rPr kumimoji="0" lang="en-US" altLang="ko-KR" dirty="0">
                <a:latin typeface="Arial" pitchFamily="34" charset="0"/>
                <a:cs typeface="Arial" pitchFamily="34" charset="0"/>
              </a:rPr>
              <a:t>relation between components of a software </a:t>
            </a:r>
            <a:r>
              <a:rPr kumimoji="0" lang="en-US" altLang="ko-KR" dirty="0" smtClean="0">
                <a:latin typeface="Arial" pitchFamily="34" charset="0"/>
                <a:cs typeface="Arial" pitchFamily="34" charset="0"/>
              </a:rPr>
              <a:t>system</a:t>
            </a:r>
            <a:endParaRPr kumimoji="0" lang="en-US" altLang="ko-KR" dirty="0">
              <a:latin typeface="Arial" pitchFamily="34" charset="0"/>
              <a:cs typeface="Arial" pitchFamily="34" charset="0"/>
            </a:endParaRPr>
          </a:p>
          <a:p>
            <a:pPr lvl="1" eaLnBrk="0" latinLnBrk="0" hangingPunct="0">
              <a:buFontTx/>
              <a:buChar char="-"/>
            </a:pPr>
            <a:r>
              <a:rPr kumimoji="0" lang="en-US" altLang="ko-KR" dirty="0" smtClean="0">
                <a:latin typeface="Arial" pitchFamily="34" charset="0"/>
                <a:cs typeface="Arial" pitchFamily="34" charset="0"/>
              </a:rPr>
              <a:t> Determines </a:t>
            </a:r>
            <a:r>
              <a:rPr kumimoji="0" lang="en-US" altLang="ko-KR" dirty="0">
                <a:latin typeface="Arial" pitchFamily="34" charset="0"/>
                <a:cs typeface="Arial" pitchFamily="34" charset="0"/>
              </a:rPr>
              <a:t>performance and quality of the </a:t>
            </a:r>
            <a:r>
              <a:rPr kumimoji="0" lang="en-US" altLang="ko-KR" dirty="0" smtClean="0">
                <a:latin typeface="Arial" pitchFamily="34" charset="0"/>
                <a:cs typeface="Arial" pitchFamily="34" charset="0"/>
              </a:rPr>
              <a:t>system</a:t>
            </a:r>
          </a:p>
          <a:p>
            <a:pPr lvl="1" eaLnBrk="0" latinLnBrk="0" hangingPunct="0">
              <a:buFontTx/>
              <a:buChar char="-"/>
            </a:pPr>
            <a:r>
              <a:rPr kumimoji="0" lang="en-US" altLang="ko-KR" dirty="0">
                <a:solidFill>
                  <a:schemeClr val="tx2"/>
                </a:solidFill>
                <a:latin typeface="Arial" pitchFamily="34" charset="0"/>
                <a:cs typeface="Arial" pitchFamily="34" charset="0"/>
              </a:rPr>
              <a:t> </a:t>
            </a:r>
            <a:r>
              <a:rPr kumimoji="0" lang="en-US" altLang="ko-KR" b="1" dirty="0" smtClean="0">
                <a:solidFill>
                  <a:schemeClr val="tx2"/>
                </a:solidFill>
                <a:latin typeface="Arial" pitchFamily="34" charset="0"/>
                <a:cs typeface="Arial" pitchFamily="34" charset="0"/>
              </a:rPr>
              <a:t>Helps us understand the whole system  “before” it comes into existence</a:t>
            </a:r>
          </a:p>
          <a:p>
            <a:pPr lvl="1" eaLnBrk="0" latinLnBrk="0" hangingPunct="0"/>
            <a:r>
              <a:rPr kumimoji="0" lang="en-US" altLang="ko-KR" dirty="0"/>
              <a:t>	</a:t>
            </a:r>
            <a:r>
              <a:rPr kumimoji="0" lang="en-US" altLang="ko-KR" dirty="0" smtClean="0"/>
              <a:t>	</a:t>
            </a:r>
            <a:endParaRPr kumimoji="0" lang="en-US" altLang="ko-KR" dirty="0"/>
          </a:p>
          <a:p>
            <a:pPr lvl="1" algn="l" eaLnBrk="0" latinLnBrk="0" hangingPunct="0"/>
            <a:endParaRPr kumimoji="0" lang="en-US" altLang="ko-KR" sz="2000" dirty="0"/>
          </a:p>
        </p:txBody>
      </p:sp>
      <p:grpSp>
        <p:nvGrpSpPr>
          <p:cNvPr id="8" name="Group 21"/>
          <p:cNvGrpSpPr>
            <a:grpSpLocks/>
          </p:cNvGrpSpPr>
          <p:nvPr/>
        </p:nvGrpSpPr>
        <p:grpSpPr bwMode="auto">
          <a:xfrm>
            <a:off x="857224" y="4286256"/>
            <a:ext cx="3571900" cy="2000264"/>
            <a:chOff x="272" y="799"/>
            <a:chExt cx="5178" cy="2631"/>
          </a:xfrm>
        </p:grpSpPr>
        <p:pic>
          <p:nvPicPr>
            <p:cNvPr id="9" name="Picture 4"/>
            <p:cNvPicPr>
              <a:picLocks noChangeAspect="1" noChangeArrowheads="1"/>
            </p:cNvPicPr>
            <p:nvPr/>
          </p:nvPicPr>
          <p:blipFill>
            <a:blip r:embed="rId4" cstate="print"/>
            <a:srcRect/>
            <a:stretch>
              <a:fillRect/>
            </a:stretch>
          </p:blipFill>
          <p:spPr bwMode="auto">
            <a:xfrm>
              <a:off x="272" y="799"/>
              <a:ext cx="5178" cy="2631"/>
            </a:xfrm>
            <a:prstGeom prst="rect">
              <a:avLst/>
            </a:prstGeom>
            <a:noFill/>
            <a:ln w="12700">
              <a:noFill/>
              <a:miter lim="800000"/>
              <a:headEnd type="none" w="sm" len="sm"/>
              <a:tailEnd type="none" w="sm" len="sm"/>
            </a:ln>
            <a:effectLst/>
          </p:spPr>
        </p:pic>
        <p:sp>
          <p:nvSpPr>
            <p:cNvPr id="10" name="AutoShape 6"/>
            <p:cNvSpPr>
              <a:spLocks noChangeArrowheads="1"/>
            </p:cNvSpPr>
            <p:nvPr/>
          </p:nvSpPr>
          <p:spPr bwMode="auto">
            <a:xfrm rot="5400000">
              <a:off x="930" y="1933"/>
              <a:ext cx="114" cy="249"/>
            </a:xfrm>
            <a:prstGeom prst="can">
              <a:avLst>
                <a:gd name="adj" fmla="val 54383"/>
              </a:avLst>
            </a:prstGeom>
            <a:solidFill>
              <a:schemeClr val="accent1">
                <a:alpha val="53000"/>
              </a:schemeClr>
            </a:solidFill>
            <a:ln w="12700">
              <a:noFill/>
              <a:round/>
              <a:headEnd type="none" w="sm" len="sm"/>
              <a:tailEnd type="none" w="sm" len="sm"/>
            </a:ln>
            <a:effectLst/>
          </p:spPr>
          <p:txBody>
            <a:bodyPr wrap="none" anchor="ctr"/>
            <a:lstStyle/>
            <a:p>
              <a:endParaRPr lang="ko-KR" altLang="en-US"/>
            </a:p>
          </p:txBody>
        </p:sp>
        <p:sp>
          <p:nvSpPr>
            <p:cNvPr id="11" name="AutoShape 7"/>
            <p:cNvSpPr>
              <a:spLocks noChangeArrowheads="1"/>
            </p:cNvSpPr>
            <p:nvPr/>
          </p:nvSpPr>
          <p:spPr bwMode="auto">
            <a:xfrm rot="5400000">
              <a:off x="2449" y="1207"/>
              <a:ext cx="114" cy="249"/>
            </a:xfrm>
            <a:prstGeom prst="can">
              <a:avLst>
                <a:gd name="adj" fmla="val 54383"/>
              </a:avLst>
            </a:prstGeom>
            <a:solidFill>
              <a:schemeClr val="accent1">
                <a:alpha val="53000"/>
              </a:schemeClr>
            </a:solidFill>
            <a:ln w="12700">
              <a:noFill/>
              <a:round/>
              <a:headEnd type="none" w="sm" len="sm"/>
              <a:tailEnd type="none" w="sm" len="sm"/>
            </a:ln>
            <a:effectLst/>
          </p:spPr>
          <p:txBody>
            <a:bodyPr wrap="none" anchor="ctr"/>
            <a:lstStyle/>
            <a:p>
              <a:endParaRPr lang="ko-KR" altLang="en-US"/>
            </a:p>
          </p:txBody>
        </p:sp>
        <p:sp>
          <p:nvSpPr>
            <p:cNvPr id="12" name="AutoShape 8"/>
            <p:cNvSpPr>
              <a:spLocks noChangeArrowheads="1"/>
            </p:cNvSpPr>
            <p:nvPr/>
          </p:nvSpPr>
          <p:spPr bwMode="auto">
            <a:xfrm rot="5400000">
              <a:off x="1406" y="3180"/>
              <a:ext cx="114" cy="249"/>
            </a:xfrm>
            <a:prstGeom prst="can">
              <a:avLst>
                <a:gd name="adj" fmla="val 54383"/>
              </a:avLst>
            </a:prstGeom>
            <a:solidFill>
              <a:schemeClr val="accent1">
                <a:alpha val="53000"/>
              </a:schemeClr>
            </a:solidFill>
            <a:ln w="12700">
              <a:noFill/>
              <a:round/>
              <a:headEnd type="none" w="sm" len="sm"/>
              <a:tailEnd type="none" w="sm" len="sm"/>
            </a:ln>
            <a:effectLst/>
          </p:spPr>
          <p:txBody>
            <a:bodyPr wrap="none" anchor="ctr"/>
            <a:lstStyle/>
            <a:p>
              <a:endParaRPr lang="ko-KR" altLang="en-US"/>
            </a:p>
          </p:txBody>
        </p:sp>
        <p:sp>
          <p:nvSpPr>
            <p:cNvPr id="13" name="AutoShape 9"/>
            <p:cNvSpPr>
              <a:spLocks noChangeArrowheads="1"/>
            </p:cNvSpPr>
            <p:nvPr/>
          </p:nvSpPr>
          <p:spPr bwMode="auto">
            <a:xfrm rot="5400000">
              <a:off x="3515" y="1207"/>
              <a:ext cx="114" cy="249"/>
            </a:xfrm>
            <a:prstGeom prst="can">
              <a:avLst>
                <a:gd name="adj" fmla="val 54383"/>
              </a:avLst>
            </a:prstGeom>
            <a:solidFill>
              <a:schemeClr val="accent1">
                <a:alpha val="53000"/>
              </a:schemeClr>
            </a:solidFill>
            <a:ln w="12700">
              <a:noFill/>
              <a:round/>
              <a:headEnd type="none" w="sm" len="sm"/>
              <a:tailEnd type="none" w="sm" len="sm"/>
            </a:ln>
            <a:effectLst/>
          </p:spPr>
          <p:txBody>
            <a:bodyPr wrap="none" anchor="ctr"/>
            <a:lstStyle/>
            <a:p>
              <a:endParaRPr lang="ko-KR" altLang="en-US"/>
            </a:p>
          </p:txBody>
        </p:sp>
        <p:sp>
          <p:nvSpPr>
            <p:cNvPr id="14" name="AutoShape 10"/>
            <p:cNvSpPr>
              <a:spLocks noChangeArrowheads="1"/>
            </p:cNvSpPr>
            <p:nvPr/>
          </p:nvSpPr>
          <p:spPr bwMode="auto">
            <a:xfrm rot="5400000">
              <a:off x="2585" y="3181"/>
              <a:ext cx="114" cy="249"/>
            </a:xfrm>
            <a:prstGeom prst="can">
              <a:avLst>
                <a:gd name="adj" fmla="val 54383"/>
              </a:avLst>
            </a:prstGeom>
            <a:solidFill>
              <a:schemeClr val="accent1">
                <a:alpha val="53000"/>
              </a:schemeClr>
            </a:solidFill>
            <a:ln w="12700">
              <a:noFill/>
              <a:round/>
              <a:headEnd type="none" w="sm" len="sm"/>
              <a:tailEnd type="none" w="sm" len="sm"/>
            </a:ln>
            <a:effectLst/>
          </p:spPr>
          <p:txBody>
            <a:bodyPr wrap="none" anchor="ctr"/>
            <a:lstStyle/>
            <a:p>
              <a:endParaRPr lang="ko-KR" altLang="en-US"/>
            </a:p>
          </p:txBody>
        </p:sp>
        <p:sp>
          <p:nvSpPr>
            <p:cNvPr id="15" name="AutoShape 11"/>
            <p:cNvSpPr>
              <a:spLocks noChangeArrowheads="1"/>
            </p:cNvSpPr>
            <p:nvPr/>
          </p:nvSpPr>
          <p:spPr bwMode="auto">
            <a:xfrm rot="5400000">
              <a:off x="3901" y="3181"/>
              <a:ext cx="114" cy="249"/>
            </a:xfrm>
            <a:prstGeom prst="can">
              <a:avLst>
                <a:gd name="adj" fmla="val 54383"/>
              </a:avLst>
            </a:prstGeom>
            <a:solidFill>
              <a:srgbClr val="99FF99">
                <a:alpha val="53000"/>
              </a:srgbClr>
            </a:solidFill>
            <a:ln w="12700">
              <a:noFill/>
              <a:round/>
              <a:headEnd type="none" w="sm" len="sm"/>
              <a:tailEnd type="none" w="sm" len="sm"/>
            </a:ln>
            <a:effectLst/>
          </p:spPr>
          <p:txBody>
            <a:bodyPr wrap="none" anchor="ctr"/>
            <a:lstStyle/>
            <a:p>
              <a:endParaRPr lang="ko-KR" altLang="en-US"/>
            </a:p>
          </p:txBody>
        </p:sp>
        <p:sp>
          <p:nvSpPr>
            <p:cNvPr id="16" name="AutoShape 12"/>
            <p:cNvSpPr>
              <a:spLocks noChangeArrowheads="1"/>
            </p:cNvSpPr>
            <p:nvPr/>
          </p:nvSpPr>
          <p:spPr bwMode="auto">
            <a:xfrm rot="5400000">
              <a:off x="5057" y="3181"/>
              <a:ext cx="114" cy="249"/>
            </a:xfrm>
            <a:prstGeom prst="can">
              <a:avLst>
                <a:gd name="adj" fmla="val 54383"/>
              </a:avLst>
            </a:prstGeom>
            <a:solidFill>
              <a:srgbClr val="99FF99">
                <a:alpha val="53000"/>
              </a:srgbClr>
            </a:solidFill>
            <a:ln w="12700">
              <a:noFill/>
              <a:round/>
              <a:headEnd type="none" w="sm" len="sm"/>
              <a:tailEnd type="none" w="sm" len="sm"/>
            </a:ln>
            <a:effectLst/>
          </p:spPr>
          <p:txBody>
            <a:bodyPr wrap="none" anchor="ctr"/>
            <a:lstStyle/>
            <a:p>
              <a:endParaRPr lang="ko-KR" altLang="en-US"/>
            </a:p>
          </p:txBody>
        </p:sp>
        <p:sp>
          <p:nvSpPr>
            <p:cNvPr id="17" name="AutoShape 13"/>
            <p:cNvSpPr>
              <a:spLocks noChangeArrowheads="1"/>
            </p:cNvSpPr>
            <p:nvPr/>
          </p:nvSpPr>
          <p:spPr bwMode="auto">
            <a:xfrm rot="5400000">
              <a:off x="1610" y="1207"/>
              <a:ext cx="114" cy="249"/>
            </a:xfrm>
            <a:prstGeom prst="can">
              <a:avLst>
                <a:gd name="adj" fmla="val 54383"/>
              </a:avLst>
            </a:prstGeom>
            <a:solidFill>
              <a:srgbClr val="99FF99">
                <a:alpha val="53000"/>
              </a:srgbClr>
            </a:solidFill>
            <a:ln w="12700">
              <a:noFill/>
              <a:round/>
              <a:headEnd type="none" w="sm" len="sm"/>
              <a:tailEnd type="none" w="sm" len="sm"/>
            </a:ln>
            <a:effectLst/>
          </p:spPr>
          <p:txBody>
            <a:bodyPr wrap="none" anchor="ctr"/>
            <a:lstStyle/>
            <a:p>
              <a:endParaRPr lang="ko-KR" altLang="en-US"/>
            </a:p>
          </p:txBody>
        </p:sp>
        <p:sp>
          <p:nvSpPr>
            <p:cNvPr id="18" name="AutoShape 14"/>
            <p:cNvSpPr>
              <a:spLocks noChangeArrowheads="1"/>
            </p:cNvSpPr>
            <p:nvPr/>
          </p:nvSpPr>
          <p:spPr bwMode="auto">
            <a:xfrm rot="5400000">
              <a:off x="4105" y="1207"/>
              <a:ext cx="114" cy="249"/>
            </a:xfrm>
            <a:prstGeom prst="can">
              <a:avLst>
                <a:gd name="adj" fmla="val 54383"/>
              </a:avLst>
            </a:prstGeom>
            <a:solidFill>
              <a:srgbClr val="99FF99">
                <a:alpha val="53000"/>
              </a:srgbClr>
            </a:solidFill>
            <a:ln w="12700">
              <a:noFill/>
              <a:round/>
              <a:headEnd type="none" w="sm" len="sm"/>
              <a:tailEnd type="none" w="sm" len="sm"/>
            </a:ln>
            <a:effectLst/>
          </p:spPr>
          <p:txBody>
            <a:bodyPr wrap="none" anchor="ctr"/>
            <a:lstStyle/>
            <a:p>
              <a:endParaRPr lang="ko-KR" altLang="en-US"/>
            </a:p>
          </p:txBody>
        </p:sp>
        <p:sp>
          <p:nvSpPr>
            <p:cNvPr id="19" name="AutoShape 15"/>
            <p:cNvSpPr>
              <a:spLocks noChangeArrowheads="1"/>
            </p:cNvSpPr>
            <p:nvPr/>
          </p:nvSpPr>
          <p:spPr bwMode="auto">
            <a:xfrm rot="5400000">
              <a:off x="1939" y="2625"/>
              <a:ext cx="113" cy="227"/>
            </a:xfrm>
            <a:prstGeom prst="can">
              <a:avLst>
                <a:gd name="adj" fmla="val 50017"/>
              </a:avLst>
            </a:prstGeom>
            <a:solidFill>
              <a:srgbClr val="99FF99">
                <a:alpha val="53000"/>
              </a:srgbClr>
            </a:solidFill>
            <a:ln w="12700">
              <a:noFill/>
              <a:round/>
              <a:headEnd type="none" w="sm" len="sm"/>
              <a:tailEnd type="none" w="sm" len="sm"/>
            </a:ln>
            <a:effectLst/>
          </p:spPr>
          <p:txBody>
            <a:bodyPr wrap="none" anchor="ctr"/>
            <a:lstStyle/>
            <a:p>
              <a:endParaRPr lang="ko-KR" altLang="en-US"/>
            </a:p>
          </p:txBody>
        </p:sp>
        <p:sp>
          <p:nvSpPr>
            <p:cNvPr id="20" name="AutoShape 16"/>
            <p:cNvSpPr>
              <a:spLocks noChangeArrowheads="1"/>
            </p:cNvSpPr>
            <p:nvPr/>
          </p:nvSpPr>
          <p:spPr bwMode="auto">
            <a:xfrm rot="5400000">
              <a:off x="4105" y="1933"/>
              <a:ext cx="114" cy="249"/>
            </a:xfrm>
            <a:prstGeom prst="can">
              <a:avLst>
                <a:gd name="adj" fmla="val 54383"/>
              </a:avLst>
            </a:prstGeom>
            <a:solidFill>
              <a:srgbClr val="99FF99">
                <a:alpha val="53000"/>
              </a:srgbClr>
            </a:solidFill>
            <a:ln w="12700">
              <a:noFill/>
              <a:round/>
              <a:headEnd type="none" w="sm" len="sm"/>
              <a:tailEnd type="none" w="sm" len="sm"/>
            </a:ln>
            <a:effectLst/>
          </p:spPr>
          <p:txBody>
            <a:bodyPr wrap="none" anchor="ctr"/>
            <a:lstStyle/>
            <a:p>
              <a:endParaRPr lang="ko-KR" altLang="en-US"/>
            </a:p>
          </p:txBody>
        </p:sp>
        <p:sp>
          <p:nvSpPr>
            <p:cNvPr id="21" name="AutoShape 17"/>
            <p:cNvSpPr>
              <a:spLocks noChangeArrowheads="1"/>
            </p:cNvSpPr>
            <p:nvPr/>
          </p:nvSpPr>
          <p:spPr bwMode="auto">
            <a:xfrm rot="5400000">
              <a:off x="3061" y="1207"/>
              <a:ext cx="114" cy="249"/>
            </a:xfrm>
            <a:prstGeom prst="can">
              <a:avLst>
                <a:gd name="adj" fmla="val 54383"/>
              </a:avLst>
            </a:prstGeom>
            <a:solidFill>
              <a:srgbClr val="99FF99">
                <a:alpha val="53000"/>
              </a:srgbClr>
            </a:solidFill>
            <a:ln w="12700">
              <a:noFill/>
              <a:round/>
              <a:headEnd type="none" w="sm" len="sm"/>
              <a:tailEnd type="none" w="sm" len="sm"/>
            </a:ln>
            <a:effectLst/>
          </p:spPr>
          <p:txBody>
            <a:bodyPr wrap="none" anchor="ctr"/>
            <a:lstStyle/>
            <a:p>
              <a:endParaRPr lang="ko-KR" altLang="en-US"/>
            </a:p>
          </p:txBody>
        </p:sp>
      </p:grpSp>
      <p:pic>
        <p:nvPicPr>
          <p:cNvPr id="22" name="Picture 4" descr="파일:Internet map 1024.jpg">
            <a:hlinkClick r:id="rId5"/>
          </p:cNvPr>
          <p:cNvPicPr>
            <a:picLocks noChangeAspect="1" noChangeArrowheads="1"/>
          </p:cNvPicPr>
          <p:nvPr/>
        </p:nvPicPr>
        <p:blipFill>
          <a:blip r:embed="rId6" cstate="print"/>
          <a:srcRect/>
          <a:stretch>
            <a:fillRect/>
          </a:stretch>
        </p:blipFill>
        <p:spPr bwMode="auto">
          <a:xfrm>
            <a:off x="5214942" y="4214818"/>
            <a:ext cx="3429024" cy="2143140"/>
          </a:xfrm>
          <a:prstGeom prst="rect">
            <a:avLst/>
          </a:prstGeom>
          <a:noFill/>
        </p:spPr>
      </p:pic>
      <p:sp>
        <p:nvSpPr>
          <p:cNvPr id="23" name="직사각형 22"/>
          <p:cNvSpPr/>
          <p:nvPr/>
        </p:nvSpPr>
        <p:spPr>
          <a:xfrm>
            <a:off x="1285852" y="6357958"/>
            <a:ext cx="2448940" cy="400110"/>
          </a:xfrm>
          <a:prstGeom prst="rect">
            <a:avLst/>
          </a:prstGeom>
        </p:spPr>
        <p:txBody>
          <a:bodyPr wrap="none">
            <a:spAutoFit/>
          </a:bodyPr>
          <a:lstStyle/>
          <a:p>
            <a:r>
              <a:rPr kumimoji="0" lang="en-US" altLang="ko-KR" b="1" dirty="0" smtClean="0">
                <a:solidFill>
                  <a:srgbClr val="FFFF00"/>
                </a:solidFill>
                <a:latin typeface="Times New Roman" pitchFamily="18" charset="0"/>
              </a:rPr>
              <a:t>WWW Architecture </a:t>
            </a:r>
            <a:endParaRPr lang="ko-KR" altLang="en-US" dirty="0">
              <a:solidFill>
                <a:srgbClr val="FFFF00"/>
              </a:solidFill>
            </a:endParaRPr>
          </a:p>
        </p:txBody>
      </p:sp>
      <p:sp>
        <p:nvSpPr>
          <p:cNvPr id="24" name="직사각형 23"/>
          <p:cNvSpPr/>
          <p:nvPr/>
        </p:nvSpPr>
        <p:spPr>
          <a:xfrm>
            <a:off x="5542218" y="6357958"/>
            <a:ext cx="2580194" cy="400110"/>
          </a:xfrm>
          <a:prstGeom prst="rect">
            <a:avLst/>
          </a:prstGeom>
        </p:spPr>
        <p:txBody>
          <a:bodyPr wrap="none">
            <a:spAutoFit/>
          </a:bodyPr>
          <a:lstStyle/>
          <a:p>
            <a:r>
              <a:rPr kumimoji="0" lang="en-US" altLang="ko-KR" b="1" dirty="0" smtClean="0">
                <a:solidFill>
                  <a:srgbClr val="FFFF00"/>
                </a:solidFill>
                <a:latin typeface="Times New Roman" pitchFamily="18" charset="0"/>
              </a:rPr>
              <a:t>Internet Architecture </a:t>
            </a:r>
            <a:endParaRPr lang="ko-KR" altLang="en-US" dirty="0">
              <a:solidFill>
                <a:srgbClr val="FFFF00"/>
              </a:solidFill>
            </a:endParaRPr>
          </a:p>
        </p:txBody>
      </p:sp>
      <p:sp>
        <p:nvSpPr>
          <p:cNvPr id="26" name="직사각형 25"/>
          <p:cNvSpPr/>
          <p:nvPr/>
        </p:nvSpPr>
        <p:spPr>
          <a:xfrm>
            <a:off x="5429256" y="3500438"/>
            <a:ext cx="3357554" cy="584775"/>
          </a:xfrm>
          <a:prstGeom prst="rect">
            <a:avLst/>
          </a:prstGeom>
        </p:spPr>
        <p:txBody>
          <a:bodyPr wrap="square">
            <a:spAutoFit/>
          </a:bodyPr>
          <a:lstStyle/>
          <a:p>
            <a:pPr algn="ctr"/>
            <a:r>
              <a:rPr kumimoji="0" lang="en-US" altLang="ko-KR" sz="1600" b="1" dirty="0" smtClean="0">
                <a:solidFill>
                  <a:srgbClr val="FFFF00"/>
                </a:solidFill>
                <a:latin typeface="Times New Roman" pitchFamily="18" charset="0"/>
              </a:rPr>
              <a:t>Architecture needs multiple viewpoints </a:t>
            </a:r>
            <a:endParaRPr lang="ko-KR" altLang="en-US" sz="1600" dirty="0">
              <a:solidFill>
                <a:srgbClr val="FFFF00"/>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37"/>
          <p:cNvGrpSpPr>
            <a:grpSpLocks/>
          </p:cNvGrpSpPr>
          <p:nvPr/>
        </p:nvGrpSpPr>
        <p:grpSpPr bwMode="auto">
          <a:xfrm>
            <a:off x="0" y="260350"/>
            <a:ext cx="9109075" cy="6553200"/>
            <a:chOff x="0" y="260350"/>
            <a:chExt cx="9109075" cy="6553200"/>
          </a:xfrm>
        </p:grpSpPr>
        <p:sp>
          <p:nvSpPr>
            <p:cNvPr id="7171" name="Oval 19"/>
            <p:cNvSpPr>
              <a:spLocks noChangeArrowheads="1"/>
            </p:cNvSpPr>
            <p:nvPr/>
          </p:nvSpPr>
          <p:spPr bwMode="auto">
            <a:xfrm>
              <a:off x="3865563" y="6280150"/>
              <a:ext cx="1658937" cy="533400"/>
            </a:xfrm>
            <a:prstGeom prst="ellipse">
              <a:avLst/>
            </a:prstGeom>
            <a:solidFill>
              <a:srgbClr val="66FFCC"/>
            </a:solidFill>
            <a:ln w="9525">
              <a:noFill/>
              <a:round/>
              <a:headEnd type="none" w="sm" len="sm"/>
              <a:tailEnd type="none" w="sm" len="sm"/>
            </a:ln>
          </p:spPr>
          <p:txBody>
            <a:bodyPr wrap="none" anchor="ctr"/>
            <a:lstStyle/>
            <a:p>
              <a:pPr eaLnBrk="0" latinLnBrk="0" hangingPunct="0"/>
              <a:endParaRPr lang="ko-KR" altLang="en-US"/>
            </a:p>
          </p:txBody>
        </p:sp>
        <p:sp>
          <p:nvSpPr>
            <p:cNvPr id="7172" name="Line 20"/>
            <p:cNvSpPr>
              <a:spLocks noChangeShapeType="1"/>
            </p:cNvSpPr>
            <p:nvPr/>
          </p:nvSpPr>
          <p:spPr bwMode="auto">
            <a:xfrm flipH="1" flipV="1">
              <a:off x="2789238" y="2120900"/>
              <a:ext cx="3789362" cy="3441700"/>
            </a:xfrm>
            <a:prstGeom prst="line">
              <a:avLst/>
            </a:prstGeom>
            <a:noFill/>
            <a:ln w="38100">
              <a:solidFill>
                <a:srgbClr val="00CC00"/>
              </a:solidFill>
              <a:round/>
              <a:headEnd type="none" w="sm" len="sm"/>
              <a:tailEnd type="none" w="sm" len="sm"/>
            </a:ln>
          </p:spPr>
          <p:txBody>
            <a:bodyPr wrap="none" anchor="ctr"/>
            <a:lstStyle/>
            <a:p>
              <a:endParaRPr lang="ko-KR" altLang="en-US"/>
            </a:p>
          </p:txBody>
        </p:sp>
        <p:sp>
          <p:nvSpPr>
            <p:cNvPr id="7173" name="Line 21"/>
            <p:cNvSpPr>
              <a:spLocks noChangeShapeType="1"/>
            </p:cNvSpPr>
            <p:nvPr/>
          </p:nvSpPr>
          <p:spPr bwMode="auto">
            <a:xfrm flipV="1">
              <a:off x="2827338" y="2132013"/>
              <a:ext cx="3681412" cy="3430587"/>
            </a:xfrm>
            <a:prstGeom prst="line">
              <a:avLst/>
            </a:prstGeom>
            <a:noFill/>
            <a:ln w="38100">
              <a:solidFill>
                <a:srgbClr val="00CC00"/>
              </a:solidFill>
              <a:round/>
              <a:headEnd type="none" w="sm" len="sm"/>
              <a:tailEnd type="none" w="sm" len="sm"/>
            </a:ln>
          </p:spPr>
          <p:txBody>
            <a:bodyPr wrap="none" anchor="ctr"/>
            <a:lstStyle/>
            <a:p>
              <a:endParaRPr lang="ko-KR" altLang="en-US"/>
            </a:p>
          </p:txBody>
        </p:sp>
        <p:sp>
          <p:nvSpPr>
            <p:cNvPr id="7174" name="Oval 22"/>
            <p:cNvSpPr>
              <a:spLocks noChangeArrowheads="1"/>
            </p:cNvSpPr>
            <p:nvPr/>
          </p:nvSpPr>
          <p:spPr bwMode="auto">
            <a:xfrm>
              <a:off x="434975" y="3328988"/>
              <a:ext cx="1647825" cy="936625"/>
            </a:xfrm>
            <a:prstGeom prst="ellipse">
              <a:avLst/>
            </a:prstGeom>
            <a:solidFill>
              <a:srgbClr val="66FFCC"/>
            </a:solidFill>
            <a:ln w="9525">
              <a:noFill/>
              <a:round/>
              <a:headEnd type="none" w="sm" len="sm"/>
              <a:tailEnd type="none" w="sm" len="sm"/>
            </a:ln>
          </p:spPr>
          <p:txBody>
            <a:bodyPr wrap="none" anchor="ctr"/>
            <a:lstStyle/>
            <a:p>
              <a:pPr eaLnBrk="0" latinLnBrk="0" hangingPunct="0"/>
              <a:endParaRPr lang="ko-KR" altLang="en-US"/>
            </a:p>
          </p:txBody>
        </p:sp>
        <p:sp>
          <p:nvSpPr>
            <p:cNvPr id="7175" name="Oval 23"/>
            <p:cNvSpPr>
              <a:spLocks noChangeArrowheads="1"/>
            </p:cNvSpPr>
            <p:nvPr/>
          </p:nvSpPr>
          <p:spPr bwMode="auto">
            <a:xfrm>
              <a:off x="7075488" y="3316288"/>
              <a:ext cx="1839912" cy="809625"/>
            </a:xfrm>
            <a:prstGeom prst="ellipse">
              <a:avLst/>
            </a:prstGeom>
            <a:solidFill>
              <a:srgbClr val="66FFCC"/>
            </a:solidFill>
            <a:ln w="9525">
              <a:noFill/>
              <a:round/>
              <a:headEnd type="none" w="sm" len="sm"/>
              <a:tailEnd type="none" w="sm" len="sm"/>
            </a:ln>
          </p:spPr>
          <p:txBody>
            <a:bodyPr wrap="none" anchor="ctr"/>
            <a:lstStyle/>
            <a:p>
              <a:pPr eaLnBrk="0" latinLnBrk="0" hangingPunct="0"/>
              <a:endParaRPr lang="ko-KR" altLang="en-US"/>
            </a:p>
          </p:txBody>
        </p:sp>
        <p:sp>
          <p:nvSpPr>
            <p:cNvPr id="7176" name="Rectangle 24"/>
            <p:cNvSpPr>
              <a:spLocks noChangeArrowheads="1"/>
            </p:cNvSpPr>
            <p:nvPr/>
          </p:nvSpPr>
          <p:spPr bwMode="auto">
            <a:xfrm>
              <a:off x="250825" y="628644"/>
              <a:ext cx="8305800" cy="1871662"/>
            </a:xfrm>
            <a:prstGeom prst="rect">
              <a:avLst/>
            </a:prstGeom>
            <a:noFill/>
            <a:ln w="9525">
              <a:noFill/>
              <a:miter lim="800000"/>
              <a:headEnd/>
              <a:tailEnd/>
            </a:ln>
          </p:spPr>
          <p:txBody>
            <a:bodyPr lIns="92075" tIns="46038" rIns="92075" bIns="46038" anchor="ctr"/>
            <a:lstStyle/>
            <a:p>
              <a:r>
                <a:rPr kumimoji="0" lang="en-GB" altLang="ko-KR" sz="3600" b="1" dirty="0" smtClean="0">
                  <a:solidFill>
                    <a:schemeClr val="tx2"/>
                  </a:solidFill>
                  <a:latin typeface="Times New Roman" pitchFamily="18" charset="0"/>
                </a:rPr>
                <a:t>Architecture</a:t>
              </a:r>
              <a:r>
                <a:rPr kumimoji="0" lang="en-GB" altLang="ko-KR" sz="3600" b="1" dirty="0">
                  <a:solidFill>
                    <a:schemeClr val="tx2"/>
                  </a:solidFill>
                  <a:latin typeface="Times New Roman" pitchFamily="18" charset="0"/>
                </a:rPr>
                <a:t/>
              </a:r>
              <a:br>
                <a:rPr kumimoji="0" lang="en-GB" altLang="ko-KR" sz="3600" b="1" dirty="0">
                  <a:solidFill>
                    <a:schemeClr val="tx2"/>
                  </a:solidFill>
                  <a:latin typeface="Times New Roman" pitchFamily="18" charset="0"/>
                </a:rPr>
              </a:br>
              <a:r>
                <a:rPr kumimoji="0" lang="en-GB" altLang="ko-KR" sz="3600" b="1" dirty="0">
                  <a:solidFill>
                    <a:schemeClr val="tx2"/>
                  </a:solidFill>
                  <a:latin typeface="Times New Roman" pitchFamily="18" charset="0"/>
                </a:rPr>
                <a:t>Research </a:t>
              </a:r>
              <a:endParaRPr kumimoji="0" lang="en-GB" altLang="ko-KR" sz="3600" b="1" dirty="0" smtClean="0">
                <a:solidFill>
                  <a:schemeClr val="tx2"/>
                </a:solidFill>
                <a:latin typeface="Times New Roman" pitchFamily="18" charset="0"/>
              </a:endParaRPr>
            </a:p>
            <a:p>
              <a:r>
                <a:rPr kumimoji="0" lang="en-GB" altLang="ko-KR" sz="3600" b="1" dirty="0" smtClean="0">
                  <a:solidFill>
                    <a:schemeClr val="tx2"/>
                  </a:solidFill>
                  <a:latin typeface="Times New Roman" pitchFamily="18" charset="0"/>
                </a:rPr>
                <a:t>Areas</a:t>
              </a:r>
              <a:r>
                <a:rPr kumimoji="0" lang="en-GB" altLang="ko-KR" sz="3600" b="1" dirty="0">
                  <a:solidFill>
                    <a:schemeClr val="tx2"/>
                  </a:solidFill>
                  <a:latin typeface="Times New Roman" pitchFamily="18" charset="0"/>
                </a:rPr>
                <a:t/>
              </a:r>
              <a:br>
                <a:rPr kumimoji="0" lang="en-GB" altLang="ko-KR" sz="3600" b="1" dirty="0">
                  <a:solidFill>
                    <a:schemeClr val="tx2"/>
                  </a:solidFill>
                  <a:latin typeface="Times New Roman" pitchFamily="18" charset="0"/>
                </a:rPr>
              </a:br>
              <a:endParaRPr kumimoji="0" lang="en-GB" altLang="ko-KR" sz="3600" b="1" dirty="0">
                <a:solidFill>
                  <a:schemeClr val="tx2"/>
                </a:solidFill>
                <a:latin typeface="Times New Roman" pitchFamily="18" charset="0"/>
              </a:endParaRPr>
            </a:p>
          </p:txBody>
        </p:sp>
        <p:sp>
          <p:nvSpPr>
            <p:cNvPr id="7177" name="Oval 25"/>
            <p:cNvSpPr>
              <a:spLocks noChangeArrowheads="1"/>
            </p:cNvSpPr>
            <p:nvPr/>
          </p:nvSpPr>
          <p:spPr bwMode="auto">
            <a:xfrm>
              <a:off x="3862388" y="3070225"/>
              <a:ext cx="1663700" cy="1620838"/>
            </a:xfrm>
            <a:prstGeom prst="ellipse">
              <a:avLst/>
            </a:prstGeom>
            <a:solidFill>
              <a:srgbClr val="FFAA2D"/>
            </a:solidFill>
            <a:ln w="9525">
              <a:noFill/>
              <a:round/>
              <a:headEnd type="none" w="sm" len="sm"/>
              <a:tailEnd type="none" w="sm" len="sm"/>
            </a:ln>
          </p:spPr>
          <p:txBody>
            <a:bodyPr wrap="none" anchor="ctr"/>
            <a:lstStyle/>
            <a:p>
              <a:pPr eaLnBrk="0" latinLnBrk="0" hangingPunct="0"/>
              <a:endParaRPr lang="ko-KR" altLang="en-US"/>
            </a:p>
          </p:txBody>
        </p:sp>
        <p:sp>
          <p:nvSpPr>
            <p:cNvPr id="7178" name="Text Box 26"/>
            <p:cNvSpPr txBox="1">
              <a:spLocks noChangeArrowheads="1"/>
            </p:cNvSpPr>
            <p:nvPr/>
          </p:nvSpPr>
          <p:spPr bwMode="auto">
            <a:xfrm>
              <a:off x="3835400" y="3486150"/>
              <a:ext cx="1744663" cy="701675"/>
            </a:xfrm>
            <a:prstGeom prst="rect">
              <a:avLst/>
            </a:prstGeom>
            <a:noFill/>
            <a:ln w="9525">
              <a:noFill/>
              <a:miter lim="800000"/>
              <a:headEnd type="none" w="sm" len="sm"/>
              <a:tailEnd type="none" w="sm" len="sm"/>
            </a:ln>
          </p:spPr>
          <p:txBody>
            <a:bodyPr>
              <a:spAutoFit/>
            </a:bodyPr>
            <a:lstStyle/>
            <a:p>
              <a:pPr algn="ctr" eaLnBrk="0" latinLnBrk="0" hangingPunct="0">
                <a:spcBef>
                  <a:spcPct val="50000"/>
                </a:spcBef>
              </a:pPr>
              <a:r>
                <a:rPr lang="en-US" altLang="ko-KR" b="1">
                  <a:solidFill>
                    <a:schemeClr val="bg2"/>
                  </a:solidFill>
                  <a:latin typeface="Arial" pitchFamily="34" charset="0"/>
                </a:rPr>
                <a:t>Software Architecture</a:t>
              </a:r>
            </a:p>
          </p:txBody>
        </p:sp>
        <p:sp>
          <p:nvSpPr>
            <p:cNvPr id="7179" name="Text Box 27"/>
            <p:cNvSpPr txBox="1">
              <a:spLocks noChangeArrowheads="1"/>
            </p:cNvSpPr>
            <p:nvPr/>
          </p:nvSpPr>
          <p:spPr bwMode="auto">
            <a:xfrm>
              <a:off x="7202488" y="3379788"/>
              <a:ext cx="1631950" cy="641350"/>
            </a:xfrm>
            <a:prstGeom prst="rect">
              <a:avLst/>
            </a:prstGeom>
            <a:noFill/>
            <a:ln w="9525">
              <a:noFill/>
              <a:miter lim="800000"/>
              <a:headEnd type="none" w="sm" len="sm"/>
              <a:tailEnd type="none" w="sm" len="sm"/>
            </a:ln>
          </p:spPr>
          <p:txBody>
            <a:bodyPr>
              <a:spAutoFit/>
            </a:bodyPr>
            <a:lstStyle/>
            <a:p>
              <a:pPr algn="ctr" eaLnBrk="0" latinLnBrk="0" hangingPunct="0"/>
              <a:r>
                <a:rPr lang="en-US" altLang="ko-KR" sz="1800" b="1">
                  <a:solidFill>
                    <a:schemeClr val="bg2"/>
                  </a:solidFill>
                  <a:latin typeface="Arial" pitchFamily="34" charset="0"/>
                </a:rPr>
                <a:t>Software Quality</a:t>
              </a:r>
            </a:p>
          </p:txBody>
        </p:sp>
        <p:sp>
          <p:nvSpPr>
            <p:cNvPr id="7180" name="AutoShape 28"/>
            <p:cNvSpPr>
              <a:spLocks noChangeArrowheads="1"/>
            </p:cNvSpPr>
            <p:nvPr/>
          </p:nvSpPr>
          <p:spPr bwMode="auto">
            <a:xfrm rot="5400000">
              <a:off x="5895181" y="3613944"/>
              <a:ext cx="1071563" cy="1527175"/>
            </a:xfrm>
            <a:prstGeom prst="upArrow">
              <a:avLst>
                <a:gd name="adj1" fmla="val 50000"/>
                <a:gd name="adj2" fmla="val 35630"/>
              </a:avLst>
            </a:prstGeom>
            <a:solidFill>
              <a:srgbClr val="FFFF99"/>
            </a:solidFill>
            <a:ln w="9525">
              <a:noFill/>
              <a:miter lim="800000"/>
              <a:headEnd type="none" w="sm" len="sm"/>
              <a:tailEnd type="none" w="sm" len="sm"/>
            </a:ln>
          </p:spPr>
          <p:txBody>
            <a:bodyPr wrap="none" anchor="ctr"/>
            <a:lstStyle/>
            <a:p>
              <a:pPr eaLnBrk="0" latinLnBrk="0" hangingPunct="0"/>
              <a:endParaRPr lang="ko-KR" altLang="en-US"/>
            </a:p>
          </p:txBody>
        </p:sp>
        <p:sp>
          <p:nvSpPr>
            <p:cNvPr id="7181" name="Text Box 29"/>
            <p:cNvSpPr txBox="1">
              <a:spLocks noChangeArrowheads="1"/>
            </p:cNvSpPr>
            <p:nvPr/>
          </p:nvSpPr>
          <p:spPr bwMode="auto">
            <a:xfrm>
              <a:off x="5508625" y="4070350"/>
              <a:ext cx="1631950" cy="581025"/>
            </a:xfrm>
            <a:prstGeom prst="rect">
              <a:avLst/>
            </a:prstGeom>
            <a:noFill/>
            <a:ln w="9525">
              <a:noFill/>
              <a:miter lim="800000"/>
              <a:headEnd type="none" w="sm" len="sm"/>
              <a:tailEnd type="none" w="sm" len="sm"/>
            </a:ln>
          </p:spPr>
          <p:txBody>
            <a:bodyPr>
              <a:spAutoFit/>
            </a:bodyPr>
            <a:lstStyle/>
            <a:p>
              <a:pPr algn="ctr" eaLnBrk="0" latinLnBrk="0" hangingPunct="0">
                <a:spcBef>
                  <a:spcPct val="50000"/>
                </a:spcBef>
              </a:pPr>
              <a:r>
                <a:rPr lang="en-US" altLang="ko-KR" sz="1600" b="1">
                  <a:solidFill>
                    <a:srgbClr val="100002"/>
                  </a:solidFill>
                  <a:latin typeface="Times New Roman" pitchFamily="18" charset="0"/>
                </a:rPr>
                <a:t>Architecture-based Testing</a:t>
              </a:r>
            </a:p>
          </p:txBody>
        </p:sp>
        <p:sp>
          <p:nvSpPr>
            <p:cNvPr id="7182" name="AutoShape 30"/>
            <p:cNvSpPr>
              <a:spLocks noChangeArrowheads="1"/>
            </p:cNvSpPr>
            <p:nvPr/>
          </p:nvSpPr>
          <p:spPr bwMode="auto">
            <a:xfrm rot="-5400000">
              <a:off x="2234407" y="2369344"/>
              <a:ext cx="1071562" cy="1847850"/>
            </a:xfrm>
            <a:prstGeom prst="upArrow">
              <a:avLst>
                <a:gd name="adj1" fmla="val 50000"/>
                <a:gd name="adj2" fmla="val 43111"/>
              </a:avLst>
            </a:prstGeom>
            <a:solidFill>
              <a:srgbClr val="FFFF99"/>
            </a:solidFill>
            <a:ln w="9525">
              <a:noFill/>
              <a:miter lim="800000"/>
              <a:headEnd type="none" w="sm" len="sm"/>
              <a:tailEnd type="none" w="sm" len="sm"/>
            </a:ln>
          </p:spPr>
          <p:txBody>
            <a:bodyPr wrap="none" anchor="ctr"/>
            <a:lstStyle/>
            <a:p>
              <a:pPr eaLnBrk="0" latinLnBrk="0" hangingPunct="0"/>
              <a:endParaRPr lang="ko-KR" altLang="en-US"/>
            </a:p>
          </p:txBody>
        </p:sp>
        <p:sp>
          <p:nvSpPr>
            <p:cNvPr id="7183" name="AutoShape 32"/>
            <p:cNvSpPr>
              <a:spLocks noChangeArrowheads="1"/>
            </p:cNvSpPr>
            <p:nvPr/>
          </p:nvSpPr>
          <p:spPr bwMode="auto">
            <a:xfrm rot="-5400000">
              <a:off x="2233612" y="3421063"/>
              <a:ext cx="1071563" cy="1830388"/>
            </a:xfrm>
            <a:prstGeom prst="upArrow">
              <a:avLst>
                <a:gd name="adj1" fmla="val 50000"/>
                <a:gd name="adj2" fmla="val 42704"/>
              </a:avLst>
            </a:prstGeom>
            <a:solidFill>
              <a:srgbClr val="FFFF99"/>
            </a:solidFill>
            <a:ln w="9525">
              <a:noFill/>
              <a:miter lim="800000"/>
              <a:headEnd type="none" w="sm" len="sm"/>
              <a:tailEnd type="none" w="sm" len="sm"/>
            </a:ln>
          </p:spPr>
          <p:txBody>
            <a:bodyPr wrap="none" anchor="ctr"/>
            <a:lstStyle/>
            <a:p>
              <a:pPr eaLnBrk="0" latinLnBrk="0" hangingPunct="0"/>
              <a:endParaRPr lang="ko-KR" altLang="en-US"/>
            </a:p>
          </p:txBody>
        </p:sp>
        <p:sp>
          <p:nvSpPr>
            <p:cNvPr id="7184" name="AutoShape 34"/>
            <p:cNvSpPr>
              <a:spLocks noChangeArrowheads="1"/>
            </p:cNvSpPr>
            <p:nvPr/>
          </p:nvSpPr>
          <p:spPr bwMode="auto">
            <a:xfrm rot="5400000">
              <a:off x="5902326" y="2546350"/>
              <a:ext cx="1071562" cy="1557337"/>
            </a:xfrm>
            <a:prstGeom prst="upArrow">
              <a:avLst>
                <a:gd name="adj1" fmla="val 50000"/>
                <a:gd name="adj2" fmla="val 36333"/>
              </a:avLst>
            </a:prstGeom>
            <a:solidFill>
              <a:srgbClr val="FFFF99"/>
            </a:solidFill>
            <a:ln w="9525">
              <a:noFill/>
              <a:miter lim="800000"/>
              <a:headEnd type="none" w="sm" len="sm"/>
              <a:tailEnd type="none" w="sm" len="sm"/>
            </a:ln>
          </p:spPr>
          <p:txBody>
            <a:bodyPr wrap="none" anchor="ctr"/>
            <a:lstStyle/>
            <a:p>
              <a:pPr eaLnBrk="0" latinLnBrk="0" hangingPunct="0"/>
              <a:endParaRPr lang="ko-KR" altLang="en-US"/>
            </a:p>
          </p:txBody>
        </p:sp>
        <p:sp>
          <p:nvSpPr>
            <p:cNvPr id="7185" name="Text Box 35"/>
            <p:cNvSpPr txBox="1">
              <a:spLocks noChangeArrowheads="1"/>
            </p:cNvSpPr>
            <p:nvPr/>
          </p:nvSpPr>
          <p:spPr bwMode="auto">
            <a:xfrm>
              <a:off x="5454650" y="2989263"/>
              <a:ext cx="1716088" cy="581025"/>
            </a:xfrm>
            <a:prstGeom prst="rect">
              <a:avLst/>
            </a:prstGeom>
            <a:noFill/>
            <a:ln w="9525">
              <a:noFill/>
              <a:miter lim="800000"/>
              <a:headEnd type="none" w="sm" len="sm"/>
              <a:tailEnd type="none" w="sm" len="sm"/>
            </a:ln>
          </p:spPr>
          <p:txBody>
            <a:bodyPr>
              <a:spAutoFit/>
            </a:bodyPr>
            <a:lstStyle/>
            <a:p>
              <a:pPr algn="ctr" eaLnBrk="0" latinLnBrk="0" hangingPunct="0">
                <a:spcBef>
                  <a:spcPct val="50000"/>
                </a:spcBef>
              </a:pPr>
              <a:r>
                <a:rPr lang="en-US" altLang="ko-KR" sz="1600" b="1">
                  <a:solidFill>
                    <a:srgbClr val="100002"/>
                  </a:solidFill>
                  <a:latin typeface="Times New Roman" pitchFamily="18" charset="0"/>
                </a:rPr>
                <a:t>Architectural Analysis </a:t>
              </a:r>
            </a:p>
          </p:txBody>
        </p:sp>
        <p:sp>
          <p:nvSpPr>
            <p:cNvPr id="7186" name="Text Box 37"/>
            <p:cNvSpPr txBox="1">
              <a:spLocks noChangeArrowheads="1"/>
            </p:cNvSpPr>
            <p:nvPr/>
          </p:nvSpPr>
          <p:spPr bwMode="auto">
            <a:xfrm>
              <a:off x="3595688" y="6348413"/>
              <a:ext cx="2206625" cy="366712"/>
            </a:xfrm>
            <a:prstGeom prst="rect">
              <a:avLst/>
            </a:prstGeom>
            <a:noFill/>
            <a:ln w="9525">
              <a:noFill/>
              <a:miter lim="800000"/>
              <a:headEnd type="none" w="sm" len="sm"/>
              <a:tailEnd type="none" w="sm" len="sm"/>
            </a:ln>
          </p:spPr>
          <p:txBody>
            <a:bodyPr>
              <a:spAutoFit/>
            </a:bodyPr>
            <a:lstStyle/>
            <a:p>
              <a:pPr algn="ctr" eaLnBrk="0" latinLnBrk="0" hangingPunct="0">
                <a:spcBef>
                  <a:spcPct val="50000"/>
                </a:spcBef>
              </a:pPr>
              <a:r>
                <a:rPr lang="en-US" altLang="ko-KR" sz="1800" b="1">
                  <a:solidFill>
                    <a:schemeClr val="bg2"/>
                  </a:solidFill>
                  <a:latin typeface="Arial" pitchFamily="34" charset="0"/>
                </a:rPr>
                <a:t>Foundation</a:t>
              </a:r>
            </a:p>
          </p:txBody>
        </p:sp>
        <p:sp>
          <p:nvSpPr>
            <p:cNvPr id="7187" name="Text Box 39"/>
            <p:cNvSpPr txBox="1">
              <a:spLocks noChangeArrowheads="1"/>
            </p:cNvSpPr>
            <p:nvPr/>
          </p:nvSpPr>
          <p:spPr bwMode="auto">
            <a:xfrm>
              <a:off x="7245350" y="4157663"/>
              <a:ext cx="1863725" cy="1374775"/>
            </a:xfrm>
            <a:prstGeom prst="rect">
              <a:avLst/>
            </a:prstGeom>
            <a:noFill/>
            <a:ln w="9525">
              <a:noFill/>
              <a:miter lim="800000"/>
              <a:headEnd type="none" w="sm" len="sm"/>
              <a:tailEnd type="none" w="sm" len="sm"/>
            </a:ln>
          </p:spPr>
          <p:txBody>
            <a:bodyPr>
              <a:spAutoFit/>
            </a:bodyPr>
            <a:lstStyle/>
            <a:p>
              <a:pPr eaLnBrk="0" latinLnBrk="0" hangingPunct="0">
                <a:buFontTx/>
                <a:buChar char="-"/>
              </a:pPr>
              <a:r>
                <a:rPr lang="en-US" altLang="ko-KR" sz="1600" b="1">
                  <a:solidFill>
                    <a:srgbClr val="6699FF"/>
                  </a:solidFill>
                  <a:latin typeface="Times New Roman" pitchFamily="18" charset="0"/>
                </a:rPr>
                <a:t> Evolvability</a:t>
              </a:r>
            </a:p>
            <a:p>
              <a:pPr eaLnBrk="0" latinLnBrk="0" hangingPunct="0">
                <a:buFontTx/>
                <a:buChar char="-"/>
              </a:pPr>
              <a:r>
                <a:rPr lang="en-US" altLang="ko-KR" sz="1600" b="1">
                  <a:solidFill>
                    <a:srgbClr val="6699FF"/>
                  </a:solidFill>
                  <a:latin typeface="Times New Roman" pitchFamily="18" charset="0"/>
                </a:rPr>
                <a:t> Reliability</a:t>
              </a:r>
            </a:p>
            <a:p>
              <a:pPr eaLnBrk="0" latinLnBrk="0" hangingPunct="0">
                <a:buFontTx/>
                <a:buChar char="-"/>
              </a:pPr>
              <a:r>
                <a:rPr lang="en-US" altLang="ko-KR" sz="1600" b="1">
                  <a:solidFill>
                    <a:srgbClr val="6699FF"/>
                  </a:solidFill>
                  <a:latin typeface="Times New Roman" pitchFamily="18" charset="0"/>
                </a:rPr>
                <a:t> Extendibility</a:t>
              </a:r>
            </a:p>
            <a:p>
              <a:pPr eaLnBrk="0" latinLnBrk="0" hangingPunct="0">
                <a:buFontTx/>
                <a:buChar char="-"/>
              </a:pPr>
              <a:r>
                <a:rPr lang="en-US" altLang="ko-KR" sz="1600" b="1">
                  <a:solidFill>
                    <a:srgbClr val="6699FF"/>
                  </a:solidFill>
                  <a:latin typeface="Times New Roman" pitchFamily="18" charset="0"/>
                </a:rPr>
                <a:t> Usability</a:t>
              </a:r>
            </a:p>
            <a:p>
              <a:pPr eaLnBrk="0" latinLnBrk="0" hangingPunct="0">
                <a:buFontTx/>
                <a:buChar char="-"/>
              </a:pPr>
              <a:r>
                <a:rPr lang="en-US" altLang="ko-KR" b="1">
                  <a:solidFill>
                    <a:srgbClr val="6699FF"/>
                  </a:solidFill>
                  <a:latin typeface="Times New Roman" pitchFamily="18" charset="0"/>
                </a:rPr>
                <a:t> …</a:t>
              </a:r>
            </a:p>
          </p:txBody>
        </p:sp>
        <p:sp>
          <p:nvSpPr>
            <p:cNvPr id="7188" name="Text Box 42"/>
            <p:cNvSpPr txBox="1">
              <a:spLocks noChangeArrowheads="1"/>
            </p:cNvSpPr>
            <p:nvPr/>
          </p:nvSpPr>
          <p:spPr bwMode="auto">
            <a:xfrm>
              <a:off x="482600" y="3416300"/>
              <a:ext cx="1577975" cy="641350"/>
            </a:xfrm>
            <a:prstGeom prst="rect">
              <a:avLst/>
            </a:prstGeom>
            <a:noFill/>
            <a:ln w="9525">
              <a:noFill/>
              <a:miter lim="800000"/>
              <a:headEnd type="none" w="sm" len="sm"/>
              <a:tailEnd type="none" w="sm" len="sm"/>
            </a:ln>
          </p:spPr>
          <p:txBody>
            <a:bodyPr>
              <a:spAutoFit/>
            </a:bodyPr>
            <a:lstStyle/>
            <a:p>
              <a:pPr algn="ctr" eaLnBrk="0" latinLnBrk="0" hangingPunct="0"/>
              <a:r>
                <a:rPr lang="en-US" altLang="ko-KR" sz="1800" b="1">
                  <a:solidFill>
                    <a:schemeClr val="bg2"/>
                  </a:solidFill>
                  <a:latin typeface="Arial" pitchFamily="34" charset="0"/>
                </a:rPr>
                <a:t>Software Productivity</a:t>
              </a:r>
            </a:p>
          </p:txBody>
        </p:sp>
        <p:sp>
          <p:nvSpPr>
            <p:cNvPr id="7189" name="Rectangle 44"/>
            <p:cNvSpPr>
              <a:spLocks noChangeArrowheads="1"/>
            </p:cNvSpPr>
            <p:nvPr/>
          </p:nvSpPr>
          <p:spPr bwMode="auto">
            <a:xfrm>
              <a:off x="2692400" y="3460750"/>
              <a:ext cx="488950" cy="457200"/>
            </a:xfrm>
            <a:prstGeom prst="rect">
              <a:avLst/>
            </a:prstGeom>
            <a:noFill/>
            <a:ln w="9525">
              <a:noFill/>
              <a:miter lim="800000"/>
              <a:headEnd type="none" w="sm" len="sm"/>
              <a:tailEnd type="none" w="sm" len="sm"/>
            </a:ln>
          </p:spPr>
          <p:txBody>
            <a:bodyPr wrap="none">
              <a:spAutoFit/>
            </a:bodyPr>
            <a:lstStyle/>
            <a:p>
              <a:pPr eaLnBrk="0" latinLnBrk="0" hangingPunct="0"/>
              <a:r>
                <a:rPr lang="en-US" altLang="ko-KR" sz="2400" b="1">
                  <a:latin typeface="Times New Roman" pitchFamily="18" charset="0"/>
                </a:rPr>
                <a:t>…</a:t>
              </a:r>
            </a:p>
          </p:txBody>
        </p:sp>
        <p:sp>
          <p:nvSpPr>
            <p:cNvPr id="7190" name="Rectangle 45"/>
            <p:cNvSpPr>
              <a:spLocks noChangeArrowheads="1"/>
            </p:cNvSpPr>
            <p:nvPr/>
          </p:nvSpPr>
          <p:spPr bwMode="auto">
            <a:xfrm>
              <a:off x="6094413" y="3505200"/>
              <a:ext cx="488950" cy="457200"/>
            </a:xfrm>
            <a:prstGeom prst="rect">
              <a:avLst/>
            </a:prstGeom>
            <a:noFill/>
            <a:ln w="9525">
              <a:noFill/>
              <a:miter lim="800000"/>
              <a:headEnd type="none" w="sm" len="sm"/>
              <a:tailEnd type="none" w="sm" len="sm"/>
            </a:ln>
          </p:spPr>
          <p:txBody>
            <a:bodyPr wrap="none">
              <a:spAutoFit/>
            </a:bodyPr>
            <a:lstStyle/>
            <a:p>
              <a:pPr eaLnBrk="0" latinLnBrk="0" hangingPunct="0"/>
              <a:r>
                <a:rPr lang="en-US" altLang="ko-KR" sz="2400" b="1">
                  <a:latin typeface="Times New Roman" pitchFamily="18" charset="0"/>
                </a:rPr>
                <a:t>…</a:t>
              </a:r>
            </a:p>
          </p:txBody>
        </p:sp>
        <p:sp>
          <p:nvSpPr>
            <p:cNvPr id="7191" name="Rectangle 47"/>
            <p:cNvSpPr>
              <a:spLocks noChangeArrowheads="1"/>
            </p:cNvSpPr>
            <p:nvPr/>
          </p:nvSpPr>
          <p:spPr bwMode="auto">
            <a:xfrm>
              <a:off x="4370388" y="5300663"/>
              <a:ext cx="488950" cy="457200"/>
            </a:xfrm>
            <a:prstGeom prst="rect">
              <a:avLst/>
            </a:prstGeom>
            <a:noFill/>
            <a:ln w="9525">
              <a:noFill/>
              <a:miter lim="800000"/>
              <a:headEnd type="none" w="sm" len="sm"/>
              <a:tailEnd type="none" w="sm" len="sm"/>
            </a:ln>
          </p:spPr>
          <p:txBody>
            <a:bodyPr wrap="none">
              <a:spAutoFit/>
            </a:bodyPr>
            <a:lstStyle/>
            <a:p>
              <a:pPr eaLnBrk="0" latinLnBrk="0" hangingPunct="0"/>
              <a:r>
                <a:rPr lang="en-US" altLang="ko-KR" sz="2400" b="1">
                  <a:latin typeface="Times New Roman" pitchFamily="18" charset="0"/>
                </a:rPr>
                <a:t>…</a:t>
              </a:r>
            </a:p>
          </p:txBody>
        </p:sp>
        <p:sp>
          <p:nvSpPr>
            <p:cNvPr id="7192" name="Oval 50"/>
            <p:cNvSpPr>
              <a:spLocks noChangeArrowheads="1"/>
            </p:cNvSpPr>
            <p:nvPr/>
          </p:nvSpPr>
          <p:spPr bwMode="auto">
            <a:xfrm>
              <a:off x="3563938" y="549275"/>
              <a:ext cx="2087562" cy="792163"/>
            </a:xfrm>
            <a:prstGeom prst="ellipse">
              <a:avLst/>
            </a:prstGeom>
            <a:solidFill>
              <a:srgbClr val="66FFCC"/>
            </a:solidFill>
            <a:ln w="9525">
              <a:noFill/>
              <a:round/>
              <a:headEnd type="none" w="sm" len="sm"/>
              <a:tailEnd type="none" w="sm" len="sm"/>
            </a:ln>
          </p:spPr>
          <p:txBody>
            <a:bodyPr wrap="none" anchor="ctr"/>
            <a:lstStyle/>
            <a:p>
              <a:pPr eaLnBrk="0" latinLnBrk="0" hangingPunct="0"/>
              <a:endParaRPr lang="ko-KR" altLang="en-US"/>
            </a:p>
          </p:txBody>
        </p:sp>
        <p:sp>
          <p:nvSpPr>
            <p:cNvPr id="7193" name="Rectangle 51"/>
            <p:cNvSpPr>
              <a:spLocks noChangeArrowheads="1"/>
            </p:cNvSpPr>
            <p:nvPr/>
          </p:nvSpPr>
          <p:spPr bwMode="auto">
            <a:xfrm>
              <a:off x="3708400" y="620713"/>
              <a:ext cx="1728788" cy="641350"/>
            </a:xfrm>
            <a:prstGeom prst="rect">
              <a:avLst/>
            </a:prstGeom>
            <a:noFill/>
            <a:ln w="9525">
              <a:noFill/>
              <a:miter lim="800000"/>
              <a:headEnd type="none" w="sm" len="sm"/>
              <a:tailEnd type="none" w="sm" len="sm"/>
            </a:ln>
          </p:spPr>
          <p:txBody>
            <a:bodyPr>
              <a:spAutoFit/>
            </a:bodyPr>
            <a:lstStyle/>
            <a:p>
              <a:pPr algn="ctr" eaLnBrk="0" latinLnBrk="0" hangingPunct="0"/>
              <a:r>
                <a:rPr lang="en-US" altLang="ko-KR" sz="1800" b="1">
                  <a:solidFill>
                    <a:schemeClr val="bg2"/>
                  </a:solidFill>
                  <a:latin typeface="Arial" pitchFamily="34" charset="0"/>
                </a:rPr>
                <a:t>Automation &amp;</a:t>
              </a:r>
              <a:r>
                <a:rPr lang="en-US" altLang="ko-KR" sz="1800">
                  <a:latin typeface="Arial" pitchFamily="34" charset="0"/>
                </a:rPr>
                <a:t> </a:t>
              </a:r>
              <a:r>
                <a:rPr lang="en-US" altLang="ko-KR" sz="1800" b="1">
                  <a:solidFill>
                    <a:schemeClr val="bg2"/>
                  </a:solidFill>
                  <a:latin typeface="Arial" pitchFamily="34" charset="0"/>
                </a:rPr>
                <a:t>Intelligence</a:t>
              </a:r>
            </a:p>
          </p:txBody>
        </p:sp>
        <p:sp>
          <p:nvSpPr>
            <p:cNvPr id="7194" name="Text Box 52"/>
            <p:cNvSpPr txBox="1">
              <a:spLocks noChangeArrowheads="1"/>
            </p:cNvSpPr>
            <p:nvPr/>
          </p:nvSpPr>
          <p:spPr bwMode="auto">
            <a:xfrm>
              <a:off x="5724525" y="260350"/>
              <a:ext cx="3024188" cy="1314450"/>
            </a:xfrm>
            <a:prstGeom prst="rect">
              <a:avLst/>
            </a:prstGeom>
            <a:noFill/>
            <a:ln w="9525">
              <a:noFill/>
              <a:miter lim="800000"/>
              <a:headEnd type="none" w="sm" len="sm"/>
              <a:tailEnd type="none" w="sm" len="sm"/>
            </a:ln>
          </p:spPr>
          <p:txBody>
            <a:bodyPr>
              <a:spAutoFit/>
            </a:bodyPr>
            <a:lstStyle/>
            <a:p>
              <a:pPr eaLnBrk="0" latinLnBrk="0" hangingPunct="0"/>
              <a:r>
                <a:rPr lang="en-US" altLang="ko-KR" sz="1600" b="1">
                  <a:solidFill>
                    <a:srgbClr val="6699FF"/>
                  </a:solidFill>
                  <a:latin typeface="Times New Roman" pitchFamily="18" charset="0"/>
                </a:rPr>
                <a:t>- Model Driven  Development</a:t>
              </a:r>
            </a:p>
            <a:p>
              <a:pPr eaLnBrk="0" latinLnBrk="0" hangingPunct="0"/>
              <a:r>
                <a:rPr lang="en-US" altLang="ko-KR" sz="1600" b="1">
                  <a:solidFill>
                    <a:srgbClr val="6699FF"/>
                  </a:solidFill>
                  <a:latin typeface="Times New Roman" pitchFamily="18" charset="0"/>
                </a:rPr>
                <a:t>- Dynamic  Architecture</a:t>
              </a:r>
            </a:p>
            <a:p>
              <a:pPr eaLnBrk="0" latinLnBrk="0" hangingPunct="0">
                <a:buFontTx/>
                <a:buChar char="-"/>
              </a:pPr>
              <a:r>
                <a:rPr lang="en-US" altLang="ko-KR" sz="1600" b="1">
                  <a:solidFill>
                    <a:srgbClr val="6699FF"/>
                  </a:solidFill>
                  <a:latin typeface="Times New Roman" pitchFamily="18" charset="0"/>
                </a:rPr>
                <a:t> Design and Analysis Tools  </a:t>
              </a:r>
            </a:p>
            <a:p>
              <a:pPr eaLnBrk="0" latinLnBrk="0" hangingPunct="0">
                <a:buFontTx/>
                <a:buChar char="-"/>
              </a:pPr>
              <a:r>
                <a:rPr lang="en-US" altLang="ko-KR" sz="1600" b="1">
                  <a:solidFill>
                    <a:srgbClr val="6699FF"/>
                  </a:solidFill>
                  <a:latin typeface="Times New Roman" pitchFamily="18" charset="0"/>
                </a:rPr>
                <a:t> Testing Tools</a:t>
              </a:r>
            </a:p>
            <a:p>
              <a:pPr eaLnBrk="0" latinLnBrk="0" hangingPunct="0"/>
              <a:r>
                <a:rPr lang="en-US" altLang="ko-KR" sz="1600" b="1">
                  <a:solidFill>
                    <a:srgbClr val="6699FF"/>
                  </a:solidFill>
                  <a:latin typeface="Times New Roman" pitchFamily="18" charset="0"/>
                </a:rPr>
                <a:t> . . . </a:t>
              </a:r>
            </a:p>
          </p:txBody>
        </p:sp>
        <p:sp>
          <p:nvSpPr>
            <p:cNvPr id="7195" name="Text Box 54"/>
            <p:cNvSpPr txBox="1">
              <a:spLocks noChangeArrowheads="1"/>
            </p:cNvSpPr>
            <p:nvPr/>
          </p:nvSpPr>
          <p:spPr bwMode="auto">
            <a:xfrm>
              <a:off x="0" y="4652963"/>
              <a:ext cx="2663825" cy="1374775"/>
            </a:xfrm>
            <a:prstGeom prst="rect">
              <a:avLst/>
            </a:prstGeom>
            <a:noFill/>
            <a:ln w="9525">
              <a:noFill/>
              <a:miter lim="800000"/>
              <a:headEnd type="none" w="sm" len="sm"/>
              <a:tailEnd type="none" w="sm" len="sm"/>
            </a:ln>
          </p:spPr>
          <p:txBody>
            <a:bodyPr>
              <a:spAutoFit/>
            </a:bodyPr>
            <a:lstStyle/>
            <a:p>
              <a:pPr eaLnBrk="0" latinLnBrk="0" hangingPunct="0">
                <a:buFontTx/>
                <a:buChar char="-"/>
              </a:pPr>
              <a:r>
                <a:rPr lang="en-US" altLang="ko-KR" sz="1600" b="1">
                  <a:solidFill>
                    <a:srgbClr val="6699FF"/>
                  </a:solidFill>
                  <a:latin typeface="Times New Roman" pitchFamily="18" charset="0"/>
                </a:rPr>
                <a:t> Orthogonal Variability</a:t>
              </a:r>
            </a:p>
            <a:p>
              <a:pPr eaLnBrk="0" latinLnBrk="0" hangingPunct="0"/>
              <a:r>
                <a:rPr lang="en-US" altLang="ko-KR" sz="1600" b="1">
                  <a:solidFill>
                    <a:srgbClr val="6699FF"/>
                  </a:solidFill>
                  <a:latin typeface="Times New Roman" pitchFamily="18" charset="0"/>
                </a:rPr>
                <a:t>Description Language</a:t>
              </a:r>
            </a:p>
            <a:p>
              <a:pPr eaLnBrk="0" latinLnBrk="0" hangingPunct="0">
                <a:buFontTx/>
                <a:buChar char="-"/>
              </a:pPr>
              <a:r>
                <a:rPr lang="en-US" altLang="ko-KR" sz="1600" b="1">
                  <a:solidFill>
                    <a:srgbClr val="6699FF"/>
                  </a:solidFill>
                  <a:latin typeface="Times New Roman" pitchFamily="18" charset="0"/>
                </a:rPr>
                <a:t> PL Architecture Design </a:t>
              </a:r>
            </a:p>
            <a:p>
              <a:pPr eaLnBrk="0" latinLnBrk="0" hangingPunct="0">
                <a:buFontTx/>
                <a:buChar char="-"/>
              </a:pPr>
              <a:r>
                <a:rPr lang="en-US" altLang="ko-KR" sz="1600" b="1">
                  <a:solidFill>
                    <a:srgbClr val="6699FF"/>
                  </a:solidFill>
                  <a:latin typeface="Times New Roman" pitchFamily="18" charset="0"/>
                </a:rPr>
                <a:t> Commonality Analysis</a:t>
              </a:r>
            </a:p>
            <a:p>
              <a:pPr eaLnBrk="0" latinLnBrk="0" hangingPunct="0"/>
              <a:r>
                <a:rPr lang="en-US" altLang="ko-KR" b="1">
                  <a:solidFill>
                    <a:srgbClr val="6699FF"/>
                  </a:solidFill>
                  <a:latin typeface="Times New Roman" pitchFamily="18" charset="0"/>
                </a:rPr>
                <a:t>  …</a:t>
              </a:r>
            </a:p>
          </p:txBody>
        </p:sp>
        <p:sp>
          <p:nvSpPr>
            <p:cNvPr id="7196" name="AutoShape 55"/>
            <p:cNvSpPr>
              <a:spLocks noChangeArrowheads="1"/>
            </p:cNvSpPr>
            <p:nvPr/>
          </p:nvSpPr>
          <p:spPr bwMode="auto">
            <a:xfrm>
              <a:off x="3563938" y="1341438"/>
              <a:ext cx="1071562" cy="1655762"/>
            </a:xfrm>
            <a:prstGeom prst="upArrow">
              <a:avLst>
                <a:gd name="adj1" fmla="val 50000"/>
                <a:gd name="adj2" fmla="val 38630"/>
              </a:avLst>
            </a:prstGeom>
            <a:solidFill>
              <a:srgbClr val="FFFF99"/>
            </a:solidFill>
            <a:ln w="9525">
              <a:solidFill>
                <a:srgbClr val="FFFF66"/>
              </a:solidFill>
              <a:miter lim="800000"/>
              <a:headEnd type="none" w="sm" len="sm"/>
              <a:tailEnd type="none" w="sm" len="sm"/>
            </a:ln>
          </p:spPr>
          <p:txBody>
            <a:bodyPr wrap="none" anchor="ctr"/>
            <a:lstStyle/>
            <a:p>
              <a:pPr eaLnBrk="0" latinLnBrk="0" hangingPunct="0"/>
              <a:endParaRPr lang="ko-KR" altLang="en-US"/>
            </a:p>
          </p:txBody>
        </p:sp>
        <p:sp>
          <p:nvSpPr>
            <p:cNvPr id="7197" name="Text Box 56"/>
            <p:cNvSpPr txBox="1">
              <a:spLocks noChangeArrowheads="1"/>
            </p:cNvSpPr>
            <p:nvPr/>
          </p:nvSpPr>
          <p:spPr bwMode="auto">
            <a:xfrm rot="-5400000">
              <a:off x="3240087" y="2025651"/>
              <a:ext cx="1800225" cy="431800"/>
            </a:xfrm>
            <a:prstGeom prst="rect">
              <a:avLst/>
            </a:prstGeom>
            <a:noFill/>
            <a:ln w="9525">
              <a:noFill/>
              <a:miter lim="800000"/>
              <a:headEnd type="none" w="sm" len="sm"/>
              <a:tailEnd type="none" w="sm" len="sm"/>
            </a:ln>
          </p:spPr>
          <p:txBody>
            <a:bodyPr>
              <a:spAutoFit/>
            </a:bodyPr>
            <a:lstStyle/>
            <a:p>
              <a:pPr algn="ctr" eaLnBrk="0" latinLnBrk="0" hangingPunct="0">
                <a:lnSpc>
                  <a:spcPct val="80000"/>
                </a:lnSpc>
              </a:pPr>
              <a:r>
                <a:rPr lang="en-US" altLang="ko-KR" sz="1400" b="1">
                  <a:solidFill>
                    <a:srgbClr val="100002"/>
                  </a:solidFill>
                  <a:latin typeface="Times New Roman" pitchFamily="18" charset="0"/>
                </a:rPr>
                <a:t>Architecture-based </a:t>
              </a:r>
            </a:p>
            <a:p>
              <a:pPr algn="ctr" eaLnBrk="0" latinLnBrk="0" hangingPunct="0">
                <a:lnSpc>
                  <a:spcPct val="80000"/>
                </a:lnSpc>
              </a:pPr>
              <a:r>
                <a:rPr lang="en-US" altLang="ko-KR" sz="1400" b="1">
                  <a:solidFill>
                    <a:srgbClr val="100002"/>
                  </a:solidFill>
                  <a:latin typeface="Times New Roman" pitchFamily="18" charset="0"/>
                </a:rPr>
                <a:t>Evolution</a:t>
              </a:r>
            </a:p>
          </p:txBody>
        </p:sp>
        <p:sp>
          <p:nvSpPr>
            <p:cNvPr id="7198" name="AutoShape 61"/>
            <p:cNvSpPr>
              <a:spLocks noChangeArrowheads="1"/>
            </p:cNvSpPr>
            <p:nvPr/>
          </p:nvSpPr>
          <p:spPr bwMode="auto">
            <a:xfrm>
              <a:off x="4643438" y="1341438"/>
              <a:ext cx="1071562" cy="1655762"/>
            </a:xfrm>
            <a:prstGeom prst="upArrow">
              <a:avLst>
                <a:gd name="adj1" fmla="val 50000"/>
                <a:gd name="adj2" fmla="val 38630"/>
              </a:avLst>
            </a:prstGeom>
            <a:solidFill>
              <a:srgbClr val="FFFF99"/>
            </a:solidFill>
            <a:ln w="9525">
              <a:noFill/>
              <a:miter lim="800000"/>
              <a:headEnd type="none" w="sm" len="sm"/>
              <a:tailEnd type="none" w="sm" len="sm"/>
            </a:ln>
          </p:spPr>
          <p:txBody>
            <a:bodyPr wrap="none" anchor="ctr"/>
            <a:lstStyle/>
            <a:p>
              <a:pPr eaLnBrk="0" latinLnBrk="0" hangingPunct="0"/>
              <a:endParaRPr lang="ko-KR" altLang="en-US"/>
            </a:p>
          </p:txBody>
        </p:sp>
        <p:sp>
          <p:nvSpPr>
            <p:cNvPr id="7199" name="AutoShape 62"/>
            <p:cNvSpPr>
              <a:spLocks noChangeArrowheads="1"/>
            </p:cNvSpPr>
            <p:nvPr/>
          </p:nvSpPr>
          <p:spPr bwMode="auto">
            <a:xfrm>
              <a:off x="3571875" y="4652963"/>
              <a:ext cx="1071563" cy="1527175"/>
            </a:xfrm>
            <a:prstGeom prst="upArrow">
              <a:avLst>
                <a:gd name="adj1" fmla="val 50000"/>
                <a:gd name="adj2" fmla="val 35630"/>
              </a:avLst>
            </a:prstGeom>
            <a:solidFill>
              <a:srgbClr val="FFFF99"/>
            </a:solidFill>
            <a:ln w="9525">
              <a:noFill/>
              <a:miter lim="800000"/>
              <a:headEnd type="none" w="sm" len="sm"/>
              <a:tailEnd type="none" w="sm" len="sm"/>
            </a:ln>
          </p:spPr>
          <p:txBody>
            <a:bodyPr wrap="none" anchor="ctr"/>
            <a:lstStyle/>
            <a:p>
              <a:pPr eaLnBrk="0" latinLnBrk="0" hangingPunct="0"/>
              <a:endParaRPr lang="ko-KR" altLang="en-US"/>
            </a:p>
          </p:txBody>
        </p:sp>
        <p:sp>
          <p:nvSpPr>
            <p:cNvPr id="7200" name="AutoShape 63"/>
            <p:cNvSpPr>
              <a:spLocks noChangeArrowheads="1"/>
            </p:cNvSpPr>
            <p:nvPr/>
          </p:nvSpPr>
          <p:spPr bwMode="auto">
            <a:xfrm>
              <a:off x="4652963" y="4652963"/>
              <a:ext cx="1143000" cy="1527175"/>
            </a:xfrm>
            <a:prstGeom prst="upArrow">
              <a:avLst>
                <a:gd name="adj1" fmla="val 50000"/>
                <a:gd name="adj2" fmla="val 33403"/>
              </a:avLst>
            </a:prstGeom>
            <a:solidFill>
              <a:srgbClr val="FFFF99"/>
            </a:solidFill>
            <a:ln w="9525">
              <a:noFill/>
              <a:miter lim="800000"/>
              <a:headEnd type="none" w="sm" len="sm"/>
              <a:tailEnd type="none" w="sm" len="sm"/>
            </a:ln>
          </p:spPr>
          <p:txBody>
            <a:bodyPr wrap="none" anchor="ctr"/>
            <a:lstStyle/>
            <a:p>
              <a:pPr eaLnBrk="0" latinLnBrk="0" hangingPunct="0"/>
              <a:endParaRPr lang="ko-KR" altLang="en-US"/>
            </a:p>
          </p:txBody>
        </p:sp>
        <p:sp>
          <p:nvSpPr>
            <p:cNvPr id="7201" name="Text Box 33"/>
            <p:cNvSpPr txBox="1">
              <a:spLocks noChangeArrowheads="1"/>
            </p:cNvSpPr>
            <p:nvPr/>
          </p:nvSpPr>
          <p:spPr bwMode="auto">
            <a:xfrm>
              <a:off x="1908175" y="2995613"/>
              <a:ext cx="1860550" cy="581025"/>
            </a:xfrm>
            <a:prstGeom prst="rect">
              <a:avLst/>
            </a:prstGeom>
            <a:noFill/>
            <a:ln w="9525">
              <a:noFill/>
              <a:miter lim="800000"/>
              <a:headEnd type="none" w="sm" len="sm"/>
              <a:tailEnd type="none" w="sm" len="sm"/>
            </a:ln>
          </p:spPr>
          <p:txBody>
            <a:bodyPr>
              <a:spAutoFit/>
            </a:bodyPr>
            <a:lstStyle/>
            <a:p>
              <a:pPr algn="ctr" eaLnBrk="0" latinLnBrk="0" hangingPunct="0">
                <a:spcBef>
                  <a:spcPct val="50000"/>
                </a:spcBef>
              </a:pPr>
              <a:r>
                <a:rPr lang="en-US" altLang="ko-KR" sz="1600" b="1">
                  <a:solidFill>
                    <a:srgbClr val="100002"/>
                  </a:solidFill>
                  <a:latin typeface="Times New Roman" pitchFamily="18" charset="0"/>
                </a:rPr>
                <a:t>Architecture for Product Line</a:t>
              </a:r>
            </a:p>
          </p:txBody>
        </p:sp>
        <p:sp>
          <p:nvSpPr>
            <p:cNvPr id="7202" name="Text Box 66"/>
            <p:cNvSpPr txBox="1">
              <a:spLocks noChangeArrowheads="1"/>
            </p:cNvSpPr>
            <p:nvPr/>
          </p:nvSpPr>
          <p:spPr bwMode="auto">
            <a:xfrm rot="-5400000">
              <a:off x="4241800" y="1947863"/>
              <a:ext cx="1870075" cy="517525"/>
            </a:xfrm>
            <a:prstGeom prst="rect">
              <a:avLst/>
            </a:prstGeom>
            <a:noFill/>
            <a:ln w="9525">
              <a:noFill/>
              <a:miter lim="800000"/>
              <a:headEnd type="none" w="sm" len="sm"/>
              <a:tailEnd type="none" w="sm" len="sm"/>
            </a:ln>
          </p:spPr>
          <p:txBody>
            <a:bodyPr>
              <a:spAutoFit/>
            </a:bodyPr>
            <a:lstStyle/>
            <a:p>
              <a:pPr algn="ctr" eaLnBrk="0" latinLnBrk="0" hangingPunct="0">
                <a:spcBef>
                  <a:spcPct val="50000"/>
                </a:spcBef>
              </a:pPr>
              <a:r>
                <a:rPr lang="en-US" altLang="ko-KR" sz="1400" b="1">
                  <a:solidFill>
                    <a:srgbClr val="100002"/>
                  </a:solidFill>
                  <a:latin typeface="Times New Roman" pitchFamily="18" charset="0"/>
                </a:rPr>
                <a:t>Architecture-based Adaptation</a:t>
              </a:r>
            </a:p>
          </p:txBody>
        </p:sp>
        <p:sp>
          <p:nvSpPr>
            <p:cNvPr id="7203" name="Text Box 67"/>
            <p:cNvSpPr txBox="1">
              <a:spLocks noChangeArrowheads="1"/>
            </p:cNvSpPr>
            <p:nvPr/>
          </p:nvSpPr>
          <p:spPr bwMode="auto">
            <a:xfrm rot="16200000" flipV="1">
              <a:off x="3276600" y="5251450"/>
              <a:ext cx="1631950" cy="482600"/>
            </a:xfrm>
            <a:prstGeom prst="rect">
              <a:avLst/>
            </a:prstGeom>
            <a:noFill/>
            <a:ln w="9525">
              <a:noFill/>
              <a:miter lim="800000"/>
              <a:headEnd type="none" w="sm" len="sm"/>
              <a:tailEnd type="none" w="sm" len="sm"/>
            </a:ln>
          </p:spPr>
          <p:txBody>
            <a:bodyPr>
              <a:spAutoFit/>
            </a:bodyPr>
            <a:lstStyle/>
            <a:p>
              <a:pPr algn="ctr" eaLnBrk="0" latinLnBrk="0" hangingPunct="0">
                <a:lnSpc>
                  <a:spcPct val="80000"/>
                </a:lnSpc>
              </a:pPr>
              <a:r>
                <a:rPr lang="en-US" altLang="ko-KR" sz="1600" b="1">
                  <a:solidFill>
                    <a:srgbClr val="100002"/>
                  </a:solidFill>
                  <a:latin typeface="Times New Roman" pitchFamily="18" charset="0"/>
                </a:rPr>
                <a:t>Architecture</a:t>
              </a:r>
            </a:p>
            <a:p>
              <a:pPr algn="ctr" eaLnBrk="0" latinLnBrk="0" hangingPunct="0">
                <a:lnSpc>
                  <a:spcPct val="80000"/>
                </a:lnSpc>
              </a:pPr>
              <a:r>
                <a:rPr lang="en-US" altLang="ko-KR" sz="1600" b="1">
                  <a:solidFill>
                    <a:srgbClr val="100002"/>
                  </a:solidFill>
                  <a:latin typeface="Times New Roman" pitchFamily="18" charset="0"/>
                </a:rPr>
                <a:t>Design</a:t>
              </a:r>
            </a:p>
          </p:txBody>
        </p:sp>
        <p:sp>
          <p:nvSpPr>
            <p:cNvPr id="7204" name="Text Box 68"/>
            <p:cNvSpPr txBox="1">
              <a:spLocks noChangeArrowheads="1"/>
            </p:cNvSpPr>
            <p:nvPr/>
          </p:nvSpPr>
          <p:spPr bwMode="auto">
            <a:xfrm rot="5400000">
              <a:off x="4391819" y="5191919"/>
              <a:ext cx="1631950" cy="601662"/>
            </a:xfrm>
            <a:prstGeom prst="rect">
              <a:avLst/>
            </a:prstGeom>
            <a:noFill/>
            <a:ln w="9525">
              <a:noFill/>
              <a:miter lim="800000"/>
              <a:headEnd type="none" w="sm" len="sm"/>
              <a:tailEnd type="none" w="sm" len="sm"/>
            </a:ln>
          </p:spPr>
          <p:txBody>
            <a:bodyPr>
              <a:spAutoFit/>
            </a:bodyPr>
            <a:lstStyle/>
            <a:p>
              <a:pPr algn="ctr" eaLnBrk="0" latinLnBrk="0" hangingPunct="0">
                <a:lnSpc>
                  <a:spcPct val="80000"/>
                </a:lnSpc>
              </a:pPr>
              <a:r>
                <a:rPr lang="en-US" altLang="ko-KR" sz="1400" b="1">
                  <a:solidFill>
                    <a:srgbClr val="100002"/>
                  </a:solidFill>
                  <a:latin typeface="Times New Roman" pitchFamily="18" charset="0"/>
                </a:rPr>
                <a:t>Architecture Description</a:t>
              </a:r>
            </a:p>
            <a:p>
              <a:pPr algn="ctr" eaLnBrk="0" latinLnBrk="0" hangingPunct="0">
                <a:lnSpc>
                  <a:spcPct val="80000"/>
                </a:lnSpc>
              </a:pPr>
              <a:r>
                <a:rPr lang="en-US" altLang="ko-KR" sz="1400" b="1">
                  <a:solidFill>
                    <a:srgbClr val="100002"/>
                  </a:solidFill>
                  <a:latin typeface="Times New Roman" pitchFamily="18" charset="0"/>
                </a:rPr>
                <a:t>Language</a:t>
              </a:r>
            </a:p>
          </p:txBody>
        </p:sp>
        <p:sp>
          <p:nvSpPr>
            <p:cNvPr id="7205" name="Rectangle 71"/>
            <p:cNvSpPr>
              <a:spLocks noChangeArrowheads="1"/>
            </p:cNvSpPr>
            <p:nvPr/>
          </p:nvSpPr>
          <p:spPr bwMode="auto">
            <a:xfrm>
              <a:off x="4356100" y="1916113"/>
              <a:ext cx="488950" cy="457200"/>
            </a:xfrm>
            <a:prstGeom prst="rect">
              <a:avLst/>
            </a:prstGeom>
            <a:noFill/>
            <a:ln w="9525">
              <a:noFill/>
              <a:miter lim="800000"/>
              <a:headEnd type="none" w="sm" len="sm"/>
              <a:tailEnd type="none" w="sm" len="sm"/>
            </a:ln>
          </p:spPr>
          <p:txBody>
            <a:bodyPr wrap="none">
              <a:spAutoFit/>
            </a:bodyPr>
            <a:lstStyle/>
            <a:p>
              <a:pPr eaLnBrk="0" latinLnBrk="0" hangingPunct="0"/>
              <a:r>
                <a:rPr lang="en-US" altLang="ko-KR" sz="2400" b="1">
                  <a:latin typeface="Times New Roman" pitchFamily="18" charset="0"/>
                </a:rPr>
                <a:t>…</a:t>
              </a:r>
            </a:p>
          </p:txBody>
        </p:sp>
        <p:sp>
          <p:nvSpPr>
            <p:cNvPr id="7206" name="Text Box 31"/>
            <p:cNvSpPr txBox="1">
              <a:spLocks noChangeArrowheads="1"/>
            </p:cNvSpPr>
            <p:nvPr/>
          </p:nvSpPr>
          <p:spPr bwMode="auto">
            <a:xfrm>
              <a:off x="1836738" y="4005263"/>
              <a:ext cx="1995487" cy="581025"/>
            </a:xfrm>
            <a:prstGeom prst="rect">
              <a:avLst/>
            </a:prstGeom>
            <a:noFill/>
            <a:ln w="9525">
              <a:noFill/>
              <a:miter lim="800000"/>
              <a:headEnd type="none" w="sm" len="sm"/>
              <a:tailEnd type="none" w="sm" len="sm"/>
            </a:ln>
          </p:spPr>
          <p:txBody>
            <a:bodyPr>
              <a:spAutoFit/>
            </a:bodyPr>
            <a:lstStyle/>
            <a:p>
              <a:pPr algn="ctr" eaLnBrk="0" latinLnBrk="0" hangingPunct="0">
                <a:spcBef>
                  <a:spcPct val="50000"/>
                </a:spcBef>
              </a:pPr>
              <a:r>
                <a:rPr lang="en-US" altLang="ko-KR" sz="1600" b="1">
                  <a:solidFill>
                    <a:srgbClr val="100002"/>
                  </a:solidFill>
                  <a:latin typeface="Times New Roman" pitchFamily="18" charset="0"/>
                </a:rPr>
                <a:t>Component-Based Development</a:t>
              </a:r>
            </a:p>
          </p:txBody>
        </p:sp>
      </p:gr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04800" y="188913"/>
            <a:ext cx="8534400" cy="762000"/>
          </a:xfrm>
        </p:spPr>
        <p:txBody>
          <a:bodyPr/>
          <a:lstStyle/>
          <a:p>
            <a:pPr eaLnBrk="1" hangingPunct="1"/>
            <a:r>
              <a:rPr lang="en-GB" altLang="ko-KR" sz="3600" b="1" dirty="0" smtClean="0">
                <a:latin typeface="Times New Roman" pitchFamily="18" charset="0"/>
              </a:rPr>
              <a:t>Research </a:t>
            </a:r>
            <a:r>
              <a:rPr lang="en-US" altLang="ko-KR" sz="3600" b="1" dirty="0" smtClean="0">
                <a:latin typeface="Times New Roman" pitchFamily="18" charset="0"/>
              </a:rPr>
              <a:t>Directions of </a:t>
            </a:r>
            <a:r>
              <a:rPr lang="en-GB" altLang="ko-KR" sz="3600" b="1" dirty="0" smtClean="0">
                <a:latin typeface="Times New Roman" pitchFamily="18" charset="0"/>
              </a:rPr>
              <a:t>SA Lab </a:t>
            </a:r>
            <a:endParaRPr kumimoji="1" lang="en-US" altLang="ko-KR" sz="2800" b="1" dirty="0" smtClean="0">
              <a:solidFill>
                <a:srgbClr val="FFFF00"/>
              </a:solidFill>
              <a:latin typeface="Arial" pitchFamily="34" charset="0"/>
              <a:ea typeface="휴먼둥근헤드라인" pitchFamily="18" charset="-127"/>
            </a:endParaRPr>
          </a:p>
        </p:txBody>
      </p:sp>
      <p:grpSp>
        <p:nvGrpSpPr>
          <p:cNvPr id="8195" name="Group 3"/>
          <p:cNvGrpSpPr>
            <a:grpSpLocks noChangeAspect="1"/>
          </p:cNvGrpSpPr>
          <p:nvPr/>
        </p:nvGrpSpPr>
        <p:grpSpPr bwMode="auto">
          <a:xfrm>
            <a:off x="0" y="1557338"/>
            <a:ext cx="9144001" cy="5300662"/>
            <a:chOff x="1702" y="1503"/>
            <a:chExt cx="8720" cy="5712"/>
          </a:xfrm>
        </p:grpSpPr>
        <p:sp>
          <p:nvSpPr>
            <p:cNvPr id="8201" name="AutoShape 4"/>
            <p:cNvSpPr>
              <a:spLocks noChangeAspect="1" noChangeArrowheads="1"/>
            </p:cNvSpPr>
            <p:nvPr/>
          </p:nvSpPr>
          <p:spPr bwMode="auto">
            <a:xfrm>
              <a:off x="1702" y="1503"/>
              <a:ext cx="8720" cy="5712"/>
            </a:xfrm>
            <a:prstGeom prst="rect">
              <a:avLst/>
            </a:prstGeom>
            <a:noFill/>
            <a:ln w="9525">
              <a:noFill/>
              <a:miter lim="800000"/>
              <a:headEnd/>
              <a:tailEnd/>
            </a:ln>
          </p:spPr>
          <p:txBody>
            <a:bodyPr/>
            <a:lstStyle/>
            <a:p>
              <a:pPr eaLnBrk="0" latinLnBrk="0" hangingPunct="0"/>
              <a:endParaRPr lang="ko-KR" altLang="ko-KR" sz="1200" b="1">
                <a:solidFill>
                  <a:schemeClr val="bg2"/>
                </a:solidFill>
                <a:latin typeface="Arial" pitchFamily="34" charset="0"/>
              </a:endParaRPr>
            </a:p>
          </p:txBody>
        </p:sp>
        <p:sp>
          <p:nvSpPr>
            <p:cNvPr id="8202" name="Line 5"/>
            <p:cNvSpPr>
              <a:spLocks noChangeShapeType="1"/>
            </p:cNvSpPr>
            <p:nvPr/>
          </p:nvSpPr>
          <p:spPr bwMode="auto">
            <a:xfrm>
              <a:off x="6934" y="6586"/>
              <a:ext cx="360" cy="1"/>
            </a:xfrm>
            <a:prstGeom prst="line">
              <a:avLst/>
            </a:prstGeom>
            <a:noFill/>
            <a:ln w="9525">
              <a:solidFill>
                <a:schemeClr val="tx1"/>
              </a:solidFill>
              <a:round/>
              <a:headEnd/>
              <a:tailEnd type="triangle" w="med" len="med"/>
            </a:ln>
          </p:spPr>
          <p:txBody>
            <a:bodyPr/>
            <a:lstStyle/>
            <a:p>
              <a:endParaRPr lang="ko-KR" altLang="en-US"/>
            </a:p>
          </p:txBody>
        </p:sp>
        <p:sp>
          <p:nvSpPr>
            <p:cNvPr id="3015686" name="Oval 6"/>
            <p:cNvSpPr>
              <a:spLocks noChangeArrowheads="1"/>
            </p:cNvSpPr>
            <p:nvPr/>
          </p:nvSpPr>
          <p:spPr bwMode="auto">
            <a:xfrm>
              <a:off x="4434" y="4223"/>
              <a:ext cx="1859" cy="816"/>
            </a:xfrm>
            <a:prstGeom prst="ellipse">
              <a:avLst/>
            </a:prstGeom>
            <a:solidFill>
              <a:srgbClr val="FFFF99"/>
            </a:solidFill>
            <a:ln w="12700">
              <a:noFill/>
              <a:round/>
              <a:headEnd type="none" w="sm" len="sm"/>
              <a:tailEnd type="none" w="sm" len="sm"/>
            </a:ln>
            <a:effectLst>
              <a:outerShdw dist="107763" dir="18900000" algn="ctr" rotWithShape="0">
                <a:srgbClr val="969696">
                  <a:alpha val="50000"/>
                </a:srgbClr>
              </a:outerShdw>
            </a:effectLst>
          </p:spPr>
          <p:txBody>
            <a:bodyPr anchor="ctr"/>
            <a:lstStyle/>
            <a:p>
              <a:pPr eaLnBrk="0" latinLnBrk="0" hangingPunct="0">
                <a:defRPr/>
              </a:pPr>
              <a:endParaRPr lang="ko-KR" altLang="en-US"/>
            </a:p>
          </p:txBody>
        </p:sp>
        <p:sp>
          <p:nvSpPr>
            <p:cNvPr id="8204" name="AutoShape 7"/>
            <p:cNvSpPr>
              <a:spLocks noChangeArrowheads="1"/>
            </p:cNvSpPr>
            <p:nvPr/>
          </p:nvSpPr>
          <p:spPr bwMode="auto">
            <a:xfrm rot="2844658">
              <a:off x="5957" y="4941"/>
              <a:ext cx="543" cy="374"/>
            </a:xfrm>
            <a:prstGeom prst="leftArrow">
              <a:avLst>
                <a:gd name="adj1" fmla="val 50000"/>
                <a:gd name="adj2" fmla="val 36297"/>
              </a:avLst>
            </a:prstGeom>
            <a:solidFill>
              <a:srgbClr val="339966"/>
            </a:solidFill>
            <a:ln w="9525">
              <a:noFill/>
              <a:miter lim="800000"/>
              <a:headEnd/>
              <a:tailEnd/>
            </a:ln>
          </p:spPr>
          <p:txBody>
            <a:bodyPr/>
            <a:lstStyle/>
            <a:p>
              <a:pPr eaLnBrk="0" latinLnBrk="0" hangingPunct="0"/>
              <a:endParaRPr lang="ko-KR" altLang="en-US"/>
            </a:p>
          </p:txBody>
        </p:sp>
        <p:sp>
          <p:nvSpPr>
            <p:cNvPr id="8205" name="Line 8"/>
            <p:cNvSpPr>
              <a:spLocks noChangeShapeType="1"/>
            </p:cNvSpPr>
            <p:nvPr/>
          </p:nvSpPr>
          <p:spPr bwMode="auto">
            <a:xfrm flipV="1">
              <a:off x="1862" y="5430"/>
              <a:ext cx="892" cy="714"/>
            </a:xfrm>
            <a:prstGeom prst="line">
              <a:avLst/>
            </a:prstGeom>
            <a:noFill/>
            <a:ln w="9525">
              <a:solidFill>
                <a:schemeClr val="tx1"/>
              </a:solidFill>
              <a:prstDash val="dash"/>
              <a:round/>
              <a:headEnd/>
              <a:tailEnd/>
            </a:ln>
          </p:spPr>
          <p:txBody>
            <a:bodyPr/>
            <a:lstStyle/>
            <a:p>
              <a:endParaRPr lang="ko-KR" altLang="en-US"/>
            </a:p>
          </p:txBody>
        </p:sp>
        <p:sp>
          <p:nvSpPr>
            <p:cNvPr id="8206" name="Line 9"/>
            <p:cNvSpPr>
              <a:spLocks noChangeShapeType="1"/>
            </p:cNvSpPr>
            <p:nvPr/>
          </p:nvSpPr>
          <p:spPr bwMode="auto">
            <a:xfrm flipH="1" flipV="1">
              <a:off x="4822" y="5413"/>
              <a:ext cx="600" cy="1462"/>
            </a:xfrm>
            <a:prstGeom prst="line">
              <a:avLst/>
            </a:prstGeom>
            <a:noFill/>
            <a:ln w="9525">
              <a:solidFill>
                <a:schemeClr val="tx1"/>
              </a:solidFill>
              <a:prstDash val="dash"/>
              <a:round/>
              <a:headEnd/>
              <a:tailEnd/>
            </a:ln>
          </p:spPr>
          <p:txBody>
            <a:bodyPr/>
            <a:lstStyle/>
            <a:p>
              <a:endParaRPr lang="ko-KR" altLang="en-US"/>
            </a:p>
          </p:txBody>
        </p:sp>
        <p:sp>
          <p:nvSpPr>
            <p:cNvPr id="8207" name="AutoShape 10"/>
            <p:cNvSpPr>
              <a:spLocks noChangeArrowheads="1"/>
            </p:cNvSpPr>
            <p:nvPr/>
          </p:nvSpPr>
          <p:spPr bwMode="auto">
            <a:xfrm>
              <a:off x="6614" y="4444"/>
              <a:ext cx="740" cy="493"/>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86 w 21600"/>
                <a:gd name="T13" fmla="*/ 5389 h 21600"/>
                <a:gd name="T14" fmla="*/ 18885 w 21600"/>
                <a:gd name="T15" fmla="*/ 16211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3366FF"/>
            </a:solidFill>
            <a:ln w="9525">
              <a:noFill/>
              <a:miter lim="800000"/>
              <a:headEnd/>
              <a:tailEnd/>
            </a:ln>
          </p:spPr>
          <p:txBody>
            <a:bodyPr/>
            <a:lstStyle/>
            <a:p>
              <a:endParaRPr lang="ko-KR" altLang="en-US"/>
            </a:p>
          </p:txBody>
        </p:sp>
        <p:grpSp>
          <p:nvGrpSpPr>
            <p:cNvPr id="8208" name="Group 11"/>
            <p:cNvGrpSpPr>
              <a:grpSpLocks/>
            </p:cNvGrpSpPr>
            <p:nvPr/>
          </p:nvGrpSpPr>
          <p:grpSpPr bwMode="auto">
            <a:xfrm>
              <a:off x="7514" y="4257"/>
              <a:ext cx="2040" cy="1054"/>
              <a:chOff x="7554" y="4281"/>
              <a:chExt cx="2120" cy="1156"/>
            </a:xfrm>
          </p:grpSpPr>
          <p:sp>
            <p:nvSpPr>
              <p:cNvPr id="3015692" name="Oval 12"/>
              <p:cNvSpPr>
                <a:spLocks noChangeArrowheads="1"/>
              </p:cNvSpPr>
              <p:nvPr/>
            </p:nvSpPr>
            <p:spPr bwMode="auto">
              <a:xfrm>
                <a:off x="7594" y="4281"/>
                <a:ext cx="2078" cy="1156"/>
              </a:xfrm>
              <a:prstGeom prst="ellipse">
                <a:avLst/>
              </a:prstGeom>
              <a:solidFill>
                <a:srgbClr val="FFFF00"/>
              </a:solidFill>
              <a:ln w="12700">
                <a:noFill/>
                <a:round/>
                <a:headEnd type="none" w="sm" len="sm"/>
                <a:tailEnd type="none" w="sm" len="sm"/>
              </a:ln>
              <a:effectLst>
                <a:outerShdw dist="107763" dir="18900000" algn="ctr" rotWithShape="0">
                  <a:srgbClr val="969696">
                    <a:alpha val="50000"/>
                  </a:srgbClr>
                </a:outerShdw>
              </a:effectLst>
            </p:spPr>
            <p:txBody>
              <a:bodyPr anchor="ctr"/>
              <a:lstStyle/>
              <a:p>
                <a:pPr eaLnBrk="0" latinLnBrk="0" hangingPunct="0">
                  <a:defRPr/>
                </a:pPr>
                <a:endParaRPr lang="ko-KR" altLang="en-US"/>
              </a:p>
            </p:txBody>
          </p:sp>
          <p:sp>
            <p:nvSpPr>
              <p:cNvPr id="8233" name="Text Box 13"/>
              <p:cNvSpPr txBox="1">
                <a:spLocks noChangeArrowheads="1"/>
              </p:cNvSpPr>
              <p:nvPr/>
            </p:nvSpPr>
            <p:spPr bwMode="auto">
              <a:xfrm>
                <a:off x="7554" y="4410"/>
                <a:ext cx="2120" cy="955"/>
              </a:xfrm>
              <a:prstGeom prst="rect">
                <a:avLst/>
              </a:prstGeom>
              <a:noFill/>
              <a:ln w="9525">
                <a:noFill/>
                <a:miter lim="800000"/>
                <a:headEnd/>
                <a:tailEnd/>
              </a:ln>
            </p:spPr>
            <p:txBody>
              <a:bodyPr/>
              <a:lstStyle/>
              <a:p>
                <a:pPr algn="ctr" eaLnBrk="0" latinLnBrk="0" hangingPunct="0"/>
                <a:endParaRPr kumimoji="0" lang="en-US" altLang="ko-KR" sz="1200" b="1">
                  <a:solidFill>
                    <a:schemeClr val="bg2"/>
                  </a:solidFill>
                  <a:latin typeface="Arial" pitchFamily="34" charset="0"/>
                  <a:ea typeface="바탕" pitchFamily="18" charset="-127"/>
                </a:endParaRPr>
              </a:p>
              <a:p>
                <a:pPr algn="ctr" eaLnBrk="0" latinLnBrk="0" hangingPunct="0"/>
                <a:r>
                  <a:rPr kumimoji="0" lang="en-US" altLang="ko-KR" sz="1200" b="1">
                    <a:solidFill>
                      <a:schemeClr val="bg2"/>
                    </a:solidFill>
                    <a:latin typeface="Arial" pitchFamily="34" charset="0"/>
                    <a:ea typeface="바탕" pitchFamily="18" charset="-127"/>
                  </a:rPr>
                  <a:t>Software and Systems Product Line</a:t>
                </a:r>
                <a:endParaRPr kumimoji="0" lang="en-US" altLang="ko-KR" sz="1200" b="1">
                  <a:solidFill>
                    <a:schemeClr val="bg2"/>
                  </a:solidFill>
                  <a:latin typeface="Arial" pitchFamily="34" charset="0"/>
                </a:endParaRPr>
              </a:p>
            </p:txBody>
          </p:sp>
        </p:grpSp>
        <p:sp>
          <p:nvSpPr>
            <p:cNvPr id="8209" name="Line 14"/>
            <p:cNvSpPr>
              <a:spLocks noChangeShapeType="1"/>
            </p:cNvSpPr>
            <p:nvPr/>
          </p:nvSpPr>
          <p:spPr bwMode="auto">
            <a:xfrm flipV="1">
              <a:off x="6002" y="2676"/>
              <a:ext cx="4060" cy="1078"/>
            </a:xfrm>
            <a:prstGeom prst="line">
              <a:avLst/>
            </a:prstGeom>
            <a:noFill/>
            <a:ln w="9525">
              <a:solidFill>
                <a:schemeClr val="tx1"/>
              </a:solidFill>
              <a:prstDash val="dash"/>
              <a:round/>
              <a:headEnd/>
              <a:tailEnd/>
            </a:ln>
          </p:spPr>
          <p:txBody>
            <a:bodyPr/>
            <a:lstStyle/>
            <a:p>
              <a:endParaRPr lang="ko-KR" altLang="en-US"/>
            </a:p>
          </p:txBody>
        </p:sp>
        <p:sp>
          <p:nvSpPr>
            <p:cNvPr id="8210" name="Text Box 15"/>
            <p:cNvSpPr txBox="1">
              <a:spLocks noChangeArrowheads="1"/>
            </p:cNvSpPr>
            <p:nvPr/>
          </p:nvSpPr>
          <p:spPr bwMode="auto">
            <a:xfrm>
              <a:off x="7954" y="2132"/>
              <a:ext cx="1440" cy="639"/>
            </a:xfrm>
            <a:prstGeom prst="rect">
              <a:avLst/>
            </a:prstGeom>
            <a:noFill/>
            <a:ln w="19050" cap="rnd">
              <a:solidFill>
                <a:schemeClr val="tx1"/>
              </a:solidFill>
              <a:prstDash val="sysDot"/>
              <a:miter lim="800000"/>
              <a:headEnd/>
              <a:tailEnd/>
            </a:ln>
          </p:spPr>
          <p:txBody>
            <a:bodyPr/>
            <a:lstStyle/>
            <a:p>
              <a:pPr algn="ctr" eaLnBrk="0" latinLnBrk="0" hangingPunct="0"/>
              <a:r>
                <a:rPr kumimoji="0" lang="en-US" altLang="ko-KR" sz="1200" b="1">
                  <a:latin typeface="Arial" pitchFamily="34" charset="0"/>
                  <a:ea typeface="바탕" pitchFamily="18" charset="-127"/>
                </a:rPr>
                <a:t>Interoperable</a:t>
              </a:r>
            </a:p>
            <a:p>
              <a:pPr algn="ctr" eaLnBrk="0" latinLnBrk="0" hangingPunct="0"/>
              <a:r>
                <a:rPr kumimoji="0" lang="en-US" altLang="ko-KR" sz="1200" b="1">
                  <a:latin typeface="Arial" pitchFamily="34" charset="0"/>
                  <a:ea typeface="바탕" pitchFamily="18" charset="-127"/>
                </a:rPr>
                <a:t>Specification</a:t>
              </a:r>
              <a:endParaRPr kumimoji="0" lang="en-US" altLang="ko-KR" sz="1200" b="1">
                <a:latin typeface="Arial" pitchFamily="34" charset="0"/>
              </a:endParaRPr>
            </a:p>
          </p:txBody>
        </p:sp>
        <p:sp>
          <p:nvSpPr>
            <p:cNvPr id="8211" name="순서도: 연결자 33"/>
            <p:cNvSpPr>
              <a:spLocks noChangeArrowheads="1"/>
            </p:cNvSpPr>
            <p:nvPr/>
          </p:nvSpPr>
          <p:spPr bwMode="auto">
            <a:xfrm>
              <a:off x="5814" y="5209"/>
              <a:ext cx="1761" cy="731"/>
            </a:xfrm>
            <a:prstGeom prst="flowChartConnector">
              <a:avLst/>
            </a:prstGeom>
            <a:solidFill>
              <a:srgbClr val="CCFFCC"/>
            </a:solidFill>
            <a:ln w="9525" algn="ctr">
              <a:noFill/>
              <a:round/>
              <a:headEnd/>
              <a:tailEnd/>
            </a:ln>
          </p:spPr>
          <p:txBody>
            <a:bodyPr lIns="62179" tIns="31090" rIns="62179" bIns="31090" anchor="ctr"/>
            <a:lstStyle/>
            <a:p>
              <a:pPr algn="ctr" eaLnBrk="0" latinLnBrk="0" hangingPunct="0"/>
              <a:r>
                <a:rPr kumimoji="0" lang="en-US" altLang="ko-KR" sz="1200" b="1">
                  <a:solidFill>
                    <a:schemeClr val="bg2"/>
                  </a:solidFill>
                  <a:latin typeface="Arial" pitchFamily="34" charset="0"/>
                  <a:ea typeface="맑은 고딕" pitchFamily="50" charset="-127"/>
                </a:rPr>
                <a:t>Value-Oriented</a:t>
              </a:r>
            </a:p>
            <a:p>
              <a:pPr algn="ctr" eaLnBrk="0" latinLnBrk="0" hangingPunct="0"/>
              <a:r>
                <a:rPr kumimoji="0" lang="en-US" altLang="ko-KR" sz="1200" b="1">
                  <a:solidFill>
                    <a:schemeClr val="bg2"/>
                  </a:solidFill>
                  <a:latin typeface="Arial" pitchFamily="34" charset="0"/>
                  <a:ea typeface="맑은 고딕" pitchFamily="50" charset="-127"/>
                </a:rPr>
                <a:t>Engineering</a:t>
              </a:r>
              <a:endParaRPr kumimoji="0" lang="en-US" altLang="ko-KR" sz="1200" b="1">
                <a:solidFill>
                  <a:schemeClr val="bg2"/>
                </a:solidFill>
                <a:latin typeface="Arial" pitchFamily="34" charset="0"/>
              </a:endParaRPr>
            </a:p>
          </p:txBody>
        </p:sp>
        <p:sp>
          <p:nvSpPr>
            <p:cNvPr id="8212" name="Text Box 17"/>
            <p:cNvSpPr txBox="1">
              <a:spLocks noChangeArrowheads="1"/>
            </p:cNvSpPr>
            <p:nvPr/>
          </p:nvSpPr>
          <p:spPr bwMode="auto">
            <a:xfrm>
              <a:off x="4614" y="4342"/>
              <a:ext cx="1540" cy="673"/>
            </a:xfrm>
            <a:prstGeom prst="rect">
              <a:avLst/>
            </a:prstGeom>
            <a:noFill/>
            <a:ln w="9525">
              <a:noFill/>
              <a:miter lim="800000"/>
              <a:headEnd/>
              <a:tailEnd/>
            </a:ln>
          </p:spPr>
          <p:txBody>
            <a:bodyPr/>
            <a:lstStyle/>
            <a:p>
              <a:pPr algn="ctr" eaLnBrk="0" latinLnBrk="0" hangingPunct="0"/>
              <a:r>
                <a:rPr kumimoji="0" lang="en-US" altLang="ko-KR" sz="1200" b="1">
                  <a:solidFill>
                    <a:schemeClr val="bg2"/>
                  </a:solidFill>
                  <a:latin typeface="Arial" pitchFamily="34" charset="0"/>
                  <a:ea typeface="바탕" pitchFamily="18" charset="-127"/>
                </a:rPr>
                <a:t>Software Development</a:t>
              </a:r>
              <a:endParaRPr kumimoji="0" lang="en-US" altLang="ko-KR" sz="1200" b="1">
                <a:solidFill>
                  <a:schemeClr val="bg2"/>
                </a:solidFill>
                <a:latin typeface="Arial" pitchFamily="34" charset="0"/>
              </a:endParaRPr>
            </a:p>
          </p:txBody>
        </p:sp>
        <p:sp>
          <p:nvSpPr>
            <p:cNvPr id="8213" name="AutoShape 18"/>
            <p:cNvSpPr>
              <a:spLocks noChangeArrowheads="1"/>
            </p:cNvSpPr>
            <p:nvPr/>
          </p:nvSpPr>
          <p:spPr bwMode="auto">
            <a:xfrm rot="8550937">
              <a:off x="4334" y="4903"/>
              <a:ext cx="460" cy="374"/>
            </a:xfrm>
            <a:prstGeom prst="leftArrow">
              <a:avLst>
                <a:gd name="adj1" fmla="val 50000"/>
                <a:gd name="adj2" fmla="val 30749"/>
              </a:avLst>
            </a:prstGeom>
            <a:solidFill>
              <a:srgbClr val="339966"/>
            </a:solidFill>
            <a:ln w="9525">
              <a:noFill/>
              <a:miter lim="800000"/>
              <a:headEnd/>
              <a:tailEnd/>
            </a:ln>
          </p:spPr>
          <p:txBody>
            <a:bodyPr/>
            <a:lstStyle/>
            <a:p>
              <a:pPr eaLnBrk="0" latinLnBrk="0" hangingPunct="0"/>
              <a:endParaRPr lang="ko-KR" altLang="en-US"/>
            </a:p>
          </p:txBody>
        </p:sp>
        <p:sp>
          <p:nvSpPr>
            <p:cNvPr id="8214" name="순서도: 연결자 33"/>
            <p:cNvSpPr>
              <a:spLocks noChangeArrowheads="1"/>
            </p:cNvSpPr>
            <p:nvPr/>
          </p:nvSpPr>
          <p:spPr bwMode="auto">
            <a:xfrm>
              <a:off x="2714" y="5073"/>
              <a:ext cx="2120" cy="720"/>
            </a:xfrm>
            <a:prstGeom prst="flowChartConnector">
              <a:avLst/>
            </a:prstGeom>
            <a:solidFill>
              <a:srgbClr val="CCFFCC"/>
            </a:solidFill>
            <a:ln w="6350" algn="ctr">
              <a:noFill/>
              <a:round/>
              <a:headEnd/>
              <a:tailEnd/>
            </a:ln>
          </p:spPr>
          <p:txBody>
            <a:bodyPr lIns="62179" tIns="31090" rIns="62179" bIns="31090" anchor="ctr"/>
            <a:lstStyle/>
            <a:p>
              <a:pPr algn="ctr" eaLnBrk="0" latinLnBrk="0" hangingPunct="0"/>
              <a:r>
                <a:rPr kumimoji="0" lang="en-US" altLang="ko-KR" sz="1200" b="1">
                  <a:solidFill>
                    <a:schemeClr val="bg2"/>
                  </a:solidFill>
                  <a:latin typeface="Arial" pitchFamily="34" charset="0"/>
                  <a:ea typeface="바탕" pitchFamily="18" charset="-127"/>
                </a:rPr>
                <a:t>Architecture-Based</a:t>
              </a:r>
            </a:p>
            <a:p>
              <a:pPr algn="ctr" eaLnBrk="0" latinLnBrk="0" hangingPunct="0"/>
              <a:r>
                <a:rPr kumimoji="0" lang="en-US" altLang="ko-KR" sz="1200" b="1">
                  <a:solidFill>
                    <a:schemeClr val="bg2"/>
                  </a:solidFill>
                  <a:latin typeface="Arial" pitchFamily="34" charset="0"/>
                  <a:ea typeface="바탕" pitchFamily="18" charset="-127"/>
                </a:rPr>
                <a:t>Engineering</a:t>
              </a:r>
              <a:endParaRPr kumimoji="0" lang="en-US" altLang="ko-KR" sz="1200" b="1">
                <a:solidFill>
                  <a:schemeClr val="bg2"/>
                </a:solidFill>
                <a:latin typeface="Arial" pitchFamily="34" charset="0"/>
              </a:endParaRPr>
            </a:p>
          </p:txBody>
        </p:sp>
        <p:sp>
          <p:nvSpPr>
            <p:cNvPr id="8215" name="Line 20"/>
            <p:cNvSpPr>
              <a:spLocks noChangeShapeType="1"/>
            </p:cNvSpPr>
            <p:nvPr/>
          </p:nvSpPr>
          <p:spPr bwMode="auto">
            <a:xfrm flipV="1">
              <a:off x="5642" y="5600"/>
              <a:ext cx="200" cy="1326"/>
            </a:xfrm>
            <a:prstGeom prst="line">
              <a:avLst/>
            </a:prstGeom>
            <a:noFill/>
            <a:ln w="9525">
              <a:solidFill>
                <a:schemeClr val="tx1"/>
              </a:solidFill>
              <a:prstDash val="dash"/>
              <a:round/>
              <a:headEnd/>
              <a:tailEnd/>
            </a:ln>
          </p:spPr>
          <p:txBody>
            <a:bodyPr/>
            <a:lstStyle/>
            <a:p>
              <a:endParaRPr lang="ko-KR" altLang="en-US"/>
            </a:p>
          </p:txBody>
        </p:sp>
        <p:sp>
          <p:nvSpPr>
            <p:cNvPr id="8216" name="Line 21"/>
            <p:cNvSpPr>
              <a:spLocks noChangeShapeType="1"/>
            </p:cNvSpPr>
            <p:nvPr/>
          </p:nvSpPr>
          <p:spPr bwMode="auto">
            <a:xfrm flipH="1" flipV="1">
              <a:off x="7514" y="5481"/>
              <a:ext cx="2480" cy="918"/>
            </a:xfrm>
            <a:prstGeom prst="line">
              <a:avLst/>
            </a:prstGeom>
            <a:noFill/>
            <a:ln w="9525">
              <a:solidFill>
                <a:schemeClr val="tx1"/>
              </a:solidFill>
              <a:prstDash val="dash"/>
              <a:round/>
              <a:headEnd/>
              <a:tailEnd/>
            </a:ln>
          </p:spPr>
          <p:txBody>
            <a:bodyPr/>
            <a:lstStyle/>
            <a:p>
              <a:endParaRPr lang="ko-KR" altLang="en-US"/>
            </a:p>
          </p:txBody>
        </p:sp>
        <p:sp>
          <p:nvSpPr>
            <p:cNvPr id="8217" name="Text Box 22"/>
            <p:cNvSpPr txBox="1">
              <a:spLocks noChangeArrowheads="1"/>
            </p:cNvSpPr>
            <p:nvPr/>
          </p:nvSpPr>
          <p:spPr bwMode="auto">
            <a:xfrm>
              <a:off x="5854" y="6246"/>
              <a:ext cx="1180" cy="731"/>
            </a:xfrm>
            <a:prstGeom prst="rect">
              <a:avLst/>
            </a:prstGeom>
            <a:solidFill>
              <a:srgbClr val="EAEAEA"/>
            </a:solidFill>
            <a:ln w="9525">
              <a:solidFill>
                <a:srgbClr val="000000"/>
              </a:solidFill>
              <a:miter lim="800000"/>
              <a:headEnd/>
              <a:tailEnd/>
            </a:ln>
          </p:spPr>
          <p:txBody>
            <a:bodyPr/>
            <a:lstStyle/>
            <a:p>
              <a:pPr algn="ctr" eaLnBrk="0" latinLnBrk="0" hangingPunct="0"/>
              <a:r>
                <a:rPr kumimoji="0" lang="en-US" altLang="ko-KR" sz="1100" b="1">
                  <a:solidFill>
                    <a:schemeClr val="bg2"/>
                  </a:solidFill>
                  <a:latin typeface="Arial" pitchFamily="34" charset="0"/>
                  <a:ea typeface="바탕" pitchFamily="18" charset="-127"/>
                </a:rPr>
                <a:t>Value-Oriented</a:t>
              </a:r>
            </a:p>
            <a:p>
              <a:pPr algn="ctr" eaLnBrk="0" latinLnBrk="0" hangingPunct="0"/>
              <a:r>
                <a:rPr kumimoji="0" lang="en-US" altLang="ko-KR" sz="1200" b="1">
                  <a:solidFill>
                    <a:schemeClr val="bg2"/>
                  </a:solidFill>
                  <a:latin typeface="Arial" pitchFamily="34" charset="0"/>
                  <a:ea typeface="바탕" pitchFamily="18" charset="-127"/>
                </a:rPr>
                <a:t>Maturity</a:t>
              </a:r>
            </a:p>
            <a:p>
              <a:pPr algn="ctr" eaLnBrk="0" latinLnBrk="0" hangingPunct="0"/>
              <a:r>
                <a:rPr kumimoji="0" lang="en-US" altLang="ko-KR" sz="1200" b="1">
                  <a:solidFill>
                    <a:schemeClr val="bg2"/>
                  </a:solidFill>
                  <a:latin typeface="Arial" pitchFamily="34" charset="0"/>
                  <a:ea typeface="바탕" pitchFamily="18" charset="-127"/>
                </a:rPr>
                <a:t>Model</a:t>
              </a:r>
              <a:endParaRPr kumimoji="0" lang="en-US" altLang="ko-KR" sz="1200" b="1">
                <a:solidFill>
                  <a:schemeClr val="bg2"/>
                </a:solidFill>
                <a:latin typeface="Arial" pitchFamily="34" charset="0"/>
              </a:endParaRPr>
            </a:p>
          </p:txBody>
        </p:sp>
        <p:sp>
          <p:nvSpPr>
            <p:cNvPr id="8218" name="Text Box 23"/>
            <p:cNvSpPr txBox="1">
              <a:spLocks noChangeArrowheads="1"/>
            </p:cNvSpPr>
            <p:nvPr/>
          </p:nvSpPr>
          <p:spPr bwMode="auto">
            <a:xfrm>
              <a:off x="7334" y="6246"/>
              <a:ext cx="1840" cy="731"/>
            </a:xfrm>
            <a:prstGeom prst="rect">
              <a:avLst/>
            </a:prstGeom>
            <a:noFill/>
            <a:ln w="19050" cap="rnd">
              <a:solidFill>
                <a:schemeClr val="tx1"/>
              </a:solidFill>
              <a:prstDash val="sysDot"/>
              <a:miter lim="800000"/>
              <a:headEnd/>
              <a:tailEnd/>
            </a:ln>
          </p:spPr>
          <p:txBody>
            <a:bodyPr/>
            <a:lstStyle/>
            <a:p>
              <a:pPr algn="ctr" eaLnBrk="0" latinLnBrk="0" hangingPunct="0"/>
              <a:r>
                <a:rPr kumimoji="0" lang="en-US" altLang="ko-KR" sz="1200" b="1">
                  <a:latin typeface="Arial" pitchFamily="34" charset="0"/>
                  <a:ea typeface="바탕" pitchFamily="18" charset="-127"/>
                </a:rPr>
                <a:t>Value-Oriented</a:t>
              </a:r>
            </a:p>
            <a:p>
              <a:pPr algn="ctr" eaLnBrk="0" latinLnBrk="0" hangingPunct="0"/>
              <a:r>
                <a:rPr kumimoji="0" lang="en-US" altLang="ko-KR" sz="1200" b="1">
                  <a:latin typeface="Arial" pitchFamily="34" charset="0"/>
                  <a:ea typeface="바탕" pitchFamily="18" charset="-127"/>
                </a:rPr>
                <a:t>Enterprise Architecture</a:t>
              </a:r>
            </a:p>
            <a:p>
              <a:pPr algn="ctr" eaLnBrk="0" latinLnBrk="0" hangingPunct="0"/>
              <a:r>
                <a:rPr kumimoji="0" lang="en-US" altLang="ko-KR" sz="1200" b="1">
                  <a:latin typeface="Arial" pitchFamily="34" charset="0"/>
                  <a:ea typeface="바탕" pitchFamily="18" charset="-127"/>
                </a:rPr>
                <a:t>Engineering</a:t>
              </a:r>
              <a:endParaRPr kumimoji="0" lang="en-US" altLang="ko-KR" sz="1200" b="1">
                <a:latin typeface="Arial" pitchFamily="34" charset="0"/>
              </a:endParaRPr>
            </a:p>
          </p:txBody>
        </p:sp>
        <p:sp>
          <p:nvSpPr>
            <p:cNvPr id="8219" name="Text Box 24"/>
            <p:cNvSpPr txBox="1">
              <a:spLocks noChangeArrowheads="1"/>
            </p:cNvSpPr>
            <p:nvPr/>
          </p:nvSpPr>
          <p:spPr bwMode="auto">
            <a:xfrm>
              <a:off x="2874" y="2159"/>
              <a:ext cx="1260" cy="714"/>
            </a:xfrm>
            <a:prstGeom prst="rect">
              <a:avLst/>
            </a:prstGeom>
            <a:solidFill>
              <a:srgbClr val="EAEAEA"/>
            </a:solidFill>
            <a:ln w="9525">
              <a:solidFill>
                <a:srgbClr val="000000"/>
              </a:solidFill>
              <a:miter lim="800000"/>
              <a:headEnd/>
              <a:tailEnd/>
            </a:ln>
          </p:spPr>
          <p:txBody>
            <a:bodyPr/>
            <a:lstStyle/>
            <a:p>
              <a:pPr algn="ctr" eaLnBrk="0" latinLnBrk="0" hangingPunct="0"/>
              <a:r>
                <a:rPr kumimoji="0" lang="en-US" altLang="ko-KR" sz="1200" b="1">
                  <a:solidFill>
                    <a:schemeClr val="bg2"/>
                  </a:solidFill>
                  <a:latin typeface="Arial" pitchFamily="34" charset="0"/>
                  <a:ea typeface="바탕" pitchFamily="18" charset="-127"/>
                </a:rPr>
                <a:t>Protocol</a:t>
              </a:r>
            </a:p>
            <a:p>
              <a:pPr algn="ctr" eaLnBrk="0" latinLnBrk="0" hangingPunct="0"/>
              <a:r>
                <a:rPr kumimoji="0" lang="en-US" altLang="ko-KR" sz="1200" b="1">
                  <a:solidFill>
                    <a:schemeClr val="bg2"/>
                  </a:solidFill>
                  <a:latin typeface="Arial" pitchFamily="34" charset="0"/>
                  <a:ea typeface="바탕" pitchFamily="18" charset="-127"/>
                </a:rPr>
                <a:t>Conformance Testing</a:t>
              </a:r>
              <a:endParaRPr kumimoji="0" lang="en-US" altLang="ko-KR" sz="1200" b="1">
                <a:solidFill>
                  <a:schemeClr val="bg2"/>
                </a:solidFill>
                <a:latin typeface="Arial" pitchFamily="34" charset="0"/>
              </a:endParaRPr>
            </a:p>
          </p:txBody>
        </p:sp>
        <p:sp>
          <p:nvSpPr>
            <p:cNvPr id="8220" name="Line 25"/>
            <p:cNvSpPr>
              <a:spLocks noChangeShapeType="1"/>
            </p:cNvSpPr>
            <p:nvPr/>
          </p:nvSpPr>
          <p:spPr bwMode="auto">
            <a:xfrm>
              <a:off x="4154" y="2550"/>
              <a:ext cx="300" cy="1"/>
            </a:xfrm>
            <a:prstGeom prst="line">
              <a:avLst/>
            </a:prstGeom>
            <a:noFill/>
            <a:ln w="9525">
              <a:solidFill>
                <a:schemeClr val="tx1"/>
              </a:solidFill>
              <a:round/>
              <a:headEnd/>
              <a:tailEnd type="triangle" w="med" len="med"/>
            </a:ln>
          </p:spPr>
          <p:txBody>
            <a:bodyPr/>
            <a:lstStyle/>
            <a:p>
              <a:endParaRPr lang="ko-KR" altLang="en-US"/>
            </a:p>
          </p:txBody>
        </p:sp>
        <p:sp>
          <p:nvSpPr>
            <p:cNvPr id="8221" name="Text Box 26"/>
            <p:cNvSpPr txBox="1">
              <a:spLocks noChangeArrowheads="1"/>
            </p:cNvSpPr>
            <p:nvPr/>
          </p:nvSpPr>
          <p:spPr bwMode="auto">
            <a:xfrm>
              <a:off x="4494" y="2159"/>
              <a:ext cx="1440" cy="731"/>
            </a:xfrm>
            <a:prstGeom prst="rect">
              <a:avLst/>
            </a:prstGeom>
            <a:solidFill>
              <a:srgbClr val="EAEAEA"/>
            </a:solidFill>
            <a:ln w="9525">
              <a:solidFill>
                <a:srgbClr val="000000"/>
              </a:solidFill>
              <a:miter lim="800000"/>
              <a:headEnd/>
              <a:tailEnd/>
            </a:ln>
          </p:spPr>
          <p:txBody>
            <a:bodyPr/>
            <a:lstStyle/>
            <a:p>
              <a:pPr algn="ctr" eaLnBrk="0" latinLnBrk="0" hangingPunct="0"/>
              <a:r>
                <a:rPr kumimoji="0" lang="en-US" altLang="ko-KR" sz="1200" b="1">
                  <a:solidFill>
                    <a:schemeClr val="bg2"/>
                  </a:solidFill>
                  <a:latin typeface="Arial" pitchFamily="34" charset="0"/>
                  <a:ea typeface="바탕" pitchFamily="18" charset="-127"/>
                </a:rPr>
                <a:t>Protocol</a:t>
              </a:r>
            </a:p>
            <a:p>
              <a:pPr algn="ctr" eaLnBrk="0" latinLnBrk="0" hangingPunct="0"/>
              <a:r>
                <a:rPr kumimoji="0" lang="en-US" altLang="ko-KR" sz="1200" b="1">
                  <a:solidFill>
                    <a:schemeClr val="bg2"/>
                  </a:solidFill>
                  <a:latin typeface="Arial" pitchFamily="34" charset="0"/>
                  <a:ea typeface="바탕" pitchFamily="18" charset="-127"/>
                </a:rPr>
                <a:t>Interoperability</a:t>
              </a:r>
            </a:p>
            <a:p>
              <a:pPr algn="ctr" eaLnBrk="0" latinLnBrk="0" hangingPunct="0"/>
              <a:r>
                <a:rPr kumimoji="0" lang="en-US" altLang="ko-KR" sz="1200" b="1">
                  <a:solidFill>
                    <a:schemeClr val="bg2"/>
                  </a:solidFill>
                  <a:latin typeface="Arial" pitchFamily="34" charset="0"/>
                  <a:ea typeface="바탕" pitchFamily="18" charset="-127"/>
                </a:rPr>
                <a:t>Testing</a:t>
              </a:r>
              <a:endParaRPr kumimoji="0" lang="en-US" altLang="ko-KR" sz="1200" b="1">
                <a:solidFill>
                  <a:schemeClr val="bg2"/>
                </a:solidFill>
                <a:latin typeface="Arial" pitchFamily="34" charset="0"/>
              </a:endParaRPr>
            </a:p>
          </p:txBody>
        </p:sp>
        <p:sp>
          <p:nvSpPr>
            <p:cNvPr id="8222" name="Line 27"/>
            <p:cNvSpPr>
              <a:spLocks noChangeShapeType="1"/>
            </p:cNvSpPr>
            <p:nvPr/>
          </p:nvSpPr>
          <p:spPr bwMode="auto">
            <a:xfrm>
              <a:off x="5934" y="2550"/>
              <a:ext cx="360" cy="1"/>
            </a:xfrm>
            <a:prstGeom prst="line">
              <a:avLst/>
            </a:prstGeom>
            <a:noFill/>
            <a:ln w="9525">
              <a:solidFill>
                <a:schemeClr val="tx1"/>
              </a:solidFill>
              <a:round/>
              <a:headEnd/>
              <a:tailEnd type="triangle" w="med" len="med"/>
            </a:ln>
          </p:spPr>
          <p:txBody>
            <a:bodyPr/>
            <a:lstStyle/>
            <a:p>
              <a:endParaRPr lang="ko-KR" altLang="en-US"/>
            </a:p>
          </p:txBody>
        </p:sp>
        <p:sp>
          <p:nvSpPr>
            <p:cNvPr id="8223" name="Line 28"/>
            <p:cNvSpPr>
              <a:spLocks noChangeShapeType="1"/>
            </p:cNvSpPr>
            <p:nvPr/>
          </p:nvSpPr>
          <p:spPr bwMode="auto">
            <a:xfrm>
              <a:off x="2362" y="2812"/>
              <a:ext cx="2020" cy="799"/>
            </a:xfrm>
            <a:prstGeom prst="line">
              <a:avLst/>
            </a:prstGeom>
            <a:noFill/>
            <a:ln w="9525">
              <a:solidFill>
                <a:schemeClr val="tx1"/>
              </a:solidFill>
              <a:prstDash val="dash"/>
              <a:round/>
              <a:headEnd/>
              <a:tailEnd/>
            </a:ln>
          </p:spPr>
          <p:txBody>
            <a:bodyPr/>
            <a:lstStyle/>
            <a:p>
              <a:endParaRPr lang="ko-KR" altLang="en-US"/>
            </a:p>
          </p:txBody>
        </p:sp>
        <p:sp>
          <p:nvSpPr>
            <p:cNvPr id="8224" name="AutoShape 29"/>
            <p:cNvSpPr>
              <a:spLocks noChangeArrowheads="1"/>
            </p:cNvSpPr>
            <p:nvPr/>
          </p:nvSpPr>
          <p:spPr bwMode="auto">
            <a:xfrm rot="16200000" flipV="1">
              <a:off x="5145" y="3783"/>
              <a:ext cx="392" cy="374"/>
            </a:xfrm>
            <a:prstGeom prst="leftArrow">
              <a:avLst>
                <a:gd name="adj1" fmla="val 50000"/>
                <a:gd name="adj2" fmla="val 26203"/>
              </a:avLst>
            </a:prstGeom>
            <a:solidFill>
              <a:srgbClr val="339966"/>
            </a:solidFill>
            <a:ln w="9525">
              <a:noFill/>
              <a:miter lim="800000"/>
              <a:headEnd/>
              <a:tailEnd/>
            </a:ln>
          </p:spPr>
          <p:txBody>
            <a:bodyPr/>
            <a:lstStyle/>
            <a:p>
              <a:pPr eaLnBrk="0" latinLnBrk="0" hangingPunct="0"/>
              <a:endParaRPr lang="ko-KR" altLang="en-US"/>
            </a:p>
          </p:txBody>
        </p:sp>
        <p:sp>
          <p:nvSpPr>
            <p:cNvPr id="8225" name="순서도: 연결자 33"/>
            <p:cNvSpPr>
              <a:spLocks noChangeArrowheads="1"/>
            </p:cNvSpPr>
            <p:nvPr/>
          </p:nvSpPr>
          <p:spPr bwMode="auto">
            <a:xfrm>
              <a:off x="4354" y="3264"/>
              <a:ext cx="1980" cy="628"/>
            </a:xfrm>
            <a:prstGeom prst="flowChartConnector">
              <a:avLst/>
            </a:prstGeom>
            <a:solidFill>
              <a:srgbClr val="CCFFCC"/>
            </a:solidFill>
            <a:ln w="9525" algn="ctr">
              <a:noFill/>
              <a:round/>
              <a:headEnd/>
              <a:tailEnd/>
            </a:ln>
          </p:spPr>
          <p:txBody>
            <a:bodyPr lIns="62179" tIns="31090" rIns="62179" bIns="31090" anchor="ctr"/>
            <a:lstStyle/>
            <a:p>
              <a:pPr algn="ctr" eaLnBrk="0" latinLnBrk="0" hangingPunct="0"/>
              <a:r>
                <a:rPr kumimoji="0" lang="en-US" altLang="ko-KR" sz="1200" b="1">
                  <a:solidFill>
                    <a:schemeClr val="bg2"/>
                  </a:solidFill>
                  <a:latin typeface="Arial" pitchFamily="34" charset="0"/>
                  <a:ea typeface="돋움" pitchFamily="50" charset="-127"/>
                </a:rPr>
                <a:t>Interoperability</a:t>
              </a:r>
            </a:p>
            <a:p>
              <a:pPr algn="ctr" eaLnBrk="0" latinLnBrk="0" hangingPunct="0"/>
              <a:r>
                <a:rPr kumimoji="0" lang="en-US" altLang="ko-KR" sz="1200" b="1">
                  <a:solidFill>
                    <a:schemeClr val="bg2"/>
                  </a:solidFill>
                  <a:latin typeface="Arial" pitchFamily="34" charset="0"/>
                  <a:ea typeface="돋움" pitchFamily="50" charset="-127"/>
                </a:rPr>
                <a:t>Engineering</a:t>
              </a:r>
              <a:endParaRPr kumimoji="0" lang="en-US" altLang="ko-KR" sz="1200" b="1">
                <a:solidFill>
                  <a:schemeClr val="bg2"/>
                </a:solidFill>
                <a:latin typeface="Arial" pitchFamily="34" charset="0"/>
              </a:endParaRPr>
            </a:p>
          </p:txBody>
        </p:sp>
        <p:sp>
          <p:nvSpPr>
            <p:cNvPr id="8226" name="Line 31"/>
            <p:cNvSpPr>
              <a:spLocks noChangeShapeType="1"/>
            </p:cNvSpPr>
            <p:nvPr/>
          </p:nvSpPr>
          <p:spPr bwMode="auto">
            <a:xfrm>
              <a:off x="7594" y="2455"/>
              <a:ext cx="360" cy="1"/>
            </a:xfrm>
            <a:prstGeom prst="line">
              <a:avLst/>
            </a:prstGeom>
            <a:noFill/>
            <a:ln w="9525">
              <a:solidFill>
                <a:schemeClr val="tx1"/>
              </a:solidFill>
              <a:round/>
              <a:headEnd/>
              <a:tailEnd type="triangle" w="med" len="med"/>
            </a:ln>
          </p:spPr>
          <p:txBody>
            <a:bodyPr/>
            <a:lstStyle/>
            <a:p>
              <a:endParaRPr lang="ko-KR" altLang="en-US"/>
            </a:p>
          </p:txBody>
        </p:sp>
        <p:sp>
          <p:nvSpPr>
            <p:cNvPr id="8227" name="Text Box 32"/>
            <p:cNvSpPr txBox="1">
              <a:spLocks noChangeArrowheads="1"/>
            </p:cNvSpPr>
            <p:nvPr/>
          </p:nvSpPr>
          <p:spPr bwMode="auto">
            <a:xfrm>
              <a:off x="6274" y="2125"/>
              <a:ext cx="1440" cy="697"/>
            </a:xfrm>
            <a:prstGeom prst="rect">
              <a:avLst/>
            </a:prstGeom>
            <a:solidFill>
              <a:srgbClr val="FFFFFF"/>
            </a:solidFill>
            <a:ln w="9525" cap="rnd">
              <a:solidFill>
                <a:srgbClr val="000000"/>
              </a:solidFill>
              <a:prstDash val="sysDot"/>
              <a:miter lim="800000"/>
              <a:headEnd/>
              <a:tailEnd/>
            </a:ln>
          </p:spPr>
          <p:txBody>
            <a:bodyPr/>
            <a:lstStyle/>
            <a:p>
              <a:pPr algn="ctr" eaLnBrk="0" latinLnBrk="0" hangingPunct="0"/>
              <a:r>
                <a:rPr kumimoji="0" lang="en-US" altLang="ko-KR" sz="1200" b="1">
                  <a:solidFill>
                    <a:schemeClr val="bg2"/>
                  </a:solidFill>
                  <a:latin typeface="Arial" pitchFamily="34" charset="0"/>
                  <a:ea typeface="바탕" pitchFamily="18" charset="-127"/>
                </a:rPr>
                <a:t>Software/Service</a:t>
              </a:r>
            </a:p>
            <a:p>
              <a:pPr algn="ctr" eaLnBrk="0" latinLnBrk="0" hangingPunct="0"/>
              <a:r>
                <a:rPr kumimoji="0" lang="en-US" altLang="ko-KR" sz="1200" b="1">
                  <a:solidFill>
                    <a:schemeClr val="bg2"/>
                  </a:solidFill>
                  <a:latin typeface="Arial" pitchFamily="34" charset="0"/>
                  <a:ea typeface="바탕" pitchFamily="18" charset="-127"/>
                </a:rPr>
                <a:t>Interoperability</a:t>
              </a:r>
            </a:p>
            <a:p>
              <a:pPr algn="ctr" eaLnBrk="0" latinLnBrk="0" hangingPunct="0"/>
              <a:r>
                <a:rPr kumimoji="0" lang="en-US" altLang="ko-KR" sz="1200" b="1">
                  <a:solidFill>
                    <a:schemeClr val="bg2"/>
                  </a:solidFill>
                  <a:latin typeface="Arial" pitchFamily="34" charset="0"/>
                  <a:ea typeface="바탕" pitchFamily="18" charset="-127"/>
                </a:rPr>
                <a:t> Testing</a:t>
              </a:r>
              <a:endParaRPr kumimoji="0" lang="en-US" altLang="ko-KR" sz="1200" b="1">
                <a:solidFill>
                  <a:schemeClr val="bg2"/>
                </a:solidFill>
                <a:latin typeface="Arial" pitchFamily="34" charset="0"/>
              </a:endParaRPr>
            </a:p>
          </p:txBody>
        </p:sp>
        <p:grpSp>
          <p:nvGrpSpPr>
            <p:cNvPr id="8228" name="Group 33"/>
            <p:cNvGrpSpPr>
              <a:grpSpLocks/>
            </p:cNvGrpSpPr>
            <p:nvPr/>
          </p:nvGrpSpPr>
          <p:grpSpPr bwMode="auto">
            <a:xfrm>
              <a:off x="2262" y="5889"/>
              <a:ext cx="2720" cy="580"/>
              <a:chOff x="2262" y="5889"/>
              <a:chExt cx="2720" cy="580"/>
            </a:xfrm>
          </p:grpSpPr>
          <p:sp>
            <p:nvSpPr>
              <p:cNvPr id="8229" name="Text Box 34"/>
              <p:cNvSpPr txBox="1">
                <a:spLocks noChangeArrowheads="1"/>
              </p:cNvSpPr>
              <p:nvPr/>
            </p:nvSpPr>
            <p:spPr bwMode="auto">
              <a:xfrm>
                <a:off x="3802" y="5893"/>
                <a:ext cx="1180" cy="576"/>
              </a:xfrm>
              <a:prstGeom prst="rect">
                <a:avLst/>
              </a:prstGeom>
              <a:noFill/>
              <a:ln w="19050" cap="rnd">
                <a:solidFill>
                  <a:schemeClr val="tx1"/>
                </a:solidFill>
                <a:prstDash val="sysDot"/>
                <a:miter lim="800000"/>
                <a:headEnd/>
                <a:tailEnd/>
              </a:ln>
            </p:spPr>
            <p:txBody>
              <a:bodyPr/>
              <a:lstStyle/>
              <a:p>
                <a:pPr algn="ctr" eaLnBrk="0" latinLnBrk="0" hangingPunct="0"/>
                <a:r>
                  <a:rPr kumimoji="0" lang="en-US" altLang="ko-KR" sz="1200" b="1">
                    <a:latin typeface="Arial" pitchFamily="34" charset="0"/>
                    <a:ea typeface="바탕" pitchFamily="18" charset="-127"/>
                  </a:rPr>
                  <a:t>Enterprise</a:t>
                </a:r>
              </a:p>
              <a:p>
                <a:pPr algn="ctr" eaLnBrk="0" latinLnBrk="0" hangingPunct="0"/>
                <a:r>
                  <a:rPr kumimoji="0" lang="en-US" altLang="ko-KR" sz="1200" b="1">
                    <a:latin typeface="Arial" pitchFamily="34" charset="0"/>
                    <a:ea typeface="바탕" pitchFamily="18" charset="-127"/>
                  </a:rPr>
                  <a:t>Architecture</a:t>
                </a:r>
                <a:endParaRPr kumimoji="0" lang="en-US" altLang="ko-KR" sz="1200" b="1">
                  <a:latin typeface="Arial" pitchFamily="34" charset="0"/>
                </a:endParaRPr>
              </a:p>
            </p:txBody>
          </p:sp>
          <p:sp>
            <p:nvSpPr>
              <p:cNvPr id="8230" name="Text Box 35"/>
              <p:cNvSpPr txBox="1">
                <a:spLocks noChangeArrowheads="1"/>
              </p:cNvSpPr>
              <p:nvPr/>
            </p:nvSpPr>
            <p:spPr bwMode="auto">
              <a:xfrm>
                <a:off x="2262" y="5889"/>
                <a:ext cx="1140" cy="544"/>
              </a:xfrm>
              <a:prstGeom prst="rect">
                <a:avLst/>
              </a:prstGeom>
              <a:solidFill>
                <a:srgbClr val="EAEAEA"/>
              </a:solidFill>
              <a:ln w="9525">
                <a:solidFill>
                  <a:srgbClr val="000000"/>
                </a:solidFill>
                <a:miter lim="800000"/>
                <a:headEnd/>
                <a:tailEnd/>
              </a:ln>
            </p:spPr>
            <p:txBody>
              <a:bodyPr/>
              <a:lstStyle/>
              <a:p>
                <a:pPr algn="ctr" eaLnBrk="0" latinLnBrk="0" hangingPunct="0"/>
                <a:r>
                  <a:rPr kumimoji="0" lang="en-US" altLang="ko-KR" sz="1200" b="1">
                    <a:solidFill>
                      <a:schemeClr val="bg2"/>
                    </a:solidFill>
                    <a:latin typeface="Arial" pitchFamily="34" charset="0"/>
                    <a:ea typeface="바탕" pitchFamily="18" charset="-127"/>
                  </a:rPr>
                  <a:t>Software</a:t>
                </a:r>
              </a:p>
              <a:p>
                <a:pPr algn="ctr" eaLnBrk="0" latinLnBrk="0" hangingPunct="0"/>
                <a:r>
                  <a:rPr kumimoji="0" lang="en-US" altLang="ko-KR" sz="1200" b="1">
                    <a:solidFill>
                      <a:schemeClr val="bg2"/>
                    </a:solidFill>
                    <a:latin typeface="Arial" pitchFamily="34" charset="0"/>
                    <a:ea typeface="바탕" pitchFamily="18" charset="-127"/>
                  </a:rPr>
                  <a:t>Architecture</a:t>
                </a:r>
                <a:endParaRPr kumimoji="0" lang="en-US" altLang="ko-KR" sz="1200" b="1">
                  <a:solidFill>
                    <a:schemeClr val="bg2"/>
                  </a:solidFill>
                  <a:latin typeface="Arial" pitchFamily="34" charset="0"/>
                </a:endParaRPr>
              </a:p>
            </p:txBody>
          </p:sp>
          <p:sp>
            <p:nvSpPr>
              <p:cNvPr id="8231" name="Line 36"/>
              <p:cNvSpPr>
                <a:spLocks noChangeShapeType="1"/>
              </p:cNvSpPr>
              <p:nvPr/>
            </p:nvSpPr>
            <p:spPr bwMode="auto">
              <a:xfrm>
                <a:off x="3442" y="6146"/>
                <a:ext cx="360" cy="1"/>
              </a:xfrm>
              <a:prstGeom prst="line">
                <a:avLst/>
              </a:prstGeom>
              <a:noFill/>
              <a:ln w="9525">
                <a:solidFill>
                  <a:schemeClr val="tx1"/>
                </a:solidFill>
                <a:round/>
                <a:headEnd/>
                <a:tailEnd type="triangle" w="med" len="med"/>
              </a:ln>
            </p:spPr>
            <p:txBody>
              <a:bodyPr/>
              <a:lstStyle/>
              <a:p>
                <a:endParaRPr lang="ko-KR" altLang="en-US"/>
              </a:p>
            </p:txBody>
          </p:sp>
        </p:grpSp>
      </p:grpSp>
      <p:sp>
        <p:nvSpPr>
          <p:cNvPr id="8196" name="Rectangle 37"/>
          <p:cNvSpPr>
            <a:spLocks noChangeArrowheads="1"/>
          </p:cNvSpPr>
          <p:nvPr/>
        </p:nvSpPr>
        <p:spPr bwMode="auto">
          <a:xfrm>
            <a:off x="814416" y="908050"/>
            <a:ext cx="7829550" cy="915988"/>
          </a:xfrm>
          <a:prstGeom prst="rect">
            <a:avLst/>
          </a:prstGeom>
          <a:noFill/>
          <a:ln w="9525" algn="ctr">
            <a:noFill/>
            <a:miter lim="800000"/>
            <a:headEnd/>
            <a:tailEnd/>
          </a:ln>
        </p:spPr>
        <p:txBody>
          <a:bodyPr wrap="none">
            <a:spAutoFit/>
          </a:bodyPr>
          <a:lstStyle/>
          <a:p>
            <a:r>
              <a:rPr kumimoji="0" lang="en-US" altLang="ko-KR" sz="1800" i="1" dirty="0">
                <a:solidFill>
                  <a:srgbClr val="00FF00"/>
                </a:solidFill>
                <a:latin typeface="Arial" pitchFamily="34" charset="0"/>
              </a:rPr>
              <a:t>“As developing a family of multiple products has become an essential</a:t>
            </a:r>
          </a:p>
          <a:p>
            <a:r>
              <a:rPr kumimoji="0" lang="en-US" altLang="ko-KR" sz="1800" i="1" dirty="0">
                <a:solidFill>
                  <a:srgbClr val="00FF00"/>
                </a:solidFill>
                <a:latin typeface="Arial" pitchFamily="34" charset="0"/>
              </a:rPr>
              <a:t>competence in software development, our research is also </a:t>
            </a:r>
          </a:p>
          <a:p>
            <a:r>
              <a:rPr kumimoji="0" lang="en-US" altLang="ko-KR" sz="1800" i="1" dirty="0">
                <a:solidFill>
                  <a:srgbClr val="00FF00"/>
                </a:solidFill>
                <a:latin typeface="Arial" pitchFamily="34" charset="0"/>
              </a:rPr>
              <a:t>targeting the same foundational issues in the software product line context.”</a:t>
            </a:r>
          </a:p>
        </p:txBody>
      </p:sp>
      <p:sp>
        <p:nvSpPr>
          <p:cNvPr id="8197" name="Rectangle 38"/>
          <p:cNvSpPr>
            <a:spLocks noChangeArrowheads="1"/>
          </p:cNvSpPr>
          <p:nvPr/>
        </p:nvSpPr>
        <p:spPr bwMode="auto">
          <a:xfrm>
            <a:off x="179388" y="3933825"/>
            <a:ext cx="360362" cy="215900"/>
          </a:xfrm>
          <a:prstGeom prst="rect">
            <a:avLst/>
          </a:prstGeom>
          <a:noFill/>
          <a:ln w="19050" cap="rnd" algn="ctr">
            <a:solidFill>
              <a:schemeClr val="tx1"/>
            </a:solidFill>
            <a:prstDash val="sysDot"/>
            <a:miter lim="800000"/>
            <a:headEnd/>
            <a:tailEnd/>
          </a:ln>
        </p:spPr>
        <p:txBody>
          <a:bodyPr anchor="ctr">
            <a:spAutoFit/>
          </a:bodyPr>
          <a:lstStyle/>
          <a:p>
            <a:pPr eaLnBrk="0" latinLnBrk="0" hangingPunct="0"/>
            <a:endParaRPr lang="ko-KR" altLang="en-US"/>
          </a:p>
        </p:txBody>
      </p:sp>
      <p:sp>
        <p:nvSpPr>
          <p:cNvPr id="8198" name="Line 39"/>
          <p:cNvSpPr>
            <a:spLocks noChangeShapeType="1"/>
          </p:cNvSpPr>
          <p:nvPr/>
        </p:nvSpPr>
        <p:spPr bwMode="auto">
          <a:xfrm>
            <a:off x="177800" y="3500438"/>
            <a:ext cx="433388" cy="0"/>
          </a:xfrm>
          <a:prstGeom prst="line">
            <a:avLst/>
          </a:prstGeom>
          <a:noFill/>
          <a:ln w="9525">
            <a:solidFill>
              <a:schemeClr val="tx1"/>
            </a:solidFill>
            <a:round/>
            <a:headEnd/>
            <a:tailEnd type="triangle" w="med" len="med"/>
          </a:ln>
        </p:spPr>
        <p:txBody>
          <a:bodyPr>
            <a:spAutoFit/>
          </a:bodyPr>
          <a:lstStyle/>
          <a:p>
            <a:endParaRPr lang="ko-KR" altLang="en-US"/>
          </a:p>
        </p:txBody>
      </p:sp>
      <p:sp>
        <p:nvSpPr>
          <p:cNvPr id="8199" name="Text Box 40"/>
          <p:cNvSpPr txBox="1">
            <a:spLocks noChangeArrowheads="1"/>
          </p:cNvSpPr>
          <p:nvPr/>
        </p:nvSpPr>
        <p:spPr bwMode="auto">
          <a:xfrm>
            <a:off x="611188" y="3355975"/>
            <a:ext cx="1223962" cy="457200"/>
          </a:xfrm>
          <a:prstGeom prst="rect">
            <a:avLst/>
          </a:prstGeom>
          <a:noFill/>
          <a:ln w="9525" algn="ctr">
            <a:noFill/>
            <a:miter lim="800000"/>
            <a:headEnd/>
            <a:tailEnd/>
          </a:ln>
        </p:spPr>
        <p:txBody>
          <a:bodyPr>
            <a:spAutoFit/>
          </a:bodyPr>
          <a:lstStyle/>
          <a:p>
            <a:pPr eaLnBrk="0" latinLnBrk="0" hangingPunct="0"/>
            <a:r>
              <a:rPr lang="en-US" altLang="ko-KR" sz="1200" dirty="0"/>
              <a:t>: Research  </a:t>
            </a:r>
          </a:p>
          <a:p>
            <a:pPr eaLnBrk="0" latinLnBrk="0" hangingPunct="0"/>
            <a:r>
              <a:rPr lang="en-US" altLang="ko-KR" sz="1200" dirty="0"/>
              <a:t>  evolution</a:t>
            </a:r>
          </a:p>
        </p:txBody>
      </p:sp>
      <p:sp>
        <p:nvSpPr>
          <p:cNvPr id="8200" name="Text Box 41"/>
          <p:cNvSpPr txBox="1">
            <a:spLocks noChangeArrowheads="1"/>
          </p:cNvSpPr>
          <p:nvPr/>
        </p:nvSpPr>
        <p:spPr bwMode="auto">
          <a:xfrm>
            <a:off x="611188" y="3908425"/>
            <a:ext cx="1296987" cy="457200"/>
          </a:xfrm>
          <a:prstGeom prst="rect">
            <a:avLst/>
          </a:prstGeom>
          <a:noFill/>
          <a:ln w="9525" algn="ctr">
            <a:noFill/>
            <a:miter lim="800000"/>
            <a:headEnd/>
            <a:tailEnd/>
          </a:ln>
        </p:spPr>
        <p:txBody>
          <a:bodyPr>
            <a:spAutoFit/>
          </a:bodyPr>
          <a:lstStyle/>
          <a:p>
            <a:pPr eaLnBrk="0" latinLnBrk="0" hangingPunct="0"/>
            <a:r>
              <a:rPr lang="en-US" altLang="ko-KR" sz="1200"/>
              <a:t>: Planned </a:t>
            </a:r>
          </a:p>
          <a:p>
            <a:pPr eaLnBrk="0" latinLnBrk="0" hangingPunct="0"/>
            <a:r>
              <a:rPr lang="en-US" altLang="ko-KR" sz="1200"/>
              <a:t>  research area</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28596" y="142852"/>
            <a:ext cx="8343900" cy="762000"/>
          </a:xfrm>
          <a:prstGeom prst="rect">
            <a:avLst/>
          </a:prstGeom>
        </p:spPr>
        <p:txBody>
          <a:bodyPr/>
          <a:lstStyle/>
          <a:p>
            <a:pPr marL="0" marR="0" lvl="0" indent="0" algn="ctr" defTabSz="914400" rtl="0" eaLnBrk="1" fontAlgn="base" latinLnBrk="1" hangingPunct="1">
              <a:lnSpc>
                <a:spcPct val="100000"/>
              </a:lnSpc>
              <a:spcBef>
                <a:spcPct val="0"/>
              </a:spcBef>
              <a:spcAft>
                <a:spcPct val="0"/>
              </a:spcAft>
              <a:buClrTx/>
              <a:buSzTx/>
              <a:buFontTx/>
              <a:buNone/>
              <a:tabLst/>
              <a:defRPr/>
            </a:pPr>
            <a:r>
              <a:rPr kumimoji="0" lang="en-US" altLang="ko-KR" sz="3600" b="1" kern="0" dirty="0" smtClean="0">
                <a:solidFill>
                  <a:schemeClr val="tx2"/>
                </a:solidFill>
                <a:latin typeface="+mj-lt"/>
                <a:ea typeface="+mj-ea"/>
                <a:cs typeface="+mj-cs"/>
              </a:rPr>
              <a:t>World Famous Software Architects</a:t>
            </a:r>
            <a:endParaRPr kumimoji="0" lang="en-US" altLang="ko-KR" sz="3600" b="1" i="0" u="none" strike="noStrike" kern="0" cap="none" spc="0" normalizeH="0" baseline="0" noProof="0" dirty="0" smtClean="0">
              <a:ln>
                <a:noFill/>
              </a:ln>
              <a:solidFill>
                <a:schemeClr val="tx2"/>
              </a:solidFill>
              <a:effectLst/>
              <a:uLnTx/>
              <a:uFillTx/>
              <a:latin typeface="+mj-lt"/>
              <a:ea typeface="+mj-ea"/>
              <a:cs typeface="+mj-cs"/>
            </a:endParaRPr>
          </a:p>
        </p:txBody>
      </p:sp>
      <p:sp>
        <p:nvSpPr>
          <p:cNvPr id="29698" name="AutoShape 2" descr="data:image/jpg;base64,/9j/4AAQSkZJRgABAQAAAQABAAD/2wBDAAkGBwgHBgkIBwgKCgkLDRYPDQwMDRsUFRAWIB0iIiAdHx8kKDQsJCYxJx8fLT0tMTU3Ojo6Iys/RD84QzQ5Ojf/2wBDAQoKCg0MDRoPDxo3JR8lNzc3Nzc3Nzc3Nzc3Nzc3Nzc3Nzc3Nzc3Nzc3Nzc3Nzc3Nzc3Nzc3Nzc3Nzc3Nzc3Nzf/wAARCABOAE4DASIAAhEBAxEB/8QAHAAAAgMBAQEBAAAAAAAAAAAABQYCAwQHAQAI/8QANRAAAgEDAgQEBAUCBwAAAAAAAQIDAAQRBSESMUFRBhNhcRQiMoEHI5Gh0UJSQ0SSseHw8f/EABsBAAEFAQEAAAAAAAAAAAAAAAIAAwQFBgEH/8QAKxEAAQQBAwEGBwEAAAAAAAAAAQACAxEEBSExQRITFENRoSIyUnGBkdHw/9oADAMBAAIRAxEAPwA02nIY9wKF3mloc7UzHATc9KG3bLvuK0sZJ6LKAlJeo6YBnFAo9Ke7vktkVmLZOExk47U4aiwOQDWnweIbKW+1OdCzInBHhcsQN2xRZrWRYxkrfgf77K205hllDTwue6pC2lnyBGUcH/EX5vX0xRXSBBeRoCwWRiANsAnt705a7qOlXsUTycJa5UmMOuWGM5yOnI86B3dhAz6bc28URRWwGiQbnOc+uwqggzJY5BvY/au8nCjLCvToxI5GsVzo7DoaeTGuKyXMa4rRCKJx3CyolcFzu605l/poTdW7JzHWn3UEXBpX1NRty512XCiLCaUuGZxK6tJIeHnQy5ffnQ46ndEbqv61RLdztnKioUeq4I8z2P8AEQ0zIHT3C9uznOKK6NOo0UxKiE+cVeR84jyc5OOexH/FL0k8pH0jeiPhS5mj1KSPGUdC3CO45f7mm9Q1LFyYe7jfZu+qsdOgmgntzdjsh/jDUIG1mKNEQLCpVXjkBypG+3Mb9+YNEdMt4Hgs3ijQkyebITsRwrjI+5Ufc0teILq3utWlKpNFOrBfzTkDJ379KMfHR6dbwNGPMRl4FPFucZJwOw237n0qnxQ0zgvNAcq0zZKicGCyeEztIAOdY7iUY50APiTbeJv1rPLr3FyRhWlZm4g8wLK+ByPpW++YlTgiljU87b9a3Tarx/0mht3MZR96ljU8NrfnBT0eLM3lqezDtyFB9b1O201GDEPPjKxA7n37Ciuo6la6ba+ddOFUnCjGSx7AVy3Ub6bULt7idvzGbpyA6Ae1ecY8HeGzwtNJJ2UYl8UzsG4LeJOYGSSav0PxJLYXE11dh5j5RSNUwvC+QQf2pZQbcZ6b/erVPDAC3uasWMaw20KOXF3JRTxBrdlf3Lz21nIkrtkl5M5PsKES3N3cTiWSVzIAADn6R2HYV9GpPzsNz9I7etSYhBt35nqadc8uFdE2G72VuttQdAFuiGJ5EDeiAZXUMpyDS2oJPE3Inr1onb3kUEYWViCdxtUaSMchONf6reahJy+9ZTqNueT/ALVFr6Aj6/2oAx3oi7QWbUJFM0ohaTyA54BI5Y4+9TD2r6OYmgKXSPxxyhcmTc5DdeRH6eprKzqW4m3xyHSvi/Gw4txUpNNNbL08PDwDmAMivZPnZI+mMn2FUlg7DiGOI5PtRHTprMmX4lQzlFEYJwMl1B/ReI0gkD0WWVuEVUD8qlt87gY6/wDcU167p/hz4VpdPu1Eg5JHMXJPbBpVY8Awu22PWhBtHIwtO5XsakvxNz9dzTjoPhqHVtKW5khZmEjLkctsfzSdCTzJNdn/AA/NtF4TtRcXEaszyNw8QBA4j/FTMNrXSfELCh5UhjjsIVa/hzZTIjNbyYIB2atl1+F+kRWqycMqsWAIL+hrotlJamGMRSqwwMfMKhrWPg1IO3mDl7GpMjw0UG1+FTeJlc7lfmrxGukx6nI2g3DTWUnzKsiENGf7d+Y7HtQssV23B7UzRxafG4dLUBhyI/8AaXLljLcySnYsxNVLJRITQWhMJjaATarCO2CBj1q0NHH9Ckt/d1qsuy+vSoFycZ6UaC6WhpCFHTfIFVls1XxE19mkkXLZbDJG+1Sa2LuW4xv2NRtR5sqwKeHjIGffaiR8PSj/ADKf6TXLA60jqxxaHeRMn0zMPZiKlLNcqoVLu5x1Hmt/NEF0OWM5+JXl0WpzaaSvyspOeop0WRs5cMY6hf/Z"/>
          <p:cNvSpPr>
            <a:spLocks noChangeAspect="1" noChangeArrowheads="1"/>
          </p:cNvSpPr>
          <p:nvPr/>
        </p:nvSpPr>
        <p:spPr bwMode="auto">
          <a:xfrm>
            <a:off x="176213" y="-15240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sp>
        <p:nvSpPr>
          <p:cNvPr id="29700" name="AutoShape 4" descr="data:image/jpg;base64,/9j/4AAQSkZJRgABAQAAAQABAAD/2wBDAAkGBwgHBgkIBwgKCgkLDRYPDQwMDRsUFRAWIB0iIiAdHx8kKDQsJCYxJx8fLT0tMTU3Ojo6Iys/RD84QzQ5Ojf/2wBDAQoKCg0MDRoPDxo3JR8lNzc3Nzc3Nzc3Nzc3Nzc3Nzc3Nzc3Nzc3Nzc3Nzc3Nzc3Nzc3Nzc3Nzc3Nzc3Nzc3Nzf/wAARCABOAE4DASIAAhEBAxEB/8QAHAAAAgMBAQEBAAAAAAAAAAAABQYCAwQHAQAI/8QANRAAAgEDAgQEBAUCBwAAAAAAAQIDAAQRBSESMUFRBhNhcRQiMoEHI5Gh0UJSQ0SSseHw8f/EABsBAAEFAQEAAAAAAAAAAAAAAAIAAwQFBgEH/8QAKxEAAQQBAwEGBwEAAAAAAAAAAQACAxEEBSExQRITFENRoSIyUnGBkdHw/9oADAMBAAIRAxEAPwA02nIY9wKF3mloc7UzHATc9KG3bLvuK0sZJ6LKAlJeo6YBnFAo9Ke7vktkVmLZOExk47U4aiwOQDWnweIbKW+1OdCzInBHhcsQN2xRZrWRYxkrfgf77K205hllDTwue6pC2lnyBGUcH/EX5vX0xRXSBBeRoCwWRiANsAnt705a7qOlXsUTycJa5UmMOuWGM5yOnI86B3dhAz6bc28URRWwGiQbnOc+uwqggzJY5BvY/au8nCjLCvToxI5GsVzo7DoaeTGuKyXMa4rRCKJx3CyolcFzu605l/poTdW7JzHWn3UEXBpX1NRty512XCiLCaUuGZxK6tJIeHnQy5ffnQ46ndEbqv61RLdztnKioUeq4I8z2P8AEQ0zIHT3C9uznOKK6NOo0UxKiE+cVeR84jyc5OOexH/FL0k8pH0jeiPhS5mj1KSPGUdC3CO45f7mm9Q1LFyYe7jfZu+qsdOgmgntzdjsh/jDUIG1mKNEQLCpVXjkBypG+3Mb9+YNEdMt4Hgs3ijQkyebITsRwrjI+5Ufc0teILq3utWlKpNFOrBfzTkDJ379KMfHR6dbwNGPMRl4FPFucZJwOw237n0qnxQ0zgvNAcq0zZKicGCyeEztIAOdY7iUY50APiTbeJv1rPLr3FyRhWlZm4g8wLK+ByPpW++YlTgiljU87b9a3Tarx/0mht3MZR96ljU8NrfnBT0eLM3lqezDtyFB9b1O201GDEPPjKxA7n37Ciuo6la6ba+ddOFUnCjGSx7AVy3Ub6bULt7idvzGbpyA6Ae1ecY8HeGzwtNJJ2UYl8UzsG4LeJOYGSSav0PxJLYXE11dh5j5RSNUwvC+QQf2pZQbcZ6b/erVPDAC3uasWMaw20KOXF3JRTxBrdlf3Lz21nIkrtkl5M5PsKES3N3cTiWSVzIAADn6R2HYV9GpPzsNz9I7etSYhBt35nqadc8uFdE2G72VuttQdAFuiGJ5EDeiAZXUMpyDS2oJPE3Inr1onb3kUEYWViCdxtUaSMchONf6reahJy+9ZTqNueT/ALVFr6Aj6/2oAx3oi7QWbUJFM0ohaTyA54BI5Y4+9TD2r6OYmgKXSPxxyhcmTc5DdeRH6eprKzqW4m3xyHSvi/Gw4txUpNNNbL08PDwDmAMivZPnZI+mMn2FUlg7DiGOI5PtRHTprMmX4lQzlFEYJwMl1B/ReI0gkD0WWVuEVUD8qlt87gY6/wDcU167p/hz4VpdPu1Eg5JHMXJPbBpVY8Awu22PWhBtHIwtO5XsakvxNz9dzTjoPhqHVtKW5khZmEjLkctsfzSdCTzJNdn/AA/NtF4TtRcXEaszyNw8QBA4j/FTMNrXSfELCh5UhjjsIVa/hzZTIjNbyYIB2atl1+F+kRWqycMqsWAIL+hrotlJamGMRSqwwMfMKhrWPg1IO3mDl7GpMjw0UG1+FTeJlc7lfmrxGukx6nI2g3DTWUnzKsiENGf7d+Y7HtQssV23B7UzRxafG4dLUBhyI/8AaXLljLcySnYsxNVLJRITQWhMJjaATarCO2CBj1q0NHH9Ckt/d1qsuy+vSoFycZ6UaC6WhpCFHTfIFVls1XxE19mkkXLZbDJG+1Sa2LuW4xv2NRtR5sqwKeHjIGffaiR8PSj/ADKf6TXLA60jqxxaHeRMn0zMPZiKlLNcqoVLu5x1Hmt/NEF0OWM5+JXl0WpzaaSvyspOeop0WRs5cMY6hf/Z"/>
          <p:cNvSpPr>
            <a:spLocks noChangeAspect="1" noChangeArrowheads="1"/>
          </p:cNvSpPr>
          <p:nvPr/>
        </p:nvSpPr>
        <p:spPr bwMode="auto">
          <a:xfrm>
            <a:off x="176213" y="-15240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ko-KR" altLang="en-US"/>
          </a:p>
        </p:txBody>
      </p:sp>
      <p:pic>
        <p:nvPicPr>
          <p:cNvPr id="29702" name="Picture 6" descr="http://www.ecoautoninja.com/wp-content/uploads/2009/04/bill_gates.jpg"/>
          <p:cNvPicPr>
            <a:picLocks noChangeAspect="1" noChangeArrowheads="1"/>
          </p:cNvPicPr>
          <p:nvPr/>
        </p:nvPicPr>
        <p:blipFill>
          <a:blip r:embed="rId2" cstate="print"/>
          <a:srcRect/>
          <a:stretch>
            <a:fillRect/>
          </a:stretch>
        </p:blipFill>
        <p:spPr bwMode="auto">
          <a:xfrm>
            <a:off x="214282" y="1000108"/>
            <a:ext cx="2786081" cy="2143140"/>
          </a:xfrm>
          <a:prstGeom prst="rect">
            <a:avLst/>
          </a:prstGeom>
          <a:noFill/>
        </p:spPr>
      </p:pic>
      <p:pic>
        <p:nvPicPr>
          <p:cNvPr id="29708" name="Picture 12" descr="http://www.wired.com/images/article/magazine/1612/ff_ozzie_f.jpg"/>
          <p:cNvPicPr>
            <a:picLocks noChangeAspect="1" noChangeArrowheads="1"/>
          </p:cNvPicPr>
          <p:nvPr/>
        </p:nvPicPr>
        <p:blipFill>
          <a:blip r:embed="rId3" cstate="print"/>
          <a:srcRect/>
          <a:stretch>
            <a:fillRect/>
          </a:stretch>
        </p:blipFill>
        <p:spPr bwMode="auto">
          <a:xfrm>
            <a:off x="6858016" y="857232"/>
            <a:ext cx="2000264" cy="2428892"/>
          </a:xfrm>
          <a:prstGeom prst="rect">
            <a:avLst/>
          </a:prstGeom>
          <a:noFill/>
        </p:spPr>
      </p:pic>
      <p:sp>
        <p:nvSpPr>
          <p:cNvPr id="9" name="TextBox 8"/>
          <p:cNvSpPr txBox="1"/>
          <p:nvPr/>
        </p:nvSpPr>
        <p:spPr>
          <a:xfrm>
            <a:off x="3643306" y="2357430"/>
            <a:ext cx="3214710" cy="954107"/>
          </a:xfrm>
          <a:prstGeom prst="rect">
            <a:avLst/>
          </a:prstGeom>
          <a:noFill/>
        </p:spPr>
        <p:txBody>
          <a:bodyPr wrap="square" rtlCol="0">
            <a:spAutoFit/>
          </a:bodyPr>
          <a:lstStyle/>
          <a:p>
            <a:pPr algn="r"/>
            <a:r>
              <a:rPr lang="en-US" altLang="ko-KR" b="1" dirty="0">
                <a:solidFill>
                  <a:srgbClr val="00FF00"/>
                </a:solidFill>
                <a:latin typeface="Arial" pitchFamily="34" charset="0"/>
                <a:cs typeface="Arial" pitchFamily="34" charset="0"/>
              </a:rPr>
              <a:t>Ray </a:t>
            </a:r>
            <a:r>
              <a:rPr lang="en-US" altLang="ko-KR" b="1" dirty="0" smtClean="0">
                <a:solidFill>
                  <a:srgbClr val="00FF00"/>
                </a:solidFill>
                <a:latin typeface="Arial" pitchFamily="34" charset="0"/>
                <a:cs typeface="Arial" pitchFamily="34" charset="0"/>
              </a:rPr>
              <a:t>Ozzie</a:t>
            </a:r>
          </a:p>
          <a:p>
            <a:pPr algn="r"/>
            <a:r>
              <a:rPr lang="en-US" altLang="ko-KR" sz="1800" b="1" dirty="0" smtClean="0">
                <a:solidFill>
                  <a:srgbClr val="FFFF00"/>
                </a:solidFill>
                <a:latin typeface="Arial" pitchFamily="34" charset="0"/>
                <a:cs typeface="Arial" pitchFamily="34" charset="0"/>
              </a:rPr>
              <a:t>Microsoft</a:t>
            </a:r>
            <a:r>
              <a:rPr lang="en-US" altLang="ko-KR" sz="1800" dirty="0" smtClean="0">
                <a:latin typeface="Arial" pitchFamily="34" charset="0"/>
                <a:cs typeface="Arial" pitchFamily="34" charset="0"/>
              </a:rPr>
              <a:t> New </a:t>
            </a:r>
          </a:p>
          <a:p>
            <a:pPr algn="r"/>
            <a:r>
              <a:rPr lang="en-US" altLang="ko-KR" sz="1800" dirty="0" smtClean="0">
                <a:latin typeface="Arial" pitchFamily="34" charset="0"/>
                <a:cs typeface="Arial" pitchFamily="34" charset="0"/>
              </a:rPr>
              <a:t>Chief Software Architect</a:t>
            </a:r>
            <a:endParaRPr lang="ko-KR" altLang="en-US" sz="1800" dirty="0">
              <a:latin typeface="Arial" pitchFamily="34" charset="0"/>
              <a:cs typeface="Arial" pitchFamily="34" charset="0"/>
            </a:endParaRPr>
          </a:p>
        </p:txBody>
      </p:sp>
      <p:sp>
        <p:nvSpPr>
          <p:cNvPr id="10" name="TextBox 9"/>
          <p:cNvSpPr txBox="1"/>
          <p:nvPr/>
        </p:nvSpPr>
        <p:spPr>
          <a:xfrm>
            <a:off x="3071802" y="928670"/>
            <a:ext cx="4143404" cy="954107"/>
          </a:xfrm>
          <a:prstGeom prst="rect">
            <a:avLst/>
          </a:prstGeom>
          <a:noFill/>
        </p:spPr>
        <p:txBody>
          <a:bodyPr wrap="square" rtlCol="0">
            <a:spAutoFit/>
          </a:bodyPr>
          <a:lstStyle/>
          <a:p>
            <a:r>
              <a:rPr lang="en-US" altLang="ko-KR" b="1" dirty="0" smtClean="0">
                <a:solidFill>
                  <a:srgbClr val="00FF00"/>
                </a:solidFill>
                <a:latin typeface="Arial" pitchFamily="34" charset="0"/>
                <a:cs typeface="Arial" pitchFamily="34" charset="0"/>
              </a:rPr>
              <a:t>Bill Gates</a:t>
            </a:r>
          </a:p>
          <a:p>
            <a:r>
              <a:rPr lang="en-US" altLang="ko-KR" sz="1800" b="1" dirty="0" smtClean="0">
                <a:solidFill>
                  <a:srgbClr val="FFFF00"/>
                </a:solidFill>
                <a:latin typeface="Arial" pitchFamily="34" charset="0"/>
                <a:cs typeface="Arial" pitchFamily="34" charset="0"/>
              </a:rPr>
              <a:t>Microsoft</a:t>
            </a:r>
            <a:r>
              <a:rPr lang="en-US" altLang="ko-KR" sz="1800" dirty="0" smtClean="0">
                <a:latin typeface="Arial" pitchFamily="34" charset="0"/>
                <a:cs typeface="Arial" pitchFamily="34" charset="0"/>
              </a:rPr>
              <a:t> Former </a:t>
            </a:r>
          </a:p>
          <a:p>
            <a:r>
              <a:rPr lang="en-US" altLang="ko-KR" sz="1800" dirty="0" smtClean="0">
                <a:latin typeface="Arial" pitchFamily="34" charset="0"/>
                <a:cs typeface="Arial" pitchFamily="34" charset="0"/>
              </a:rPr>
              <a:t>Chief Software Architect</a:t>
            </a:r>
            <a:endParaRPr lang="ko-KR" altLang="en-US" sz="1800" dirty="0">
              <a:latin typeface="Arial" pitchFamily="34" charset="0"/>
              <a:cs typeface="Arial" pitchFamily="34" charset="0"/>
            </a:endParaRPr>
          </a:p>
        </p:txBody>
      </p:sp>
      <p:pic>
        <p:nvPicPr>
          <p:cNvPr id="29710" name="Picture 14" descr="Kevin Lynch"/>
          <p:cNvPicPr>
            <a:picLocks noChangeAspect="1" noChangeArrowheads="1"/>
          </p:cNvPicPr>
          <p:nvPr/>
        </p:nvPicPr>
        <p:blipFill>
          <a:blip r:embed="rId4" cstate="print"/>
          <a:srcRect/>
          <a:stretch>
            <a:fillRect/>
          </a:stretch>
        </p:blipFill>
        <p:spPr bwMode="auto">
          <a:xfrm>
            <a:off x="285720" y="3816763"/>
            <a:ext cx="2857520" cy="2041129"/>
          </a:xfrm>
          <a:prstGeom prst="rect">
            <a:avLst/>
          </a:prstGeom>
          <a:noFill/>
        </p:spPr>
      </p:pic>
      <p:sp>
        <p:nvSpPr>
          <p:cNvPr id="13" name="직사각형 12"/>
          <p:cNvSpPr/>
          <p:nvPr/>
        </p:nvSpPr>
        <p:spPr bwMode="auto">
          <a:xfrm>
            <a:off x="214282" y="4029022"/>
            <a:ext cx="3071834" cy="142876"/>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2000" b="0" i="0" u="none" strike="noStrike" cap="none" normalizeH="0" baseline="0" smtClean="0">
              <a:ln>
                <a:noFill/>
              </a:ln>
              <a:solidFill>
                <a:schemeClr val="tx1"/>
              </a:solidFill>
              <a:effectLst/>
              <a:latin typeface="굴림" pitchFamily="50" charset="-127"/>
              <a:ea typeface="굴림" pitchFamily="50" charset="-127"/>
            </a:endParaRPr>
          </a:p>
        </p:txBody>
      </p:sp>
      <p:sp>
        <p:nvSpPr>
          <p:cNvPr id="14" name="직사각형 13"/>
          <p:cNvSpPr/>
          <p:nvPr/>
        </p:nvSpPr>
        <p:spPr bwMode="auto">
          <a:xfrm>
            <a:off x="0" y="3628912"/>
            <a:ext cx="3500430" cy="400110"/>
          </a:xfrm>
          <a:prstGeom prst="rect">
            <a:avLst/>
          </a:prstGeom>
          <a:solidFill>
            <a:schemeClr val="accent6">
              <a:lumMod val="90000"/>
              <a:lumOff val="1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2000" b="0" i="0" u="none" strike="noStrike" cap="none" normalizeH="0" baseline="0" smtClean="0">
              <a:ln>
                <a:noFill/>
              </a:ln>
              <a:solidFill>
                <a:schemeClr val="tx1"/>
              </a:solidFill>
              <a:effectLst/>
              <a:latin typeface="굴림" pitchFamily="50" charset="-127"/>
              <a:ea typeface="굴림" pitchFamily="50" charset="-127"/>
            </a:endParaRPr>
          </a:p>
        </p:txBody>
      </p:sp>
      <p:sp>
        <p:nvSpPr>
          <p:cNvPr id="15" name="직사각형 14"/>
          <p:cNvSpPr/>
          <p:nvPr/>
        </p:nvSpPr>
        <p:spPr bwMode="auto">
          <a:xfrm rot="16200000">
            <a:off x="2343163" y="4757661"/>
            <a:ext cx="1857388" cy="400110"/>
          </a:xfrm>
          <a:prstGeom prst="rect">
            <a:avLst/>
          </a:prstGeom>
          <a:solidFill>
            <a:schemeClr val="accent6">
              <a:lumMod val="90000"/>
              <a:lumOff val="1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2000" b="0" i="0" u="none" strike="noStrike" cap="none" normalizeH="0" baseline="0" smtClean="0">
              <a:ln>
                <a:noFill/>
              </a:ln>
              <a:solidFill>
                <a:schemeClr val="tx1"/>
              </a:solidFill>
              <a:effectLst/>
              <a:latin typeface="굴림" pitchFamily="50" charset="-127"/>
              <a:ea typeface="굴림" pitchFamily="50" charset="-127"/>
            </a:endParaRPr>
          </a:p>
        </p:txBody>
      </p:sp>
      <p:sp>
        <p:nvSpPr>
          <p:cNvPr id="16" name="직사각형 15"/>
          <p:cNvSpPr/>
          <p:nvPr/>
        </p:nvSpPr>
        <p:spPr bwMode="auto">
          <a:xfrm rot="16200000">
            <a:off x="-728639" y="4686223"/>
            <a:ext cx="1857388" cy="400110"/>
          </a:xfrm>
          <a:prstGeom prst="rect">
            <a:avLst/>
          </a:prstGeom>
          <a:solidFill>
            <a:schemeClr val="accent6">
              <a:lumMod val="90000"/>
              <a:lumOff val="1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2000" b="0" i="0" u="none" strike="noStrike" cap="none" normalizeH="0" baseline="0" smtClean="0">
              <a:ln>
                <a:noFill/>
              </a:ln>
              <a:solidFill>
                <a:schemeClr val="tx1"/>
              </a:solidFill>
              <a:effectLst/>
              <a:latin typeface="굴림" pitchFamily="50" charset="-127"/>
              <a:ea typeface="굴림" pitchFamily="50" charset="-127"/>
            </a:endParaRPr>
          </a:p>
        </p:txBody>
      </p:sp>
      <p:sp>
        <p:nvSpPr>
          <p:cNvPr id="17" name="직사각형 16"/>
          <p:cNvSpPr/>
          <p:nvPr/>
        </p:nvSpPr>
        <p:spPr bwMode="auto">
          <a:xfrm>
            <a:off x="0" y="5743534"/>
            <a:ext cx="3500430" cy="400110"/>
          </a:xfrm>
          <a:prstGeom prst="rect">
            <a:avLst/>
          </a:prstGeom>
          <a:solidFill>
            <a:schemeClr val="accent6">
              <a:lumMod val="90000"/>
              <a:lumOff val="1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2000" b="0" i="0" u="none" strike="noStrike" cap="none" normalizeH="0" baseline="0" smtClean="0">
              <a:ln>
                <a:noFill/>
              </a:ln>
              <a:solidFill>
                <a:schemeClr val="tx1"/>
              </a:solidFill>
              <a:effectLst/>
              <a:latin typeface="굴림" pitchFamily="50" charset="-127"/>
              <a:ea typeface="굴림" pitchFamily="50" charset="-127"/>
            </a:endParaRPr>
          </a:p>
        </p:txBody>
      </p:sp>
      <p:sp>
        <p:nvSpPr>
          <p:cNvPr id="11" name="TextBox 10"/>
          <p:cNvSpPr txBox="1"/>
          <p:nvPr/>
        </p:nvSpPr>
        <p:spPr>
          <a:xfrm>
            <a:off x="3071802" y="3500438"/>
            <a:ext cx="3929090" cy="1538883"/>
          </a:xfrm>
          <a:prstGeom prst="rect">
            <a:avLst/>
          </a:prstGeom>
          <a:noFill/>
        </p:spPr>
        <p:txBody>
          <a:bodyPr wrap="square" rtlCol="0">
            <a:spAutoFit/>
          </a:bodyPr>
          <a:lstStyle/>
          <a:p>
            <a:r>
              <a:rPr lang="en-US" altLang="ko-KR" b="1" dirty="0">
                <a:solidFill>
                  <a:srgbClr val="00FF00"/>
                </a:solidFill>
                <a:latin typeface="Arial" pitchFamily="34" charset="0"/>
                <a:cs typeface="Arial" pitchFamily="34" charset="0"/>
              </a:rPr>
              <a:t>Kevin Lynch </a:t>
            </a:r>
            <a:endParaRPr lang="en-US" altLang="ko-KR" b="1" dirty="0" smtClean="0">
              <a:solidFill>
                <a:srgbClr val="00FF00"/>
              </a:solidFill>
              <a:latin typeface="Arial" pitchFamily="34" charset="0"/>
              <a:cs typeface="Arial" pitchFamily="34" charset="0"/>
            </a:endParaRPr>
          </a:p>
          <a:p>
            <a:r>
              <a:rPr lang="en-US" altLang="ko-KR" sz="1800" b="1" dirty="0" smtClean="0">
                <a:solidFill>
                  <a:srgbClr val="FFFF00"/>
                </a:solidFill>
                <a:latin typeface="Arial" pitchFamily="34" charset="0"/>
                <a:cs typeface="Arial" pitchFamily="34" charset="0"/>
              </a:rPr>
              <a:t>Adobe</a:t>
            </a:r>
            <a:r>
              <a:rPr lang="en-US" altLang="ko-KR" sz="1800" dirty="0" smtClean="0">
                <a:latin typeface="Arial" pitchFamily="34" charset="0"/>
                <a:cs typeface="Arial" pitchFamily="34" charset="0"/>
              </a:rPr>
              <a:t> senior </a:t>
            </a:r>
            <a:r>
              <a:rPr lang="en-US" altLang="ko-KR" sz="1800" dirty="0">
                <a:latin typeface="Arial" pitchFamily="34" charset="0"/>
                <a:cs typeface="Arial" pitchFamily="34" charset="0"/>
              </a:rPr>
              <a:t>vice president and </a:t>
            </a:r>
            <a:r>
              <a:rPr lang="en-US" altLang="ko-KR" sz="1800" dirty="0" smtClean="0">
                <a:latin typeface="Arial" pitchFamily="34" charset="0"/>
                <a:cs typeface="Arial" pitchFamily="34" charset="0"/>
              </a:rPr>
              <a:t>Chief Software Architect</a:t>
            </a:r>
            <a:endParaRPr lang="ko-KR" altLang="en-US" sz="1800" dirty="0" smtClean="0">
              <a:latin typeface="Arial" pitchFamily="34" charset="0"/>
              <a:cs typeface="Arial" pitchFamily="34" charset="0"/>
            </a:endParaRPr>
          </a:p>
          <a:p>
            <a:endParaRPr lang="en-US" altLang="ko-KR" sz="1800" dirty="0" smtClean="0">
              <a:latin typeface="Arial" pitchFamily="34" charset="0"/>
              <a:cs typeface="Arial" pitchFamily="34" charset="0"/>
            </a:endParaRPr>
          </a:p>
          <a:p>
            <a:endParaRPr lang="ko-KR" altLang="en-US" dirty="0">
              <a:latin typeface="Arial" pitchFamily="34" charset="0"/>
              <a:cs typeface="Arial" pitchFamily="34" charset="0"/>
            </a:endParaRPr>
          </a:p>
        </p:txBody>
      </p:sp>
      <p:sp>
        <p:nvSpPr>
          <p:cNvPr id="18" name="TextBox 17"/>
          <p:cNvSpPr txBox="1"/>
          <p:nvPr/>
        </p:nvSpPr>
        <p:spPr>
          <a:xfrm>
            <a:off x="3643306" y="5118099"/>
            <a:ext cx="3214710" cy="954107"/>
          </a:xfrm>
          <a:prstGeom prst="rect">
            <a:avLst/>
          </a:prstGeom>
          <a:noFill/>
        </p:spPr>
        <p:txBody>
          <a:bodyPr wrap="square" rtlCol="0">
            <a:spAutoFit/>
          </a:bodyPr>
          <a:lstStyle/>
          <a:p>
            <a:pPr algn="r"/>
            <a:r>
              <a:rPr lang="en-US" altLang="ko-KR" b="1" dirty="0" smtClean="0">
                <a:solidFill>
                  <a:srgbClr val="00FF00"/>
                </a:solidFill>
                <a:latin typeface="Arial" pitchFamily="34" charset="0"/>
                <a:cs typeface="Arial" pitchFamily="34" charset="0"/>
              </a:rPr>
              <a:t>Craig </a:t>
            </a:r>
            <a:r>
              <a:rPr lang="en-US" altLang="ko-KR" b="1" dirty="0" err="1" smtClean="0">
                <a:solidFill>
                  <a:srgbClr val="00FF00"/>
                </a:solidFill>
                <a:latin typeface="Arial" pitchFamily="34" charset="0"/>
                <a:cs typeface="Arial" pitchFamily="34" charset="0"/>
              </a:rPr>
              <a:t>Weissman</a:t>
            </a:r>
            <a:r>
              <a:rPr lang="en-US" altLang="ko-KR" b="1" dirty="0" smtClean="0">
                <a:solidFill>
                  <a:srgbClr val="00FF00"/>
                </a:solidFill>
                <a:latin typeface="Arial" pitchFamily="34" charset="0"/>
                <a:cs typeface="Arial" pitchFamily="34" charset="0"/>
              </a:rPr>
              <a:t> </a:t>
            </a:r>
            <a:r>
              <a:rPr lang="en-US" altLang="ko-KR" sz="1800" b="1" dirty="0" smtClean="0">
                <a:solidFill>
                  <a:srgbClr val="FFFF00"/>
                </a:solidFill>
                <a:latin typeface="Arial" pitchFamily="34" charset="0"/>
                <a:cs typeface="Arial" pitchFamily="34" charset="0"/>
              </a:rPr>
              <a:t>Salesforce.com </a:t>
            </a:r>
          </a:p>
          <a:p>
            <a:pPr algn="r"/>
            <a:r>
              <a:rPr lang="en-US" altLang="ko-KR" sz="1800" dirty="0" smtClean="0">
                <a:latin typeface="Arial" pitchFamily="34" charset="0"/>
                <a:cs typeface="Arial" pitchFamily="34" charset="0"/>
              </a:rPr>
              <a:t>Chief Software Architect</a:t>
            </a:r>
            <a:endParaRPr lang="ko-KR" altLang="en-US" sz="1800" dirty="0">
              <a:latin typeface="Arial" pitchFamily="34" charset="0"/>
              <a:cs typeface="Arial" pitchFamily="34" charset="0"/>
            </a:endParaRPr>
          </a:p>
        </p:txBody>
      </p:sp>
      <p:pic>
        <p:nvPicPr>
          <p:cNvPr id="29712" name="Picture 16" descr=" Craig  Weissman"/>
          <p:cNvPicPr>
            <a:picLocks noChangeAspect="1" noChangeArrowheads="1"/>
          </p:cNvPicPr>
          <p:nvPr/>
        </p:nvPicPr>
        <p:blipFill>
          <a:blip r:embed="rId5" cstate="print"/>
          <a:srcRect/>
          <a:stretch>
            <a:fillRect/>
          </a:stretch>
        </p:blipFill>
        <p:spPr bwMode="auto">
          <a:xfrm>
            <a:off x="6858016" y="3643314"/>
            <a:ext cx="1928826" cy="2428892"/>
          </a:xfrm>
          <a:prstGeom prst="rect">
            <a:avLst/>
          </a:prstGeom>
          <a:noFill/>
        </p:spPr>
      </p:pic>
      <p:sp>
        <p:nvSpPr>
          <p:cNvPr id="19" name="Rectangle 2"/>
          <p:cNvSpPr txBox="1">
            <a:spLocks noChangeArrowheads="1"/>
          </p:cNvSpPr>
          <p:nvPr/>
        </p:nvSpPr>
        <p:spPr>
          <a:xfrm>
            <a:off x="0" y="6215082"/>
            <a:ext cx="9144000" cy="642918"/>
          </a:xfrm>
          <a:prstGeom prst="rect">
            <a:avLst/>
          </a:prstGeom>
        </p:spPr>
        <p:txBody>
          <a:bodyPr/>
          <a:lstStyle/>
          <a:p>
            <a:pPr marL="0" marR="0" lvl="0" indent="0" algn="ctr" defTabSz="914400" rtl="0" eaLnBrk="1" fontAlgn="base" latinLnBrk="1" hangingPunct="1">
              <a:lnSpc>
                <a:spcPct val="100000"/>
              </a:lnSpc>
              <a:spcBef>
                <a:spcPct val="0"/>
              </a:spcBef>
              <a:spcAft>
                <a:spcPct val="0"/>
              </a:spcAft>
              <a:buClrTx/>
              <a:buSzTx/>
              <a:buFontTx/>
              <a:buNone/>
              <a:tabLst/>
              <a:defRPr/>
            </a:pPr>
            <a:r>
              <a:rPr kumimoji="0" lang="en-US" altLang="ko-KR" sz="2800" b="1" kern="0" dirty="0" smtClean="0">
                <a:solidFill>
                  <a:srgbClr val="FFFF00"/>
                </a:solidFill>
                <a:latin typeface="+mj-lt"/>
                <a:ea typeface="+mj-ea"/>
                <a:cs typeface="+mj-cs"/>
              </a:rPr>
              <a:t>SA Lab trains students to be software architects  !</a:t>
            </a:r>
            <a:endParaRPr kumimoji="0" lang="en-US" altLang="ko-KR" sz="2800" b="1" i="0" u="none" strike="noStrike" kern="0" cap="none" spc="0" normalizeH="0" baseline="0" noProof="0" dirty="0" smtClean="0">
              <a:ln>
                <a:noFill/>
              </a:ln>
              <a:solidFill>
                <a:srgbClr val="FFFF00"/>
              </a:solidFill>
              <a:effectLst/>
              <a:uLnTx/>
              <a:uFillTx/>
              <a:latin typeface="+mj-lt"/>
              <a:ea typeface="+mj-ea"/>
              <a:cs typeface="+mj-cs"/>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04800" y="188913"/>
            <a:ext cx="8534400" cy="762000"/>
          </a:xfrm>
        </p:spPr>
        <p:txBody>
          <a:bodyPr/>
          <a:lstStyle/>
          <a:p>
            <a:r>
              <a:rPr lang="en-GB" altLang="ko-KR" sz="3600" b="1" dirty="0" smtClean="0">
                <a:latin typeface="Times New Roman" pitchFamily="18" charset="0"/>
              </a:rPr>
              <a:t>Projects and Publication</a:t>
            </a:r>
            <a:endParaRPr lang="en-GB" altLang="ko-KR" sz="3600" b="1" dirty="0">
              <a:latin typeface="Times New Roman" pitchFamily="18" charset="0"/>
            </a:endParaRPr>
          </a:p>
        </p:txBody>
      </p:sp>
      <p:sp>
        <p:nvSpPr>
          <p:cNvPr id="9219" name="Rectangle 3"/>
          <p:cNvSpPr>
            <a:spLocks noGrp="1" noChangeArrowheads="1"/>
          </p:cNvSpPr>
          <p:nvPr>
            <p:ph type="body" idx="1"/>
          </p:nvPr>
        </p:nvSpPr>
        <p:spPr>
          <a:xfrm>
            <a:off x="250825" y="3214686"/>
            <a:ext cx="8893175" cy="3500462"/>
          </a:xfrm>
        </p:spPr>
        <p:txBody>
          <a:bodyPr/>
          <a:lstStyle/>
          <a:p>
            <a:pPr lvl="1" eaLnBrk="1" latinLnBrk="0" hangingPunct="1">
              <a:spcBef>
                <a:spcPct val="50000"/>
              </a:spcBef>
              <a:buFont typeface="Times New Roman" pitchFamily="18" charset="0"/>
              <a:buChar char="−"/>
            </a:pPr>
            <a:endParaRPr lang="en-US" altLang="ko-KR" sz="1400" dirty="0" smtClean="0">
              <a:solidFill>
                <a:srgbClr val="00FF00"/>
              </a:solidFill>
              <a:latin typeface="Arial" pitchFamily="34" charset="0"/>
            </a:endParaRPr>
          </a:p>
          <a:p>
            <a:pPr eaLnBrk="1" hangingPunct="1"/>
            <a:r>
              <a:rPr lang="en-US" altLang="ko-KR" sz="1800" dirty="0" smtClean="0">
                <a:solidFill>
                  <a:srgbClr val="00FF00"/>
                </a:solidFill>
                <a:latin typeface="Arial" pitchFamily="34" charset="0"/>
              </a:rPr>
              <a:t>Selected Publications</a:t>
            </a:r>
          </a:p>
          <a:p>
            <a:pPr lvl="1" eaLnBrk="1" hangingPunct="1">
              <a:buFont typeface="Arial" pitchFamily="34" charset="0"/>
              <a:buChar char="−"/>
            </a:pPr>
            <a:r>
              <a:rPr lang="en-US" altLang="ko-KR" sz="1400" dirty="0" smtClean="0">
                <a:latin typeface="Arial" pitchFamily="34" charset="0"/>
              </a:rPr>
              <a:t>“Transformation Rules for Synthesis of UML Activity Diagram from Scenario-based Specification,” The 34th Int’l Computer Software and Applications Conf. (COMPAC’10), Seoul, Korea, July 19–23, 2010.</a:t>
            </a:r>
          </a:p>
          <a:p>
            <a:pPr lvl="1" eaLnBrk="1" hangingPunct="1">
              <a:buFont typeface="Arial" pitchFamily="34" charset="0"/>
              <a:buChar char="−"/>
            </a:pPr>
            <a:r>
              <a:rPr lang="en-US" altLang="ko-KR" sz="1400" dirty="0" smtClean="0">
                <a:latin typeface="Arial" pitchFamily="34" charset="0"/>
              </a:rPr>
              <a:t>“KAIST-CMU MSE Program – the Past and the Future,” The 23rd IEEE-CS Conference on Software Engineering Education and Training (CSEET'2010), Pittsburgh, United States, March 9-12, 2010.</a:t>
            </a:r>
          </a:p>
          <a:p>
            <a:pPr lvl="1" eaLnBrk="1" hangingPunct="1">
              <a:buFont typeface="Arial" pitchFamily="34" charset="0"/>
              <a:buChar char="−"/>
            </a:pPr>
            <a:r>
              <a:rPr lang="en-US" altLang="ko-KR" sz="1400" dirty="0" smtClean="0">
                <a:latin typeface="Arial" pitchFamily="34" charset="0"/>
              </a:rPr>
              <a:t>“A Comparison of Software Product Line Scoping Approaches,” IJSEKE, (To be published)</a:t>
            </a:r>
          </a:p>
          <a:p>
            <a:pPr lvl="1" eaLnBrk="1" hangingPunct="1">
              <a:buFont typeface="Arial" pitchFamily="34" charset="0"/>
              <a:buChar char="−"/>
            </a:pPr>
            <a:r>
              <a:rPr lang="en-US" altLang="ko-KR" sz="1400" dirty="0" smtClean="0">
                <a:latin typeface="Arial" pitchFamily="34" charset="0"/>
              </a:rPr>
              <a:t>“</a:t>
            </a:r>
            <a:r>
              <a:rPr lang="en-US" altLang="ko-KR" sz="1400" dirty="0" err="1" smtClean="0">
                <a:latin typeface="Arial" pitchFamily="34" charset="0"/>
              </a:rPr>
              <a:t>vPMM</a:t>
            </a:r>
            <a:r>
              <a:rPr lang="en-US" altLang="ko-KR" sz="1400" dirty="0" smtClean="0">
                <a:latin typeface="Arial" pitchFamily="34" charset="0"/>
              </a:rPr>
              <a:t>: A Value Based Process Maturity Model,” </a:t>
            </a:r>
            <a:r>
              <a:rPr lang="en-US" altLang="ko-KR" sz="1400" i="1" dirty="0" smtClean="0">
                <a:latin typeface="Arial" pitchFamily="34" charset="0"/>
              </a:rPr>
              <a:t>Studies in Computational Intelligence</a:t>
            </a:r>
            <a:r>
              <a:rPr lang="en-US" altLang="ko-KR" sz="1400" dirty="0" smtClean="0">
                <a:latin typeface="Arial" pitchFamily="34" charset="0"/>
              </a:rPr>
              <a:t>, </a:t>
            </a:r>
            <a:r>
              <a:rPr lang="en-US" altLang="ko-KR" sz="1400" i="1" dirty="0" err="1" smtClean="0">
                <a:latin typeface="Arial" pitchFamily="34" charset="0"/>
              </a:rPr>
              <a:t>Vol</a:t>
            </a:r>
            <a:r>
              <a:rPr lang="en-US" altLang="ko-KR" sz="1400" i="1" dirty="0" smtClean="0">
                <a:latin typeface="Arial" pitchFamily="34" charset="0"/>
              </a:rPr>
              <a:t> 208/2009</a:t>
            </a:r>
            <a:r>
              <a:rPr lang="en-US" altLang="ko-KR" sz="1400" dirty="0" smtClean="0">
                <a:latin typeface="Arial" pitchFamily="34" charset="0"/>
              </a:rPr>
              <a:t>,  Springer-</a:t>
            </a:r>
            <a:r>
              <a:rPr lang="en-US" altLang="ko-KR" sz="1400" dirty="0" err="1" smtClean="0">
                <a:latin typeface="Arial" pitchFamily="34" charset="0"/>
              </a:rPr>
              <a:t>Verlag</a:t>
            </a:r>
            <a:r>
              <a:rPr lang="en-US" altLang="ko-KR" sz="1400" dirty="0" smtClean="0">
                <a:latin typeface="Arial" pitchFamily="34" charset="0"/>
              </a:rPr>
              <a:t> Berlin Heidelberg 2009.</a:t>
            </a:r>
          </a:p>
          <a:p>
            <a:pPr lvl="1" eaLnBrk="1" hangingPunct="1">
              <a:buFont typeface="Arial" pitchFamily="34" charset="0"/>
              <a:buChar char="−"/>
            </a:pPr>
            <a:r>
              <a:rPr lang="en-US" altLang="ko-KR" sz="1400" dirty="0" smtClean="0">
                <a:latin typeface="Arial" pitchFamily="34" charset="0"/>
              </a:rPr>
              <a:t>“Software Architecture Evaluation Methods Based on Cost benefit Analysis and Quantitative Decision Making,” </a:t>
            </a:r>
            <a:r>
              <a:rPr lang="en-US" altLang="ko-KR" sz="1400" i="1" dirty="0" smtClean="0">
                <a:latin typeface="Arial" pitchFamily="34" charset="0"/>
              </a:rPr>
              <a:t>Empirical Software Engineering, </a:t>
            </a:r>
            <a:r>
              <a:rPr lang="en-US" altLang="ko-KR" sz="1400" dirty="0" smtClean="0">
                <a:latin typeface="Arial" pitchFamily="34" charset="0"/>
              </a:rPr>
              <a:t>Vol. 14, No. 2, April 2009. </a:t>
            </a:r>
          </a:p>
          <a:p>
            <a:pPr lvl="1" eaLnBrk="1" hangingPunct="1">
              <a:buFont typeface="Arial" pitchFamily="34" charset="0"/>
              <a:buChar char="−"/>
            </a:pPr>
            <a:r>
              <a:rPr lang="en-US" altLang="ko-KR" sz="1400" dirty="0" smtClean="0">
                <a:latin typeface="Arial" pitchFamily="34" charset="0"/>
              </a:rPr>
              <a:t>“A  Framework for Tool-based Software Architecture Reconstruction,” </a:t>
            </a:r>
            <a:r>
              <a:rPr lang="en-US" altLang="ko-KR" sz="1400" i="1" dirty="0" smtClean="0">
                <a:latin typeface="Arial" pitchFamily="34" charset="0"/>
              </a:rPr>
              <a:t>International Journal of Software Engineering and Knowledge Engineering</a:t>
            </a:r>
            <a:r>
              <a:rPr lang="en-US" altLang="ko-KR" sz="1400" dirty="0" smtClean="0">
                <a:latin typeface="Arial" pitchFamily="34" charset="0"/>
              </a:rPr>
              <a:t>, Vol. 19 Issue: 2, March 2009.</a:t>
            </a:r>
          </a:p>
        </p:txBody>
      </p:sp>
      <p:pic>
        <p:nvPicPr>
          <p:cNvPr id="4" name="Picture 4" descr="전체 크기 이미지 보기">
            <a:hlinkClick r:id="rId2"/>
          </p:cNvPr>
          <p:cNvPicPr>
            <a:picLocks noChangeAspect="1" noChangeArrowheads="1"/>
          </p:cNvPicPr>
          <p:nvPr/>
        </p:nvPicPr>
        <p:blipFill>
          <a:blip r:embed="rId3" cstate="print"/>
          <a:srcRect/>
          <a:stretch>
            <a:fillRect/>
          </a:stretch>
        </p:blipFill>
        <p:spPr bwMode="auto">
          <a:xfrm>
            <a:off x="6500826" y="1142984"/>
            <a:ext cx="2053843" cy="2428892"/>
          </a:xfrm>
          <a:prstGeom prst="rect">
            <a:avLst/>
          </a:prstGeom>
          <a:noFill/>
        </p:spPr>
      </p:pic>
      <p:sp>
        <p:nvSpPr>
          <p:cNvPr id="5" name="직사각형 4"/>
          <p:cNvSpPr/>
          <p:nvPr/>
        </p:nvSpPr>
        <p:spPr>
          <a:xfrm>
            <a:off x="428596" y="1214422"/>
            <a:ext cx="5857916" cy="1969770"/>
          </a:xfrm>
          <a:prstGeom prst="rect">
            <a:avLst/>
          </a:prstGeom>
        </p:spPr>
        <p:txBody>
          <a:bodyPr wrap="square">
            <a:spAutoFit/>
          </a:bodyPr>
          <a:lstStyle/>
          <a:p>
            <a:pPr marL="342900" lvl="0" indent="-342900">
              <a:spcBef>
                <a:spcPct val="20000"/>
              </a:spcBef>
              <a:buFontTx/>
              <a:buChar char="•"/>
            </a:pPr>
            <a:r>
              <a:rPr kumimoji="0" lang="en-US" altLang="ko-KR" sz="1800" kern="0" dirty="0" smtClean="0">
                <a:solidFill>
                  <a:srgbClr val="00FF00"/>
                </a:solidFill>
                <a:latin typeface="Arial" pitchFamily="34" charset="0"/>
                <a:ea typeface="굴림"/>
              </a:rPr>
              <a:t>On-going and Up-coming Projects</a:t>
            </a:r>
          </a:p>
          <a:p>
            <a:pPr marL="742950" lvl="1" indent="-285750" latinLnBrk="0">
              <a:spcBef>
                <a:spcPct val="50000"/>
              </a:spcBef>
              <a:buFont typeface="Times New Roman" pitchFamily="18" charset="0"/>
              <a:buChar char="−"/>
            </a:pPr>
            <a:r>
              <a:rPr lang="en-US" altLang="ko-KR" sz="1600" kern="0" dirty="0" smtClean="0">
                <a:solidFill>
                  <a:srgbClr val="FFFFFF"/>
                </a:solidFill>
                <a:latin typeface="Arial" pitchFamily="34" charset="0"/>
                <a:ea typeface="굴림"/>
              </a:rPr>
              <a:t> “Multiple View Driven Common Domain Architecture Design for Integrated Services Platform” </a:t>
            </a:r>
          </a:p>
          <a:p>
            <a:pPr marL="742950" lvl="1" indent="-285750" latinLnBrk="0">
              <a:spcBef>
                <a:spcPct val="50000"/>
              </a:spcBef>
              <a:buFont typeface="Times New Roman" pitchFamily="18" charset="0"/>
              <a:buChar char="−"/>
            </a:pPr>
            <a:r>
              <a:rPr lang="en-US" altLang="ko-KR" sz="1600" kern="0" dirty="0" smtClean="0">
                <a:solidFill>
                  <a:srgbClr val="FFFFFF"/>
                </a:solidFill>
                <a:latin typeface="Arial" pitchFamily="34" charset="0"/>
                <a:ea typeface="굴림"/>
              </a:rPr>
              <a:t>  “Model Driven Development of Samsung Home Appliance Software”   </a:t>
            </a:r>
          </a:p>
          <a:p>
            <a:pPr marL="742950" lvl="1" indent="-285750" latinLnBrk="0">
              <a:spcBef>
                <a:spcPct val="50000"/>
              </a:spcBef>
              <a:buFont typeface="Times New Roman" pitchFamily="18" charset="0"/>
              <a:buChar char="−"/>
            </a:pPr>
            <a:r>
              <a:rPr lang="en-US" altLang="ko-KR" sz="1600" kern="0" dirty="0" smtClean="0">
                <a:solidFill>
                  <a:srgbClr val="FFFFFF"/>
                </a:solidFill>
                <a:latin typeface="Arial" pitchFamily="34" charset="0"/>
                <a:ea typeface="굴림"/>
              </a:rPr>
              <a:t> “Redesigning Mobile Harbor Control System”</a:t>
            </a: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794&quot;/&gt;&lt;/object&gt;&lt;object type=&quot;3&quot; unique_id=&quot;10005&quot;&gt;&lt;property id=&quot;20148&quot; value=&quot;5&quot;/&gt;&lt;property id=&quot;20300&quot; value=&quot;Slide 2 - &amp;quot;Alumni (1/2)&amp;quot;&quot;/&gt;&lt;property id=&quot;20307&quot; value=&quot;2933&quot;/&gt;&lt;/object&gt;&lt;object type=&quot;3&quot; unique_id=&quot;10006&quot;&gt;&lt;property id=&quot;20148&quot; value=&quot;5&quot;/&gt;&lt;property id=&quot;20300&quot; value=&quot;Slide 3 - &amp;quot;Alumni (2/2)&amp;quot;&quot;/&gt;&lt;property id=&quot;20307&quot; value=&quot;2939&quot;/&gt;&lt;/object&gt;&lt;object type=&quot;3&quot; unique_id=&quot;10007&quot;&gt;&lt;property id=&quot;20148&quot; value=&quot;5&quot;/&gt;&lt;property id=&quot;20300&quot; value=&quot;Slide 4&quot;/&gt;&lt;property id=&quot;20307&quot; value=&quot;2915&quot;/&gt;&lt;/object&gt;&lt;object type=&quot;3&quot; unique_id=&quot;10008&quot;&gt;&lt;property id=&quot;20148&quot; value=&quot;5&quot;/&gt;&lt;property id=&quot;20300&quot; value=&quot;Slide 5&quot;/&gt;&lt;property id=&quot;20307&quot; value=&quot;2895&quot;/&gt;&lt;/object&gt;&lt;object type=&quot;3&quot; unique_id=&quot;10009&quot;&gt;&lt;property id=&quot;20148&quot; value=&quot;5&quot;/&gt;&lt;property id=&quot;20300&quot; value=&quot;Slide 6 - &amp;quot;Software Architecture Lab – Prof. Sungwon Kang&amp;quot;&quot;/&gt;&lt;property id=&quot;20307&quot; value=&quot;2932&quot;/&gt;&lt;/object&gt;&lt;object type=&quot;3&quot; unique_id=&quot;10010&quot;&gt;&lt;property id=&quot;20148&quot; value=&quot;5&quot;/&gt;&lt;property id=&quot;20300&quot; value=&quot;Slide 7 - &amp;quot;Software Architecture Lab&amp;quot;&quot;/&gt;&lt;property id=&quot;20307&quot; value=&quot;2934&quot;/&gt;&lt;/object&gt;&lt;object type=&quot;3&quot; unique_id=&quot;10011&quot;&gt;&lt;property id=&quot;20148&quot; value=&quot;5&quot;/&gt;&lt;property id=&quot;20300&quot; value=&quot;Slide 8 - &amp;quot;Strategic Alliance with Samsung&amp;quot;&quot;/&gt;&lt;property id=&quot;20307&quot; value=&quot;2940&quot;/&gt;&lt;/object&gt;&lt;object type=&quot;3&quot; unique_id=&quot;10012&quot;&gt;&lt;property id=&quot;20148&quot; value=&quot;5&quot;/&gt;&lt;property id=&quot;20300&quot; value=&quot;Slide 9 - &amp;quot;The Tao(道) of the Software Architect&amp;quot;&quot;/&gt;&lt;property id=&quot;20307&quot; value=&quot;2935&quot;/&gt;&lt;/object&gt;&lt;object type=&quot;3&quot; unique_id=&quot;10013&quot;&gt;&lt;property id=&quot;20148&quot; value=&quot;5&quot;/&gt;&lt;property id=&quot;20300&quot; value=&quot;Slide 10 - &amp;quot;     The Tao of the Software Architect&amp;quot;&quot;/&gt;&lt;property id=&quot;20307&quot; value=&quot;2936&quot;/&gt;&lt;/object&gt;&lt;object type=&quot;3&quot; unique_id=&quot;10014&quot;&gt;&lt;property id=&quot;20148&quot; value=&quot;5&quot;/&gt;&lt;property id=&quot;20300&quot; value=&quot;Slide 11 - &amp;quot;    The Tao of the Software Architect&amp;quot;&quot;/&gt;&lt;property id=&quot;20307&quot; value=&quot;2937&quot;/&gt;&lt;/object&gt;&lt;object type=&quot;3&quot; unique_id=&quot;10015&quot;&gt;&lt;property id=&quot;20148&quot; value=&quot;5&quot;/&gt;&lt;property id=&quot;20300&quot; value=&quot;Slide 12 - &amp;quot;Remarks&amp;quot;&quot;/&gt;&lt;property id=&quot;20307&quot; value=&quot;2938&quot;/&gt;&lt;/object&gt;&lt;/object&gt;&lt;/object&gt;&lt;/database&gt;"/>
  <p:tag name="SECTOMILLISECCONVERTED" val="1"/>
</p:tagLst>
</file>

<file path=ppt/theme/theme1.xml><?xml version="1.0" encoding="utf-8"?>
<a:theme xmlns:a="http://schemas.openxmlformats.org/drawingml/2006/main" name="진동">
  <a:themeElements>
    <a:clrScheme name="진동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진동">
      <a:majorFont>
        <a:latin typeface="Times New Roman"/>
        <a:ea typeface="굴림"/>
        <a:cs typeface=""/>
      </a:majorFont>
      <a:minorFont>
        <a:latin typeface="Times New Roman"/>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1" lang="ko-KR" altLang="en-US" sz="2000" b="0" i="0" u="none" strike="noStrike" cap="none" normalizeH="0" baseline="0" smtClean="0">
            <a:ln>
              <a:noFill/>
            </a:ln>
            <a:solidFill>
              <a:schemeClr val="tx1"/>
            </a:solidFill>
            <a:effectLst/>
            <a:latin typeface="굴림" pitchFamily="50" charset="-127"/>
            <a:ea typeface="굴림" pitchFamily="50"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1" lang="ko-KR" altLang="en-US" sz="2000" b="0" i="0" u="none" strike="noStrike" cap="none" normalizeH="0" baseline="0" smtClean="0">
            <a:ln>
              <a:noFill/>
            </a:ln>
            <a:solidFill>
              <a:schemeClr val="tx1"/>
            </a:solidFill>
            <a:effectLst/>
            <a:latin typeface="굴림" pitchFamily="50" charset="-127"/>
            <a:ea typeface="굴림" pitchFamily="50" charset="-127"/>
          </a:defRPr>
        </a:defPPr>
      </a:lstStyle>
    </a:lnDef>
  </a:objectDefaults>
  <a:extraClrSchemeLst>
    <a:extraClrScheme>
      <a:clrScheme name="진동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진동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진동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진동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진동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진동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Office\Templates\디자인\진동.pot</Template>
  <TotalTime>24860</TotalTime>
  <Words>1139</Words>
  <Application>Microsoft Office PowerPoint</Application>
  <PresentationFormat>화면 슬라이드 쇼(4:3)</PresentationFormat>
  <Paragraphs>240</Paragraphs>
  <Slides>15</Slides>
  <Notes>4</Notes>
  <HiddenSlides>0</HiddenSlides>
  <MMClips>0</MMClips>
  <ScaleCrop>false</ScaleCrop>
  <HeadingPairs>
    <vt:vector size="4" baseType="variant">
      <vt:variant>
        <vt:lpstr>테마</vt:lpstr>
      </vt:variant>
      <vt:variant>
        <vt:i4>1</vt:i4>
      </vt:variant>
      <vt:variant>
        <vt:lpstr>슬라이드 제목</vt:lpstr>
      </vt:variant>
      <vt:variant>
        <vt:i4>15</vt:i4>
      </vt:variant>
    </vt:vector>
  </HeadingPairs>
  <TitlesOfParts>
    <vt:vector size="16" baseType="lpstr">
      <vt:lpstr>진동</vt:lpstr>
      <vt:lpstr>슬라이드 1</vt:lpstr>
      <vt:lpstr>슬라이드 2</vt:lpstr>
      <vt:lpstr>슬라이드 3</vt:lpstr>
      <vt:lpstr>슬라이드 4</vt:lpstr>
      <vt:lpstr>슬라이드 5</vt:lpstr>
      <vt:lpstr>슬라이드 6</vt:lpstr>
      <vt:lpstr>Research Directions of SA Lab </vt:lpstr>
      <vt:lpstr>슬라이드 8</vt:lpstr>
      <vt:lpstr>Projects and Publication</vt:lpstr>
      <vt:lpstr>SA Lab Activities</vt:lpstr>
      <vt:lpstr>The Tao(道) of the Software Architect</vt:lpstr>
      <vt:lpstr>     The Tao of the Software Architect</vt:lpstr>
      <vt:lpstr>    The Tao of the Software Architect</vt:lpstr>
      <vt:lpstr>Alumni (1/2)</vt:lpstr>
      <vt:lpstr>Alumni (2/2)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Administrator</dc:creator>
  <cp:lastModifiedBy>강성원</cp:lastModifiedBy>
  <cp:revision>640</cp:revision>
  <cp:lastPrinted>2001-04-23T09:26:12Z</cp:lastPrinted>
  <dcterms:created xsi:type="dcterms:W3CDTF">2000-10-11T06:06:18Z</dcterms:created>
  <dcterms:modified xsi:type="dcterms:W3CDTF">2010-03-31T10:56:27Z</dcterms:modified>
</cp:coreProperties>
</file>