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4" Type="http://schemas.openxmlformats.org/officeDocument/2006/relationships/custom-properties" Target="docProps/custom.xml"/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1.png"/>
  <Relationship Id="rId3" Type="http://schemas.openxmlformats.org/officeDocument/2006/relationships/image" Target="../media/icon13.png"/>
  <Relationship Id="rId4" Type="http://schemas.openxmlformats.org/officeDocument/2006/relationships/image" Target="../media/icon24.png"/>
  <Relationship Id="rId5" Type="http://schemas.openxmlformats.org/officeDocument/2006/relationships/image" Target="../media/icon35.png"/>
  <Relationship Id="rId6" Type="http://schemas.openxmlformats.org/officeDocument/2006/relationships/image" Target="../media/icon46.png"/>
  <Relationship Id="rId7" Type="http://schemas.openxmlformats.org/officeDocument/2006/relationships/image" Target="../media/icon57.png"/>
  <Relationship Id="rId8" Type="http://schemas.openxmlformats.org/officeDocument/2006/relationships/image" Target="../media/image128.jpg"/>
  <Relationship Id="rId9" Type="http://schemas.openxmlformats.org/officeDocument/2006/relationships/image" Target="../media/image19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10.png"/>
  <Relationship Id="rId3" Type="http://schemas.openxmlformats.org/officeDocument/2006/relationships/image" Target="../media/icon112.png"/>
  <Relationship Id="rId4" Type="http://schemas.openxmlformats.org/officeDocument/2006/relationships/image" Target="../media/icon213.png"/>
  <Relationship Id="rId5" Type="http://schemas.openxmlformats.org/officeDocument/2006/relationships/image" Target="../media/icon314.png"/>
  <Relationship Id="rId6" Type="http://schemas.openxmlformats.org/officeDocument/2006/relationships/image" Target="../media/icon415.png"/>
  <Relationship Id="rId7" Type="http://schemas.openxmlformats.org/officeDocument/2006/relationships/image" Target="../media/icon516.png"/>
  <Relationship Id="rId8" Type="http://schemas.openxmlformats.org/officeDocument/2006/relationships/image" Target="../media/image1217.jpg"/>
  <Relationship Id="rId9" Type="http://schemas.openxmlformats.org/officeDocument/2006/relationships/image" Target="../media/image11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762750"/>
          <a:chOff x="0" y="0"/>
          <a:chExt cx="9144000" cy="6762750"/>
        </a:xfrm>
      </p:grpSpPr>
      <p:sp>
        <p:nvSpPr>
          <p:cNvPr id="1" name=""/>
          <p:cNvSpPr txBox="1"/>
          <p:nvPr/>
        </p:nvSpPr>
        <p:spPr>
          <a:xfrm rot="0">
            <a:off x="0" y="0"/>
            <a:ext cx="9144000" cy="1333500"/>
          </a:xfrm>
          <a:prstGeom prst="rect"/>
          <a:solidFill>
            <a:srgbClr val="BC141A"/>
          </a:solidFill>
        </p:spPr>
        <p:txBody>
          <a:bodyPr rtlCol="0" bIns="45720" lIns="91440" rIns="91440" tIns="381000">
            <a:spAutoFit/>
          </a:bodyPr>
          <a:lstStyle/>
          <a:p>
            <a:pPr algn="l" fontAlgn="base" marL="238125" marR="0" indent="0" lvl="0"/>
            <a:r>
              <a:rPr b="0" i="0" strike="noStrike" sz="2800" u="none">
                <a:solidFill>
                  <a:srgbClr val="FFFFFF"/>
                </a:solidFill>
                <a:latin typeface="Calibri"/>
              </a:rPr>
              <a:t><![CDATA[Masdar City, Abu Dhabi (2008-2015)]]></a:t>
            </a:r>
          </a:p>
        </p:txBody>
      </p:sp>
      <p:pic>
        <p:nvPicPr>
          <p:cNvPr id="2" name="Flag" descr="Fla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096250" y="257175"/>
            <a:ext cx="809625" cy="809625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0" y="1333500"/>
            <a:ext cx="9144000" cy="381000"/>
          </a:xfrm>
          <a:prstGeom prst="rect"/>
          <a:solidFill>
            <a:srgbClr val="FFFFFF"/>
          </a:solidFill>
        </p:spPr>
        <p:txBody>
          <a:bodyPr rtlCol="0" bIns="45720" lIns="91440" rIns="91440" tIns="142875">
            <a:spAutoFit/>
          </a:bodyPr>
          <a:lstStyle/>
          <a:p>
            <a:pPr algn="l" fontAlgn="base" marL="238125" marR="0" indent="0" lvl="0"/>
            <a:r>
              <a:rPr b="0" i="0" strike="noStrike" sz="1800" u="none">
                <a:solidFill>
                  <a:srgbClr val="000000"/>
                </a:solidFill>
                <a:latin typeface="Calibri"/>
              </a:rPr>
              <a:t><![CDATA[Clients: Masdar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0" y="1905000"/>
            <a:ext cx="9144000" cy="4286250"/>
          </a:xfrm>
          <a:prstGeom prst="rect"/>
          <a:solidFill>
            <a:srgbClr val="F2F2F2"/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0" lvl="0"/>
            <a:r>
              <a:rPr b="1" i="0" strike="noStrike" sz="1600" u="none">
                <a:solidFill>
                  <a:srgbClr val="000000"/>
                </a:solidFill>
                <a:latin typeface="Calibri"/>
              </a:rPr>
              <a:t><![CDATA[Services: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476250" y="2095500"/>
            <a:ext cx="8667750" cy="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</a:p>
        </p:txBody>
      </p:sp>
      <p:graphicFrame>
        <p:nvGraphicFramePr>
          <p:cNvPr id="6" name="" descr=""/>
          <p:cNvGraphicFramePr>
            <a:graphicFrameLocks noGrp="1"/>
          </p:cNvGraphicFramePr>
          <p:nvPr/>
        </p:nvGraphicFramePr>
        <p:xfrm>
          <a:off x="714375" y="2381250"/>
          <a:ext cx="7620000" cy="1333500"/>
        </p:xfrm>
        <a:graphic>
          <a:graphicData uri="http://schemas.openxmlformats.org/drawingml/2006/table">
            <a:tbl>
              <a:tblPr firstRow="1" bandRow="1"/>
              <a:tblGrid>
                <a:gridCol w="7620000"/>
              </a:tblGrid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Strategic Consulting]]></a:t>
                      </a:r>
                    </a:p>
                  </a:txBody>
                  <a:tcPr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Valuation Advisory]]></a:t>
                      </a:r>
                    </a:p>
                  </a:txBody>
                  <a:tcPr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Leasing]]></a:t>
                      </a:r>
                    </a:p>
                  </a:txBody>
                  <a:tcPr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Project & Development Services]]></a:t>
                      </a:r>
                    </a:p>
                  </a:txBody>
                  <a:tcPr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nvestment Transactions]]></a:t>
                      </a:r>
                    </a:p>
                  </a:txBody>
                  <a:tcPr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7" name="Icon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2381250"/>
            <a:ext cx="333375" cy="323850"/>
          </a:xfrm>
          <a:prstGeom prst="rect">
            <a:avLst/>
          </a:prstGeom>
        </p:spPr>
      </p:pic>
      <p:pic>
        <p:nvPicPr>
          <p:cNvPr id="8" name="Icon" descr="Ic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81000" y="2857500"/>
            <a:ext cx="333375" cy="323850"/>
          </a:xfrm>
          <a:prstGeom prst="rect">
            <a:avLst/>
          </a:prstGeom>
        </p:spPr>
      </p:pic>
      <p:pic>
        <p:nvPicPr>
          <p:cNvPr id="9" name="Icon" descr="Ic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81000" y="3333750"/>
            <a:ext cx="323850" cy="323850"/>
          </a:xfrm>
          <a:prstGeom prst="rect">
            <a:avLst/>
          </a:prstGeom>
        </p:spPr>
      </p:pic>
      <p:pic>
        <p:nvPicPr>
          <p:cNvPr id="10" name="Icon" descr="Ic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81000" y="3810000"/>
            <a:ext cx="323850" cy="323850"/>
          </a:xfrm>
          <a:prstGeom prst="rect">
            <a:avLst/>
          </a:prstGeom>
        </p:spPr>
      </p:pic>
      <p:pic>
        <p:nvPicPr>
          <p:cNvPr id="11" name="Icon" descr="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81000" y="4286250"/>
            <a:ext cx="323850" cy="323850"/>
          </a:xfrm>
          <a:prstGeom prst="rect">
            <a:avLst/>
          </a:prstGeom>
        </p:spPr>
      </p:pic>
      <p:pic>
        <p:nvPicPr>
          <p:cNvPr id="12" name="Main" descr="Mai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229100" y="1905000"/>
            <a:ext cx="4914900" cy="2857500"/>
          </a:xfrm>
          <a:prstGeom prst="rect">
            <a:avLst/>
          </a:prstGeom>
        </p:spPr>
      </p:pic>
      <p:cxnSp>
        <p:nvCxnSpPr>
          <p:cNvPr id="13" name=""/>
          <p:cNvCxnSpPr/>
          <p:nvPr/>
        </p:nvCxnSpPr>
        <p:spPr>
          <a:xfrm>
            <a:off x="0" y="4762500"/>
            <a:ext cx="9144000" cy="0"/>
          </a:xfrm>
          <a:prstGeom prst="line"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"/>
          <p:cNvSpPr txBox="1"/>
          <p:nvPr/>
        </p:nvSpPr>
        <p:spPr>
          <a:xfrm rot="0">
            <a:off x="0" y="4762500"/>
            <a:ext cx="9144000" cy="1428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0" lvl="0"/>
            <a:r>
              <a:rPr b="1" i="0" strike="noStrike" sz="1800" u="none">
                <a:solidFill>
                  <a:srgbClr val="000000"/>
                </a:solidFill>
                <a:latin typeface="Calibri"/>
              </a:rPr>
              <a:t><![CDATA[Project Description]]></a:t>
            </a:r>
            <a:br/>
            <a:r>
              <a:rPr b="0" i="0" strike="noStrike" sz="1800" u="none">
                <a:solidFill>
                  <a:srgbClr val="000000"/>
                </a:solidFill>
                <a:latin typeface="Calibri"/>
              </a:rPr>
              <a:t><![CDATA[Occupying 6 million sq m of land, the project is a landmark development initiated by the Abu Dhabi Government. Envisaged to be the first carbon neutral city, the project will be cultivated as a global centre of excellence for research and education, as a commercial hub and most importantly, as a model for sustainable development for Abu Dhabi.]]></a:t>
            </a:r>
          </a:p>
        </p:txBody>
      </p:sp>
      <p:pic>
        <p:nvPicPr>
          <p:cNvPr id="15" name="JLL Logo" descr="JLL Logo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38125" y="6286500"/>
            <a:ext cx="876300" cy="476250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 rot="0">
            <a:off x="8572500" y="6429375"/>
            <a:ext cx="95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0" lvl="0"/>
            <a:r>
              <a:rPr b="0" i="0" strike="noStrike" sz="1100" u="none">
                <a:solidFill>
                  <a:srgbClr val="AAAAAA"/>
                </a:solidFill>
                <a:latin typeface="Calibri"/>
              </a:rPr>
              <a:t><![CDATA[1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762750"/>
          <a:chOff x="0" y="0"/>
          <a:chExt cx="9144000" cy="6762750"/>
        </a:xfrm>
      </p:grpSpPr>
      <p:sp>
        <p:nvSpPr>
          <p:cNvPr id="1" name=""/>
          <p:cNvSpPr txBox="1"/>
          <p:nvPr/>
        </p:nvSpPr>
        <p:spPr>
          <a:xfrm rot="0">
            <a:off x="0" y="0"/>
            <a:ext cx="9144000" cy="1333500"/>
          </a:xfrm>
          <a:prstGeom prst="rect"/>
          <a:solidFill>
            <a:srgbClr val="BC141A"/>
          </a:solidFill>
        </p:spPr>
        <p:txBody>
          <a:bodyPr rtlCol="0" bIns="45720" lIns="91440" rIns="91440" tIns="381000">
            <a:spAutoFit/>
          </a:bodyPr>
          <a:lstStyle/>
          <a:p>
            <a:pPr algn="l" fontAlgn="base" marL="238125" marR="0" indent="0" lvl="0"/>
            <a:r>
              <a:rPr b="0" i="0" strike="noStrike" sz="2800" u="none">
                <a:solidFill>
                  <a:srgbClr val="FFFFFF"/>
                </a:solidFill>
                <a:latin typeface="Calibri"/>
              </a:rPr>
              <a:t><![CDATA[Chennai, India (2010-2016)]]></a:t>
            </a:r>
          </a:p>
        </p:txBody>
      </p:sp>
      <p:pic>
        <p:nvPicPr>
          <p:cNvPr id="2" name="Flag" descr="Fla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096250" y="257175"/>
            <a:ext cx="809625" cy="809625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0" y="1333500"/>
            <a:ext cx="9144000" cy="381000"/>
          </a:xfrm>
          <a:prstGeom prst="rect"/>
          <a:solidFill>
            <a:srgbClr val="FFFFFF"/>
          </a:solidFill>
        </p:spPr>
        <p:txBody>
          <a:bodyPr rtlCol="0" bIns="45720" lIns="91440" rIns="91440" tIns="142875">
            <a:spAutoFit/>
          </a:bodyPr>
          <a:lstStyle/>
          <a:p>
            <a:pPr algn="l" fontAlgn="base" marL="238125" marR="0" indent="0" lvl="0"/>
            <a:r>
              <a:rPr b="0" i="0" strike="noStrike" sz="1800" u="none">
                <a:solidFill>
                  <a:srgbClr val="000000"/>
                </a:solidFill>
                <a:latin typeface="Calibri"/>
              </a:rPr>
              <a:t><![CDATA[Clients: Rage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0" y="1905000"/>
            <a:ext cx="9144000" cy="4286250"/>
          </a:xfrm>
          <a:prstGeom prst="rect"/>
          <a:solidFill>
            <a:srgbClr val="F2F2F2"/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0" lvl="0"/>
            <a:r>
              <a:rPr b="1" i="0" strike="noStrike" sz="1600" u="none">
                <a:solidFill>
                  <a:srgbClr val="000000"/>
                </a:solidFill>
                <a:latin typeface="Calibri"/>
              </a:rPr>
              <a:t><![CDATA[Services: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476250" y="2095500"/>
            <a:ext cx="8667750" cy="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</a:p>
        </p:txBody>
      </p:sp>
      <p:graphicFrame>
        <p:nvGraphicFramePr>
          <p:cNvPr id="6" name="" descr=""/>
          <p:cNvGraphicFramePr>
            <a:graphicFrameLocks noGrp="1"/>
          </p:cNvGraphicFramePr>
          <p:nvPr/>
        </p:nvGraphicFramePr>
        <p:xfrm>
          <a:off x="714375" y="2381250"/>
          <a:ext cx="7620000" cy="1333500"/>
        </p:xfrm>
        <a:graphic>
          <a:graphicData uri="http://schemas.openxmlformats.org/drawingml/2006/table">
            <a:tbl>
              <a:tblPr firstRow="1" bandRow="1"/>
              <a:tblGrid>
                <a:gridCol w="7620000"/>
              </a:tblGrid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E-commerce applications]]></a:t>
                      </a:r>
                    </a:p>
                  </a:txBody>
                  <a:tcPr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Website design and development]]></a:t>
                      </a:r>
                    </a:p>
                  </a:txBody>
                  <a:tcPr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Online marketing]]></a:t>
                      </a:r>
                    </a:p>
                  </a:txBody>
                  <a:tcPr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Site and server management]]></a:t>
                      </a:r>
                    </a:p>
                  </a:txBody>
                  <a:tcPr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762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0" i="0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Search marketing]]></a:t>
                      </a:r>
                    </a:p>
                  </a:txBody>
                  <a:tcPr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7" name="Icon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1000" y="2381250"/>
            <a:ext cx="333375" cy="323850"/>
          </a:xfrm>
          <a:prstGeom prst="rect">
            <a:avLst/>
          </a:prstGeom>
        </p:spPr>
      </p:pic>
      <p:pic>
        <p:nvPicPr>
          <p:cNvPr id="8" name="Icon" descr="Ic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81000" y="2857500"/>
            <a:ext cx="333375" cy="323850"/>
          </a:xfrm>
          <a:prstGeom prst="rect">
            <a:avLst/>
          </a:prstGeom>
        </p:spPr>
      </p:pic>
      <p:pic>
        <p:nvPicPr>
          <p:cNvPr id="9" name="Icon" descr="Ic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81000" y="3333750"/>
            <a:ext cx="323850" cy="323850"/>
          </a:xfrm>
          <a:prstGeom prst="rect">
            <a:avLst/>
          </a:prstGeom>
        </p:spPr>
      </p:pic>
      <p:pic>
        <p:nvPicPr>
          <p:cNvPr id="10" name="Icon" descr="Ic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81000" y="3810000"/>
            <a:ext cx="323850" cy="323850"/>
          </a:xfrm>
          <a:prstGeom prst="rect">
            <a:avLst/>
          </a:prstGeom>
        </p:spPr>
      </p:pic>
      <p:pic>
        <p:nvPicPr>
          <p:cNvPr id="11" name="Icon" descr="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81000" y="4286250"/>
            <a:ext cx="323850" cy="323850"/>
          </a:xfrm>
          <a:prstGeom prst="rect">
            <a:avLst/>
          </a:prstGeom>
        </p:spPr>
      </p:pic>
      <p:pic>
        <p:nvPicPr>
          <p:cNvPr id="12" name="Main" descr="Mai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229100" y="1905000"/>
            <a:ext cx="4914900" cy="2857500"/>
          </a:xfrm>
          <a:prstGeom prst="rect">
            <a:avLst/>
          </a:prstGeom>
        </p:spPr>
      </p:pic>
      <p:cxnSp>
        <p:nvCxnSpPr>
          <p:cNvPr id="13" name=""/>
          <p:cNvCxnSpPr/>
          <p:nvPr/>
        </p:nvCxnSpPr>
        <p:spPr>
          <a:xfrm>
            <a:off x="0" y="4762500"/>
            <a:ext cx="9144000" cy="0"/>
          </a:xfrm>
          <a:prstGeom prst="line"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"/>
          <p:cNvSpPr txBox="1"/>
          <p:nvPr/>
        </p:nvSpPr>
        <p:spPr>
          <a:xfrm rot="0">
            <a:off x="0" y="4762500"/>
            <a:ext cx="9144000" cy="1428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0" lvl="0"/>
            <a:r>
              <a:rPr b="1" i="0" strike="noStrike" sz="1800" u="none">
                <a:solidFill>
                  <a:srgbClr val="000000"/>
                </a:solidFill>
                <a:latin typeface="Calibri"/>
              </a:rPr>
              <a:t><![CDATA[About Rage]]></a:t>
            </a:r>
            <a:br/>
            <a:r>
              <a:rPr b="0" i="0" strike="noStrike" sz="1800" u="none">
                <a:solidFill>
                  <a:srgbClr val="000000"/>
                </a:solidFill>
                <a:latin typeface="Calibri"/>
              </a:rPr>
              <a:t><![CDATA[Rage is a digital marketing agency based in India. We help clients meet their business goals through a host of web-based services.]]></a:t>
            </a:r>
          </a:p>
        </p:txBody>
      </p:sp>
      <p:pic>
        <p:nvPicPr>
          <p:cNvPr id="15" name="JLL Logo" descr="JLL Logo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38125" y="6286500"/>
            <a:ext cx="876300" cy="476250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 rot="0">
            <a:off x="8572500" y="6429375"/>
            <a:ext cx="95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0" lvl="0"/>
            <a:r>
              <a:rPr b="0" i="0" strike="noStrike" sz="1100" u="none">
                <a:solidFill>
                  <a:srgbClr val="AAAAAA"/>
                </a:solidFill>
                <a:latin typeface="Calibri"/>
              </a:rPr>
              <a:t><![CDATA[1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Rage</dc:creator>
  <cp:lastModifiedBy>Rage Team</cp:lastModifiedBy>
  <dcterms:created xsi:type="dcterms:W3CDTF">2016-05-04T13:52:53Z</dcterms:created>
  <dcterms:modified xsi:type="dcterms:W3CDTF">2016-05-04T13:52:53Z</dcterms:modified>
  <dc:title>Dynamic PPTX Generation</dc:title>
  <dc:description>This PPTX is generated Dynamically.</dc:description>
  <dc:subject>Generate Dynamic PPTX</dc:subject>
  <cp:keywords>office openxml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