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82" r:id="rId8"/>
    <p:sldId id="281" r:id="rId9"/>
    <p:sldId id="284" r:id="rId10"/>
    <p:sldId id="304" r:id="rId11"/>
    <p:sldId id="306" r:id="rId12"/>
    <p:sldId id="307" r:id="rId13"/>
    <p:sldId id="305" r:id="rId14"/>
    <p:sldId id="312" r:id="rId15"/>
    <p:sldId id="313" r:id="rId16"/>
    <p:sldId id="314" r:id="rId17"/>
    <p:sldId id="311" r:id="rId18"/>
    <p:sldId id="308" r:id="rId19"/>
    <p:sldId id="309" r:id="rId20"/>
    <p:sldId id="315" r:id="rId21"/>
    <p:sldId id="310" r:id="rId22"/>
    <p:sldId id="316" r:id="rId23"/>
    <p:sldId id="317" r:id="rId24"/>
    <p:sldId id="318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A2C4C9"/>
    <a:srgbClr val="D9D9D9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657" autoAdjust="0"/>
  </p:normalViewPr>
  <p:slideViewPr>
    <p:cSldViewPr>
      <p:cViewPr varScale="1">
        <p:scale>
          <a:sx n="131" d="100"/>
          <a:sy n="131" d="100"/>
        </p:scale>
        <p:origin x="104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2024-01-10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804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857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427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458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719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15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42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24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72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911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39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20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99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62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accent6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id.naver.com/nidlogin.login?url=https%3A%2F%2Fmail.naver.com%2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 Team 2nd</a:t>
            </a:r>
            <a:r>
              <a:rPr lang="ko-KR" altLang="en-US" dirty="0"/>
              <a:t> </a:t>
            </a:r>
            <a:r>
              <a:rPr lang="en-US" altLang="ko-KR" dirty="0"/>
              <a:t>Mini Project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2023.12.05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 Team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박태민</a:t>
            </a:r>
            <a:r>
              <a:rPr lang="en-US" altLang="ko-KR" dirty="0"/>
              <a:t>, </a:t>
            </a:r>
            <a:r>
              <a:rPr lang="ko-KR" altLang="en-US" dirty="0" err="1"/>
              <a:t>심나래</a:t>
            </a:r>
            <a:r>
              <a:rPr lang="en-US" altLang="ko-KR" dirty="0"/>
              <a:t>, </a:t>
            </a:r>
            <a:r>
              <a:rPr lang="ko-KR" altLang="en-US" dirty="0" err="1"/>
              <a:t>손윤제</a:t>
            </a:r>
            <a:r>
              <a:rPr lang="en-US" altLang="ko-KR" dirty="0"/>
              <a:t>, </a:t>
            </a:r>
            <a:r>
              <a:rPr lang="ko-KR" altLang="en-US" dirty="0"/>
              <a:t>김민현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002" y="4155926"/>
            <a:ext cx="5194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Rubik"/>
              </a:rPr>
              <a:t>서울특별시 관악구 남부순환로 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Rubik"/>
              </a:rPr>
              <a:t>1820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Rubik"/>
              </a:rPr>
              <a:t> 에그옐로우 </a:t>
            </a:r>
            <a:r>
              <a:rPr lang="en-US" altLang="ko-KR" sz="1000" dirty="0">
                <a:solidFill>
                  <a:srgbClr val="555555"/>
                </a:solidFill>
                <a:latin typeface="Rubik"/>
              </a:rPr>
              <a:t>7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Rubik"/>
              </a:rPr>
              <a:t>층 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Rubik"/>
              </a:rPr>
              <a:t>02-1234-1234 </a:t>
            </a:r>
            <a:r>
              <a:rPr lang="en-US" altLang="ko-KR" sz="1000" b="0" i="0" u="none" strike="noStrike" dirty="0">
                <a:solidFill>
                  <a:srgbClr val="555555"/>
                </a:solidFill>
                <a:effectLst/>
                <a:latin typeface="Rubi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project@naver.com</a:t>
            </a:r>
            <a:endParaRPr lang="ko-KR" altLang="en-US" sz="1000" dirty="0">
              <a:solidFill>
                <a:srgbClr val="555555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방 클릭시 방 목록 페이지 표시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방 목록을 표시하는 문구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방 목록은 최대 </a:t>
            </a:r>
            <a:r>
              <a:rPr lang="en-US" altLang="ko-KR" sz="1000" dirty="0"/>
              <a:t>3 Frame </a:t>
            </a:r>
            <a:r>
              <a:rPr lang="ko-KR" altLang="en-US" sz="1000" dirty="0"/>
              <a:t>구성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세부사항에 포함된 목록 </a:t>
            </a:r>
            <a:r>
              <a:rPr lang="en-US" altLang="ko-KR" sz="1000" dirty="0"/>
              <a:t>: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dirty="0"/>
              <a:t>1) </a:t>
            </a:r>
            <a:r>
              <a:rPr lang="ko-KR" altLang="en-US" sz="1000" dirty="0"/>
              <a:t>방 사이즈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dirty="0"/>
              <a:t>2) </a:t>
            </a:r>
            <a:r>
              <a:rPr lang="ko-KR" altLang="en-US" sz="1000" dirty="0"/>
              <a:t>가용 인원</a:t>
            </a:r>
            <a:r>
              <a:rPr lang="en-US" altLang="ko-KR" sz="1000" dirty="0"/>
              <a:t>(2~4</a:t>
            </a:r>
            <a:r>
              <a:rPr lang="ko-KR" altLang="en-US" sz="1000" dirty="0"/>
              <a:t>인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dirty="0"/>
              <a:t>3) </a:t>
            </a:r>
            <a:r>
              <a:rPr lang="ko-KR" altLang="en-US" sz="1000" dirty="0"/>
              <a:t>등급별 구분</a:t>
            </a:r>
            <a:br>
              <a:rPr lang="en-US" altLang="ko-KR" sz="1000" dirty="0"/>
            </a:br>
            <a:r>
              <a:rPr lang="en-US" altLang="ko-KR" sz="1000" dirty="0"/>
              <a:t>- Standard(</a:t>
            </a:r>
            <a:r>
              <a:rPr lang="ko-KR" altLang="en-US" sz="1000" dirty="0"/>
              <a:t>기본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/>
              <a:t>- Deluxe(</a:t>
            </a:r>
            <a:r>
              <a:rPr lang="ko-KR" altLang="en-US" sz="1000" dirty="0"/>
              <a:t>상급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/>
              <a:t>- Exclusive(</a:t>
            </a:r>
            <a:r>
              <a:rPr lang="ko-KR" altLang="en-US" sz="1000" dirty="0"/>
              <a:t>최상급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/>
              <a:t>More Details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방 상세 페이지로 이동</a:t>
            </a:r>
            <a:br>
              <a:rPr lang="en-US" altLang="ko-KR" sz="1000" dirty="0"/>
            </a:br>
            <a:br>
              <a:rPr lang="en-US" altLang="ko-KR" sz="1000" dirty="0"/>
            </a:br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 - Rooms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395858" y="1491629"/>
            <a:ext cx="6192366" cy="345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903404" y="772083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2">
              <a:alpha val="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156208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144679" y="852120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124245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1119428" y="863644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val -1014">
            <a:extLst>
              <a:ext uri="{FF2B5EF4-FFF2-40B4-BE49-F238E27FC236}">
                <a16:creationId xmlns:a16="http://schemas.microsoft.com/office/drawing/2014/main" id="{DFCB37C6-1537-43FA-ADE1-331D783C4797}"/>
              </a:ext>
            </a:extLst>
          </p:cNvPr>
          <p:cNvSpPr>
            <a:spLocks/>
          </p:cNvSpPr>
          <p:nvPr/>
        </p:nvSpPr>
        <p:spPr bwMode="auto">
          <a:xfrm>
            <a:off x="3940810" y="601295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6E6E2E-B8AC-4845-80E2-7E66DF3D4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39" y="1773621"/>
            <a:ext cx="940666" cy="370455"/>
          </a:xfrm>
          <a:prstGeom prst="rect">
            <a:avLst/>
          </a:prstGeom>
        </p:spPr>
      </p:pic>
      <p:sp>
        <p:nvSpPr>
          <p:cNvPr id="25" name="Google Shape;107;g284785a2eaf_4_94">
            <a:extLst>
              <a:ext uri="{FF2B5EF4-FFF2-40B4-BE49-F238E27FC236}">
                <a16:creationId xmlns:a16="http://schemas.microsoft.com/office/drawing/2014/main" id="{28163195-30AE-4BB0-8370-B2967C4803CE}"/>
              </a:ext>
            </a:extLst>
          </p:cNvPr>
          <p:cNvSpPr/>
          <p:nvPr/>
        </p:nvSpPr>
        <p:spPr>
          <a:xfrm>
            <a:off x="899753" y="2427734"/>
            <a:ext cx="1572817" cy="21873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26" name="Google Shape;297;g284785a2eaf_0_107">
            <a:extLst>
              <a:ext uri="{FF2B5EF4-FFF2-40B4-BE49-F238E27FC236}">
                <a16:creationId xmlns:a16="http://schemas.microsoft.com/office/drawing/2014/main" id="{DAFF21A2-BFBE-4641-A485-85879057F5CA}"/>
              </a:ext>
            </a:extLst>
          </p:cNvPr>
          <p:cNvSpPr/>
          <p:nvPr/>
        </p:nvSpPr>
        <p:spPr>
          <a:xfrm>
            <a:off x="1029206" y="2547300"/>
            <a:ext cx="1296143" cy="675935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사진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7" name="Google Shape;107;g284785a2eaf_4_94">
            <a:extLst>
              <a:ext uri="{FF2B5EF4-FFF2-40B4-BE49-F238E27FC236}">
                <a16:creationId xmlns:a16="http://schemas.microsoft.com/office/drawing/2014/main" id="{39D0C121-D04F-4C6F-B24B-C95A775ADF4C}"/>
              </a:ext>
            </a:extLst>
          </p:cNvPr>
          <p:cNvSpPr/>
          <p:nvPr/>
        </p:nvSpPr>
        <p:spPr>
          <a:xfrm>
            <a:off x="1028312" y="3291830"/>
            <a:ext cx="1311439" cy="12546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세부사항</a:t>
            </a:r>
            <a:endParaRPr sz="1200" dirty="0"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1DC43D-B39A-4913-8F1D-CD3C7C799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28" y="4281329"/>
            <a:ext cx="652463" cy="190500"/>
          </a:xfrm>
          <a:prstGeom prst="rect">
            <a:avLst/>
          </a:prstGeom>
        </p:spPr>
      </p:pic>
      <p:sp>
        <p:nvSpPr>
          <p:cNvPr id="31" name="Google Shape;107;g284785a2eaf_4_94">
            <a:extLst>
              <a:ext uri="{FF2B5EF4-FFF2-40B4-BE49-F238E27FC236}">
                <a16:creationId xmlns:a16="http://schemas.microsoft.com/office/drawing/2014/main" id="{AED7D4E2-1FE1-4D65-A654-0DA51A0A4EE5}"/>
              </a:ext>
            </a:extLst>
          </p:cNvPr>
          <p:cNvSpPr/>
          <p:nvPr/>
        </p:nvSpPr>
        <p:spPr>
          <a:xfrm>
            <a:off x="2760602" y="2427734"/>
            <a:ext cx="1572817" cy="21873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32" name="Google Shape;297;g284785a2eaf_0_107">
            <a:extLst>
              <a:ext uri="{FF2B5EF4-FFF2-40B4-BE49-F238E27FC236}">
                <a16:creationId xmlns:a16="http://schemas.microsoft.com/office/drawing/2014/main" id="{6BDAB5B8-FDD6-4BE6-9E90-5A34A41BAEEA}"/>
              </a:ext>
            </a:extLst>
          </p:cNvPr>
          <p:cNvSpPr/>
          <p:nvPr/>
        </p:nvSpPr>
        <p:spPr>
          <a:xfrm>
            <a:off x="2890055" y="2547300"/>
            <a:ext cx="1296143" cy="675935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사진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33" name="Google Shape;107;g284785a2eaf_4_94">
            <a:extLst>
              <a:ext uri="{FF2B5EF4-FFF2-40B4-BE49-F238E27FC236}">
                <a16:creationId xmlns:a16="http://schemas.microsoft.com/office/drawing/2014/main" id="{04F82EF6-76D6-4C17-AAA6-836469297D7C}"/>
              </a:ext>
            </a:extLst>
          </p:cNvPr>
          <p:cNvSpPr/>
          <p:nvPr/>
        </p:nvSpPr>
        <p:spPr>
          <a:xfrm>
            <a:off x="2889161" y="3291830"/>
            <a:ext cx="1311439" cy="12546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세부사항</a:t>
            </a:r>
            <a:endParaRPr sz="1200" dirty="0"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0EBAEBB-5701-4087-B9A7-C3944FCC5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77" y="4281329"/>
            <a:ext cx="652463" cy="190500"/>
          </a:xfrm>
          <a:prstGeom prst="rect">
            <a:avLst/>
          </a:prstGeom>
        </p:spPr>
      </p:pic>
      <p:sp>
        <p:nvSpPr>
          <p:cNvPr id="36" name="Google Shape;107;g284785a2eaf_4_94">
            <a:extLst>
              <a:ext uri="{FF2B5EF4-FFF2-40B4-BE49-F238E27FC236}">
                <a16:creationId xmlns:a16="http://schemas.microsoft.com/office/drawing/2014/main" id="{46D5323E-308D-451B-A018-485B9668AB2F}"/>
              </a:ext>
            </a:extLst>
          </p:cNvPr>
          <p:cNvSpPr/>
          <p:nvPr/>
        </p:nvSpPr>
        <p:spPr>
          <a:xfrm>
            <a:off x="4621451" y="2427734"/>
            <a:ext cx="1572817" cy="21873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37" name="Google Shape;297;g284785a2eaf_0_107">
            <a:extLst>
              <a:ext uri="{FF2B5EF4-FFF2-40B4-BE49-F238E27FC236}">
                <a16:creationId xmlns:a16="http://schemas.microsoft.com/office/drawing/2014/main" id="{7255FA0B-BDB6-456E-8E05-2ED9E6B9519D}"/>
              </a:ext>
            </a:extLst>
          </p:cNvPr>
          <p:cNvSpPr/>
          <p:nvPr/>
        </p:nvSpPr>
        <p:spPr>
          <a:xfrm>
            <a:off x="4750904" y="2547300"/>
            <a:ext cx="1296143" cy="675935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사진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7927C045-B6B0-4022-AFC0-C46708AB8ECB}"/>
              </a:ext>
            </a:extLst>
          </p:cNvPr>
          <p:cNvSpPr/>
          <p:nvPr/>
        </p:nvSpPr>
        <p:spPr>
          <a:xfrm>
            <a:off x="4750010" y="3291830"/>
            <a:ext cx="1311439" cy="12546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세부사항</a:t>
            </a:r>
            <a:endParaRPr sz="1200" dirty="0">
              <a:latin typeface="+mj-ea"/>
              <a:ea typeface="+mj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AE16B0A-4B2D-42F6-AEC8-3718BA787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26" y="4281329"/>
            <a:ext cx="652463" cy="1905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5A466E-13A2-4EFF-ADEB-411DAEB5D977}"/>
              </a:ext>
            </a:extLst>
          </p:cNvPr>
          <p:cNvSpPr/>
          <p:nvPr/>
        </p:nvSpPr>
        <p:spPr>
          <a:xfrm>
            <a:off x="3311582" y="1771862"/>
            <a:ext cx="784602" cy="335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E70BC6-B9BA-4290-A8F5-114A60DB4135}"/>
              </a:ext>
            </a:extLst>
          </p:cNvPr>
          <p:cNvSpPr/>
          <p:nvPr/>
        </p:nvSpPr>
        <p:spPr>
          <a:xfrm>
            <a:off x="3131840" y="1771862"/>
            <a:ext cx="940666" cy="3890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BAEACED-9149-4018-9D58-4523E4D3205F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 rot="5400000">
            <a:off x="3785230" y="798932"/>
            <a:ext cx="399509" cy="985885"/>
          </a:xfrm>
          <a:prstGeom prst="bentConnector3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-1014">
            <a:extLst>
              <a:ext uri="{FF2B5EF4-FFF2-40B4-BE49-F238E27FC236}">
                <a16:creationId xmlns:a16="http://schemas.microsoft.com/office/drawing/2014/main" id="{F7CBAA47-F240-43DF-AE1D-2F9DB96A588B}"/>
              </a:ext>
            </a:extLst>
          </p:cNvPr>
          <p:cNvSpPr>
            <a:spLocks/>
          </p:cNvSpPr>
          <p:nvPr/>
        </p:nvSpPr>
        <p:spPr bwMode="auto">
          <a:xfrm>
            <a:off x="3002237" y="1553250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Oval -1014">
            <a:extLst>
              <a:ext uri="{FF2B5EF4-FFF2-40B4-BE49-F238E27FC236}">
                <a16:creationId xmlns:a16="http://schemas.microsoft.com/office/drawing/2014/main" id="{6E025C2B-A319-4478-B30F-7ED509148C0F}"/>
              </a:ext>
            </a:extLst>
          </p:cNvPr>
          <p:cNvSpPr>
            <a:spLocks/>
          </p:cNvSpPr>
          <p:nvPr/>
        </p:nvSpPr>
        <p:spPr bwMode="auto">
          <a:xfrm>
            <a:off x="1093378" y="3353992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Oval -1014">
            <a:extLst>
              <a:ext uri="{FF2B5EF4-FFF2-40B4-BE49-F238E27FC236}">
                <a16:creationId xmlns:a16="http://schemas.microsoft.com/office/drawing/2014/main" id="{7CC44589-CF20-48B4-948E-762368FC194F}"/>
              </a:ext>
            </a:extLst>
          </p:cNvPr>
          <p:cNvSpPr>
            <a:spLocks/>
          </p:cNvSpPr>
          <p:nvPr/>
        </p:nvSpPr>
        <p:spPr bwMode="auto">
          <a:xfrm>
            <a:off x="695258" y="2245213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0BCD79F-5879-4891-B9B4-409648446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60175" y="1884461"/>
            <a:ext cx="154656" cy="2814738"/>
          </a:xfrm>
          <a:prstGeom prst="rect">
            <a:avLst/>
          </a:prstGeom>
        </p:spPr>
      </p:pic>
      <p:sp>
        <p:nvSpPr>
          <p:cNvPr id="52" name="Oval -1014">
            <a:extLst>
              <a:ext uri="{FF2B5EF4-FFF2-40B4-BE49-F238E27FC236}">
                <a16:creationId xmlns:a16="http://schemas.microsoft.com/office/drawing/2014/main" id="{20595FEE-FD1A-4F2E-8EF1-DF33C468ADC4}"/>
              </a:ext>
            </a:extLst>
          </p:cNvPr>
          <p:cNvSpPr>
            <a:spLocks/>
          </p:cNvSpPr>
          <p:nvPr/>
        </p:nvSpPr>
        <p:spPr bwMode="auto">
          <a:xfrm>
            <a:off x="944727" y="4138620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68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로그인시 접속 </a:t>
            </a:r>
            <a:r>
              <a:rPr lang="en-US" altLang="ko-KR" sz="1000" dirty="0"/>
              <a:t>ID</a:t>
            </a:r>
            <a:r>
              <a:rPr lang="ko-KR" altLang="en-US" sz="1000" dirty="0"/>
              <a:t>에</a:t>
            </a:r>
            <a:br>
              <a:rPr lang="en-US" altLang="ko-KR" sz="1000" dirty="0"/>
            </a:br>
            <a:r>
              <a:rPr lang="ko-KR" altLang="en-US" sz="1000" dirty="0"/>
              <a:t> 따른 경로 구분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회원아이디</a:t>
            </a:r>
            <a:r>
              <a:rPr lang="en-US" altLang="ko-KR" sz="1000" dirty="0"/>
              <a:t>(</a:t>
            </a:r>
            <a:r>
              <a:rPr lang="ko-KR" altLang="en-US" sz="1000" dirty="0"/>
              <a:t>일반 회원</a:t>
            </a:r>
            <a:r>
              <a:rPr lang="en-US" altLang="ko-KR" sz="1000" dirty="0"/>
              <a:t>) </a:t>
            </a:r>
            <a:r>
              <a:rPr lang="ko-KR" altLang="en-US" sz="1000" dirty="0"/>
              <a:t>접속시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예약 정보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회원 정보 수정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로그아웃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Admin(</a:t>
            </a:r>
            <a:r>
              <a:rPr lang="ko-KR" altLang="en-US" sz="1000" dirty="0"/>
              <a:t>관리자 모드</a:t>
            </a:r>
            <a:r>
              <a:rPr lang="en-US" altLang="ko-KR" sz="1000" dirty="0"/>
              <a:t>) </a:t>
            </a:r>
            <a:r>
              <a:rPr lang="ko-KR" altLang="en-US" sz="1000" dirty="0"/>
              <a:t>접속시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- </a:t>
            </a:r>
            <a:r>
              <a:rPr lang="ko-KR" altLang="en-US" sz="1000" dirty="0"/>
              <a:t>별도의 관리자 페이지로 연결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- </a:t>
            </a:r>
            <a:r>
              <a:rPr lang="ko-KR" altLang="en-US" sz="1000" dirty="0"/>
              <a:t>방 버튼 미제공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- </a:t>
            </a:r>
            <a:r>
              <a:rPr lang="ko-KR" altLang="en-US" sz="1000" dirty="0"/>
              <a:t>로그아웃</a:t>
            </a:r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 – login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903404" y="772083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156208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144679" y="852120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124245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1119428" y="863644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Google Shape;108;g284785a2eaf_4_94">
            <a:extLst>
              <a:ext uri="{FF2B5EF4-FFF2-40B4-BE49-F238E27FC236}">
                <a16:creationId xmlns:a16="http://schemas.microsoft.com/office/drawing/2014/main" id="{1A75076F-F8C0-4DE5-A27A-57A063D048A4}"/>
              </a:ext>
            </a:extLst>
          </p:cNvPr>
          <p:cNvSpPr/>
          <p:nvPr/>
        </p:nvSpPr>
        <p:spPr>
          <a:xfrm>
            <a:off x="899753" y="1923678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03B20F91-3FB7-402B-9278-5123BB5417CE}"/>
              </a:ext>
            </a:extLst>
          </p:cNvPr>
          <p:cNvSpPr/>
          <p:nvPr/>
        </p:nvSpPr>
        <p:spPr>
          <a:xfrm>
            <a:off x="3152557" y="2003715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5" name="Google Shape;297;g284785a2eaf_0_107">
            <a:extLst>
              <a:ext uri="{FF2B5EF4-FFF2-40B4-BE49-F238E27FC236}">
                <a16:creationId xmlns:a16="http://schemas.microsoft.com/office/drawing/2014/main" id="{D8EE0567-90F6-4BB0-9382-EFB877F3B971}"/>
              </a:ext>
            </a:extLst>
          </p:cNvPr>
          <p:cNvSpPr/>
          <p:nvPr/>
        </p:nvSpPr>
        <p:spPr>
          <a:xfrm>
            <a:off x="4141028" y="2003715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6" name="Google Shape;297;g284785a2eaf_0_107">
            <a:extLst>
              <a:ext uri="{FF2B5EF4-FFF2-40B4-BE49-F238E27FC236}">
                <a16:creationId xmlns:a16="http://schemas.microsoft.com/office/drawing/2014/main" id="{A38865B2-CFAD-4A5C-B016-FE9E9EB441FC}"/>
              </a:ext>
            </a:extLst>
          </p:cNvPr>
          <p:cNvSpPr/>
          <p:nvPr/>
        </p:nvSpPr>
        <p:spPr>
          <a:xfrm>
            <a:off x="5120594" y="2003715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My Page</a:t>
            </a:r>
            <a:endParaRPr sz="900" dirty="0">
              <a:latin typeface="+mj-ea"/>
              <a:ea typeface="+mj-ea"/>
            </a:endParaRPr>
          </a:p>
        </p:txBody>
      </p:sp>
      <p:sp>
        <p:nvSpPr>
          <p:cNvPr id="27" name="Rectangle -1018">
            <a:extLst>
              <a:ext uri="{FF2B5EF4-FFF2-40B4-BE49-F238E27FC236}">
                <a16:creationId xmlns:a16="http://schemas.microsoft.com/office/drawing/2014/main" id="{969D598B-91C0-4311-A713-330DC850E74E}"/>
              </a:ext>
            </a:extLst>
          </p:cNvPr>
          <p:cNvSpPr>
            <a:spLocks/>
          </p:cNvSpPr>
          <p:nvPr/>
        </p:nvSpPr>
        <p:spPr bwMode="auto">
          <a:xfrm>
            <a:off x="1115777" y="2015239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Google Shape;108;g284785a2eaf_4_94">
            <a:extLst>
              <a:ext uri="{FF2B5EF4-FFF2-40B4-BE49-F238E27FC236}">
                <a16:creationId xmlns:a16="http://schemas.microsoft.com/office/drawing/2014/main" id="{35D640BC-08BC-4A7D-9002-39C1588C362D}"/>
              </a:ext>
            </a:extLst>
          </p:cNvPr>
          <p:cNvSpPr/>
          <p:nvPr/>
        </p:nvSpPr>
        <p:spPr>
          <a:xfrm>
            <a:off x="899753" y="3842944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29" name="Google Shape;297;g284785a2eaf_0_107">
            <a:extLst>
              <a:ext uri="{FF2B5EF4-FFF2-40B4-BE49-F238E27FC236}">
                <a16:creationId xmlns:a16="http://schemas.microsoft.com/office/drawing/2014/main" id="{6F2C3091-5794-4D53-98D5-BED1C8A15BE7}"/>
              </a:ext>
            </a:extLst>
          </p:cNvPr>
          <p:cNvSpPr/>
          <p:nvPr/>
        </p:nvSpPr>
        <p:spPr>
          <a:xfrm>
            <a:off x="3152557" y="3922981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1" name="Google Shape;297;g284785a2eaf_0_107">
            <a:extLst>
              <a:ext uri="{FF2B5EF4-FFF2-40B4-BE49-F238E27FC236}">
                <a16:creationId xmlns:a16="http://schemas.microsoft.com/office/drawing/2014/main" id="{5747D032-58A4-4B5A-A311-B2C0B7E3B2D5}"/>
              </a:ext>
            </a:extLst>
          </p:cNvPr>
          <p:cNvSpPr/>
          <p:nvPr/>
        </p:nvSpPr>
        <p:spPr>
          <a:xfrm>
            <a:off x="5120594" y="3922981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+mj-ea"/>
                <a:ea typeface="+mj-ea"/>
              </a:rPr>
              <a:t>Admin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+mj-ea"/>
                <a:ea typeface="+mj-ea"/>
              </a:rPr>
              <a:t>(logout)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32" name="Rectangle -1018">
            <a:extLst>
              <a:ext uri="{FF2B5EF4-FFF2-40B4-BE49-F238E27FC236}">
                <a16:creationId xmlns:a16="http://schemas.microsoft.com/office/drawing/2014/main" id="{2F550CF8-1D7F-4744-9FD5-B1FFB19EF518}"/>
              </a:ext>
            </a:extLst>
          </p:cNvPr>
          <p:cNvSpPr>
            <a:spLocks/>
          </p:cNvSpPr>
          <p:nvPr/>
        </p:nvSpPr>
        <p:spPr bwMode="auto">
          <a:xfrm>
            <a:off x="1115777" y="3934505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2020584-1EE0-45EB-BA07-4974965DE1CC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>
            <a:off x="5489106" y="1461822"/>
            <a:ext cx="1116613" cy="214198"/>
          </a:xfrm>
          <a:prstGeom prst="bent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1C24100-2394-4F82-9F84-B33B9EE660E1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4540954" y="2292815"/>
            <a:ext cx="3153038" cy="354320"/>
          </a:xfrm>
          <a:prstGeom prst="bent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EAB0BA-D1C2-4DB4-9E74-D290785C6BE1}"/>
              </a:ext>
            </a:extLst>
          </p:cNvPr>
          <p:cNvCxnSpPr/>
          <p:nvPr/>
        </p:nvCxnSpPr>
        <p:spPr>
          <a:xfrm flipH="1">
            <a:off x="5787087" y="1010614"/>
            <a:ext cx="367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54CF22C-33ED-490E-9B73-1F8689FCB409}"/>
              </a:ext>
            </a:extLst>
          </p:cNvPr>
          <p:cNvCxnSpPr>
            <a:cxnSpLocks/>
          </p:cNvCxnSpPr>
          <p:nvPr/>
        </p:nvCxnSpPr>
        <p:spPr>
          <a:xfrm flipH="1">
            <a:off x="5787087" y="898546"/>
            <a:ext cx="507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0908F395-84CE-4A44-A6E5-D671292A4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28" y="2433999"/>
            <a:ext cx="999745" cy="1145863"/>
          </a:xfrm>
          <a:prstGeom prst="rect">
            <a:avLst/>
          </a:prstGeom>
        </p:spPr>
      </p:pic>
      <p:sp>
        <p:nvSpPr>
          <p:cNvPr id="45" name="Oval -1014">
            <a:extLst>
              <a:ext uri="{FF2B5EF4-FFF2-40B4-BE49-F238E27FC236}">
                <a16:creationId xmlns:a16="http://schemas.microsoft.com/office/drawing/2014/main" id="{DFCB37C6-1537-43FA-ADE1-331D783C4797}"/>
              </a:ext>
            </a:extLst>
          </p:cNvPr>
          <p:cNvSpPr>
            <a:spLocks/>
          </p:cNvSpPr>
          <p:nvPr/>
        </p:nvSpPr>
        <p:spPr bwMode="auto">
          <a:xfrm>
            <a:off x="5096691" y="534189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Oval -1014">
            <a:extLst>
              <a:ext uri="{FF2B5EF4-FFF2-40B4-BE49-F238E27FC236}">
                <a16:creationId xmlns:a16="http://schemas.microsoft.com/office/drawing/2014/main" id="{0FC4E73B-C4DE-433B-8CE1-8C40BEF317C9}"/>
              </a:ext>
            </a:extLst>
          </p:cNvPr>
          <p:cNvSpPr>
            <a:spLocks/>
          </p:cNvSpPr>
          <p:nvPr/>
        </p:nvSpPr>
        <p:spPr bwMode="auto">
          <a:xfrm>
            <a:off x="5102976" y="1684440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Oval -1014">
            <a:extLst>
              <a:ext uri="{FF2B5EF4-FFF2-40B4-BE49-F238E27FC236}">
                <a16:creationId xmlns:a16="http://schemas.microsoft.com/office/drawing/2014/main" id="{5231CA11-4E50-41F4-8186-5F0E1BF34DCE}"/>
              </a:ext>
            </a:extLst>
          </p:cNvPr>
          <p:cNvSpPr>
            <a:spLocks/>
          </p:cNvSpPr>
          <p:nvPr/>
        </p:nvSpPr>
        <p:spPr bwMode="auto">
          <a:xfrm>
            <a:off x="5096691" y="3633417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33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로그인 버튼 클릭시 화면 사항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로그인 배너</a:t>
            </a:r>
            <a:endParaRPr lang="en-US" altLang="ko-KR" sz="1000" dirty="0"/>
          </a:p>
          <a:p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아이디 입력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비밀번호 입력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 버튼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 완료 후 메인 페이지로 이동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 실패 시 로그인 페이지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새로고침</a:t>
            </a: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회원가입 버튼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회원가입 페이지로 이동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endParaRPr lang="en-US" altLang="ko-KR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ID/PW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찾기 버튼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아이디 및 비밀번호 찾기 페이지로 이동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login 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903404" y="772083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156208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144679" y="852120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124245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1119428" y="863644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val -1014">
            <a:extLst>
              <a:ext uri="{FF2B5EF4-FFF2-40B4-BE49-F238E27FC236}">
                <a16:creationId xmlns:a16="http://schemas.microsoft.com/office/drawing/2014/main" id="{DFCB37C6-1537-43FA-ADE1-331D783C4797}"/>
              </a:ext>
            </a:extLst>
          </p:cNvPr>
          <p:cNvSpPr>
            <a:spLocks/>
          </p:cNvSpPr>
          <p:nvPr/>
        </p:nvSpPr>
        <p:spPr bwMode="auto">
          <a:xfrm>
            <a:off x="4998832" y="563457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Google Shape;107;g284785a2eaf_4_94">
            <a:extLst>
              <a:ext uri="{FF2B5EF4-FFF2-40B4-BE49-F238E27FC236}">
                <a16:creationId xmlns:a16="http://schemas.microsoft.com/office/drawing/2014/main" id="{641497F0-746D-DF86-71CA-D0AAA4B90AAC}"/>
              </a:ext>
            </a:extLst>
          </p:cNvPr>
          <p:cNvSpPr/>
          <p:nvPr/>
        </p:nvSpPr>
        <p:spPr>
          <a:xfrm>
            <a:off x="1708859" y="1626084"/>
            <a:ext cx="801832" cy="3498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" name="Google Shape;107;g284785a2eaf_4_94">
            <a:extLst>
              <a:ext uri="{FF2B5EF4-FFF2-40B4-BE49-F238E27FC236}">
                <a16:creationId xmlns:a16="http://schemas.microsoft.com/office/drawing/2014/main" id="{9462D91C-8E91-FDC8-7C08-70A84E40C048}"/>
              </a:ext>
            </a:extLst>
          </p:cNvPr>
          <p:cNvSpPr/>
          <p:nvPr/>
        </p:nvSpPr>
        <p:spPr>
          <a:xfrm>
            <a:off x="1702355" y="2101351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5" name="Google Shape;107;g284785a2eaf_4_94">
            <a:extLst>
              <a:ext uri="{FF2B5EF4-FFF2-40B4-BE49-F238E27FC236}">
                <a16:creationId xmlns:a16="http://schemas.microsoft.com/office/drawing/2014/main" id="{0F791B95-77A0-9CC2-619C-00E4CB247CF6}"/>
              </a:ext>
            </a:extLst>
          </p:cNvPr>
          <p:cNvSpPr/>
          <p:nvPr/>
        </p:nvSpPr>
        <p:spPr>
          <a:xfrm>
            <a:off x="1702355" y="2669473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" name="Google Shape;107;g284785a2eaf_4_94">
            <a:extLst>
              <a:ext uri="{FF2B5EF4-FFF2-40B4-BE49-F238E27FC236}">
                <a16:creationId xmlns:a16="http://schemas.microsoft.com/office/drawing/2014/main" id="{EB57A335-8500-921F-49DB-EBC0B97C73D7}"/>
              </a:ext>
            </a:extLst>
          </p:cNvPr>
          <p:cNvSpPr/>
          <p:nvPr/>
        </p:nvSpPr>
        <p:spPr>
          <a:xfrm>
            <a:off x="4855475" y="3149748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+mj-ea"/>
                <a:ea typeface="+mj-ea"/>
              </a:rPr>
              <a:t>ID/PW </a:t>
            </a:r>
            <a:r>
              <a:rPr lang="ko-KR" altLang="en-US" sz="800" dirty="0">
                <a:latin typeface="+mj-ea"/>
                <a:ea typeface="+mj-ea"/>
              </a:rPr>
              <a:t>찾기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39" name="Google Shape;107;g284785a2eaf_4_94">
            <a:extLst>
              <a:ext uri="{FF2B5EF4-FFF2-40B4-BE49-F238E27FC236}">
                <a16:creationId xmlns:a16="http://schemas.microsoft.com/office/drawing/2014/main" id="{897F8504-31CE-0C03-9498-7E08ADBED74E}"/>
              </a:ext>
            </a:extLst>
          </p:cNvPr>
          <p:cNvSpPr/>
          <p:nvPr/>
        </p:nvSpPr>
        <p:spPr>
          <a:xfrm>
            <a:off x="4180772" y="3149748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회원가입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40" name="Google Shape;107;g284785a2eaf_4_94">
            <a:extLst>
              <a:ext uri="{FF2B5EF4-FFF2-40B4-BE49-F238E27FC236}">
                <a16:creationId xmlns:a16="http://schemas.microsoft.com/office/drawing/2014/main" id="{D917B8CE-24AE-C32F-D498-7A8C209D5B09}"/>
              </a:ext>
            </a:extLst>
          </p:cNvPr>
          <p:cNvSpPr/>
          <p:nvPr/>
        </p:nvSpPr>
        <p:spPr>
          <a:xfrm>
            <a:off x="2455507" y="3522117"/>
            <a:ext cx="221453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651DBF6E-4E2F-4833-AD9A-39BC9AF60C68}"/>
              </a:ext>
            </a:extLst>
          </p:cNvPr>
          <p:cNvSpPr txBox="1"/>
          <p:nvPr/>
        </p:nvSpPr>
        <p:spPr>
          <a:xfrm>
            <a:off x="2455506" y="2159972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아이디를 입력해 주세요</a:t>
            </a:r>
          </a:p>
        </p:txBody>
      </p:sp>
      <p:sp>
        <p:nvSpPr>
          <p:cNvPr id="52" name="TextBox 34">
            <a:extLst>
              <a:ext uri="{FF2B5EF4-FFF2-40B4-BE49-F238E27FC236}">
                <a16:creationId xmlns:a16="http://schemas.microsoft.com/office/drawing/2014/main" id="{1129A5BD-846E-4363-8C5B-AF2F5A974C34}"/>
              </a:ext>
            </a:extLst>
          </p:cNvPr>
          <p:cNvSpPr txBox="1"/>
          <p:nvPr/>
        </p:nvSpPr>
        <p:spPr>
          <a:xfrm>
            <a:off x="2624907" y="2729718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>
                <a:solidFill>
                  <a:schemeClr val="tx2"/>
                </a:solidFill>
                <a:latin typeface="+mj-ea"/>
                <a:ea typeface="+mj-ea"/>
              </a:rPr>
              <a:t>비밀번호를 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입력해 주세요</a:t>
            </a:r>
          </a:p>
        </p:txBody>
      </p:sp>
      <p:sp>
        <p:nvSpPr>
          <p:cNvPr id="46" name="Oval -1014">
            <a:extLst>
              <a:ext uri="{FF2B5EF4-FFF2-40B4-BE49-F238E27FC236}">
                <a16:creationId xmlns:a16="http://schemas.microsoft.com/office/drawing/2014/main" id="{0FC4E73B-C4DE-433B-8CE1-8C40BEF317C9}"/>
              </a:ext>
            </a:extLst>
          </p:cNvPr>
          <p:cNvSpPr>
            <a:spLocks/>
          </p:cNvSpPr>
          <p:nvPr/>
        </p:nvSpPr>
        <p:spPr bwMode="auto">
          <a:xfrm>
            <a:off x="1596388" y="1431245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Oval -1014">
            <a:extLst>
              <a:ext uri="{FF2B5EF4-FFF2-40B4-BE49-F238E27FC236}">
                <a16:creationId xmlns:a16="http://schemas.microsoft.com/office/drawing/2014/main" id="{2BE100D1-7025-48DC-BE00-BC2C90D3B1DA}"/>
              </a:ext>
            </a:extLst>
          </p:cNvPr>
          <p:cNvSpPr>
            <a:spLocks/>
          </p:cNvSpPr>
          <p:nvPr/>
        </p:nvSpPr>
        <p:spPr bwMode="auto">
          <a:xfrm>
            <a:off x="1584542" y="2012521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Oval -1014">
            <a:extLst>
              <a:ext uri="{FF2B5EF4-FFF2-40B4-BE49-F238E27FC236}">
                <a16:creationId xmlns:a16="http://schemas.microsoft.com/office/drawing/2014/main" id="{B0502761-A243-4643-9962-9CFA59314F3B}"/>
              </a:ext>
            </a:extLst>
          </p:cNvPr>
          <p:cNvSpPr>
            <a:spLocks/>
          </p:cNvSpPr>
          <p:nvPr/>
        </p:nvSpPr>
        <p:spPr bwMode="auto">
          <a:xfrm>
            <a:off x="1584542" y="2593797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val -1014">
            <a:extLst>
              <a:ext uri="{FF2B5EF4-FFF2-40B4-BE49-F238E27FC236}">
                <a16:creationId xmlns:a16="http://schemas.microsoft.com/office/drawing/2014/main" id="{162FF561-0F43-4630-AA29-0C49D167DAEB}"/>
              </a:ext>
            </a:extLst>
          </p:cNvPr>
          <p:cNvSpPr>
            <a:spLocks/>
          </p:cNvSpPr>
          <p:nvPr/>
        </p:nvSpPr>
        <p:spPr bwMode="auto">
          <a:xfrm>
            <a:off x="2330093" y="3428889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Oval -1014">
            <a:extLst>
              <a:ext uri="{FF2B5EF4-FFF2-40B4-BE49-F238E27FC236}">
                <a16:creationId xmlns:a16="http://schemas.microsoft.com/office/drawing/2014/main" id="{01FCACF6-460C-458B-A1DF-B9CF72044178}"/>
              </a:ext>
            </a:extLst>
          </p:cNvPr>
          <p:cNvSpPr>
            <a:spLocks/>
          </p:cNvSpPr>
          <p:nvPr/>
        </p:nvSpPr>
        <p:spPr bwMode="auto">
          <a:xfrm>
            <a:off x="4027372" y="3016147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Oval -1014">
            <a:extLst>
              <a:ext uri="{FF2B5EF4-FFF2-40B4-BE49-F238E27FC236}">
                <a16:creationId xmlns:a16="http://schemas.microsoft.com/office/drawing/2014/main" id="{7EDBB9E1-349F-4B28-9C2A-63CAA2180BBE}"/>
              </a:ext>
            </a:extLst>
          </p:cNvPr>
          <p:cNvSpPr>
            <a:spLocks/>
          </p:cNvSpPr>
          <p:nvPr/>
        </p:nvSpPr>
        <p:spPr bwMode="auto">
          <a:xfrm>
            <a:off x="4740392" y="3007451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55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① 아이디 찾기 배너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② 비밀번호 찾기 배너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③ 이름 입력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④ 전화번호 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⑤ 아이디 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⑥ 전화번호 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Clr>
                <a:schemeClr val="dk1"/>
              </a:buClr>
              <a:buSzPts val="900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⑦ 아이디 찾기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비밀번호 찾기 버튼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 일치하는 데이터가 존재 시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  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알림창에서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아이디 또는 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   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비밀번호 표시</a:t>
            </a:r>
          </a:p>
          <a:p>
            <a:pPr marL="0" indent="0">
              <a:buNone/>
            </a:pP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login (3) : ID &amp; Password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903404" y="772083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156208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144679" y="852120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124245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1119428" y="863644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Google Shape;107;g284785a2eaf_4_94">
            <a:extLst>
              <a:ext uri="{FF2B5EF4-FFF2-40B4-BE49-F238E27FC236}">
                <a16:creationId xmlns:a16="http://schemas.microsoft.com/office/drawing/2014/main" id="{C15309D3-079C-46F8-BB84-A66884EC9EFB}"/>
              </a:ext>
            </a:extLst>
          </p:cNvPr>
          <p:cNvSpPr/>
          <p:nvPr/>
        </p:nvSpPr>
        <p:spPr>
          <a:xfrm>
            <a:off x="1501838" y="1622142"/>
            <a:ext cx="4017302" cy="937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61" name="Google Shape;293;g284785a2eaf_0_107">
            <a:extLst>
              <a:ext uri="{FF2B5EF4-FFF2-40B4-BE49-F238E27FC236}">
                <a16:creationId xmlns:a16="http://schemas.microsoft.com/office/drawing/2014/main" id="{C235FA33-B90B-4C63-BC2E-AD51FBCDECCA}"/>
              </a:ext>
            </a:extLst>
          </p:cNvPr>
          <p:cNvSpPr/>
          <p:nvPr/>
        </p:nvSpPr>
        <p:spPr>
          <a:xfrm>
            <a:off x="1619602" y="2953551"/>
            <a:ext cx="1035388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비밀번호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62" name="Google Shape;293;g284785a2eaf_0_107">
            <a:extLst>
              <a:ext uri="{FF2B5EF4-FFF2-40B4-BE49-F238E27FC236}">
                <a16:creationId xmlns:a16="http://schemas.microsoft.com/office/drawing/2014/main" id="{BD5F14A8-5C57-4F2C-A20A-C1E2F337E3B9}"/>
              </a:ext>
            </a:extLst>
          </p:cNvPr>
          <p:cNvSpPr/>
          <p:nvPr/>
        </p:nvSpPr>
        <p:spPr>
          <a:xfrm>
            <a:off x="1619602" y="1312795"/>
            <a:ext cx="1035388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아이디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63" name="Google Shape;293;g284785a2eaf_0_107">
            <a:extLst>
              <a:ext uri="{FF2B5EF4-FFF2-40B4-BE49-F238E27FC236}">
                <a16:creationId xmlns:a16="http://schemas.microsoft.com/office/drawing/2014/main" id="{04A83D66-5EB9-47C9-BF80-7A25DE218430}"/>
              </a:ext>
            </a:extLst>
          </p:cNvPr>
          <p:cNvSpPr/>
          <p:nvPr/>
        </p:nvSpPr>
        <p:spPr>
          <a:xfrm>
            <a:off x="1751421" y="1754791"/>
            <a:ext cx="3536217" cy="3305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이름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4" name="Google Shape;293;g284785a2eaf_0_107">
            <a:extLst>
              <a:ext uri="{FF2B5EF4-FFF2-40B4-BE49-F238E27FC236}">
                <a16:creationId xmlns:a16="http://schemas.microsoft.com/office/drawing/2014/main" id="{E0C1900C-EBB3-4D64-A90C-BD3A7C0169D3}"/>
              </a:ext>
            </a:extLst>
          </p:cNvPr>
          <p:cNvSpPr/>
          <p:nvPr/>
        </p:nvSpPr>
        <p:spPr>
          <a:xfrm>
            <a:off x="1751421" y="2155088"/>
            <a:ext cx="3536217" cy="3305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전화번호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9" name="Google Shape;293;g284785a2eaf_0_107">
            <a:extLst>
              <a:ext uri="{FF2B5EF4-FFF2-40B4-BE49-F238E27FC236}">
                <a16:creationId xmlns:a16="http://schemas.microsoft.com/office/drawing/2014/main" id="{57208EC5-F7D1-4179-A0DA-08757F14E861}"/>
              </a:ext>
            </a:extLst>
          </p:cNvPr>
          <p:cNvSpPr/>
          <p:nvPr/>
        </p:nvSpPr>
        <p:spPr>
          <a:xfrm>
            <a:off x="2993377" y="2612134"/>
            <a:ext cx="989323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아이디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70" name="Google Shape;293;g284785a2eaf_0_107">
            <a:extLst>
              <a:ext uri="{FF2B5EF4-FFF2-40B4-BE49-F238E27FC236}">
                <a16:creationId xmlns:a16="http://schemas.microsoft.com/office/drawing/2014/main" id="{74C8F801-3B75-4F1B-96F4-F432DD716BE0}"/>
              </a:ext>
            </a:extLst>
          </p:cNvPr>
          <p:cNvSpPr/>
          <p:nvPr/>
        </p:nvSpPr>
        <p:spPr>
          <a:xfrm>
            <a:off x="2997964" y="4229829"/>
            <a:ext cx="1069980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비밀번호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71" name="Google Shape;107;g284785a2eaf_4_94">
            <a:extLst>
              <a:ext uri="{FF2B5EF4-FFF2-40B4-BE49-F238E27FC236}">
                <a16:creationId xmlns:a16="http://schemas.microsoft.com/office/drawing/2014/main" id="{71C88F45-4148-447A-A150-F052087E7E0D}"/>
              </a:ext>
            </a:extLst>
          </p:cNvPr>
          <p:cNvSpPr/>
          <p:nvPr/>
        </p:nvSpPr>
        <p:spPr>
          <a:xfrm>
            <a:off x="1506504" y="3252270"/>
            <a:ext cx="4017302" cy="937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72" name="Google Shape;293;g284785a2eaf_0_107">
            <a:extLst>
              <a:ext uri="{FF2B5EF4-FFF2-40B4-BE49-F238E27FC236}">
                <a16:creationId xmlns:a16="http://schemas.microsoft.com/office/drawing/2014/main" id="{3B2292A3-3B1B-421B-BBFA-4EFE05011DAF}"/>
              </a:ext>
            </a:extLst>
          </p:cNvPr>
          <p:cNvSpPr/>
          <p:nvPr/>
        </p:nvSpPr>
        <p:spPr>
          <a:xfrm>
            <a:off x="1756087" y="3384919"/>
            <a:ext cx="3536217" cy="3305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아이디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73" name="Google Shape;293;g284785a2eaf_0_107">
            <a:extLst>
              <a:ext uri="{FF2B5EF4-FFF2-40B4-BE49-F238E27FC236}">
                <a16:creationId xmlns:a16="http://schemas.microsoft.com/office/drawing/2014/main" id="{5BF183D0-29F9-4303-ACDD-02425323B12C}"/>
              </a:ext>
            </a:extLst>
          </p:cNvPr>
          <p:cNvSpPr/>
          <p:nvPr/>
        </p:nvSpPr>
        <p:spPr>
          <a:xfrm>
            <a:off x="1756087" y="3785216"/>
            <a:ext cx="3536217" cy="3305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전화번호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45" name="Oval -1014">
            <a:extLst>
              <a:ext uri="{FF2B5EF4-FFF2-40B4-BE49-F238E27FC236}">
                <a16:creationId xmlns:a16="http://schemas.microsoft.com/office/drawing/2014/main" id="{DFCB37C6-1537-43FA-ADE1-331D783C4797}"/>
              </a:ext>
            </a:extLst>
          </p:cNvPr>
          <p:cNvSpPr>
            <a:spLocks/>
          </p:cNvSpPr>
          <p:nvPr/>
        </p:nvSpPr>
        <p:spPr bwMode="auto">
          <a:xfrm>
            <a:off x="1443566" y="1225464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Oval -1014">
            <a:extLst>
              <a:ext uri="{FF2B5EF4-FFF2-40B4-BE49-F238E27FC236}">
                <a16:creationId xmlns:a16="http://schemas.microsoft.com/office/drawing/2014/main" id="{0FC4E73B-C4DE-433B-8CE1-8C40BEF317C9}"/>
              </a:ext>
            </a:extLst>
          </p:cNvPr>
          <p:cNvSpPr>
            <a:spLocks/>
          </p:cNvSpPr>
          <p:nvPr/>
        </p:nvSpPr>
        <p:spPr bwMode="auto">
          <a:xfrm>
            <a:off x="1480603" y="2852085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Oval -1014">
            <a:extLst>
              <a:ext uri="{FF2B5EF4-FFF2-40B4-BE49-F238E27FC236}">
                <a16:creationId xmlns:a16="http://schemas.microsoft.com/office/drawing/2014/main" id="{2BE100D1-7025-48DC-BE00-BC2C90D3B1DA}"/>
              </a:ext>
            </a:extLst>
          </p:cNvPr>
          <p:cNvSpPr>
            <a:spLocks/>
          </p:cNvSpPr>
          <p:nvPr/>
        </p:nvSpPr>
        <p:spPr bwMode="auto">
          <a:xfrm>
            <a:off x="1586969" y="1658420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Oval -1014">
            <a:extLst>
              <a:ext uri="{FF2B5EF4-FFF2-40B4-BE49-F238E27FC236}">
                <a16:creationId xmlns:a16="http://schemas.microsoft.com/office/drawing/2014/main" id="{B0502761-A243-4643-9962-9CFA59314F3B}"/>
              </a:ext>
            </a:extLst>
          </p:cNvPr>
          <p:cNvSpPr>
            <a:spLocks/>
          </p:cNvSpPr>
          <p:nvPr/>
        </p:nvSpPr>
        <p:spPr bwMode="auto">
          <a:xfrm>
            <a:off x="1572753" y="2095145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val -1014">
            <a:extLst>
              <a:ext uri="{FF2B5EF4-FFF2-40B4-BE49-F238E27FC236}">
                <a16:creationId xmlns:a16="http://schemas.microsoft.com/office/drawing/2014/main" id="{162FF561-0F43-4630-AA29-0C49D167DAEB}"/>
              </a:ext>
            </a:extLst>
          </p:cNvPr>
          <p:cNvSpPr>
            <a:spLocks/>
          </p:cNvSpPr>
          <p:nvPr/>
        </p:nvSpPr>
        <p:spPr bwMode="auto">
          <a:xfrm>
            <a:off x="1606015" y="3313400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Oval -1014">
            <a:extLst>
              <a:ext uri="{FF2B5EF4-FFF2-40B4-BE49-F238E27FC236}">
                <a16:creationId xmlns:a16="http://schemas.microsoft.com/office/drawing/2014/main" id="{01FCACF6-460C-458B-A1DF-B9CF72044178}"/>
              </a:ext>
            </a:extLst>
          </p:cNvPr>
          <p:cNvSpPr>
            <a:spLocks/>
          </p:cNvSpPr>
          <p:nvPr/>
        </p:nvSpPr>
        <p:spPr bwMode="auto">
          <a:xfrm>
            <a:off x="1598596" y="3720076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Oval -1014">
            <a:extLst>
              <a:ext uri="{FF2B5EF4-FFF2-40B4-BE49-F238E27FC236}">
                <a16:creationId xmlns:a16="http://schemas.microsoft.com/office/drawing/2014/main" id="{7EDBB9E1-349F-4B28-9C2A-63CAA2180BBE}"/>
              </a:ext>
            </a:extLst>
          </p:cNvPr>
          <p:cNvSpPr>
            <a:spLocks/>
          </p:cNvSpPr>
          <p:nvPr/>
        </p:nvSpPr>
        <p:spPr bwMode="auto">
          <a:xfrm>
            <a:off x="2867964" y="2579570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Oval -1014">
            <a:extLst>
              <a:ext uri="{FF2B5EF4-FFF2-40B4-BE49-F238E27FC236}">
                <a16:creationId xmlns:a16="http://schemas.microsoft.com/office/drawing/2014/main" id="{9D960D1F-D31B-4884-A2C3-3CD4DFA8598E}"/>
              </a:ext>
            </a:extLst>
          </p:cNvPr>
          <p:cNvSpPr>
            <a:spLocks/>
          </p:cNvSpPr>
          <p:nvPr/>
        </p:nvSpPr>
        <p:spPr bwMode="auto">
          <a:xfrm>
            <a:off x="2867963" y="4219015"/>
            <a:ext cx="250825" cy="250825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69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SzPts val="900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① 회원가입 배너</a:t>
            </a:r>
          </a:p>
          <a:p>
            <a:pPr>
              <a:lnSpc>
                <a:spcPct val="120000"/>
              </a:lnSpc>
              <a:buSzPts val="900"/>
            </a:pP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② 이름 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-  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한글만 입력 가능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③ 아이디 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-  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영어 숫자만 입력 가능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④ 중복확인 버튼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클릭 시 동일한 아이디가 있는지 체크 후 </a:t>
            </a:r>
            <a:r>
              <a:rPr lang="ko-KR" altLang="en-US" dirty="0" err="1">
                <a:solidFill>
                  <a:schemeClr val="dk1"/>
                </a:solidFill>
                <a:latin typeface="+mj-ea"/>
                <a:ea typeface="+mj-ea"/>
              </a:rPr>
              <a:t>알림창에서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 결과 표시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⑤ 비밀번호 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⑥ 비밀번호 확인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- 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비밀번호 확인이 다를 때는 회원가입 버튼 클릭 시 알림 표시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⑦ 주소 입력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우편번호 검색 버튼 클릭 시 우편번호 찾기 창 표시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우편번호 찾기 창에서 주소 선택 시 우편번호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주소 자동입력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⑧ 전화번호 입력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010-0000-0000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형식으로만 입력 가능</a:t>
            </a:r>
            <a:b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</a:b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⑨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email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입력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이메일 형식으로만 입력 가능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예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) email@email.com</a:t>
            </a:r>
          </a:p>
          <a:p>
            <a:pPr marL="0" indent="0">
              <a:buNone/>
            </a:pPr>
            <a:b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</a:b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membership 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903404" y="772083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156208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144679" y="852120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124245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1119428" y="863644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Google Shape;107;g284785a2eaf_4_94">
            <a:extLst>
              <a:ext uri="{FF2B5EF4-FFF2-40B4-BE49-F238E27FC236}">
                <a16:creationId xmlns:a16="http://schemas.microsoft.com/office/drawing/2014/main" id="{D93B325F-5DC8-48EB-8D62-AE3CF9ADAD19}"/>
              </a:ext>
            </a:extLst>
          </p:cNvPr>
          <p:cNvSpPr/>
          <p:nvPr/>
        </p:nvSpPr>
        <p:spPr>
          <a:xfrm>
            <a:off x="830590" y="1490617"/>
            <a:ext cx="1003616" cy="2999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회원가입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75" name="Google Shape;115;g284785a2eaf_4_94">
            <a:extLst>
              <a:ext uri="{FF2B5EF4-FFF2-40B4-BE49-F238E27FC236}">
                <a16:creationId xmlns:a16="http://schemas.microsoft.com/office/drawing/2014/main" id="{058FCCFB-B3CC-4850-8E93-071954748596}"/>
              </a:ext>
            </a:extLst>
          </p:cNvPr>
          <p:cNvSpPr/>
          <p:nvPr/>
        </p:nvSpPr>
        <p:spPr>
          <a:xfrm>
            <a:off x="708127" y="140179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/>
          </a:p>
        </p:txBody>
      </p:sp>
      <p:sp>
        <p:nvSpPr>
          <p:cNvPr id="76" name="Google Shape;107;g284785a2eaf_4_94">
            <a:extLst>
              <a:ext uri="{FF2B5EF4-FFF2-40B4-BE49-F238E27FC236}">
                <a16:creationId xmlns:a16="http://schemas.microsoft.com/office/drawing/2014/main" id="{54574247-7849-4B8A-90B8-690426E16D8B}"/>
              </a:ext>
            </a:extLst>
          </p:cNvPr>
          <p:cNvSpPr/>
          <p:nvPr/>
        </p:nvSpPr>
        <p:spPr>
          <a:xfrm>
            <a:off x="830590" y="1813302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이름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77" name="Google Shape;114;g284785a2eaf_4_94">
            <a:extLst>
              <a:ext uri="{FF2B5EF4-FFF2-40B4-BE49-F238E27FC236}">
                <a16:creationId xmlns:a16="http://schemas.microsoft.com/office/drawing/2014/main" id="{94EC247C-334C-471E-A056-75BCF6691781}"/>
              </a:ext>
            </a:extLst>
          </p:cNvPr>
          <p:cNvSpPr/>
          <p:nvPr/>
        </p:nvSpPr>
        <p:spPr>
          <a:xfrm>
            <a:off x="721166" y="170893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2</a:t>
            </a:r>
            <a:endParaRPr sz="1400" dirty="0"/>
          </a:p>
        </p:txBody>
      </p:sp>
      <p:sp>
        <p:nvSpPr>
          <p:cNvPr id="80" name="Google Shape;107;g284785a2eaf_4_94">
            <a:extLst>
              <a:ext uri="{FF2B5EF4-FFF2-40B4-BE49-F238E27FC236}">
                <a16:creationId xmlns:a16="http://schemas.microsoft.com/office/drawing/2014/main" id="{767CD49C-38D5-4BC7-B632-20F0D6E24345}"/>
              </a:ext>
            </a:extLst>
          </p:cNvPr>
          <p:cNvSpPr/>
          <p:nvPr/>
        </p:nvSpPr>
        <p:spPr>
          <a:xfrm>
            <a:off x="4894858" y="4308484"/>
            <a:ext cx="1229223" cy="2848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회원가입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81" name="Google Shape;107;g284785a2eaf_4_94">
            <a:extLst>
              <a:ext uri="{FF2B5EF4-FFF2-40B4-BE49-F238E27FC236}">
                <a16:creationId xmlns:a16="http://schemas.microsoft.com/office/drawing/2014/main" id="{DB6446EB-C985-4221-A370-50C5D5155D8D}"/>
              </a:ext>
            </a:extLst>
          </p:cNvPr>
          <p:cNvSpPr/>
          <p:nvPr/>
        </p:nvSpPr>
        <p:spPr>
          <a:xfrm>
            <a:off x="823252" y="2183460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아이디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82" name="Google Shape;107;g284785a2eaf_4_94">
            <a:extLst>
              <a:ext uri="{FF2B5EF4-FFF2-40B4-BE49-F238E27FC236}">
                <a16:creationId xmlns:a16="http://schemas.microsoft.com/office/drawing/2014/main" id="{3C22EEC5-76C7-4D1A-9C8E-7F9865252080}"/>
              </a:ext>
            </a:extLst>
          </p:cNvPr>
          <p:cNvSpPr/>
          <p:nvPr/>
        </p:nvSpPr>
        <p:spPr>
          <a:xfrm>
            <a:off x="830590" y="2564376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비밀번호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83" name="Google Shape;107;g284785a2eaf_4_94">
            <a:extLst>
              <a:ext uri="{FF2B5EF4-FFF2-40B4-BE49-F238E27FC236}">
                <a16:creationId xmlns:a16="http://schemas.microsoft.com/office/drawing/2014/main" id="{7F66F23F-17C7-4147-A292-9C2F15217B20}"/>
              </a:ext>
            </a:extLst>
          </p:cNvPr>
          <p:cNvSpPr/>
          <p:nvPr/>
        </p:nvSpPr>
        <p:spPr>
          <a:xfrm>
            <a:off x="2699792" y="2571750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비밀번호 확인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84" name="Google Shape;107;g284785a2eaf_4_94">
            <a:extLst>
              <a:ext uri="{FF2B5EF4-FFF2-40B4-BE49-F238E27FC236}">
                <a16:creationId xmlns:a16="http://schemas.microsoft.com/office/drawing/2014/main" id="{E06A6985-1056-4936-9614-542EF3E80AFC}"/>
              </a:ext>
            </a:extLst>
          </p:cNvPr>
          <p:cNvSpPr/>
          <p:nvPr/>
        </p:nvSpPr>
        <p:spPr>
          <a:xfrm>
            <a:off x="822105" y="3039461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우편번호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86" name="Google Shape;107;g284785a2eaf_4_94">
            <a:extLst>
              <a:ext uri="{FF2B5EF4-FFF2-40B4-BE49-F238E27FC236}">
                <a16:creationId xmlns:a16="http://schemas.microsoft.com/office/drawing/2014/main" id="{39F76347-D885-4B16-AF80-7B7C9D1A91C8}"/>
              </a:ext>
            </a:extLst>
          </p:cNvPr>
          <p:cNvSpPr/>
          <p:nvPr/>
        </p:nvSpPr>
        <p:spPr>
          <a:xfrm>
            <a:off x="822104" y="3420377"/>
            <a:ext cx="3679589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>
                <a:latin typeface="+mj-ea"/>
                <a:ea typeface="+mj-ea"/>
              </a:rPr>
              <a:t>주소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87" name="Google Shape;107;g284785a2eaf_4_94">
            <a:extLst>
              <a:ext uri="{FF2B5EF4-FFF2-40B4-BE49-F238E27FC236}">
                <a16:creationId xmlns:a16="http://schemas.microsoft.com/office/drawing/2014/main" id="{E8C9A42F-A6C6-4BBA-BD27-0C3D0233FB35}"/>
              </a:ext>
            </a:extLst>
          </p:cNvPr>
          <p:cNvSpPr/>
          <p:nvPr/>
        </p:nvSpPr>
        <p:spPr>
          <a:xfrm>
            <a:off x="822103" y="3782838"/>
            <a:ext cx="3679589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상세주소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88" name="Google Shape;107;g284785a2eaf_4_94">
            <a:extLst>
              <a:ext uri="{FF2B5EF4-FFF2-40B4-BE49-F238E27FC236}">
                <a16:creationId xmlns:a16="http://schemas.microsoft.com/office/drawing/2014/main" id="{3FA3BC03-903D-4C5F-9D7F-E42F77B4502E}"/>
              </a:ext>
            </a:extLst>
          </p:cNvPr>
          <p:cNvSpPr/>
          <p:nvPr/>
        </p:nvSpPr>
        <p:spPr>
          <a:xfrm>
            <a:off x="830590" y="4278192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전화번호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89" name="Google Shape;107;g284785a2eaf_4_94">
            <a:extLst>
              <a:ext uri="{FF2B5EF4-FFF2-40B4-BE49-F238E27FC236}">
                <a16:creationId xmlns:a16="http://schemas.microsoft.com/office/drawing/2014/main" id="{5BF35D4B-15A9-44B9-BF45-CC27A07BDFE2}"/>
              </a:ext>
            </a:extLst>
          </p:cNvPr>
          <p:cNvSpPr/>
          <p:nvPr/>
        </p:nvSpPr>
        <p:spPr>
          <a:xfrm>
            <a:off x="2699792" y="4278192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latin typeface="+mj-ea"/>
                <a:ea typeface="+mj-ea"/>
              </a:rPr>
              <a:t>EMail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90" name="Google Shape;107;g284785a2eaf_4_94">
            <a:extLst>
              <a:ext uri="{FF2B5EF4-FFF2-40B4-BE49-F238E27FC236}">
                <a16:creationId xmlns:a16="http://schemas.microsoft.com/office/drawing/2014/main" id="{163C2585-D8DC-4FCF-A8C1-6F8A472B33BE}"/>
              </a:ext>
            </a:extLst>
          </p:cNvPr>
          <p:cNvSpPr/>
          <p:nvPr/>
        </p:nvSpPr>
        <p:spPr>
          <a:xfrm>
            <a:off x="4648243" y="1595395"/>
            <a:ext cx="1732570" cy="9763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약관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91" name="Google Shape;107;g284785a2eaf_4_94">
            <a:extLst>
              <a:ext uri="{FF2B5EF4-FFF2-40B4-BE49-F238E27FC236}">
                <a16:creationId xmlns:a16="http://schemas.microsoft.com/office/drawing/2014/main" id="{16462E09-7483-4047-87BF-B28254A9B506}"/>
              </a:ext>
            </a:extLst>
          </p:cNvPr>
          <p:cNvSpPr/>
          <p:nvPr/>
        </p:nvSpPr>
        <p:spPr>
          <a:xfrm>
            <a:off x="4669937" y="2625739"/>
            <a:ext cx="1732570" cy="9763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약관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92" name="Google Shape;107;g284785a2eaf_4_94">
            <a:extLst>
              <a:ext uri="{FF2B5EF4-FFF2-40B4-BE49-F238E27FC236}">
                <a16:creationId xmlns:a16="http://schemas.microsoft.com/office/drawing/2014/main" id="{139F34E2-FFD3-4DE9-B274-56BE91663834}"/>
              </a:ext>
            </a:extLst>
          </p:cNvPr>
          <p:cNvSpPr/>
          <p:nvPr/>
        </p:nvSpPr>
        <p:spPr>
          <a:xfrm>
            <a:off x="4903628" y="3629240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약관체크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93" name="Google Shape;107;g284785a2eaf_4_94">
            <a:extLst>
              <a:ext uri="{FF2B5EF4-FFF2-40B4-BE49-F238E27FC236}">
                <a16:creationId xmlns:a16="http://schemas.microsoft.com/office/drawing/2014/main" id="{CEDF0FB9-62D7-45F5-AF71-FF7653CA3E56}"/>
              </a:ext>
            </a:extLst>
          </p:cNvPr>
          <p:cNvSpPr/>
          <p:nvPr/>
        </p:nvSpPr>
        <p:spPr>
          <a:xfrm>
            <a:off x="4903628" y="3828959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약관체크</a:t>
            </a:r>
          </a:p>
        </p:txBody>
      </p:sp>
      <p:sp>
        <p:nvSpPr>
          <p:cNvPr id="94" name="Google Shape;107;g284785a2eaf_4_94">
            <a:extLst>
              <a:ext uri="{FF2B5EF4-FFF2-40B4-BE49-F238E27FC236}">
                <a16:creationId xmlns:a16="http://schemas.microsoft.com/office/drawing/2014/main" id="{6791F5A7-8E24-480D-B620-04ADBD2F326B}"/>
              </a:ext>
            </a:extLst>
          </p:cNvPr>
          <p:cNvSpPr/>
          <p:nvPr/>
        </p:nvSpPr>
        <p:spPr>
          <a:xfrm>
            <a:off x="4903628" y="4028784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약관체크</a:t>
            </a:r>
          </a:p>
        </p:txBody>
      </p:sp>
      <p:sp>
        <p:nvSpPr>
          <p:cNvPr id="95" name="Google Shape;116;g284785a2eaf_4_94">
            <a:extLst>
              <a:ext uri="{FF2B5EF4-FFF2-40B4-BE49-F238E27FC236}">
                <a16:creationId xmlns:a16="http://schemas.microsoft.com/office/drawing/2014/main" id="{6AAAE207-5D82-484A-824F-A689D6ED4009}"/>
              </a:ext>
            </a:extLst>
          </p:cNvPr>
          <p:cNvSpPr/>
          <p:nvPr/>
        </p:nvSpPr>
        <p:spPr>
          <a:xfrm>
            <a:off x="727185" y="211356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3</a:t>
            </a:r>
            <a:endParaRPr sz="1400" dirty="0"/>
          </a:p>
        </p:txBody>
      </p:sp>
      <p:sp>
        <p:nvSpPr>
          <p:cNvPr id="97" name="Google Shape;127;g284785a2eaf_4_94">
            <a:extLst>
              <a:ext uri="{FF2B5EF4-FFF2-40B4-BE49-F238E27FC236}">
                <a16:creationId xmlns:a16="http://schemas.microsoft.com/office/drawing/2014/main" id="{B1702F31-4579-45A1-A01C-CE4AB7852BD9}"/>
              </a:ext>
            </a:extLst>
          </p:cNvPr>
          <p:cNvSpPr/>
          <p:nvPr/>
        </p:nvSpPr>
        <p:spPr>
          <a:xfrm>
            <a:off x="690544" y="250208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5</a:t>
            </a:r>
            <a:endParaRPr sz="1400" dirty="0"/>
          </a:p>
        </p:txBody>
      </p:sp>
      <p:sp>
        <p:nvSpPr>
          <p:cNvPr id="99" name="Google Shape;128;g284785a2eaf_4_94">
            <a:extLst>
              <a:ext uri="{FF2B5EF4-FFF2-40B4-BE49-F238E27FC236}">
                <a16:creationId xmlns:a16="http://schemas.microsoft.com/office/drawing/2014/main" id="{C3473374-15B2-4ACF-A15C-053345737210}"/>
              </a:ext>
            </a:extLst>
          </p:cNvPr>
          <p:cNvSpPr/>
          <p:nvPr/>
        </p:nvSpPr>
        <p:spPr>
          <a:xfrm>
            <a:off x="686103" y="295796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7</a:t>
            </a:r>
            <a:endParaRPr sz="1400" dirty="0"/>
          </a:p>
        </p:txBody>
      </p:sp>
      <p:sp>
        <p:nvSpPr>
          <p:cNvPr id="100" name="Google Shape;128;g284785a2eaf_4_94">
            <a:extLst>
              <a:ext uri="{FF2B5EF4-FFF2-40B4-BE49-F238E27FC236}">
                <a16:creationId xmlns:a16="http://schemas.microsoft.com/office/drawing/2014/main" id="{534AE7D2-2C0B-484C-A094-EA94794884E6}"/>
              </a:ext>
            </a:extLst>
          </p:cNvPr>
          <p:cNvSpPr/>
          <p:nvPr/>
        </p:nvSpPr>
        <p:spPr>
          <a:xfrm>
            <a:off x="719440" y="420295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8</a:t>
            </a:r>
            <a:endParaRPr sz="1400" dirty="0"/>
          </a:p>
        </p:txBody>
      </p:sp>
      <p:sp>
        <p:nvSpPr>
          <p:cNvPr id="102" name="Google Shape;107;g284785a2eaf_4_94">
            <a:extLst>
              <a:ext uri="{FF2B5EF4-FFF2-40B4-BE49-F238E27FC236}">
                <a16:creationId xmlns:a16="http://schemas.microsoft.com/office/drawing/2014/main" id="{79850A56-F227-4BA0-90CD-D2DD9DED9308}"/>
              </a:ext>
            </a:extLst>
          </p:cNvPr>
          <p:cNvSpPr/>
          <p:nvPr/>
        </p:nvSpPr>
        <p:spPr>
          <a:xfrm>
            <a:off x="2713890" y="2180533"/>
            <a:ext cx="648069" cy="330852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중복확인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01" name="Google Shape;128;g284785a2eaf_4_94">
            <a:extLst>
              <a:ext uri="{FF2B5EF4-FFF2-40B4-BE49-F238E27FC236}">
                <a16:creationId xmlns:a16="http://schemas.microsoft.com/office/drawing/2014/main" id="{54FC904C-029C-43BB-BAF4-33951457531D}"/>
              </a:ext>
            </a:extLst>
          </p:cNvPr>
          <p:cNvSpPr/>
          <p:nvPr/>
        </p:nvSpPr>
        <p:spPr>
          <a:xfrm>
            <a:off x="2594258" y="419581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9</a:t>
            </a:r>
            <a:endParaRPr sz="1400" dirty="0"/>
          </a:p>
        </p:txBody>
      </p:sp>
      <p:sp>
        <p:nvSpPr>
          <p:cNvPr id="103" name="Google Shape;107;g284785a2eaf_4_94">
            <a:extLst>
              <a:ext uri="{FF2B5EF4-FFF2-40B4-BE49-F238E27FC236}">
                <a16:creationId xmlns:a16="http://schemas.microsoft.com/office/drawing/2014/main" id="{FE0C1F26-3FD9-4393-8E5A-E76B8C46077D}"/>
              </a:ext>
            </a:extLst>
          </p:cNvPr>
          <p:cNvSpPr/>
          <p:nvPr/>
        </p:nvSpPr>
        <p:spPr>
          <a:xfrm>
            <a:off x="2713890" y="3044641"/>
            <a:ext cx="648069" cy="295102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우편번호 검색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96" name="Google Shape;126;g284785a2eaf_4_94">
            <a:extLst>
              <a:ext uri="{FF2B5EF4-FFF2-40B4-BE49-F238E27FC236}">
                <a16:creationId xmlns:a16="http://schemas.microsoft.com/office/drawing/2014/main" id="{B015B6E1-86E1-4A41-BC59-F2792B381220}"/>
              </a:ext>
            </a:extLst>
          </p:cNvPr>
          <p:cNvSpPr/>
          <p:nvPr/>
        </p:nvSpPr>
        <p:spPr>
          <a:xfrm>
            <a:off x="2569763" y="216864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>
                <a:solidFill>
                  <a:schemeClr val="dk1"/>
                </a:solidFill>
              </a:rPr>
              <a:t>4</a:t>
            </a:r>
            <a:endParaRPr sz="1400"/>
          </a:p>
        </p:txBody>
      </p:sp>
      <p:sp>
        <p:nvSpPr>
          <p:cNvPr id="98" name="Google Shape;128;g284785a2eaf_4_94">
            <a:extLst>
              <a:ext uri="{FF2B5EF4-FFF2-40B4-BE49-F238E27FC236}">
                <a16:creationId xmlns:a16="http://schemas.microsoft.com/office/drawing/2014/main" id="{C67DAFD0-0BF8-4E88-A603-2F7BA6B4DA7D}"/>
              </a:ext>
            </a:extLst>
          </p:cNvPr>
          <p:cNvSpPr/>
          <p:nvPr/>
        </p:nvSpPr>
        <p:spPr>
          <a:xfrm>
            <a:off x="2550747" y="252308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6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36117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898E9AD4-07FA-4BAD-A34B-CFE097174C28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SzPts val="900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① 약관 텍스트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가입시에 필요한 필수 약관들 표시</a:t>
            </a:r>
          </a:p>
          <a:p>
            <a:pPr>
              <a:lnSpc>
                <a:spcPct val="120000"/>
              </a:lnSpc>
              <a:buSzPts val="900"/>
            </a:pP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② 약관 동의 체크박스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체크 </a:t>
            </a:r>
            <a:r>
              <a:rPr lang="ko-KR" altLang="en-US" sz="1000" dirty="0" err="1">
                <a:solidFill>
                  <a:schemeClr val="dk1"/>
                </a:solidFill>
                <a:latin typeface="+mj-ea"/>
                <a:ea typeface="+mj-ea"/>
              </a:rPr>
              <a:t>안할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시 회원가입 불가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③ 회원가입 버튼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 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입력 한 정보에 문제가 없는지 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  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최종 확인 후 회원가입 완료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 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회원가입 성공 시 로그인 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  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페이지로 이동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   -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회원가입 실패 시 알림으로 표시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membership 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903404" y="772083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156208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144679" y="852120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124245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1119428" y="863644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Google Shape;107;g284785a2eaf_4_94">
            <a:extLst>
              <a:ext uri="{FF2B5EF4-FFF2-40B4-BE49-F238E27FC236}">
                <a16:creationId xmlns:a16="http://schemas.microsoft.com/office/drawing/2014/main" id="{12E5D28F-3F78-413A-8E20-13FF52EC51FF}"/>
              </a:ext>
            </a:extLst>
          </p:cNvPr>
          <p:cNvSpPr/>
          <p:nvPr/>
        </p:nvSpPr>
        <p:spPr>
          <a:xfrm>
            <a:off x="830590" y="1490617"/>
            <a:ext cx="1003616" cy="2999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회원가입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C6916B54-C072-403A-94FC-604542549B11}"/>
              </a:ext>
            </a:extLst>
          </p:cNvPr>
          <p:cNvSpPr/>
          <p:nvPr/>
        </p:nvSpPr>
        <p:spPr>
          <a:xfrm>
            <a:off x="830590" y="1813302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이름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45" name="Google Shape;107;g284785a2eaf_4_94">
            <a:extLst>
              <a:ext uri="{FF2B5EF4-FFF2-40B4-BE49-F238E27FC236}">
                <a16:creationId xmlns:a16="http://schemas.microsoft.com/office/drawing/2014/main" id="{D65F7A10-9ED6-4195-95B1-23E3381228FC}"/>
              </a:ext>
            </a:extLst>
          </p:cNvPr>
          <p:cNvSpPr/>
          <p:nvPr/>
        </p:nvSpPr>
        <p:spPr>
          <a:xfrm>
            <a:off x="4894858" y="4308484"/>
            <a:ext cx="1229223" cy="2848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회원가입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46" name="Google Shape;107;g284785a2eaf_4_94">
            <a:extLst>
              <a:ext uri="{FF2B5EF4-FFF2-40B4-BE49-F238E27FC236}">
                <a16:creationId xmlns:a16="http://schemas.microsoft.com/office/drawing/2014/main" id="{36D21C73-B87C-4629-A7B0-8C5DA2A4F233}"/>
              </a:ext>
            </a:extLst>
          </p:cNvPr>
          <p:cNvSpPr/>
          <p:nvPr/>
        </p:nvSpPr>
        <p:spPr>
          <a:xfrm>
            <a:off x="823252" y="2183460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아이디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47" name="Google Shape;107;g284785a2eaf_4_94">
            <a:extLst>
              <a:ext uri="{FF2B5EF4-FFF2-40B4-BE49-F238E27FC236}">
                <a16:creationId xmlns:a16="http://schemas.microsoft.com/office/drawing/2014/main" id="{DCE359CD-4358-4BB4-A392-4C3FAC0C9A2C}"/>
              </a:ext>
            </a:extLst>
          </p:cNvPr>
          <p:cNvSpPr/>
          <p:nvPr/>
        </p:nvSpPr>
        <p:spPr>
          <a:xfrm>
            <a:off x="830590" y="2564376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비밀번호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0" name="Google Shape;107;g284785a2eaf_4_94">
            <a:extLst>
              <a:ext uri="{FF2B5EF4-FFF2-40B4-BE49-F238E27FC236}">
                <a16:creationId xmlns:a16="http://schemas.microsoft.com/office/drawing/2014/main" id="{CFB32A2B-21A3-462F-9F00-A6530CB661D0}"/>
              </a:ext>
            </a:extLst>
          </p:cNvPr>
          <p:cNvSpPr/>
          <p:nvPr/>
        </p:nvSpPr>
        <p:spPr>
          <a:xfrm>
            <a:off x="2699792" y="2571750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비밀번호 확인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1" name="Google Shape;107;g284785a2eaf_4_94">
            <a:extLst>
              <a:ext uri="{FF2B5EF4-FFF2-40B4-BE49-F238E27FC236}">
                <a16:creationId xmlns:a16="http://schemas.microsoft.com/office/drawing/2014/main" id="{38FF344C-86A3-42E4-AD11-897439AB6478}"/>
              </a:ext>
            </a:extLst>
          </p:cNvPr>
          <p:cNvSpPr/>
          <p:nvPr/>
        </p:nvSpPr>
        <p:spPr>
          <a:xfrm>
            <a:off x="822105" y="3039461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우편번호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2" name="Google Shape;107;g284785a2eaf_4_94">
            <a:extLst>
              <a:ext uri="{FF2B5EF4-FFF2-40B4-BE49-F238E27FC236}">
                <a16:creationId xmlns:a16="http://schemas.microsoft.com/office/drawing/2014/main" id="{1896E0DE-AC73-47AE-857C-FF905D41432D}"/>
              </a:ext>
            </a:extLst>
          </p:cNvPr>
          <p:cNvSpPr/>
          <p:nvPr/>
        </p:nvSpPr>
        <p:spPr>
          <a:xfrm>
            <a:off x="822104" y="3420377"/>
            <a:ext cx="3679589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>
                <a:latin typeface="+mj-ea"/>
                <a:ea typeface="+mj-ea"/>
              </a:rPr>
              <a:t>주소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3" name="Google Shape;107;g284785a2eaf_4_94">
            <a:extLst>
              <a:ext uri="{FF2B5EF4-FFF2-40B4-BE49-F238E27FC236}">
                <a16:creationId xmlns:a16="http://schemas.microsoft.com/office/drawing/2014/main" id="{C92210B4-1851-4334-B5A9-8BFD4B4E6135}"/>
              </a:ext>
            </a:extLst>
          </p:cNvPr>
          <p:cNvSpPr/>
          <p:nvPr/>
        </p:nvSpPr>
        <p:spPr>
          <a:xfrm>
            <a:off x="822103" y="3782838"/>
            <a:ext cx="3679589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상세주소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4" name="Google Shape;107;g284785a2eaf_4_94">
            <a:extLst>
              <a:ext uri="{FF2B5EF4-FFF2-40B4-BE49-F238E27FC236}">
                <a16:creationId xmlns:a16="http://schemas.microsoft.com/office/drawing/2014/main" id="{344480DF-96B9-4ACB-AB05-54C9F755EBEB}"/>
              </a:ext>
            </a:extLst>
          </p:cNvPr>
          <p:cNvSpPr/>
          <p:nvPr/>
        </p:nvSpPr>
        <p:spPr>
          <a:xfrm>
            <a:off x="830590" y="4278192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전화번호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5" name="Google Shape;107;g284785a2eaf_4_94">
            <a:extLst>
              <a:ext uri="{FF2B5EF4-FFF2-40B4-BE49-F238E27FC236}">
                <a16:creationId xmlns:a16="http://schemas.microsoft.com/office/drawing/2014/main" id="{664437DF-7682-494C-89BF-CDFF6EF562A9}"/>
              </a:ext>
            </a:extLst>
          </p:cNvPr>
          <p:cNvSpPr/>
          <p:nvPr/>
        </p:nvSpPr>
        <p:spPr>
          <a:xfrm>
            <a:off x="2699792" y="4278192"/>
            <a:ext cx="1801902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latin typeface="+mj-ea"/>
                <a:ea typeface="+mj-ea"/>
              </a:rPr>
              <a:t>EMail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 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6" name="Google Shape;107;g284785a2eaf_4_94">
            <a:extLst>
              <a:ext uri="{FF2B5EF4-FFF2-40B4-BE49-F238E27FC236}">
                <a16:creationId xmlns:a16="http://schemas.microsoft.com/office/drawing/2014/main" id="{FB9AC6FE-DA32-459B-BC7B-1DA26881C091}"/>
              </a:ext>
            </a:extLst>
          </p:cNvPr>
          <p:cNvSpPr/>
          <p:nvPr/>
        </p:nvSpPr>
        <p:spPr>
          <a:xfrm>
            <a:off x="4648243" y="1595395"/>
            <a:ext cx="1732570" cy="9763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약관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7" name="Google Shape;107;g284785a2eaf_4_94">
            <a:extLst>
              <a:ext uri="{FF2B5EF4-FFF2-40B4-BE49-F238E27FC236}">
                <a16:creationId xmlns:a16="http://schemas.microsoft.com/office/drawing/2014/main" id="{20615E37-E897-4F4E-8A05-B3E1297A28C2}"/>
              </a:ext>
            </a:extLst>
          </p:cNvPr>
          <p:cNvSpPr/>
          <p:nvPr/>
        </p:nvSpPr>
        <p:spPr>
          <a:xfrm>
            <a:off x="4669937" y="2625739"/>
            <a:ext cx="1732570" cy="9763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+mj-ea"/>
                <a:ea typeface="+mj-ea"/>
              </a:rPr>
              <a:t>약관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68" name="Google Shape;107;g284785a2eaf_4_94">
            <a:extLst>
              <a:ext uri="{FF2B5EF4-FFF2-40B4-BE49-F238E27FC236}">
                <a16:creationId xmlns:a16="http://schemas.microsoft.com/office/drawing/2014/main" id="{084C2C02-2981-4B53-9319-9EC71141A964}"/>
              </a:ext>
            </a:extLst>
          </p:cNvPr>
          <p:cNvSpPr/>
          <p:nvPr/>
        </p:nvSpPr>
        <p:spPr>
          <a:xfrm>
            <a:off x="4903628" y="3629240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약관체크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69" name="Google Shape;107;g284785a2eaf_4_94">
            <a:extLst>
              <a:ext uri="{FF2B5EF4-FFF2-40B4-BE49-F238E27FC236}">
                <a16:creationId xmlns:a16="http://schemas.microsoft.com/office/drawing/2014/main" id="{3F227094-F11B-4E47-8696-3D0920A3B5B4}"/>
              </a:ext>
            </a:extLst>
          </p:cNvPr>
          <p:cNvSpPr/>
          <p:nvPr/>
        </p:nvSpPr>
        <p:spPr>
          <a:xfrm>
            <a:off x="4903628" y="3828959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약관체크</a:t>
            </a:r>
          </a:p>
        </p:txBody>
      </p:sp>
      <p:sp>
        <p:nvSpPr>
          <p:cNvPr id="70" name="Google Shape;107;g284785a2eaf_4_94">
            <a:extLst>
              <a:ext uri="{FF2B5EF4-FFF2-40B4-BE49-F238E27FC236}">
                <a16:creationId xmlns:a16="http://schemas.microsoft.com/office/drawing/2014/main" id="{E458E44D-B0E3-4B7A-A3FA-CABDF6BF26E5}"/>
              </a:ext>
            </a:extLst>
          </p:cNvPr>
          <p:cNvSpPr/>
          <p:nvPr/>
        </p:nvSpPr>
        <p:spPr>
          <a:xfrm>
            <a:off x="4903628" y="4028784"/>
            <a:ext cx="1229223" cy="1535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약관체크</a:t>
            </a:r>
          </a:p>
        </p:txBody>
      </p:sp>
      <p:sp>
        <p:nvSpPr>
          <p:cNvPr id="75" name="Google Shape;107;g284785a2eaf_4_94">
            <a:extLst>
              <a:ext uri="{FF2B5EF4-FFF2-40B4-BE49-F238E27FC236}">
                <a16:creationId xmlns:a16="http://schemas.microsoft.com/office/drawing/2014/main" id="{51A5B9D7-D0A1-444D-B7FC-DD278AC322CF}"/>
              </a:ext>
            </a:extLst>
          </p:cNvPr>
          <p:cNvSpPr/>
          <p:nvPr/>
        </p:nvSpPr>
        <p:spPr>
          <a:xfrm>
            <a:off x="2713890" y="2180533"/>
            <a:ext cx="648069" cy="330852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중복확인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77" name="Google Shape;107;g284785a2eaf_4_94">
            <a:extLst>
              <a:ext uri="{FF2B5EF4-FFF2-40B4-BE49-F238E27FC236}">
                <a16:creationId xmlns:a16="http://schemas.microsoft.com/office/drawing/2014/main" id="{8BC42636-4DB0-485A-B049-8DE3C009C8AB}"/>
              </a:ext>
            </a:extLst>
          </p:cNvPr>
          <p:cNvSpPr/>
          <p:nvPr/>
        </p:nvSpPr>
        <p:spPr>
          <a:xfrm>
            <a:off x="2713890" y="3044641"/>
            <a:ext cx="648069" cy="295102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우편번호 검색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81" name="Google Shape;115;g284785a2eaf_4_94">
            <a:extLst>
              <a:ext uri="{FF2B5EF4-FFF2-40B4-BE49-F238E27FC236}">
                <a16:creationId xmlns:a16="http://schemas.microsoft.com/office/drawing/2014/main" id="{3FAC82DA-8C8C-4D92-B758-6D5D531106D0}"/>
              </a:ext>
            </a:extLst>
          </p:cNvPr>
          <p:cNvSpPr/>
          <p:nvPr/>
        </p:nvSpPr>
        <p:spPr>
          <a:xfrm>
            <a:off x="4558787" y="150833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/>
          </a:p>
        </p:txBody>
      </p:sp>
      <p:sp>
        <p:nvSpPr>
          <p:cNvPr id="44" name="Google Shape;114;g284785a2eaf_4_94">
            <a:extLst>
              <a:ext uri="{FF2B5EF4-FFF2-40B4-BE49-F238E27FC236}">
                <a16:creationId xmlns:a16="http://schemas.microsoft.com/office/drawing/2014/main" id="{46C1F1EE-798E-4040-9114-2992669A4A7C}"/>
              </a:ext>
            </a:extLst>
          </p:cNvPr>
          <p:cNvSpPr/>
          <p:nvPr/>
        </p:nvSpPr>
        <p:spPr>
          <a:xfrm>
            <a:off x="4789725" y="352582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2</a:t>
            </a:r>
            <a:endParaRPr sz="1400" dirty="0"/>
          </a:p>
        </p:txBody>
      </p:sp>
      <p:sp>
        <p:nvSpPr>
          <p:cNvPr id="71" name="Google Shape;116;g284785a2eaf_4_94">
            <a:extLst>
              <a:ext uri="{FF2B5EF4-FFF2-40B4-BE49-F238E27FC236}">
                <a16:creationId xmlns:a16="http://schemas.microsoft.com/office/drawing/2014/main" id="{D507737E-468B-477E-A6B4-E139274A3186}"/>
              </a:ext>
            </a:extLst>
          </p:cNvPr>
          <p:cNvSpPr/>
          <p:nvPr/>
        </p:nvSpPr>
        <p:spPr>
          <a:xfrm>
            <a:off x="4811173" y="421726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</a:rPr>
              <a:t>3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37554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방 목록의 세부사항을 통합 접근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해당 방의 사진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방 기본 사항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포함된 세부 사항 및 </a:t>
            </a:r>
            <a:br>
              <a:rPr lang="en-US" altLang="ko-KR" sz="1000" dirty="0"/>
            </a:br>
            <a:r>
              <a:rPr lang="ko-KR" altLang="en-US" sz="1000" dirty="0"/>
              <a:t>추가 선택 사항을 아이콘 표시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세부 사항 선택</a:t>
            </a:r>
            <a:br>
              <a:rPr lang="en-US" altLang="ko-KR" sz="1000" dirty="0"/>
            </a:br>
            <a:r>
              <a:rPr lang="en-US" altLang="ko-KR" sz="1000" dirty="0"/>
              <a:t>- Check-in &amp; out : 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예약 버튼을 클릭시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ko-KR" altLang="en-US" sz="1000" dirty="0"/>
              <a:t>예약 페이지 전환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/>
              <a:t>Header </a:t>
            </a:r>
            <a:r>
              <a:rPr lang="ko-KR" altLang="en-US" sz="1000" dirty="0"/>
              <a:t>의 달력을 통해 접근시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Check-in &amp; out </a:t>
            </a:r>
            <a:r>
              <a:rPr lang="ko-KR" altLang="en-US" sz="1000" dirty="0"/>
              <a:t>이 고정됨</a:t>
            </a:r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Rooms – detail 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1203599"/>
            <a:ext cx="6336704" cy="37444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0" name="Google Shape;107;g284785a2eaf_4_94">
            <a:extLst>
              <a:ext uri="{FF2B5EF4-FFF2-40B4-BE49-F238E27FC236}">
                <a16:creationId xmlns:a16="http://schemas.microsoft.com/office/drawing/2014/main" id="{D5CFB303-DFC3-475D-A07C-6239F590BF9D}"/>
              </a:ext>
            </a:extLst>
          </p:cNvPr>
          <p:cNvSpPr/>
          <p:nvPr/>
        </p:nvSpPr>
        <p:spPr>
          <a:xfrm>
            <a:off x="1374174" y="450276"/>
            <a:ext cx="1815496" cy="5040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세부사항</a:t>
            </a:r>
            <a:br>
              <a:rPr lang="en-US" altLang="ko-KR" sz="800" dirty="0">
                <a:latin typeface="+mj-ea"/>
                <a:ea typeface="+mj-ea"/>
              </a:rPr>
            </a:br>
            <a:br>
              <a:rPr lang="en-US" altLang="ko-KR" sz="800" dirty="0">
                <a:latin typeface="+mj-ea"/>
                <a:ea typeface="+mj-ea"/>
              </a:rPr>
            </a:br>
            <a:endParaRPr sz="800" dirty="0">
              <a:latin typeface="+mj-ea"/>
              <a:ea typeface="+mj-ea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3F701E1-9E7F-4072-A8F9-52DA768FB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28" y="693079"/>
            <a:ext cx="846788" cy="2472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5736B5-8830-45F2-A00D-B9A6B0B82C0D}"/>
              </a:ext>
            </a:extLst>
          </p:cNvPr>
          <p:cNvSpPr/>
          <p:nvPr/>
        </p:nvSpPr>
        <p:spPr>
          <a:xfrm>
            <a:off x="539552" y="1491630"/>
            <a:ext cx="3168352" cy="1728192"/>
          </a:xfrm>
          <a:prstGeom prst="rect">
            <a:avLst/>
          </a:prstGeom>
          <a:solidFill>
            <a:srgbClr val="A2C4C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C6A709-8CFD-4DC3-B96D-79D52265DE29}"/>
              </a:ext>
            </a:extLst>
          </p:cNvPr>
          <p:cNvSpPr/>
          <p:nvPr/>
        </p:nvSpPr>
        <p:spPr>
          <a:xfrm>
            <a:off x="3887926" y="1491630"/>
            <a:ext cx="2484274" cy="3240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818CB8-88B7-4713-9C74-710EFB8E9563}"/>
              </a:ext>
            </a:extLst>
          </p:cNvPr>
          <p:cNvCxnSpPr/>
          <p:nvPr/>
        </p:nvCxnSpPr>
        <p:spPr>
          <a:xfrm>
            <a:off x="539552" y="3939902"/>
            <a:ext cx="3168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0C3810-169A-4B8D-844D-D8BFE2658081}"/>
              </a:ext>
            </a:extLst>
          </p:cNvPr>
          <p:cNvSpPr/>
          <p:nvPr/>
        </p:nvSpPr>
        <p:spPr>
          <a:xfrm>
            <a:off x="4283968" y="1728372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Check-in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87E0B8-207C-4FA9-B1A4-BEDBDBAFAC74}"/>
              </a:ext>
            </a:extLst>
          </p:cNvPr>
          <p:cNvSpPr/>
          <p:nvPr/>
        </p:nvSpPr>
        <p:spPr>
          <a:xfrm>
            <a:off x="4283968" y="2228235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Check-out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D10A82-3703-4D0A-BA3D-27FAFC647289}"/>
              </a:ext>
            </a:extLst>
          </p:cNvPr>
          <p:cNvSpPr/>
          <p:nvPr/>
        </p:nvSpPr>
        <p:spPr>
          <a:xfrm>
            <a:off x="4283968" y="2744625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인원 수 </a:t>
            </a:r>
            <a:r>
              <a:rPr lang="en-US" altLang="ko-KR" sz="1000" dirty="0">
                <a:solidFill>
                  <a:schemeClr val="tx1"/>
                </a:solidFill>
              </a:rPr>
              <a:t>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E60B9A2-633A-45E8-94F0-E09BECCC4717}"/>
              </a:ext>
            </a:extLst>
          </p:cNvPr>
          <p:cNvSpPr/>
          <p:nvPr/>
        </p:nvSpPr>
        <p:spPr>
          <a:xfrm>
            <a:off x="4283968" y="3273063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펫 수탁 여부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351C2B-284E-442A-A4F8-E407AD90A56F}"/>
              </a:ext>
            </a:extLst>
          </p:cNvPr>
          <p:cNvSpPr/>
          <p:nvPr/>
        </p:nvSpPr>
        <p:spPr>
          <a:xfrm>
            <a:off x="4283968" y="3772926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조식 포함 여부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610F806-4DCD-43E4-848A-075C2E861764}"/>
              </a:ext>
            </a:extLst>
          </p:cNvPr>
          <p:cNvSpPr/>
          <p:nvPr/>
        </p:nvSpPr>
        <p:spPr>
          <a:xfrm>
            <a:off x="4040326" y="4204974"/>
            <a:ext cx="2216214" cy="4236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예약하기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3515C97-A81E-4573-A14E-8DA87175F5A4}"/>
              </a:ext>
            </a:extLst>
          </p:cNvPr>
          <p:cNvSpPr/>
          <p:nvPr/>
        </p:nvSpPr>
        <p:spPr>
          <a:xfrm>
            <a:off x="525374" y="3308816"/>
            <a:ext cx="3182530" cy="5590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체크인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  <a:t>16:00 /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체크아웃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  <a:t>11:00</a:t>
            </a: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기준 인원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  <a:t>4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명 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  <a:t>(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최대 인원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  <a:t>4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명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  <a:t>)</a:t>
            </a: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객실면적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  <a:t>86㎡</a:t>
            </a: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퀸 침대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  <a:t>2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D32E74-54BC-4246-9053-03BC53FCC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4" y="4074718"/>
            <a:ext cx="1756548" cy="523475"/>
          </a:xfrm>
          <a:prstGeom prst="rect">
            <a:avLst/>
          </a:prstGeom>
        </p:spPr>
      </p:pic>
      <p:sp>
        <p:nvSpPr>
          <p:cNvPr id="56" name="Oval -1014">
            <a:extLst>
              <a:ext uri="{FF2B5EF4-FFF2-40B4-BE49-F238E27FC236}">
                <a16:creationId xmlns:a16="http://schemas.microsoft.com/office/drawing/2014/main" id="{0C599787-04B4-4F8E-BF67-E7C2A3F9CFE3}"/>
              </a:ext>
            </a:extLst>
          </p:cNvPr>
          <p:cNvSpPr>
            <a:spLocks/>
          </p:cNvSpPr>
          <p:nvPr/>
        </p:nvSpPr>
        <p:spPr bwMode="auto">
          <a:xfrm>
            <a:off x="1607703" y="660088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Oval -1014">
            <a:extLst>
              <a:ext uri="{FF2B5EF4-FFF2-40B4-BE49-F238E27FC236}">
                <a16:creationId xmlns:a16="http://schemas.microsoft.com/office/drawing/2014/main" id="{7F393B13-B9BE-49CE-8F80-33403FF0D7CB}"/>
              </a:ext>
            </a:extLst>
          </p:cNvPr>
          <p:cNvSpPr>
            <a:spLocks/>
          </p:cNvSpPr>
          <p:nvPr/>
        </p:nvSpPr>
        <p:spPr bwMode="auto">
          <a:xfrm>
            <a:off x="569845" y="1542681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Oval -1014">
            <a:extLst>
              <a:ext uri="{FF2B5EF4-FFF2-40B4-BE49-F238E27FC236}">
                <a16:creationId xmlns:a16="http://schemas.microsoft.com/office/drawing/2014/main" id="{FFAF32EF-54C5-4BE8-A87D-25E9C939984D}"/>
              </a:ext>
            </a:extLst>
          </p:cNvPr>
          <p:cNvSpPr>
            <a:spLocks/>
          </p:cNvSpPr>
          <p:nvPr/>
        </p:nvSpPr>
        <p:spPr bwMode="auto">
          <a:xfrm>
            <a:off x="2336531" y="4079561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Oval -1014">
            <a:extLst>
              <a:ext uri="{FF2B5EF4-FFF2-40B4-BE49-F238E27FC236}">
                <a16:creationId xmlns:a16="http://schemas.microsoft.com/office/drawing/2014/main" id="{3A3C72F9-CF96-4F29-ADF1-32B708ABEA42}"/>
              </a:ext>
            </a:extLst>
          </p:cNvPr>
          <p:cNvSpPr>
            <a:spLocks/>
          </p:cNvSpPr>
          <p:nvPr/>
        </p:nvSpPr>
        <p:spPr bwMode="auto">
          <a:xfrm>
            <a:off x="3419872" y="3347639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Oval -1014">
            <a:extLst>
              <a:ext uri="{FF2B5EF4-FFF2-40B4-BE49-F238E27FC236}">
                <a16:creationId xmlns:a16="http://schemas.microsoft.com/office/drawing/2014/main" id="{1DB8D552-D883-44D7-945A-D106DD87F718}"/>
              </a:ext>
            </a:extLst>
          </p:cNvPr>
          <p:cNvSpPr>
            <a:spLocks/>
          </p:cNvSpPr>
          <p:nvPr/>
        </p:nvSpPr>
        <p:spPr bwMode="auto">
          <a:xfrm>
            <a:off x="3995991" y="1753142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Oval -1014">
            <a:extLst>
              <a:ext uri="{FF2B5EF4-FFF2-40B4-BE49-F238E27FC236}">
                <a16:creationId xmlns:a16="http://schemas.microsoft.com/office/drawing/2014/main" id="{D0FB785D-CC52-4B90-9B6A-DB77F1B987B6}"/>
              </a:ext>
            </a:extLst>
          </p:cNvPr>
          <p:cNvSpPr>
            <a:spLocks/>
          </p:cNvSpPr>
          <p:nvPr/>
        </p:nvSpPr>
        <p:spPr bwMode="auto">
          <a:xfrm>
            <a:off x="4076795" y="4235911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Google Shape;107;g284785a2eaf_4_94">
            <a:extLst>
              <a:ext uri="{FF2B5EF4-FFF2-40B4-BE49-F238E27FC236}">
                <a16:creationId xmlns:a16="http://schemas.microsoft.com/office/drawing/2014/main" id="{38B2BCEA-7A0D-4A33-9490-54516A20B117}"/>
              </a:ext>
            </a:extLst>
          </p:cNvPr>
          <p:cNvSpPr/>
          <p:nvPr/>
        </p:nvSpPr>
        <p:spPr>
          <a:xfrm>
            <a:off x="4277840" y="459807"/>
            <a:ext cx="1815496" cy="5040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sz="800" dirty="0">
                <a:latin typeface="+mj-ea"/>
                <a:ea typeface="+mj-ea"/>
              </a:rPr>
            </a:br>
            <a:br>
              <a:rPr lang="en-US" altLang="ko-KR" sz="800" dirty="0">
                <a:latin typeface="+mj-ea"/>
                <a:ea typeface="+mj-ea"/>
              </a:rPr>
            </a:br>
            <a:endParaRPr sz="800" dirty="0">
              <a:latin typeface="+mj-ea"/>
              <a:ea typeface="+mj-ea"/>
            </a:endParaRPr>
          </a:p>
        </p:txBody>
      </p:sp>
      <p:sp>
        <p:nvSpPr>
          <p:cNvPr id="65" name="Google Shape;297;g284785a2eaf_0_107">
            <a:extLst>
              <a:ext uri="{FF2B5EF4-FFF2-40B4-BE49-F238E27FC236}">
                <a16:creationId xmlns:a16="http://schemas.microsoft.com/office/drawing/2014/main" id="{C92FEA82-3130-4BC4-9333-48123009341B}"/>
              </a:ext>
            </a:extLst>
          </p:cNvPr>
          <p:cNvSpPr/>
          <p:nvPr/>
        </p:nvSpPr>
        <p:spPr>
          <a:xfrm>
            <a:off x="4863494" y="591835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F363F2-AFD5-444E-B5D9-78F5D4D927AD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6093336" y="711835"/>
            <a:ext cx="602953" cy="14025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0884E6B2-0BC8-4AC7-819F-9335B6FBA0C8}"/>
              </a:ext>
            </a:extLst>
          </p:cNvPr>
          <p:cNvSpPr/>
          <p:nvPr/>
        </p:nvSpPr>
        <p:spPr>
          <a:xfrm>
            <a:off x="6040516" y="1851670"/>
            <a:ext cx="179967" cy="547205"/>
          </a:xfrm>
          <a:prstGeom prst="rightBracket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373971-41C8-4D81-8C87-FBDE883F95E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220483" y="2125273"/>
            <a:ext cx="475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-1014">
            <a:extLst>
              <a:ext uri="{FF2B5EF4-FFF2-40B4-BE49-F238E27FC236}">
                <a16:creationId xmlns:a16="http://schemas.microsoft.com/office/drawing/2014/main" id="{1394D64E-63DF-425E-9AFA-63F13CBBA087}"/>
              </a:ext>
            </a:extLst>
          </p:cNvPr>
          <p:cNvSpPr>
            <a:spLocks/>
          </p:cNvSpPr>
          <p:nvPr/>
        </p:nvSpPr>
        <p:spPr bwMode="auto">
          <a:xfrm>
            <a:off x="4586259" y="594081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4156451-B711-4546-BADA-36DD89FAE1EE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281922" y="940316"/>
            <a:ext cx="0" cy="26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9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AB3219-302A-401E-9731-02567DBAF1C7}"/>
              </a:ext>
            </a:extLst>
          </p:cNvPr>
          <p:cNvSpPr/>
          <p:nvPr/>
        </p:nvSpPr>
        <p:spPr>
          <a:xfrm>
            <a:off x="3842375" y="1942505"/>
            <a:ext cx="1024602" cy="861392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FE64B53-7417-439D-8C1D-B45B0A331ED2}"/>
              </a:ext>
            </a:extLst>
          </p:cNvPr>
          <p:cNvSpPr/>
          <p:nvPr/>
        </p:nvSpPr>
        <p:spPr>
          <a:xfrm>
            <a:off x="4022367" y="2997497"/>
            <a:ext cx="1676669" cy="450816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달력 창을 통한 날짜 선택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추가 인원 선택 여부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펫 수탁 여부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 err="1"/>
              <a:t>선택시</a:t>
            </a:r>
            <a:r>
              <a:rPr lang="ko-KR" altLang="en-US" sz="1000" dirty="0"/>
              <a:t> 청색 반영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조식 포함 여부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 err="1"/>
              <a:t>선택시</a:t>
            </a:r>
            <a:r>
              <a:rPr lang="ko-KR" altLang="en-US" sz="1000" dirty="0"/>
              <a:t> 청색 반영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예약 버튼을 클릭시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ko-KR" altLang="en-US" sz="1000" dirty="0"/>
              <a:t>예약 페이지 전환</a:t>
            </a:r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Rooms – detail 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843558"/>
            <a:ext cx="2808312" cy="37444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C6A709-8CFD-4DC3-B96D-79D52265DE29}"/>
              </a:ext>
            </a:extLst>
          </p:cNvPr>
          <p:cNvSpPr/>
          <p:nvPr/>
        </p:nvSpPr>
        <p:spPr>
          <a:xfrm>
            <a:off x="411503" y="1131589"/>
            <a:ext cx="2484274" cy="3240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0C3810-169A-4B8D-844D-D8BFE2658081}"/>
              </a:ext>
            </a:extLst>
          </p:cNvPr>
          <p:cNvSpPr/>
          <p:nvPr/>
        </p:nvSpPr>
        <p:spPr>
          <a:xfrm>
            <a:off x="807545" y="1368331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Check-in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87E0B8-207C-4FA9-B1A4-BEDBDBAFAC74}"/>
              </a:ext>
            </a:extLst>
          </p:cNvPr>
          <p:cNvSpPr/>
          <p:nvPr/>
        </p:nvSpPr>
        <p:spPr>
          <a:xfrm>
            <a:off x="807545" y="1868194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Check-out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D10A82-3703-4D0A-BA3D-27FAFC647289}"/>
              </a:ext>
            </a:extLst>
          </p:cNvPr>
          <p:cNvSpPr/>
          <p:nvPr/>
        </p:nvSpPr>
        <p:spPr>
          <a:xfrm>
            <a:off x="807545" y="2384584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인원 수 </a:t>
            </a:r>
            <a:r>
              <a:rPr lang="en-US" altLang="ko-KR" sz="1000" dirty="0">
                <a:solidFill>
                  <a:schemeClr val="tx1"/>
                </a:solidFill>
              </a:rPr>
              <a:t>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E60B9A2-633A-45E8-94F0-E09BECCC4717}"/>
              </a:ext>
            </a:extLst>
          </p:cNvPr>
          <p:cNvSpPr/>
          <p:nvPr/>
        </p:nvSpPr>
        <p:spPr>
          <a:xfrm>
            <a:off x="807545" y="2913022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펫 수탁 여부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351C2B-284E-442A-A4F8-E407AD90A56F}"/>
              </a:ext>
            </a:extLst>
          </p:cNvPr>
          <p:cNvSpPr/>
          <p:nvPr/>
        </p:nvSpPr>
        <p:spPr>
          <a:xfrm>
            <a:off x="807545" y="3412885"/>
            <a:ext cx="1756548" cy="3003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조식 포함 여부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610F806-4DCD-43E4-848A-075C2E861764}"/>
              </a:ext>
            </a:extLst>
          </p:cNvPr>
          <p:cNvSpPr/>
          <p:nvPr/>
        </p:nvSpPr>
        <p:spPr>
          <a:xfrm>
            <a:off x="563903" y="3844933"/>
            <a:ext cx="2216214" cy="4236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예약하기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D2CA439-EB9B-47BA-BF66-DF6ED6F5C3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12" y="1084095"/>
            <a:ext cx="1024602" cy="59609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9DB8A9F-522D-4218-A10D-F9C00470C5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94" y="1084095"/>
            <a:ext cx="1024602" cy="59663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42D03A8-1B39-490D-BA7B-FA7E9EF9B9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18" y="1088140"/>
            <a:ext cx="1027310" cy="59609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92F193D-68FC-47CB-8AEA-D19B7E191E2A}"/>
              </a:ext>
            </a:extLst>
          </p:cNvPr>
          <p:cNvSpPr/>
          <p:nvPr/>
        </p:nvSpPr>
        <p:spPr>
          <a:xfrm>
            <a:off x="4162017" y="2017731"/>
            <a:ext cx="544463" cy="3003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명 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EC99D2-FE3B-43A0-A5D0-BEC7999F0B25}"/>
              </a:ext>
            </a:extLst>
          </p:cNvPr>
          <p:cNvSpPr txBox="1"/>
          <p:nvPr/>
        </p:nvSpPr>
        <p:spPr>
          <a:xfrm>
            <a:off x="3788705" y="206019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성인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AF0CDD2-AC09-4188-922B-C654A195109C}"/>
              </a:ext>
            </a:extLst>
          </p:cNvPr>
          <p:cNvSpPr/>
          <p:nvPr/>
        </p:nvSpPr>
        <p:spPr>
          <a:xfrm>
            <a:off x="5554386" y="1982238"/>
            <a:ext cx="544463" cy="3003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명 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2A6726-EF18-4012-B3F6-C70951E4477A}"/>
              </a:ext>
            </a:extLst>
          </p:cNvPr>
          <p:cNvSpPr/>
          <p:nvPr/>
        </p:nvSpPr>
        <p:spPr>
          <a:xfrm>
            <a:off x="5558440" y="2313420"/>
            <a:ext cx="536971" cy="197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명</a:t>
            </a:r>
            <a:endParaRPr lang="ko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95B1EE-BDBB-4FF7-B146-E534F5B691E3}"/>
              </a:ext>
            </a:extLst>
          </p:cNvPr>
          <p:cNvSpPr/>
          <p:nvPr/>
        </p:nvSpPr>
        <p:spPr>
          <a:xfrm>
            <a:off x="5558131" y="2529670"/>
            <a:ext cx="536971" cy="197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800" dirty="0">
                <a:solidFill>
                  <a:schemeClr val="tx1"/>
                </a:solidFill>
              </a:rPr>
              <a:t>명</a:t>
            </a:r>
            <a:endParaRPr lang="ko-KR" altLang="en-US" sz="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0F081E1-E6B1-4E9A-91F3-3473402BE315}"/>
              </a:ext>
            </a:extLst>
          </p:cNvPr>
          <p:cNvSpPr/>
          <p:nvPr/>
        </p:nvSpPr>
        <p:spPr>
          <a:xfrm>
            <a:off x="4107392" y="3118228"/>
            <a:ext cx="216024" cy="216024"/>
          </a:xfrm>
          <a:prstGeom prst="ellipse">
            <a:avLst/>
          </a:prstGeom>
          <a:solidFill>
            <a:srgbClr val="4F81B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6315DF-86D0-436D-A22B-763761CEFA70}"/>
              </a:ext>
            </a:extLst>
          </p:cNvPr>
          <p:cNvSpPr txBox="1"/>
          <p:nvPr/>
        </p:nvSpPr>
        <p:spPr>
          <a:xfrm>
            <a:off x="4309406" y="312397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수탁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0955E9F-9B3E-464B-BA55-03381A95350B}"/>
              </a:ext>
            </a:extLst>
          </p:cNvPr>
          <p:cNvSpPr/>
          <p:nvPr/>
        </p:nvSpPr>
        <p:spPr>
          <a:xfrm>
            <a:off x="4956278" y="311646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EB6D3B-413C-4627-9E80-C76A7E5537D9}"/>
              </a:ext>
            </a:extLst>
          </p:cNvPr>
          <p:cNvSpPr txBox="1"/>
          <p:nvPr/>
        </p:nvSpPr>
        <p:spPr>
          <a:xfrm>
            <a:off x="5158292" y="312221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비수탁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9697213-6570-4DE9-BF34-D7F3B102B07A}"/>
              </a:ext>
            </a:extLst>
          </p:cNvPr>
          <p:cNvSpPr/>
          <p:nvPr/>
        </p:nvSpPr>
        <p:spPr>
          <a:xfrm>
            <a:off x="4022367" y="3562371"/>
            <a:ext cx="1676669" cy="450816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C861C84-31BB-4907-BA29-1661BF9B7BB6}"/>
              </a:ext>
            </a:extLst>
          </p:cNvPr>
          <p:cNvSpPr/>
          <p:nvPr/>
        </p:nvSpPr>
        <p:spPr>
          <a:xfrm>
            <a:off x="4107392" y="3683102"/>
            <a:ext cx="216024" cy="216024"/>
          </a:xfrm>
          <a:prstGeom prst="ellipse">
            <a:avLst/>
          </a:prstGeom>
          <a:solidFill>
            <a:srgbClr val="4F81B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948E1A-C2EA-4556-8E8D-99C039A7A86E}"/>
              </a:ext>
            </a:extLst>
          </p:cNvPr>
          <p:cNvSpPr txBox="1"/>
          <p:nvPr/>
        </p:nvSpPr>
        <p:spPr>
          <a:xfrm>
            <a:off x="4309406" y="368885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포함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4660CDF-1574-4190-B787-D52BEDAA1085}"/>
              </a:ext>
            </a:extLst>
          </p:cNvPr>
          <p:cNvSpPr/>
          <p:nvPr/>
        </p:nvSpPr>
        <p:spPr>
          <a:xfrm>
            <a:off x="4956278" y="368134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B6F7C1-5061-4761-AC43-75F5741EB1DF}"/>
              </a:ext>
            </a:extLst>
          </p:cNvPr>
          <p:cNvSpPr txBox="1"/>
          <p:nvPr/>
        </p:nvSpPr>
        <p:spPr>
          <a:xfrm>
            <a:off x="5158292" y="368709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미포함</a:t>
            </a:r>
          </a:p>
        </p:txBody>
      </p:sp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A53B8554-BD99-4557-A780-5C342AF6B137}"/>
              </a:ext>
            </a:extLst>
          </p:cNvPr>
          <p:cNvSpPr/>
          <p:nvPr/>
        </p:nvSpPr>
        <p:spPr>
          <a:xfrm>
            <a:off x="2564093" y="1491630"/>
            <a:ext cx="159983" cy="56186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2C3D146-731E-4F23-ADA3-5C8AE60E43D2}"/>
              </a:ext>
            </a:extLst>
          </p:cNvPr>
          <p:cNvCxnSpPr>
            <a:endCxn id="36" idx="1"/>
          </p:cNvCxnSpPr>
          <p:nvPr/>
        </p:nvCxnSpPr>
        <p:spPr>
          <a:xfrm flipV="1">
            <a:off x="2724076" y="1386187"/>
            <a:ext cx="542042" cy="393475"/>
          </a:xfrm>
          <a:prstGeom prst="bentConnector3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8BF262F-B28C-4209-B538-F9941F4064E5}"/>
              </a:ext>
            </a:extLst>
          </p:cNvPr>
          <p:cNvCxnSpPr>
            <a:stCxn id="36" idx="3"/>
            <a:endCxn id="33" idx="1"/>
          </p:cNvCxnSpPr>
          <p:nvPr/>
        </p:nvCxnSpPr>
        <p:spPr>
          <a:xfrm flipV="1">
            <a:off x="4293428" y="1382142"/>
            <a:ext cx="150784" cy="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59E1389-EB12-430C-AE7B-F862C80B9598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>
            <a:off x="5468814" y="1382142"/>
            <a:ext cx="128880" cy="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B9576C-52AB-484F-B952-94F78181CCDE}"/>
              </a:ext>
            </a:extLst>
          </p:cNvPr>
          <p:cNvSpPr/>
          <p:nvPr/>
        </p:nvSpPr>
        <p:spPr>
          <a:xfrm>
            <a:off x="5147933" y="1942505"/>
            <a:ext cx="1024602" cy="861392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85857F-F096-461F-8685-F83C2A1E01B4}"/>
              </a:ext>
            </a:extLst>
          </p:cNvPr>
          <p:cNvSpPr txBox="1"/>
          <p:nvPr/>
        </p:nvSpPr>
        <p:spPr>
          <a:xfrm>
            <a:off x="5172302" y="202875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성인</a:t>
            </a: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B165CD3D-8B9C-41D4-92FB-F796F0184A99}"/>
              </a:ext>
            </a:extLst>
          </p:cNvPr>
          <p:cNvCxnSpPr>
            <a:cxnSpLocks/>
            <a:stCxn id="43" idx="3"/>
            <a:endCxn id="72" idx="1"/>
          </p:cNvCxnSpPr>
          <p:nvPr/>
        </p:nvCxnSpPr>
        <p:spPr>
          <a:xfrm flipV="1">
            <a:off x="2564093" y="2373201"/>
            <a:ext cx="1278282" cy="161567"/>
          </a:xfrm>
          <a:prstGeom prst="bentConnector3">
            <a:avLst>
              <a:gd name="adj1" fmla="val 50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69F3A57-136F-4542-8559-62ADA27F86F5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4866977" y="2373201"/>
            <a:ext cx="280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5B9069B-CC85-4B30-9B96-4E9E779DBCE5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2572439" y="3062542"/>
            <a:ext cx="1449928" cy="160363"/>
          </a:xfrm>
          <a:prstGeom prst="bentConnector3">
            <a:avLst>
              <a:gd name="adj1" fmla="val 50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290C2BE-CD5E-41C8-A64A-C71CAB766AD2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593682" y="3557201"/>
            <a:ext cx="1428685" cy="230578"/>
          </a:xfrm>
          <a:prstGeom prst="bentConnector3">
            <a:avLst>
              <a:gd name="adj1" fmla="val 50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-1014">
            <a:extLst>
              <a:ext uri="{FF2B5EF4-FFF2-40B4-BE49-F238E27FC236}">
                <a16:creationId xmlns:a16="http://schemas.microsoft.com/office/drawing/2014/main" id="{94200F48-54D1-4038-AC70-8EB54EA8B3A1}"/>
              </a:ext>
            </a:extLst>
          </p:cNvPr>
          <p:cNvSpPr>
            <a:spLocks/>
          </p:cNvSpPr>
          <p:nvPr/>
        </p:nvSpPr>
        <p:spPr bwMode="auto">
          <a:xfrm>
            <a:off x="3151674" y="768406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Oval -1014">
            <a:extLst>
              <a:ext uri="{FF2B5EF4-FFF2-40B4-BE49-F238E27FC236}">
                <a16:creationId xmlns:a16="http://schemas.microsoft.com/office/drawing/2014/main" id="{41A6D1EC-F95D-4142-B2CA-FCC456E2CF4A}"/>
              </a:ext>
            </a:extLst>
          </p:cNvPr>
          <p:cNvSpPr>
            <a:spLocks/>
          </p:cNvSpPr>
          <p:nvPr/>
        </p:nvSpPr>
        <p:spPr bwMode="auto">
          <a:xfrm>
            <a:off x="3549936" y="2060009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Oval -1014">
            <a:extLst>
              <a:ext uri="{FF2B5EF4-FFF2-40B4-BE49-F238E27FC236}">
                <a16:creationId xmlns:a16="http://schemas.microsoft.com/office/drawing/2014/main" id="{5513F46F-4DC4-440F-8C67-855F15BBBA07}"/>
              </a:ext>
            </a:extLst>
          </p:cNvPr>
          <p:cNvSpPr>
            <a:spLocks/>
          </p:cNvSpPr>
          <p:nvPr/>
        </p:nvSpPr>
        <p:spPr bwMode="auto">
          <a:xfrm>
            <a:off x="3700813" y="3481550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Oval -1014">
            <a:extLst>
              <a:ext uri="{FF2B5EF4-FFF2-40B4-BE49-F238E27FC236}">
                <a16:creationId xmlns:a16="http://schemas.microsoft.com/office/drawing/2014/main" id="{D458D75D-797C-4285-805B-74B79E4C267D}"/>
              </a:ext>
            </a:extLst>
          </p:cNvPr>
          <p:cNvSpPr>
            <a:spLocks/>
          </p:cNvSpPr>
          <p:nvPr/>
        </p:nvSpPr>
        <p:spPr bwMode="auto">
          <a:xfrm>
            <a:off x="3709132" y="2921585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Oval -1014">
            <a:extLst>
              <a:ext uri="{FF2B5EF4-FFF2-40B4-BE49-F238E27FC236}">
                <a16:creationId xmlns:a16="http://schemas.microsoft.com/office/drawing/2014/main" id="{099CA6C9-5301-490C-B04C-845934460FB6}"/>
              </a:ext>
            </a:extLst>
          </p:cNvPr>
          <p:cNvSpPr>
            <a:spLocks/>
          </p:cNvSpPr>
          <p:nvPr/>
        </p:nvSpPr>
        <p:spPr bwMode="auto">
          <a:xfrm>
            <a:off x="648928" y="3869703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517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로그인 </a:t>
            </a:r>
            <a:r>
              <a:rPr lang="ko-KR" altLang="en-US" sz="1000" dirty="0" err="1"/>
              <a:t>성공시</a:t>
            </a:r>
            <a:r>
              <a:rPr lang="ko-KR" altLang="en-US" sz="1000" dirty="0"/>
              <a:t> </a:t>
            </a:r>
            <a:r>
              <a:rPr lang="en-US" altLang="ko-KR" sz="1000" dirty="0"/>
              <a:t>My Page</a:t>
            </a:r>
            <a:r>
              <a:rPr lang="ko-KR" altLang="en-US" sz="1000" dirty="0"/>
              <a:t>로 전환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마우스 </a:t>
            </a:r>
            <a:r>
              <a:rPr lang="ko-KR" altLang="en-US" sz="1000" dirty="0" err="1"/>
              <a:t>오버시</a:t>
            </a:r>
            <a:r>
              <a:rPr lang="ko-KR" altLang="en-US" sz="1000" dirty="0"/>
              <a:t> 선택 박스 구현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예약 정보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선택시</a:t>
            </a:r>
            <a:r>
              <a:rPr lang="ko-KR" altLang="en-US" sz="1000" dirty="0"/>
              <a:t> 화면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회원 정보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로그아웃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해당 방의 사진 표시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선택 내역</a:t>
            </a:r>
            <a:r>
              <a:rPr lang="en-US" altLang="ko-KR" sz="1000" dirty="0"/>
              <a:t> : </a:t>
            </a:r>
            <a:r>
              <a:rPr lang="ko-KR" altLang="en-US" sz="1000" dirty="0"/>
              <a:t>유료 사항 관련 선택한 목록을 고지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결제 정보 </a:t>
            </a:r>
            <a:r>
              <a:rPr lang="en-US" altLang="ko-KR" sz="1000" dirty="0"/>
              <a:t>: </a:t>
            </a:r>
            <a:r>
              <a:rPr lang="ko-KR" altLang="en-US" sz="1000" dirty="0"/>
              <a:t>선택 사항에 따른 금액 및 총 결제 금액 안내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예약 완료 표시 반영</a:t>
            </a:r>
            <a:br>
              <a:rPr lang="en-US" altLang="ko-KR" sz="1000" dirty="0"/>
            </a:b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Rooms – detail 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3" name="Google Shape;108;g284785a2eaf_4_94">
            <a:extLst>
              <a:ext uri="{FF2B5EF4-FFF2-40B4-BE49-F238E27FC236}">
                <a16:creationId xmlns:a16="http://schemas.microsoft.com/office/drawing/2014/main" id="{E9F57162-1A0C-494D-89E7-381477734997}"/>
              </a:ext>
            </a:extLst>
          </p:cNvPr>
          <p:cNvSpPr/>
          <p:nvPr/>
        </p:nvSpPr>
        <p:spPr>
          <a:xfrm>
            <a:off x="1052776" y="531300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35" name="Google Shape;297;g284785a2eaf_0_107">
            <a:extLst>
              <a:ext uri="{FF2B5EF4-FFF2-40B4-BE49-F238E27FC236}">
                <a16:creationId xmlns:a16="http://schemas.microsoft.com/office/drawing/2014/main" id="{BDC457C2-F702-4665-859E-594466671B9E}"/>
              </a:ext>
            </a:extLst>
          </p:cNvPr>
          <p:cNvSpPr/>
          <p:nvPr/>
        </p:nvSpPr>
        <p:spPr>
          <a:xfrm>
            <a:off x="3305580" y="611337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6" name="Google Shape;297;g284785a2eaf_0_107">
            <a:extLst>
              <a:ext uri="{FF2B5EF4-FFF2-40B4-BE49-F238E27FC236}">
                <a16:creationId xmlns:a16="http://schemas.microsoft.com/office/drawing/2014/main" id="{12123978-A29D-42E9-97E8-EF6AF5CF0B3B}"/>
              </a:ext>
            </a:extLst>
          </p:cNvPr>
          <p:cNvSpPr/>
          <p:nvPr/>
        </p:nvSpPr>
        <p:spPr>
          <a:xfrm>
            <a:off x="4294051" y="611337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7" name="Google Shape;297;g284785a2eaf_0_107">
            <a:extLst>
              <a:ext uri="{FF2B5EF4-FFF2-40B4-BE49-F238E27FC236}">
                <a16:creationId xmlns:a16="http://schemas.microsoft.com/office/drawing/2014/main" id="{730DC56A-93A8-43D0-94EA-102716402F54}"/>
              </a:ext>
            </a:extLst>
          </p:cNvPr>
          <p:cNvSpPr/>
          <p:nvPr/>
        </p:nvSpPr>
        <p:spPr>
          <a:xfrm>
            <a:off x="5273617" y="611337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My Page</a:t>
            </a:r>
            <a:endParaRPr sz="900" dirty="0">
              <a:latin typeface="+mj-ea"/>
              <a:ea typeface="+mj-ea"/>
            </a:endParaRPr>
          </a:p>
        </p:txBody>
      </p:sp>
      <p:sp>
        <p:nvSpPr>
          <p:cNvPr id="38" name="Rectangle -1018">
            <a:extLst>
              <a:ext uri="{FF2B5EF4-FFF2-40B4-BE49-F238E27FC236}">
                <a16:creationId xmlns:a16="http://schemas.microsoft.com/office/drawing/2014/main" id="{E062DAC6-517C-43DB-92DF-A2B9F9F6FA68}"/>
              </a:ext>
            </a:extLst>
          </p:cNvPr>
          <p:cNvSpPr>
            <a:spLocks/>
          </p:cNvSpPr>
          <p:nvPr/>
        </p:nvSpPr>
        <p:spPr bwMode="auto">
          <a:xfrm>
            <a:off x="1268800" y="622861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4CEB1F6-DDCC-457F-A326-7AE98BF51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27" y="984355"/>
            <a:ext cx="999745" cy="114586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946409F9-F2A2-4DF3-9935-1C4C5CA5230A}"/>
              </a:ext>
            </a:extLst>
          </p:cNvPr>
          <p:cNvSpPr/>
          <p:nvPr/>
        </p:nvSpPr>
        <p:spPr>
          <a:xfrm>
            <a:off x="251520" y="1275605"/>
            <a:ext cx="4968552" cy="36724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EB840C-C47D-4AF5-A0A2-3F2A3453092E}"/>
              </a:ext>
            </a:extLst>
          </p:cNvPr>
          <p:cNvSpPr/>
          <p:nvPr/>
        </p:nvSpPr>
        <p:spPr>
          <a:xfrm>
            <a:off x="2447719" y="1982727"/>
            <a:ext cx="2484274" cy="269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F500C3-AF6E-402B-9A10-EBFB51D3D6FB}"/>
              </a:ext>
            </a:extLst>
          </p:cNvPr>
          <p:cNvSpPr/>
          <p:nvPr/>
        </p:nvSpPr>
        <p:spPr>
          <a:xfrm>
            <a:off x="395858" y="1982727"/>
            <a:ext cx="1854261" cy="1181196"/>
          </a:xfrm>
          <a:prstGeom prst="rect">
            <a:avLst/>
          </a:prstGeom>
          <a:solidFill>
            <a:srgbClr val="A2C4C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87A142-C539-497C-8484-4AD899C79145}"/>
              </a:ext>
            </a:extLst>
          </p:cNvPr>
          <p:cNvSpPr/>
          <p:nvPr/>
        </p:nvSpPr>
        <p:spPr>
          <a:xfrm>
            <a:off x="2600119" y="4149075"/>
            <a:ext cx="2216214" cy="4236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완료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B59537-D3EC-4692-B14A-97FF77F7BEC2}"/>
              </a:ext>
            </a:extLst>
          </p:cNvPr>
          <p:cNvSpPr/>
          <p:nvPr/>
        </p:nvSpPr>
        <p:spPr>
          <a:xfrm>
            <a:off x="381680" y="3252916"/>
            <a:ext cx="1868439" cy="14231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선택 사항 안내</a:t>
            </a:r>
            <a:b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</a:br>
            <a:b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</a:br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날짜</a:t>
            </a:r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  <a:p>
            <a:pPr algn="l"/>
            <a:endParaRPr lang="en-US" altLang="ko-KR" sz="800" dirty="0">
              <a:solidFill>
                <a:srgbClr val="333333"/>
              </a:solidFill>
              <a:latin typeface="SpoqaHanSans"/>
            </a:endParaRP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인원 수</a:t>
            </a:r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  <a:p>
            <a:pPr algn="l"/>
            <a:endParaRPr lang="en-US" altLang="ko-KR" sz="800" dirty="0">
              <a:solidFill>
                <a:srgbClr val="333333"/>
              </a:solidFill>
              <a:latin typeface="SpoqaHanSans"/>
            </a:endParaRP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펫 수탁 여부</a:t>
            </a:r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  <a:p>
            <a:pPr algn="l"/>
            <a:endParaRPr lang="en-US" altLang="ko-KR" sz="800" dirty="0">
              <a:solidFill>
                <a:srgbClr val="333333"/>
              </a:solidFill>
              <a:latin typeface="SpoqaHanSans"/>
            </a:endParaRP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조식 여부</a:t>
            </a:r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</p:txBody>
      </p:sp>
      <p:sp>
        <p:nvSpPr>
          <p:cNvPr id="53" name="Oval -1014">
            <a:extLst>
              <a:ext uri="{FF2B5EF4-FFF2-40B4-BE49-F238E27FC236}">
                <a16:creationId xmlns:a16="http://schemas.microsoft.com/office/drawing/2014/main" id="{68161410-C7A5-4918-A314-928FA79BC10B}"/>
              </a:ext>
            </a:extLst>
          </p:cNvPr>
          <p:cNvSpPr>
            <a:spLocks/>
          </p:cNvSpPr>
          <p:nvPr/>
        </p:nvSpPr>
        <p:spPr bwMode="auto">
          <a:xfrm>
            <a:off x="5046516" y="340410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Oval -1014">
            <a:extLst>
              <a:ext uri="{FF2B5EF4-FFF2-40B4-BE49-F238E27FC236}">
                <a16:creationId xmlns:a16="http://schemas.microsoft.com/office/drawing/2014/main" id="{824BAD3D-DF3D-472E-8FB2-AB6E11633501}"/>
              </a:ext>
            </a:extLst>
          </p:cNvPr>
          <p:cNvSpPr>
            <a:spLocks/>
          </p:cNvSpPr>
          <p:nvPr/>
        </p:nvSpPr>
        <p:spPr bwMode="auto">
          <a:xfrm>
            <a:off x="426151" y="2063463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val -1014">
            <a:extLst>
              <a:ext uri="{FF2B5EF4-FFF2-40B4-BE49-F238E27FC236}">
                <a16:creationId xmlns:a16="http://schemas.microsoft.com/office/drawing/2014/main" id="{574F2C9C-945E-4040-B9A0-5D0D37B65D27}"/>
              </a:ext>
            </a:extLst>
          </p:cNvPr>
          <p:cNvSpPr>
            <a:spLocks/>
          </p:cNvSpPr>
          <p:nvPr/>
        </p:nvSpPr>
        <p:spPr bwMode="auto">
          <a:xfrm>
            <a:off x="5220072" y="1140788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87E721A-6B57-4FCF-89AA-00E687C5E745}"/>
              </a:ext>
            </a:extLst>
          </p:cNvPr>
          <p:cNvCxnSpPr>
            <a:cxnSpLocks/>
          </p:cNvCxnSpPr>
          <p:nvPr/>
        </p:nvCxnSpPr>
        <p:spPr>
          <a:xfrm>
            <a:off x="381680" y="1851670"/>
            <a:ext cx="45503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DF7A34-7212-462F-99C6-BB82AAB3A837}"/>
              </a:ext>
            </a:extLst>
          </p:cNvPr>
          <p:cNvSpPr txBox="1"/>
          <p:nvPr/>
        </p:nvSpPr>
        <p:spPr>
          <a:xfrm>
            <a:off x="1674301" y="1463290"/>
            <a:ext cx="2009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ThrowsOut</a:t>
            </a:r>
            <a:r>
              <a:rPr lang="en-US" altLang="ko-KR" sz="1200" dirty="0"/>
              <a:t> </a:t>
            </a:r>
            <a:r>
              <a:rPr lang="ko-KR" altLang="en-US" sz="1200" dirty="0"/>
              <a:t>님 환영합니다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D4EF4F2-5752-4472-A055-F91F1BD1EE94}"/>
              </a:ext>
            </a:extLst>
          </p:cNvPr>
          <p:cNvCxnSpPr>
            <a:cxnSpLocks/>
          </p:cNvCxnSpPr>
          <p:nvPr/>
        </p:nvCxnSpPr>
        <p:spPr>
          <a:xfrm>
            <a:off x="426151" y="3595971"/>
            <a:ext cx="1823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771B7A4-787B-46E6-B185-BAEDCAADDA47}"/>
              </a:ext>
            </a:extLst>
          </p:cNvPr>
          <p:cNvCxnSpPr>
            <a:cxnSpLocks/>
          </p:cNvCxnSpPr>
          <p:nvPr/>
        </p:nvCxnSpPr>
        <p:spPr>
          <a:xfrm>
            <a:off x="3432726" y="2393000"/>
            <a:ext cx="1396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8E364EE-EFF6-486A-BEC7-79265D78A4DA}"/>
              </a:ext>
            </a:extLst>
          </p:cNvPr>
          <p:cNvSpPr txBox="1"/>
          <p:nvPr/>
        </p:nvSpPr>
        <p:spPr>
          <a:xfrm>
            <a:off x="2493457" y="202366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AFC8B2-9455-41B9-BE2F-50D827B85C64}"/>
              </a:ext>
            </a:extLst>
          </p:cNvPr>
          <p:cNvSpPr txBox="1"/>
          <p:nvPr/>
        </p:nvSpPr>
        <p:spPr>
          <a:xfrm>
            <a:off x="2584445" y="209254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예약 정보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1799EEE-2CE9-4A4F-832E-D869AC718ACC}"/>
              </a:ext>
            </a:extLst>
          </p:cNvPr>
          <p:cNvCxnSpPr>
            <a:cxnSpLocks/>
          </p:cNvCxnSpPr>
          <p:nvPr/>
        </p:nvCxnSpPr>
        <p:spPr>
          <a:xfrm>
            <a:off x="2589097" y="2393000"/>
            <a:ext cx="737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592B0EF-6FB0-49A3-B8E4-2E51EE5BC004}"/>
              </a:ext>
            </a:extLst>
          </p:cNvPr>
          <p:cNvSpPr txBox="1"/>
          <p:nvPr/>
        </p:nvSpPr>
        <p:spPr>
          <a:xfrm>
            <a:off x="3361236" y="2423638"/>
            <a:ext cx="772969" cy="1284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/>
              <a:t>Deluxe</a:t>
            </a:r>
            <a:r>
              <a:rPr lang="ko-KR" altLang="en-US" sz="800" dirty="0"/>
              <a:t> </a:t>
            </a:r>
            <a:r>
              <a:rPr lang="en-US" altLang="ko-KR" sz="800" dirty="0"/>
              <a:t>/</a:t>
            </a:r>
            <a:r>
              <a:rPr lang="ko-KR" altLang="en-US" sz="800" dirty="0"/>
              <a:t> </a:t>
            </a:r>
            <a:r>
              <a:rPr lang="en-US" altLang="ko-KR" sz="800" dirty="0"/>
              <a:t>1</a:t>
            </a:r>
            <a:r>
              <a:rPr lang="ko-KR" altLang="en-US" sz="800" dirty="0"/>
              <a:t>박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인원 규정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펫 수탁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조식 선택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변상 안내</a:t>
            </a:r>
            <a:endParaRPr lang="en-US" altLang="ko-KR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1EF84F-A53B-4193-A166-E07C5167C03E}"/>
              </a:ext>
            </a:extLst>
          </p:cNvPr>
          <p:cNvSpPr txBox="1"/>
          <p:nvPr/>
        </p:nvSpPr>
        <p:spPr>
          <a:xfrm>
            <a:off x="4179326" y="2408228"/>
            <a:ext cx="700833" cy="1284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800" dirty="0"/>
              <a:t>\1,200,000</a:t>
            </a:r>
          </a:p>
          <a:p>
            <a:pPr algn="r">
              <a:lnSpc>
                <a:spcPct val="200000"/>
              </a:lnSpc>
            </a:pPr>
            <a:r>
              <a:rPr lang="en-US" altLang="ko-KR" sz="800" dirty="0"/>
              <a:t>\100,000</a:t>
            </a:r>
          </a:p>
          <a:p>
            <a:pPr algn="r">
              <a:lnSpc>
                <a:spcPct val="200000"/>
              </a:lnSpc>
            </a:pPr>
            <a:r>
              <a:rPr lang="en-US" altLang="ko-KR" sz="800" dirty="0"/>
              <a:t>\0</a:t>
            </a:r>
          </a:p>
          <a:p>
            <a:pPr algn="r">
              <a:lnSpc>
                <a:spcPct val="200000"/>
              </a:lnSpc>
            </a:pPr>
            <a:r>
              <a:rPr lang="en-US" altLang="ko-KR" sz="800" dirty="0"/>
              <a:t>\0</a:t>
            </a:r>
          </a:p>
          <a:p>
            <a:pPr algn="r">
              <a:lnSpc>
                <a:spcPct val="200000"/>
              </a:lnSpc>
            </a:pPr>
            <a:r>
              <a:rPr lang="en-US" altLang="ko-KR" sz="800" dirty="0"/>
              <a:t>\0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A38104A-D350-472F-B57A-EEFCC821466A}"/>
              </a:ext>
            </a:extLst>
          </p:cNvPr>
          <p:cNvCxnSpPr>
            <a:cxnSpLocks/>
          </p:cNvCxnSpPr>
          <p:nvPr/>
        </p:nvCxnSpPr>
        <p:spPr>
          <a:xfrm>
            <a:off x="3432726" y="3818808"/>
            <a:ext cx="1396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337D621-D9C1-4903-A630-C110484C82E6}"/>
              </a:ext>
            </a:extLst>
          </p:cNvPr>
          <p:cNvSpPr txBox="1"/>
          <p:nvPr/>
        </p:nvSpPr>
        <p:spPr>
          <a:xfrm>
            <a:off x="3361236" y="3813861"/>
            <a:ext cx="818090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/>
              <a:t>총 결제 금액</a:t>
            </a:r>
            <a:endParaRPr lang="en-US" altLang="ko-KR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0286D4-E6F1-4B89-AD9C-3D9DD9914F44}"/>
              </a:ext>
            </a:extLst>
          </p:cNvPr>
          <p:cNvSpPr txBox="1"/>
          <p:nvPr/>
        </p:nvSpPr>
        <p:spPr>
          <a:xfrm>
            <a:off x="4095235" y="3817823"/>
            <a:ext cx="818090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800" b="1" dirty="0"/>
              <a:t>\1,300,000</a:t>
            </a:r>
          </a:p>
        </p:txBody>
      </p:sp>
      <p:sp>
        <p:nvSpPr>
          <p:cNvPr id="78" name="Oval -1014">
            <a:extLst>
              <a:ext uri="{FF2B5EF4-FFF2-40B4-BE49-F238E27FC236}">
                <a16:creationId xmlns:a16="http://schemas.microsoft.com/office/drawing/2014/main" id="{49E246B7-1E93-4DFA-8982-6318FABC63FA}"/>
              </a:ext>
            </a:extLst>
          </p:cNvPr>
          <p:cNvSpPr>
            <a:spLocks/>
          </p:cNvSpPr>
          <p:nvPr/>
        </p:nvSpPr>
        <p:spPr bwMode="auto">
          <a:xfrm>
            <a:off x="2672867" y="4200657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373971-41C8-4D81-8C87-FBDE883F95E1}"/>
              </a:ext>
            </a:extLst>
          </p:cNvPr>
          <p:cNvCxnSpPr>
            <a:cxnSpLocks/>
          </p:cNvCxnSpPr>
          <p:nvPr/>
        </p:nvCxnSpPr>
        <p:spPr>
          <a:xfrm>
            <a:off x="6093336" y="1275605"/>
            <a:ext cx="602953" cy="0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-1014">
            <a:extLst>
              <a:ext uri="{FF2B5EF4-FFF2-40B4-BE49-F238E27FC236}">
                <a16:creationId xmlns:a16="http://schemas.microsoft.com/office/drawing/2014/main" id="{1F7C8223-7581-4E37-8137-1A528B8BCDF4}"/>
              </a:ext>
            </a:extLst>
          </p:cNvPr>
          <p:cNvSpPr>
            <a:spLocks/>
          </p:cNvSpPr>
          <p:nvPr/>
        </p:nvSpPr>
        <p:spPr bwMode="auto">
          <a:xfrm>
            <a:off x="1920329" y="3294979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Oval -1014">
            <a:extLst>
              <a:ext uri="{FF2B5EF4-FFF2-40B4-BE49-F238E27FC236}">
                <a16:creationId xmlns:a16="http://schemas.microsoft.com/office/drawing/2014/main" id="{50A4C54F-E143-4CC2-A95D-FADD3616AC5D}"/>
              </a:ext>
            </a:extLst>
          </p:cNvPr>
          <p:cNvSpPr>
            <a:spLocks/>
          </p:cNvSpPr>
          <p:nvPr/>
        </p:nvSpPr>
        <p:spPr bwMode="auto">
          <a:xfrm>
            <a:off x="4578409" y="2036868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F363F2-AFD5-444E-B5D9-78F5D4D927AD}"/>
              </a:ext>
            </a:extLst>
          </p:cNvPr>
          <p:cNvCxnSpPr>
            <a:cxnSpLocks/>
          </p:cNvCxnSpPr>
          <p:nvPr/>
        </p:nvCxnSpPr>
        <p:spPr>
          <a:xfrm>
            <a:off x="5940110" y="719932"/>
            <a:ext cx="756179" cy="555673"/>
          </a:xfrm>
          <a:prstGeom prst="bentConnector3">
            <a:avLst>
              <a:gd name="adj1" fmla="val 987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323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9D05548A-F783-447F-B0B9-FDB94D4D7E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532" y="1892266"/>
            <a:ext cx="1058508" cy="1780933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해당 방의 사진 표시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선택 내역</a:t>
            </a:r>
            <a:r>
              <a:rPr lang="en-US" altLang="ko-KR" sz="1000" dirty="0"/>
              <a:t> : </a:t>
            </a:r>
            <a:r>
              <a:rPr lang="ko-KR" altLang="en-US" sz="1000" dirty="0"/>
              <a:t>유료 사항 관련 선택한 목록을 고지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결제 정보 </a:t>
            </a:r>
            <a:r>
              <a:rPr lang="en-US" altLang="ko-KR" sz="1000" dirty="0"/>
              <a:t>: </a:t>
            </a:r>
            <a:r>
              <a:rPr lang="ko-KR" altLang="en-US" sz="1000" dirty="0"/>
              <a:t>선택 사항에 따른 금액 및 총 결제 금액 안내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결제 클릭시 </a:t>
            </a:r>
            <a:r>
              <a:rPr lang="en-US" altLang="ko-KR" sz="1000" dirty="0"/>
              <a:t>Payment</a:t>
            </a:r>
            <a:r>
              <a:rPr lang="ko-KR" altLang="en-US" sz="1000" dirty="0"/>
              <a:t>시스템과 연결 되어 진행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예약 완료 반영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로그인 메뉴에 예약 정보 제공</a:t>
            </a:r>
            <a:br>
              <a:rPr lang="en-US" altLang="ko-KR" sz="1000" dirty="0"/>
            </a:br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Reservations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545307"/>
            <a:ext cx="4968552" cy="440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C6A709-8CFD-4DC3-B96D-79D52265DE29}"/>
              </a:ext>
            </a:extLst>
          </p:cNvPr>
          <p:cNvSpPr/>
          <p:nvPr/>
        </p:nvSpPr>
        <p:spPr>
          <a:xfrm>
            <a:off x="2447719" y="1435731"/>
            <a:ext cx="2484274" cy="3240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736B5-8830-45F2-A00D-B9A6B0B82C0D}"/>
              </a:ext>
            </a:extLst>
          </p:cNvPr>
          <p:cNvSpPr/>
          <p:nvPr/>
        </p:nvSpPr>
        <p:spPr>
          <a:xfrm>
            <a:off x="395858" y="1435731"/>
            <a:ext cx="1854261" cy="1728192"/>
          </a:xfrm>
          <a:prstGeom prst="rect">
            <a:avLst/>
          </a:prstGeom>
          <a:solidFill>
            <a:srgbClr val="A2C4C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610F806-4DCD-43E4-848A-075C2E861764}"/>
              </a:ext>
            </a:extLst>
          </p:cNvPr>
          <p:cNvSpPr/>
          <p:nvPr/>
        </p:nvSpPr>
        <p:spPr>
          <a:xfrm>
            <a:off x="2600119" y="4149075"/>
            <a:ext cx="2216214" cy="4236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 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3515C97-A81E-4573-A14E-8DA87175F5A4}"/>
              </a:ext>
            </a:extLst>
          </p:cNvPr>
          <p:cNvSpPr/>
          <p:nvPr/>
        </p:nvSpPr>
        <p:spPr>
          <a:xfrm>
            <a:off x="381680" y="3252916"/>
            <a:ext cx="1868439" cy="14231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선택 사항 안내</a:t>
            </a:r>
            <a:b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</a:br>
            <a:br>
              <a:rPr lang="en-US" altLang="ko-KR" sz="800" b="0" i="0" dirty="0">
                <a:solidFill>
                  <a:srgbClr val="333333"/>
                </a:solidFill>
                <a:effectLst/>
                <a:latin typeface="SpoqaHanSans"/>
              </a:rPr>
            </a:br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날짜</a:t>
            </a:r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  <a:p>
            <a:pPr algn="l"/>
            <a:endParaRPr lang="en-US" altLang="ko-KR" sz="800" dirty="0">
              <a:solidFill>
                <a:srgbClr val="333333"/>
              </a:solidFill>
              <a:latin typeface="SpoqaHanSans"/>
            </a:endParaRP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인원 수</a:t>
            </a:r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  <a:p>
            <a:pPr algn="l"/>
            <a:endParaRPr lang="en-US" altLang="ko-KR" sz="800" dirty="0">
              <a:solidFill>
                <a:srgbClr val="333333"/>
              </a:solidFill>
              <a:latin typeface="SpoqaHanSans"/>
            </a:endParaRP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펫 수탁 여부</a:t>
            </a:r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  <a:p>
            <a:pPr algn="l"/>
            <a:endParaRPr lang="en-US" altLang="ko-KR" sz="800" dirty="0">
              <a:solidFill>
                <a:srgbClr val="333333"/>
              </a:solidFill>
              <a:latin typeface="SpoqaHanSans"/>
            </a:endParaRPr>
          </a:p>
          <a:p>
            <a:pPr algn="l"/>
            <a:r>
              <a:rPr lang="ko-KR" altLang="en-US" sz="800" b="0" i="0" dirty="0">
                <a:solidFill>
                  <a:srgbClr val="333333"/>
                </a:solidFill>
                <a:effectLst/>
                <a:latin typeface="SpoqaHanSans"/>
              </a:rPr>
              <a:t>조식 여부</a:t>
            </a:r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</p:txBody>
      </p:sp>
      <p:sp>
        <p:nvSpPr>
          <p:cNvPr id="57" name="Oval -1014">
            <a:extLst>
              <a:ext uri="{FF2B5EF4-FFF2-40B4-BE49-F238E27FC236}">
                <a16:creationId xmlns:a16="http://schemas.microsoft.com/office/drawing/2014/main" id="{7F393B13-B9BE-49CE-8F80-33403FF0D7CB}"/>
              </a:ext>
            </a:extLst>
          </p:cNvPr>
          <p:cNvSpPr>
            <a:spLocks/>
          </p:cNvSpPr>
          <p:nvPr/>
        </p:nvSpPr>
        <p:spPr bwMode="auto">
          <a:xfrm>
            <a:off x="426151" y="1486782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Oval -1014">
            <a:extLst>
              <a:ext uri="{FF2B5EF4-FFF2-40B4-BE49-F238E27FC236}">
                <a16:creationId xmlns:a16="http://schemas.microsoft.com/office/drawing/2014/main" id="{FFAF32EF-54C5-4BE8-A87D-25E9C939984D}"/>
              </a:ext>
            </a:extLst>
          </p:cNvPr>
          <p:cNvSpPr>
            <a:spLocks/>
          </p:cNvSpPr>
          <p:nvPr/>
        </p:nvSpPr>
        <p:spPr bwMode="auto">
          <a:xfrm>
            <a:off x="4616433" y="1486782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Oval -1014">
            <a:extLst>
              <a:ext uri="{FF2B5EF4-FFF2-40B4-BE49-F238E27FC236}">
                <a16:creationId xmlns:a16="http://schemas.microsoft.com/office/drawing/2014/main" id="{3A3C72F9-CF96-4F29-ADF1-32B708ABEA42}"/>
              </a:ext>
            </a:extLst>
          </p:cNvPr>
          <p:cNvSpPr>
            <a:spLocks/>
          </p:cNvSpPr>
          <p:nvPr/>
        </p:nvSpPr>
        <p:spPr bwMode="auto">
          <a:xfrm>
            <a:off x="1981894" y="3283631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4BE5BBB-FC90-497A-86D2-26A9C9E3D6D6}"/>
              </a:ext>
            </a:extLst>
          </p:cNvPr>
          <p:cNvCxnSpPr>
            <a:cxnSpLocks/>
          </p:cNvCxnSpPr>
          <p:nvPr/>
        </p:nvCxnSpPr>
        <p:spPr>
          <a:xfrm>
            <a:off x="395858" y="1203598"/>
            <a:ext cx="45503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2B9069-3678-4058-9126-E53F8B7C3458}"/>
              </a:ext>
            </a:extLst>
          </p:cNvPr>
          <p:cNvSpPr txBox="1"/>
          <p:nvPr/>
        </p:nvSpPr>
        <p:spPr>
          <a:xfrm>
            <a:off x="1835029" y="67894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RESERVATIONS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14BB12-2F33-43C5-AFBA-7E39734471E5}"/>
              </a:ext>
            </a:extLst>
          </p:cNvPr>
          <p:cNvCxnSpPr>
            <a:cxnSpLocks/>
          </p:cNvCxnSpPr>
          <p:nvPr/>
        </p:nvCxnSpPr>
        <p:spPr>
          <a:xfrm>
            <a:off x="426151" y="3595971"/>
            <a:ext cx="1823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DBFE422-A5C4-4D3B-B085-84760117DAA2}"/>
              </a:ext>
            </a:extLst>
          </p:cNvPr>
          <p:cNvCxnSpPr>
            <a:cxnSpLocks/>
          </p:cNvCxnSpPr>
          <p:nvPr/>
        </p:nvCxnSpPr>
        <p:spPr>
          <a:xfrm>
            <a:off x="3419825" y="1827108"/>
            <a:ext cx="1396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EC8104-19B9-4A28-8DD2-089280743D0D}"/>
              </a:ext>
            </a:extLst>
          </p:cNvPr>
          <p:cNvSpPr txBox="1"/>
          <p:nvPr/>
        </p:nvSpPr>
        <p:spPr>
          <a:xfrm>
            <a:off x="2480742" y="145777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05DC4F-684C-445D-B85F-0D00EE971F39}"/>
              </a:ext>
            </a:extLst>
          </p:cNvPr>
          <p:cNvSpPr txBox="1"/>
          <p:nvPr/>
        </p:nvSpPr>
        <p:spPr>
          <a:xfrm>
            <a:off x="2571544" y="152665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결제 정보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86C66DE-53C1-4B0E-B503-A233490E096E}"/>
              </a:ext>
            </a:extLst>
          </p:cNvPr>
          <p:cNvCxnSpPr>
            <a:cxnSpLocks/>
          </p:cNvCxnSpPr>
          <p:nvPr/>
        </p:nvCxnSpPr>
        <p:spPr>
          <a:xfrm>
            <a:off x="2576196" y="1827108"/>
            <a:ext cx="737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4B1FA7-CBF9-4420-B2F9-99B74D6418DF}"/>
              </a:ext>
            </a:extLst>
          </p:cNvPr>
          <p:cNvSpPr txBox="1"/>
          <p:nvPr/>
        </p:nvSpPr>
        <p:spPr>
          <a:xfrm>
            <a:off x="3348335" y="1857746"/>
            <a:ext cx="772969" cy="1284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/>
              <a:t>Deluxe</a:t>
            </a:r>
            <a:r>
              <a:rPr lang="ko-KR" altLang="en-US" sz="800" dirty="0"/>
              <a:t> </a:t>
            </a:r>
            <a:r>
              <a:rPr lang="en-US" altLang="ko-KR" sz="800" dirty="0"/>
              <a:t>/</a:t>
            </a:r>
            <a:r>
              <a:rPr lang="ko-KR" altLang="en-US" sz="800" dirty="0"/>
              <a:t> </a:t>
            </a:r>
            <a:r>
              <a:rPr lang="en-US" altLang="ko-KR" sz="800" dirty="0"/>
              <a:t>1</a:t>
            </a:r>
            <a:r>
              <a:rPr lang="ko-KR" altLang="en-US" sz="800" dirty="0"/>
              <a:t>박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인원 규정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펫 수탁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조식 선택</a:t>
            </a: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ko-KR" altLang="en-US" sz="800" dirty="0"/>
              <a:t>변상 안내</a:t>
            </a:r>
            <a:endParaRPr lang="en-US" altLang="ko-KR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3AF11E-064B-4135-A311-CD2934AC3975}"/>
              </a:ext>
            </a:extLst>
          </p:cNvPr>
          <p:cNvSpPr txBox="1"/>
          <p:nvPr/>
        </p:nvSpPr>
        <p:spPr>
          <a:xfrm>
            <a:off x="4166425" y="1842336"/>
            <a:ext cx="700833" cy="1284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800" dirty="0"/>
              <a:t>\1,200,000</a:t>
            </a:r>
          </a:p>
          <a:p>
            <a:pPr algn="r">
              <a:lnSpc>
                <a:spcPct val="200000"/>
              </a:lnSpc>
            </a:pPr>
            <a:r>
              <a:rPr lang="en-US" altLang="ko-KR" sz="800" dirty="0"/>
              <a:t>\100,000</a:t>
            </a:r>
          </a:p>
          <a:p>
            <a:pPr algn="r">
              <a:lnSpc>
                <a:spcPct val="200000"/>
              </a:lnSpc>
            </a:pPr>
            <a:r>
              <a:rPr lang="en-US" altLang="ko-KR" sz="800" dirty="0"/>
              <a:t>\0</a:t>
            </a:r>
          </a:p>
          <a:p>
            <a:pPr algn="r">
              <a:lnSpc>
                <a:spcPct val="200000"/>
              </a:lnSpc>
            </a:pPr>
            <a:r>
              <a:rPr lang="en-US" altLang="ko-KR" sz="800" dirty="0"/>
              <a:t>\0</a:t>
            </a:r>
          </a:p>
          <a:p>
            <a:pPr algn="r">
              <a:lnSpc>
                <a:spcPct val="200000"/>
              </a:lnSpc>
            </a:pPr>
            <a:r>
              <a:rPr lang="en-US" altLang="ko-KR" sz="800" dirty="0"/>
              <a:t>\0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A114345-5303-4FC0-A8CE-E259F1E69D81}"/>
              </a:ext>
            </a:extLst>
          </p:cNvPr>
          <p:cNvCxnSpPr>
            <a:cxnSpLocks/>
          </p:cNvCxnSpPr>
          <p:nvPr/>
        </p:nvCxnSpPr>
        <p:spPr>
          <a:xfrm>
            <a:off x="3419825" y="3252916"/>
            <a:ext cx="1396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84E4C6-AC6C-4C2A-8ED1-6B93E97843E7}"/>
              </a:ext>
            </a:extLst>
          </p:cNvPr>
          <p:cNvSpPr txBox="1"/>
          <p:nvPr/>
        </p:nvSpPr>
        <p:spPr>
          <a:xfrm>
            <a:off x="3348335" y="3247969"/>
            <a:ext cx="818090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/>
              <a:t>총 결제 금액</a:t>
            </a:r>
            <a:endParaRPr lang="en-US" altLang="ko-KR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FF4CD3-9B03-43C4-ABA8-E3C6C41E54E4}"/>
              </a:ext>
            </a:extLst>
          </p:cNvPr>
          <p:cNvSpPr txBox="1"/>
          <p:nvPr/>
        </p:nvSpPr>
        <p:spPr>
          <a:xfrm>
            <a:off x="4082334" y="3251931"/>
            <a:ext cx="818090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800" b="1" dirty="0"/>
              <a:t>\1,300,000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48AFE21-4739-4273-960B-FD9E30E45A4D}"/>
              </a:ext>
            </a:extLst>
          </p:cNvPr>
          <p:cNvSpPr/>
          <p:nvPr/>
        </p:nvSpPr>
        <p:spPr>
          <a:xfrm>
            <a:off x="5462524" y="1882563"/>
            <a:ext cx="1072515" cy="17906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DB39342-8E83-469F-A94E-0FFF51E6EC4D}"/>
              </a:ext>
            </a:extLst>
          </p:cNvPr>
          <p:cNvCxnSpPr>
            <a:stCxn id="50" idx="3"/>
            <a:endCxn id="63" idx="2"/>
          </p:cNvCxnSpPr>
          <p:nvPr/>
        </p:nvCxnSpPr>
        <p:spPr>
          <a:xfrm flipV="1">
            <a:off x="4816333" y="3673199"/>
            <a:ext cx="1182449" cy="687708"/>
          </a:xfrm>
          <a:prstGeom prst="bent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-1014">
            <a:extLst>
              <a:ext uri="{FF2B5EF4-FFF2-40B4-BE49-F238E27FC236}">
                <a16:creationId xmlns:a16="http://schemas.microsoft.com/office/drawing/2014/main" id="{BA4F92F6-2371-46A0-B217-521BFA25395E}"/>
              </a:ext>
            </a:extLst>
          </p:cNvPr>
          <p:cNvSpPr>
            <a:spLocks/>
          </p:cNvSpPr>
          <p:nvPr/>
        </p:nvSpPr>
        <p:spPr bwMode="auto">
          <a:xfrm>
            <a:off x="2672867" y="4200657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4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35908"/>
              </p:ext>
            </p:extLst>
          </p:nvPr>
        </p:nvGraphicFramePr>
        <p:xfrm>
          <a:off x="217612" y="622201"/>
          <a:ext cx="8631436" cy="41390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i="0" u="none" strike="noStrike" cap="none" dirty="0">
                          <a:solidFill>
                            <a:srgbClr val="000000"/>
                          </a:solidFill>
                        </a:rPr>
                        <a:t>2023.09.27</a:t>
                      </a:r>
                      <a:endParaRPr lang="en-US" altLang="ko-KR" sz="900" dirty="0"/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스토리보드 작성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개별진행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2023.10.05</a:t>
                      </a:r>
                      <a:endParaRPr lang="en-US" altLang="ko-KR" sz="900" i="0" u="none" dirty="0">
                        <a:solidFill>
                          <a:schemeClr val="dk1"/>
                        </a:solidFill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3, 4, 5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홈페이지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초기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구성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전체진행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681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3, 4, 5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세부구현 사항 ,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각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버튼별 기능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2023.10.12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4, 5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i="0" u="none" dirty="0">
                          <a:solidFill>
                            <a:schemeClr val="dk1"/>
                          </a:solidFill>
                        </a:rPr>
                        <a:t>웹 페이지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관련 DB 구성 , ERD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개별진행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2023.10.13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i="0" u="none" dirty="0">
                          <a:solidFill>
                            <a:schemeClr val="dk1"/>
                          </a:solidFill>
                        </a:rPr>
                        <a:t>웹 페이지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</a:rPr>
                        <a:t>관련 DB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개별진행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0.3.0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u="none" dirty="0">
                          <a:solidFill>
                            <a:schemeClr val="dk1"/>
                          </a:solidFill>
                        </a:rPr>
                        <a:t>2023.10.17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6, 7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i="0" u="none" dirty="0">
                          <a:solidFill>
                            <a:schemeClr val="dk1"/>
                          </a:solidFill>
                        </a:rPr>
                        <a:t>웹 페이지 프레임 구현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개별진행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u="none" dirty="0">
                          <a:solidFill>
                            <a:schemeClr val="dk1"/>
                          </a:solidFill>
                        </a:rPr>
                        <a:t>2023.10.18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6, 7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i="0" u="none" dirty="0">
                          <a:solidFill>
                            <a:schemeClr val="dk1"/>
                          </a:solidFill>
                        </a:rPr>
                        <a:t>세부 레이아웃 구성 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개별진행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u="none" dirty="0">
                          <a:solidFill>
                            <a:schemeClr val="dk1"/>
                          </a:solidFill>
                        </a:rPr>
                        <a:t>2023.10.23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 ~ 7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i="0" u="none" dirty="0">
                          <a:solidFill>
                            <a:schemeClr val="dk1"/>
                          </a:solidFill>
                        </a:rPr>
                        <a:t>각 팀원 작성 및 구성도 합산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전체진행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2023.11.28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 ~ 22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구성에 관한 포지션 변경 및 업무할당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0.6.0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2023.11.29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12, 22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로고작업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쿠폰작업 및 완료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구경현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2023.11.30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18, 19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Phase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작업 및 완료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박지영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11, 16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NAV(Pixed)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내위치확인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footer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구경현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6757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2023.12.01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10, 16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출석체크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 완료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유승현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0.8.0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2023.12.04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13, 14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구성 및 로그아웃 버튼 생성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13, 14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완료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구경현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6544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0.9.0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2023.12.05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7, 19, 20, 21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Phase 3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및 완료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유승현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8, 16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Phase 1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보완 및 완료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박지영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7249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로그인 </a:t>
            </a:r>
            <a:r>
              <a:rPr lang="ko-KR" altLang="en-US" sz="1000" dirty="0" err="1"/>
              <a:t>성공시</a:t>
            </a:r>
            <a:r>
              <a:rPr lang="ko-KR" altLang="en-US" sz="1000" dirty="0"/>
              <a:t> </a:t>
            </a:r>
            <a:r>
              <a:rPr lang="en-US" altLang="ko-KR" sz="1000" dirty="0"/>
              <a:t>My Page</a:t>
            </a:r>
            <a:r>
              <a:rPr lang="ko-KR" altLang="en-US" sz="1000" dirty="0"/>
              <a:t>로 전환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마우스 </a:t>
            </a:r>
            <a:r>
              <a:rPr lang="ko-KR" altLang="en-US" sz="1000" dirty="0" err="1"/>
              <a:t>오버시</a:t>
            </a:r>
            <a:r>
              <a:rPr lang="ko-KR" altLang="en-US" sz="1000" dirty="0"/>
              <a:t> 선택 박스 구현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예약 정보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회원 정보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선택시</a:t>
            </a:r>
            <a:r>
              <a:rPr lang="ko-KR" altLang="en-US" sz="1000" dirty="0"/>
              <a:t> 화면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로그아웃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/>
              <a:t>Email </a:t>
            </a:r>
            <a:r>
              <a:rPr lang="ko-KR" altLang="en-US" sz="1000" dirty="0" err="1"/>
              <a:t>입력창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이름 </a:t>
            </a:r>
            <a:r>
              <a:rPr lang="ko-KR" altLang="en-US" sz="1000" dirty="0" err="1"/>
              <a:t>입력창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휴대번호 </a:t>
            </a:r>
            <a:r>
              <a:rPr lang="ko-KR" altLang="en-US" sz="1000" dirty="0" err="1"/>
              <a:t>입력창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현재 비밀번호 </a:t>
            </a:r>
            <a:r>
              <a:rPr lang="ko-KR" altLang="en-US" sz="1000" dirty="0" err="1"/>
              <a:t>입력창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변경할 비밀번호 </a:t>
            </a:r>
            <a:r>
              <a:rPr lang="ko-KR" altLang="en-US" sz="1000" dirty="0" err="1"/>
              <a:t>입력창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회원탈퇴 버튼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전체 내역 저장</a:t>
            </a:r>
            <a:br>
              <a:rPr lang="en-US" altLang="ko-KR" sz="1000" dirty="0"/>
            </a:b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Rooms – detail 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3" name="Google Shape;108;g284785a2eaf_4_94">
            <a:extLst>
              <a:ext uri="{FF2B5EF4-FFF2-40B4-BE49-F238E27FC236}">
                <a16:creationId xmlns:a16="http://schemas.microsoft.com/office/drawing/2014/main" id="{E9F57162-1A0C-494D-89E7-381477734997}"/>
              </a:ext>
            </a:extLst>
          </p:cNvPr>
          <p:cNvSpPr/>
          <p:nvPr/>
        </p:nvSpPr>
        <p:spPr>
          <a:xfrm>
            <a:off x="1052776" y="531300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35" name="Google Shape;297;g284785a2eaf_0_107">
            <a:extLst>
              <a:ext uri="{FF2B5EF4-FFF2-40B4-BE49-F238E27FC236}">
                <a16:creationId xmlns:a16="http://schemas.microsoft.com/office/drawing/2014/main" id="{BDC457C2-F702-4665-859E-594466671B9E}"/>
              </a:ext>
            </a:extLst>
          </p:cNvPr>
          <p:cNvSpPr/>
          <p:nvPr/>
        </p:nvSpPr>
        <p:spPr>
          <a:xfrm>
            <a:off x="3305580" y="611337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6" name="Google Shape;297;g284785a2eaf_0_107">
            <a:extLst>
              <a:ext uri="{FF2B5EF4-FFF2-40B4-BE49-F238E27FC236}">
                <a16:creationId xmlns:a16="http://schemas.microsoft.com/office/drawing/2014/main" id="{12123978-A29D-42E9-97E8-EF6AF5CF0B3B}"/>
              </a:ext>
            </a:extLst>
          </p:cNvPr>
          <p:cNvSpPr/>
          <p:nvPr/>
        </p:nvSpPr>
        <p:spPr>
          <a:xfrm>
            <a:off x="4294051" y="611337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7" name="Google Shape;297;g284785a2eaf_0_107">
            <a:extLst>
              <a:ext uri="{FF2B5EF4-FFF2-40B4-BE49-F238E27FC236}">
                <a16:creationId xmlns:a16="http://schemas.microsoft.com/office/drawing/2014/main" id="{730DC56A-93A8-43D0-94EA-102716402F54}"/>
              </a:ext>
            </a:extLst>
          </p:cNvPr>
          <p:cNvSpPr/>
          <p:nvPr/>
        </p:nvSpPr>
        <p:spPr>
          <a:xfrm>
            <a:off x="5273617" y="611337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My Page</a:t>
            </a:r>
            <a:endParaRPr sz="900" dirty="0">
              <a:latin typeface="+mj-ea"/>
              <a:ea typeface="+mj-ea"/>
            </a:endParaRPr>
          </a:p>
        </p:txBody>
      </p:sp>
      <p:sp>
        <p:nvSpPr>
          <p:cNvPr id="38" name="Rectangle -1018">
            <a:extLst>
              <a:ext uri="{FF2B5EF4-FFF2-40B4-BE49-F238E27FC236}">
                <a16:creationId xmlns:a16="http://schemas.microsoft.com/office/drawing/2014/main" id="{E062DAC6-517C-43DB-92DF-A2B9F9F6FA68}"/>
              </a:ext>
            </a:extLst>
          </p:cNvPr>
          <p:cNvSpPr>
            <a:spLocks/>
          </p:cNvSpPr>
          <p:nvPr/>
        </p:nvSpPr>
        <p:spPr bwMode="auto">
          <a:xfrm>
            <a:off x="1268800" y="622861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4CEB1F6-DDCC-457F-A326-7AE98BF51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27" y="984355"/>
            <a:ext cx="999745" cy="114586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946409F9-F2A2-4DF3-9935-1C4C5CA5230A}"/>
              </a:ext>
            </a:extLst>
          </p:cNvPr>
          <p:cNvSpPr/>
          <p:nvPr/>
        </p:nvSpPr>
        <p:spPr>
          <a:xfrm>
            <a:off x="251520" y="1275605"/>
            <a:ext cx="4968552" cy="36724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Oval -1014">
            <a:extLst>
              <a:ext uri="{FF2B5EF4-FFF2-40B4-BE49-F238E27FC236}">
                <a16:creationId xmlns:a16="http://schemas.microsoft.com/office/drawing/2014/main" id="{68161410-C7A5-4918-A314-928FA79BC10B}"/>
              </a:ext>
            </a:extLst>
          </p:cNvPr>
          <p:cNvSpPr>
            <a:spLocks/>
          </p:cNvSpPr>
          <p:nvPr/>
        </p:nvSpPr>
        <p:spPr bwMode="auto">
          <a:xfrm>
            <a:off x="5046516" y="340410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val -1014">
            <a:extLst>
              <a:ext uri="{FF2B5EF4-FFF2-40B4-BE49-F238E27FC236}">
                <a16:creationId xmlns:a16="http://schemas.microsoft.com/office/drawing/2014/main" id="{574F2C9C-945E-4040-B9A0-5D0D37B65D27}"/>
              </a:ext>
            </a:extLst>
          </p:cNvPr>
          <p:cNvSpPr>
            <a:spLocks/>
          </p:cNvSpPr>
          <p:nvPr/>
        </p:nvSpPr>
        <p:spPr bwMode="auto">
          <a:xfrm>
            <a:off x="5210628" y="1393979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87E721A-6B57-4FCF-89AA-00E687C5E745}"/>
              </a:ext>
            </a:extLst>
          </p:cNvPr>
          <p:cNvCxnSpPr>
            <a:cxnSpLocks/>
          </p:cNvCxnSpPr>
          <p:nvPr/>
        </p:nvCxnSpPr>
        <p:spPr>
          <a:xfrm>
            <a:off x="381680" y="1851670"/>
            <a:ext cx="45503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DF7A34-7212-462F-99C6-BB82AAB3A837}"/>
              </a:ext>
            </a:extLst>
          </p:cNvPr>
          <p:cNvSpPr txBox="1"/>
          <p:nvPr/>
        </p:nvSpPr>
        <p:spPr>
          <a:xfrm>
            <a:off x="1674301" y="1463290"/>
            <a:ext cx="20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ThrowsOut</a:t>
            </a:r>
            <a:r>
              <a:rPr lang="en-US" altLang="ko-KR" sz="1200" dirty="0"/>
              <a:t> </a:t>
            </a:r>
            <a:r>
              <a:rPr lang="ko-KR" altLang="en-US" sz="1200" dirty="0"/>
              <a:t>님의 회원 정보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373971-41C8-4D81-8C87-FBDE883F95E1}"/>
              </a:ext>
            </a:extLst>
          </p:cNvPr>
          <p:cNvCxnSpPr>
            <a:cxnSpLocks/>
          </p:cNvCxnSpPr>
          <p:nvPr/>
        </p:nvCxnSpPr>
        <p:spPr>
          <a:xfrm>
            <a:off x="6185672" y="1519394"/>
            <a:ext cx="510556" cy="0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F363F2-AFD5-444E-B5D9-78F5D4D927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8246" y="731409"/>
            <a:ext cx="819849" cy="756117"/>
          </a:xfrm>
          <a:prstGeom prst="bentConnector3">
            <a:avLst>
              <a:gd name="adj1" fmla="val 2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07;g284785a2eaf_4_94">
            <a:extLst>
              <a:ext uri="{FF2B5EF4-FFF2-40B4-BE49-F238E27FC236}">
                <a16:creationId xmlns:a16="http://schemas.microsoft.com/office/drawing/2014/main" id="{11D862E3-5B06-4560-8545-0C5F15E2F7D0}"/>
              </a:ext>
            </a:extLst>
          </p:cNvPr>
          <p:cNvSpPr/>
          <p:nvPr/>
        </p:nvSpPr>
        <p:spPr>
          <a:xfrm>
            <a:off x="739005" y="2601897"/>
            <a:ext cx="2478619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이름 </a:t>
            </a:r>
            <a:r>
              <a:rPr lang="en-US" altLang="ko-KR" sz="1200" dirty="0">
                <a:latin typeface="+mj-ea"/>
                <a:ea typeface="+mj-ea"/>
              </a:rPr>
              <a:t>:  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49" name="Google Shape;107;g284785a2eaf_4_94">
            <a:extLst>
              <a:ext uri="{FF2B5EF4-FFF2-40B4-BE49-F238E27FC236}">
                <a16:creationId xmlns:a16="http://schemas.microsoft.com/office/drawing/2014/main" id="{32062DD7-6415-4FE1-B75F-C477127993C7}"/>
              </a:ext>
            </a:extLst>
          </p:cNvPr>
          <p:cNvSpPr/>
          <p:nvPr/>
        </p:nvSpPr>
        <p:spPr>
          <a:xfrm>
            <a:off x="3295436" y="2978668"/>
            <a:ext cx="648069" cy="330852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변경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50" name="Google Shape;107;g284785a2eaf_4_94">
            <a:extLst>
              <a:ext uri="{FF2B5EF4-FFF2-40B4-BE49-F238E27FC236}">
                <a16:creationId xmlns:a16="http://schemas.microsoft.com/office/drawing/2014/main" id="{33019121-F5C1-49E9-8C59-878C6328E129}"/>
              </a:ext>
            </a:extLst>
          </p:cNvPr>
          <p:cNvSpPr/>
          <p:nvPr/>
        </p:nvSpPr>
        <p:spPr>
          <a:xfrm>
            <a:off x="739004" y="3448949"/>
            <a:ext cx="2487107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현재 비밀번호 </a:t>
            </a:r>
            <a:r>
              <a:rPr lang="en-US" altLang="ko-KR" sz="1200" dirty="0">
                <a:latin typeface="+mj-ea"/>
                <a:ea typeface="+mj-ea"/>
              </a:rPr>
              <a:t>:  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51" name="Google Shape;107;g284785a2eaf_4_94">
            <a:extLst>
              <a:ext uri="{FF2B5EF4-FFF2-40B4-BE49-F238E27FC236}">
                <a16:creationId xmlns:a16="http://schemas.microsoft.com/office/drawing/2014/main" id="{0B72CE92-5183-480D-A7F1-4E123375EE0D}"/>
              </a:ext>
            </a:extLst>
          </p:cNvPr>
          <p:cNvSpPr/>
          <p:nvPr/>
        </p:nvSpPr>
        <p:spPr>
          <a:xfrm>
            <a:off x="723731" y="3827940"/>
            <a:ext cx="2502380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변경할 비밀번호 </a:t>
            </a:r>
            <a:r>
              <a:rPr lang="en-US" altLang="ko-KR" sz="1200" dirty="0">
                <a:latin typeface="+mj-ea"/>
                <a:ea typeface="+mj-ea"/>
              </a:rPr>
              <a:t>:  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56" name="Google Shape;107;g284785a2eaf_4_94">
            <a:extLst>
              <a:ext uri="{FF2B5EF4-FFF2-40B4-BE49-F238E27FC236}">
                <a16:creationId xmlns:a16="http://schemas.microsoft.com/office/drawing/2014/main" id="{B96C9142-B333-47E5-9D2E-746610B7A541}"/>
              </a:ext>
            </a:extLst>
          </p:cNvPr>
          <p:cNvSpPr/>
          <p:nvPr/>
        </p:nvSpPr>
        <p:spPr>
          <a:xfrm>
            <a:off x="3294852" y="3462769"/>
            <a:ext cx="648069" cy="295102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변경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57" name="Google Shape;107;g284785a2eaf_4_94">
            <a:extLst>
              <a:ext uri="{FF2B5EF4-FFF2-40B4-BE49-F238E27FC236}">
                <a16:creationId xmlns:a16="http://schemas.microsoft.com/office/drawing/2014/main" id="{F91342FA-DC1A-42DC-BAD7-8AC45D6A3369}"/>
              </a:ext>
            </a:extLst>
          </p:cNvPr>
          <p:cNvSpPr/>
          <p:nvPr/>
        </p:nvSpPr>
        <p:spPr>
          <a:xfrm>
            <a:off x="4103948" y="4490363"/>
            <a:ext cx="943783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latin typeface="+mj-ea"/>
                <a:ea typeface="+mj-ea"/>
              </a:rPr>
              <a:t>회원탈퇴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58" name="Google Shape;107;g284785a2eaf_4_94">
            <a:extLst>
              <a:ext uri="{FF2B5EF4-FFF2-40B4-BE49-F238E27FC236}">
                <a16:creationId xmlns:a16="http://schemas.microsoft.com/office/drawing/2014/main" id="{2D40BDC9-EFC2-4D72-B079-5F077369B8B2}"/>
              </a:ext>
            </a:extLst>
          </p:cNvPr>
          <p:cNvSpPr/>
          <p:nvPr/>
        </p:nvSpPr>
        <p:spPr>
          <a:xfrm>
            <a:off x="730517" y="2978668"/>
            <a:ext cx="2487107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휴대전화번호 </a:t>
            </a:r>
            <a:r>
              <a:rPr lang="en-US" altLang="ko-KR" sz="1200" dirty="0">
                <a:latin typeface="+mj-ea"/>
                <a:ea typeface="+mj-ea"/>
              </a:rPr>
              <a:t>:  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59" name="Google Shape;107;g284785a2eaf_4_94">
            <a:extLst>
              <a:ext uri="{FF2B5EF4-FFF2-40B4-BE49-F238E27FC236}">
                <a16:creationId xmlns:a16="http://schemas.microsoft.com/office/drawing/2014/main" id="{91EAAEC9-E50E-426C-A1EB-BCD1EFBD6734}"/>
              </a:ext>
            </a:extLst>
          </p:cNvPr>
          <p:cNvSpPr/>
          <p:nvPr/>
        </p:nvSpPr>
        <p:spPr>
          <a:xfrm>
            <a:off x="730517" y="2231798"/>
            <a:ext cx="2478619" cy="3227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>
                <a:latin typeface="+mj-ea"/>
                <a:ea typeface="+mj-ea"/>
              </a:rPr>
              <a:t>EMail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:  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60" name="Google Shape;107;g284785a2eaf_4_94">
            <a:extLst>
              <a:ext uri="{FF2B5EF4-FFF2-40B4-BE49-F238E27FC236}">
                <a16:creationId xmlns:a16="http://schemas.microsoft.com/office/drawing/2014/main" id="{A75874CF-9C45-49D4-BED9-DB4F9649BD41}"/>
              </a:ext>
            </a:extLst>
          </p:cNvPr>
          <p:cNvSpPr/>
          <p:nvPr/>
        </p:nvSpPr>
        <p:spPr>
          <a:xfrm>
            <a:off x="2331177" y="4382110"/>
            <a:ext cx="664231" cy="295102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저장하기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79" name="Oval -1014">
            <a:extLst>
              <a:ext uri="{FF2B5EF4-FFF2-40B4-BE49-F238E27FC236}">
                <a16:creationId xmlns:a16="http://schemas.microsoft.com/office/drawing/2014/main" id="{1F7C8223-7581-4E37-8137-1A528B8BCDF4}"/>
              </a:ext>
            </a:extLst>
          </p:cNvPr>
          <p:cNvSpPr>
            <a:spLocks/>
          </p:cNvSpPr>
          <p:nvPr/>
        </p:nvSpPr>
        <p:spPr bwMode="auto">
          <a:xfrm>
            <a:off x="2898257" y="2264422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Oval -1014">
            <a:extLst>
              <a:ext uri="{FF2B5EF4-FFF2-40B4-BE49-F238E27FC236}">
                <a16:creationId xmlns:a16="http://schemas.microsoft.com/office/drawing/2014/main" id="{566493F9-7CA8-4D1C-AA4C-4909D7ED2A9F}"/>
              </a:ext>
            </a:extLst>
          </p:cNvPr>
          <p:cNvSpPr>
            <a:spLocks/>
          </p:cNvSpPr>
          <p:nvPr/>
        </p:nvSpPr>
        <p:spPr bwMode="auto">
          <a:xfrm>
            <a:off x="2898257" y="2622173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Oval -1014">
            <a:extLst>
              <a:ext uri="{FF2B5EF4-FFF2-40B4-BE49-F238E27FC236}">
                <a16:creationId xmlns:a16="http://schemas.microsoft.com/office/drawing/2014/main" id="{F623BC88-EBA2-45B3-82B9-AB8137C8C9F3}"/>
              </a:ext>
            </a:extLst>
          </p:cNvPr>
          <p:cNvSpPr>
            <a:spLocks/>
          </p:cNvSpPr>
          <p:nvPr/>
        </p:nvSpPr>
        <p:spPr bwMode="auto">
          <a:xfrm>
            <a:off x="2898257" y="3023604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Oval -1014">
            <a:extLst>
              <a:ext uri="{FF2B5EF4-FFF2-40B4-BE49-F238E27FC236}">
                <a16:creationId xmlns:a16="http://schemas.microsoft.com/office/drawing/2014/main" id="{5316E69F-465B-4112-A2DC-27E4047605E9}"/>
              </a:ext>
            </a:extLst>
          </p:cNvPr>
          <p:cNvSpPr>
            <a:spLocks/>
          </p:cNvSpPr>
          <p:nvPr/>
        </p:nvSpPr>
        <p:spPr bwMode="auto">
          <a:xfrm>
            <a:off x="2913001" y="3484908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Oval -1014">
            <a:extLst>
              <a:ext uri="{FF2B5EF4-FFF2-40B4-BE49-F238E27FC236}">
                <a16:creationId xmlns:a16="http://schemas.microsoft.com/office/drawing/2014/main" id="{77F10DA9-F890-4675-A007-1106264566AD}"/>
              </a:ext>
            </a:extLst>
          </p:cNvPr>
          <p:cNvSpPr>
            <a:spLocks/>
          </p:cNvSpPr>
          <p:nvPr/>
        </p:nvSpPr>
        <p:spPr bwMode="auto">
          <a:xfrm>
            <a:off x="2913669" y="3862759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Oval -1014">
            <a:extLst>
              <a:ext uri="{FF2B5EF4-FFF2-40B4-BE49-F238E27FC236}">
                <a16:creationId xmlns:a16="http://schemas.microsoft.com/office/drawing/2014/main" id="{E7B2FB58-57F2-492D-AE63-1CF35A627270}"/>
              </a:ext>
            </a:extLst>
          </p:cNvPr>
          <p:cNvSpPr>
            <a:spLocks/>
          </p:cNvSpPr>
          <p:nvPr/>
        </p:nvSpPr>
        <p:spPr bwMode="auto">
          <a:xfrm>
            <a:off x="4026679" y="4355459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Oval -1014">
            <a:extLst>
              <a:ext uri="{FF2B5EF4-FFF2-40B4-BE49-F238E27FC236}">
                <a16:creationId xmlns:a16="http://schemas.microsoft.com/office/drawing/2014/main" id="{9D759B1E-F187-4DEF-BA0D-954AFFF54560}"/>
              </a:ext>
            </a:extLst>
          </p:cNvPr>
          <p:cNvSpPr>
            <a:spLocks/>
          </p:cNvSpPr>
          <p:nvPr/>
        </p:nvSpPr>
        <p:spPr bwMode="auto">
          <a:xfrm>
            <a:off x="2221881" y="4240561"/>
            <a:ext cx="225883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514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4B005-29B1-4784-B15C-8CD9E5E9B41C}"/>
              </a:ext>
            </a:extLst>
          </p:cNvPr>
          <p:cNvSpPr/>
          <p:nvPr/>
        </p:nvSpPr>
        <p:spPr>
          <a:xfrm>
            <a:off x="268219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556730-9F25-43F0-A035-36EECBBB3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빈 칸 클릭 시 캘린더 팝업</a:t>
            </a:r>
            <a:r>
              <a:rPr lang="en-US" altLang="ko-KR" dirty="0"/>
              <a:t>, </a:t>
            </a:r>
            <a:r>
              <a:rPr lang="ko-KR" altLang="en-US" dirty="0"/>
              <a:t>해당날짜 클릭으로 날짜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원하는 옵션 선택 후 조회하기 버튼 클릭 시 선택한 내역에 맞춰 데이터베이스에서 </a:t>
            </a:r>
            <a:r>
              <a:rPr lang="en-US" altLang="ko-KR" dirty="0"/>
              <a:t>select, join</a:t>
            </a:r>
            <a:r>
              <a:rPr lang="ko-KR" altLang="en-US" dirty="0"/>
              <a:t>으로 해당 데이터 테이블 형태로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예약자</a:t>
            </a:r>
            <a:r>
              <a:rPr lang="en-US" altLang="ko-KR" dirty="0"/>
              <a:t>, </a:t>
            </a:r>
            <a:r>
              <a:rPr lang="ko-KR" altLang="en-US" dirty="0"/>
              <a:t>결제금액</a:t>
            </a:r>
            <a:r>
              <a:rPr lang="en-US" altLang="ko-KR" dirty="0"/>
              <a:t>, </a:t>
            </a:r>
            <a:r>
              <a:rPr lang="ko-KR" altLang="en-US" dirty="0"/>
              <a:t>결제일자는 기본적으로 함께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탭으로 예약현황과 회원관리 전환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715441-1E9B-48EA-AFB4-88297EC3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Admin_regervation</a:t>
            </a:r>
            <a:r>
              <a:rPr lang="en-US" altLang="ko-KR" dirty="0"/>
              <a:t> status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F068C2-A936-487F-AF7E-309C5F1015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D8940C-82B7-4F5F-9CED-F3E85926B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5408" y="2301422"/>
            <a:ext cx="139520" cy="253925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B43FCF-1442-4A75-9C14-1708FB767FFA}"/>
              </a:ext>
            </a:extLst>
          </p:cNvPr>
          <p:cNvSpPr/>
          <p:nvPr/>
        </p:nvSpPr>
        <p:spPr>
          <a:xfrm>
            <a:off x="425720" y="822237"/>
            <a:ext cx="6018488" cy="13338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0" i="0" dirty="0">
              <a:solidFill>
                <a:srgbClr val="333333"/>
              </a:solidFill>
              <a:effectLst/>
              <a:latin typeface="SpoqaHan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0EC7B-445F-4882-90F7-060D4D249FA8}"/>
              </a:ext>
            </a:extLst>
          </p:cNvPr>
          <p:cNvSpPr txBox="1"/>
          <p:nvPr/>
        </p:nvSpPr>
        <p:spPr>
          <a:xfrm>
            <a:off x="647172" y="955144"/>
            <a:ext cx="5288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입실일</a:t>
            </a:r>
            <a:endParaRPr lang="ko-KR" altLang="en-US" sz="900" dirty="0"/>
          </a:p>
        </p:txBody>
      </p:sp>
      <p:sp>
        <p:nvSpPr>
          <p:cNvPr id="16" name="Oval -1014">
            <a:extLst>
              <a:ext uri="{FF2B5EF4-FFF2-40B4-BE49-F238E27FC236}">
                <a16:creationId xmlns:a16="http://schemas.microsoft.com/office/drawing/2014/main" id="{9F0B3818-1535-4B3A-BA0D-66E504D0668F}"/>
              </a:ext>
            </a:extLst>
          </p:cNvPr>
          <p:cNvSpPr>
            <a:spLocks/>
          </p:cNvSpPr>
          <p:nvPr/>
        </p:nvSpPr>
        <p:spPr bwMode="auto">
          <a:xfrm>
            <a:off x="607857" y="861080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CD23DF-9376-4256-859E-801CE81953B5}"/>
              </a:ext>
            </a:extLst>
          </p:cNvPr>
          <p:cNvSpPr/>
          <p:nvPr/>
        </p:nvSpPr>
        <p:spPr>
          <a:xfrm>
            <a:off x="1150339" y="975446"/>
            <a:ext cx="1008112" cy="1767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2024/01/04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1DDF25-3B52-4045-BA7A-92C2ADCAE732}"/>
              </a:ext>
            </a:extLst>
          </p:cNvPr>
          <p:cNvSpPr txBox="1"/>
          <p:nvPr/>
        </p:nvSpPr>
        <p:spPr>
          <a:xfrm>
            <a:off x="2375256" y="955144"/>
            <a:ext cx="893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펫 수탁 여부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AB2B2E6-7660-4DE3-A764-3520EC9D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968" y="1350762"/>
            <a:ext cx="154656" cy="1546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EF2196D-607E-4CAB-9F8D-CF6CDB091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968" y="986493"/>
            <a:ext cx="154656" cy="15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C31CD1-5634-4FF1-8D2D-9672638C41E2}"/>
              </a:ext>
            </a:extLst>
          </p:cNvPr>
          <p:cNvSpPr txBox="1"/>
          <p:nvPr/>
        </p:nvSpPr>
        <p:spPr>
          <a:xfrm>
            <a:off x="3613065" y="941102"/>
            <a:ext cx="99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추가 인원 여부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66DBD8D-BA7C-450C-A990-E12C1B6CE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389" y="986493"/>
            <a:ext cx="154656" cy="1546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739AEB0-B0C1-4848-931A-27421954B39E}"/>
              </a:ext>
            </a:extLst>
          </p:cNvPr>
          <p:cNvSpPr txBox="1"/>
          <p:nvPr/>
        </p:nvSpPr>
        <p:spPr>
          <a:xfrm>
            <a:off x="4940889" y="941102"/>
            <a:ext cx="701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조식 여부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EB0CE0F-64FA-4278-B09F-B99E692E9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512" y="986493"/>
            <a:ext cx="154656" cy="1546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B30D128-5800-4210-B64B-2DD21A1C0E46}"/>
              </a:ext>
            </a:extLst>
          </p:cNvPr>
          <p:cNvSpPr txBox="1"/>
          <p:nvPr/>
        </p:nvSpPr>
        <p:spPr>
          <a:xfrm>
            <a:off x="2375256" y="1312674"/>
            <a:ext cx="551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체크인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905775-9F9C-4C7A-89EA-871A0E6DE560}"/>
              </a:ext>
            </a:extLst>
          </p:cNvPr>
          <p:cNvSpPr txBox="1"/>
          <p:nvPr/>
        </p:nvSpPr>
        <p:spPr>
          <a:xfrm>
            <a:off x="3613718" y="1312674"/>
            <a:ext cx="672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체크아웃</a:t>
            </a:r>
            <a:endParaRPr lang="ko-KR" altLang="en-US" sz="9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1F7B1DB-0F85-4884-B0B4-6CC50D769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913" y="1350762"/>
            <a:ext cx="154656" cy="1546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2253255-FE22-456F-814F-7DB6187FE819}"/>
              </a:ext>
            </a:extLst>
          </p:cNvPr>
          <p:cNvSpPr txBox="1"/>
          <p:nvPr/>
        </p:nvSpPr>
        <p:spPr>
          <a:xfrm>
            <a:off x="641365" y="1312674"/>
            <a:ext cx="587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룸 등급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6D6C09-A3DF-4746-895E-1300CF046515}"/>
              </a:ext>
            </a:extLst>
          </p:cNvPr>
          <p:cNvSpPr txBox="1"/>
          <p:nvPr/>
        </p:nvSpPr>
        <p:spPr>
          <a:xfrm>
            <a:off x="1217808" y="1312674"/>
            <a:ext cx="672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standard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8FA06B-ACB8-4B6F-9953-CA39BEA21E42}"/>
              </a:ext>
            </a:extLst>
          </p:cNvPr>
          <p:cNvSpPr txBox="1"/>
          <p:nvPr/>
        </p:nvSpPr>
        <p:spPr>
          <a:xfrm>
            <a:off x="1217808" y="1543506"/>
            <a:ext cx="672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deluxe</a:t>
            </a:r>
            <a:endParaRPr lang="ko-KR" altLang="en-US" sz="9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80F4E-1F77-478C-B759-63FA86D14C01}"/>
              </a:ext>
            </a:extLst>
          </p:cNvPr>
          <p:cNvSpPr txBox="1"/>
          <p:nvPr/>
        </p:nvSpPr>
        <p:spPr>
          <a:xfrm>
            <a:off x="1217808" y="1770247"/>
            <a:ext cx="672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suite</a:t>
            </a:r>
            <a:endParaRPr lang="ko-KR" altLang="en-US" sz="9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9EC03B4-D1E2-4175-8C50-8BAB3CCB9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256" y="1350335"/>
            <a:ext cx="154656" cy="15465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35645E1-D502-4A14-BE64-C2603BB8F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56" y="1581030"/>
            <a:ext cx="154656" cy="15465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0726CB3-445A-46DC-8576-E3252B746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256" y="1820871"/>
            <a:ext cx="154656" cy="15465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656331-35D8-4A94-AAA8-95902F01F81C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7369912" y="818573"/>
            <a:ext cx="1538595" cy="1482849"/>
          </a:xfrm>
          <a:prstGeom prst="rect">
            <a:avLst/>
          </a:prstGeom>
        </p:spPr>
      </p:pic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03FEA17D-97EA-46AD-ACF9-396D40174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88822"/>
              </p:ext>
            </p:extLst>
          </p:nvPr>
        </p:nvGraphicFramePr>
        <p:xfrm>
          <a:off x="425720" y="2497231"/>
          <a:ext cx="5954242" cy="794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0606">
                  <a:extLst>
                    <a:ext uri="{9D8B030D-6E8A-4147-A177-3AD203B41FA5}">
                      <a16:colId xmlns:a16="http://schemas.microsoft.com/office/drawing/2014/main" val="3758955531"/>
                    </a:ext>
                  </a:extLst>
                </a:gridCol>
                <a:gridCol w="850606">
                  <a:extLst>
                    <a:ext uri="{9D8B030D-6E8A-4147-A177-3AD203B41FA5}">
                      <a16:colId xmlns:a16="http://schemas.microsoft.com/office/drawing/2014/main" val="1145380836"/>
                    </a:ext>
                  </a:extLst>
                </a:gridCol>
                <a:gridCol w="850606">
                  <a:extLst>
                    <a:ext uri="{9D8B030D-6E8A-4147-A177-3AD203B41FA5}">
                      <a16:colId xmlns:a16="http://schemas.microsoft.com/office/drawing/2014/main" val="702986030"/>
                    </a:ext>
                  </a:extLst>
                </a:gridCol>
                <a:gridCol w="850606">
                  <a:extLst>
                    <a:ext uri="{9D8B030D-6E8A-4147-A177-3AD203B41FA5}">
                      <a16:colId xmlns:a16="http://schemas.microsoft.com/office/drawing/2014/main" val="1476893609"/>
                    </a:ext>
                  </a:extLst>
                </a:gridCol>
                <a:gridCol w="850606">
                  <a:extLst>
                    <a:ext uri="{9D8B030D-6E8A-4147-A177-3AD203B41FA5}">
                      <a16:colId xmlns:a16="http://schemas.microsoft.com/office/drawing/2014/main" val="3827853637"/>
                    </a:ext>
                  </a:extLst>
                </a:gridCol>
                <a:gridCol w="850606">
                  <a:extLst>
                    <a:ext uri="{9D8B030D-6E8A-4147-A177-3AD203B41FA5}">
                      <a16:colId xmlns:a16="http://schemas.microsoft.com/office/drawing/2014/main" val="4233473155"/>
                    </a:ext>
                  </a:extLst>
                </a:gridCol>
                <a:gridCol w="850606">
                  <a:extLst>
                    <a:ext uri="{9D8B030D-6E8A-4147-A177-3AD203B41FA5}">
                      <a16:colId xmlns:a16="http://schemas.microsoft.com/office/drawing/2014/main" val="2027292274"/>
                    </a:ext>
                  </a:extLst>
                </a:gridCol>
              </a:tblGrid>
              <a:tr h="306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입실일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예약자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추가인원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46856"/>
                  </a:ext>
                </a:extLst>
              </a:tr>
              <a:tr h="224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2024/01/04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손윤제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700,000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2023/12/01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Deluxe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입실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10731"/>
                  </a:ext>
                </a:extLst>
              </a:tr>
              <a:tr h="196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2024/01/04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박태민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800,000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2023/12/23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Deluxe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입실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00004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CE0B41-AB11-4432-93F1-B5D54DC8B91E}"/>
              </a:ext>
            </a:extLst>
          </p:cNvPr>
          <p:cNvSpPr/>
          <p:nvPr/>
        </p:nvSpPr>
        <p:spPr>
          <a:xfrm>
            <a:off x="1150339" y="2431757"/>
            <a:ext cx="2731765" cy="4327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Google Shape;107;g284785a2eaf_4_94">
            <a:extLst>
              <a:ext uri="{FF2B5EF4-FFF2-40B4-BE49-F238E27FC236}">
                <a16:creationId xmlns:a16="http://schemas.microsoft.com/office/drawing/2014/main" id="{29B074F3-ED92-4B91-8BC4-9045DA20C7EA}"/>
              </a:ext>
            </a:extLst>
          </p:cNvPr>
          <p:cNvSpPr/>
          <p:nvPr/>
        </p:nvSpPr>
        <p:spPr>
          <a:xfrm>
            <a:off x="5683081" y="1785511"/>
            <a:ext cx="648069" cy="256525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조회하기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43" name="Oval -1014">
            <a:extLst>
              <a:ext uri="{FF2B5EF4-FFF2-40B4-BE49-F238E27FC236}">
                <a16:creationId xmlns:a16="http://schemas.microsoft.com/office/drawing/2014/main" id="{5DBC2E94-6E5A-4C97-B652-2C4F6248DC64}"/>
              </a:ext>
            </a:extLst>
          </p:cNvPr>
          <p:cNvSpPr>
            <a:spLocks/>
          </p:cNvSpPr>
          <p:nvPr/>
        </p:nvSpPr>
        <p:spPr bwMode="auto">
          <a:xfrm>
            <a:off x="5570023" y="1669178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val -1014">
            <a:extLst>
              <a:ext uri="{FF2B5EF4-FFF2-40B4-BE49-F238E27FC236}">
                <a16:creationId xmlns:a16="http://schemas.microsoft.com/office/drawing/2014/main" id="{BC2EF361-38F6-4E7B-83D5-E86305440FDF}"/>
              </a:ext>
            </a:extLst>
          </p:cNvPr>
          <p:cNvSpPr>
            <a:spLocks/>
          </p:cNvSpPr>
          <p:nvPr/>
        </p:nvSpPr>
        <p:spPr bwMode="auto">
          <a:xfrm>
            <a:off x="1050560" y="2301675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DCC4263-4D5A-469C-92AB-A481D2F9138A}"/>
              </a:ext>
            </a:extLst>
          </p:cNvPr>
          <p:cNvSpPr/>
          <p:nvPr/>
        </p:nvSpPr>
        <p:spPr>
          <a:xfrm>
            <a:off x="434888" y="547869"/>
            <a:ext cx="875665" cy="2391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예약현황조회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6BD8F1-4C15-4684-9565-5E84128AD689}"/>
              </a:ext>
            </a:extLst>
          </p:cNvPr>
          <p:cNvSpPr/>
          <p:nvPr/>
        </p:nvSpPr>
        <p:spPr>
          <a:xfrm>
            <a:off x="1403648" y="546561"/>
            <a:ext cx="697427" cy="239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49" name="Oval -1014">
            <a:extLst>
              <a:ext uri="{FF2B5EF4-FFF2-40B4-BE49-F238E27FC236}">
                <a16:creationId xmlns:a16="http://schemas.microsoft.com/office/drawing/2014/main" id="{EF1F9D9B-207D-45D4-BA2A-0F4C5D8DCAFD}"/>
              </a:ext>
            </a:extLst>
          </p:cNvPr>
          <p:cNvSpPr>
            <a:spLocks/>
          </p:cNvSpPr>
          <p:nvPr/>
        </p:nvSpPr>
        <p:spPr bwMode="auto">
          <a:xfrm>
            <a:off x="341793" y="467632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40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4B005-29B1-4784-B15C-8CD9E5E9B41C}"/>
              </a:ext>
            </a:extLst>
          </p:cNvPr>
          <p:cNvSpPr/>
          <p:nvPr/>
        </p:nvSpPr>
        <p:spPr>
          <a:xfrm>
            <a:off x="268219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556730-9F25-43F0-A035-36EECBBB3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테이블 헤더 클릭 시 해당 옵션을 기준으로 오름차순</a:t>
            </a:r>
            <a:r>
              <a:rPr lang="en-US" altLang="ko-KR" dirty="0"/>
              <a:t>, </a:t>
            </a:r>
            <a:r>
              <a:rPr lang="ko-KR" altLang="en-US"/>
              <a:t>내림차순 전환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715441-1E9B-48EA-AFB4-88297EC3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Admin_member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F068C2-A936-487F-AF7E-309C5F1015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D8940C-82B7-4F5F-9CED-F3E85926B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5006" y="843558"/>
            <a:ext cx="154872" cy="3960441"/>
          </a:xfrm>
          <a:prstGeom prst="rect">
            <a:avLst/>
          </a:prstGeom>
        </p:spPr>
      </p:pic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03FEA17D-97EA-46AD-ACF9-396D40174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73689"/>
              </p:ext>
            </p:extLst>
          </p:nvPr>
        </p:nvGraphicFramePr>
        <p:xfrm>
          <a:off x="425720" y="843558"/>
          <a:ext cx="5954242" cy="14499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872">
                  <a:extLst>
                    <a:ext uri="{9D8B030D-6E8A-4147-A177-3AD203B41FA5}">
                      <a16:colId xmlns:a16="http://schemas.microsoft.com/office/drawing/2014/main" val="375895553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14538083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0298603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768936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82785363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33473155"/>
                    </a:ext>
                  </a:extLst>
                </a:gridCol>
                <a:gridCol w="1087882">
                  <a:extLst>
                    <a:ext uri="{9D8B030D-6E8A-4147-A177-3AD203B41FA5}">
                      <a16:colId xmlns:a16="http://schemas.microsoft.com/office/drawing/2014/main" val="2027292274"/>
                    </a:ext>
                  </a:extLst>
                </a:gridCol>
              </a:tblGrid>
              <a:tr h="306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회원</a:t>
                      </a:r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E-mail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가입일자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46856"/>
                  </a:ext>
                </a:extLst>
              </a:tr>
              <a:tr h="224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asdf1234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손윤제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010-1234-5678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asd@qwe.com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980605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2023-12-23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10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qwer0987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박태민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010-9876-5432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ewq@zsd.com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970527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2023-12-28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00004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asqw5412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심나래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010-1234-5679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asqw@qwe.com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920902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2023-12-30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167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asqe65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김민현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010-9876-5431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erw@qsz.com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880101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2023-12-31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36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zsad33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김영진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010-6541-2345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ghee@ads.com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960826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2024-01-01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5062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0DCC4263-4D5A-469C-92AB-A481D2F9138A}"/>
              </a:ext>
            </a:extLst>
          </p:cNvPr>
          <p:cNvSpPr/>
          <p:nvPr/>
        </p:nvSpPr>
        <p:spPr>
          <a:xfrm>
            <a:off x="434888" y="547869"/>
            <a:ext cx="875665" cy="239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예약현황조회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6BD8F1-4C15-4684-9565-5E84128AD689}"/>
              </a:ext>
            </a:extLst>
          </p:cNvPr>
          <p:cNvSpPr/>
          <p:nvPr/>
        </p:nvSpPr>
        <p:spPr>
          <a:xfrm>
            <a:off x="1403648" y="546561"/>
            <a:ext cx="697427" cy="2391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47" name="Oval -1014">
            <a:extLst>
              <a:ext uri="{FF2B5EF4-FFF2-40B4-BE49-F238E27FC236}">
                <a16:creationId xmlns:a16="http://schemas.microsoft.com/office/drawing/2014/main" id="{3B57F605-4E8A-4F72-9C8C-8A260E454D73}"/>
              </a:ext>
            </a:extLst>
          </p:cNvPr>
          <p:cNvSpPr>
            <a:spLocks/>
          </p:cNvSpPr>
          <p:nvPr/>
        </p:nvSpPr>
        <p:spPr bwMode="auto">
          <a:xfrm>
            <a:off x="372693" y="701581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35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320480" cy="41764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P_02 </a:t>
            </a:r>
            <a:r>
              <a:rPr lang="en-US" altLang="ko-KR" sz="1000" dirty="0"/>
              <a:t>Document History</a:t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P_03 </a:t>
            </a:r>
            <a:r>
              <a:rPr lang="en-US" altLang="ko-KR" sz="1000" dirty="0"/>
              <a:t>Index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P_04 </a:t>
            </a:r>
            <a:r>
              <a:rPr lang="en-US" altLang="ko-KR" sz="1000" dirty="0"/>
              <a:t>Wireframe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P_05 </a:t>
            </a:r>
            <a:r>
              <a:rPr lang="en-US" altLang="ko-KR" sz="1000" dirty="0"/>
              <a:t>ERD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P_06 </a:t>
            </a:r>
            <a:r>
              <a:rPr lang="en-US" altLang="ko-KR" sz="1000" dirty="0"/>
              <a:t>Webpage Structure (info)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P_07 </a:t>
            </a:r>
            <a:r>
              <a:rPr lang="en-US" altLang="ko-KR" sz="1000" dirty="0"/>
              <a:t>Header &amp; Footer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P_08 </a:t>
            </a:r>
            <a:r>
              <a:rPr lang="en-US" altLang="ko-KR" sz="1000" dirty="0"/>
              <a:t>Phase 1, 2, 3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P_09 </a:t>
            </a:r>
            <a:r>
              <a:rPr lang="en-US" altLang="ko-KR" sz="1000" dirty="0"/>
              <a:t>Detail Structure (info)</a:t>
            </a:r>
            <a:endParaRPr lang="en-US" altLang="ko-KR" sz="1000" dirty="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P_10 </a:t>
            </a:r>
            <a:r>
              <a:rPr lang="en-US" altLang="ko-KR" sz="1000" dirty="0"/>
              <a:t>Notice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P_11 </a:t>
            </a:r>
            <a:r>
              <a:rPr lang="en-US" altLang="ko-KR" sz="1000" dirty="0"/>
              <a:t>Calendar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P_12 </a:t>
            </a:r>
            <a:r>
              <a:rPr lang="en-US" altLang="ko-KR" sz="1000" dirty="0"/>
              <a:t>My location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P_13 </a:t>
            </a:r>
            <a:r>
              <a:rPr lang="en-US" altLang="ko-KR" sz="1000" dirty="0"/>
              <a:t>Coupon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P_14 </a:t>
            </a:r>
            <a:r>
              <a:rPr lang="en-US" altLang="ko-KR" sz="1000" dirty="0"/>
              <a:t>Login</a:t>
            </a:r>
          </a:p>
          <a:p>
            <a:pPr>
              <a:lnSpc>
                <a:spcPct val="200000"/>
              </a:lnSpc>
            </a:pPr>
            <a:endParaRPr lang="en-US" altLang="ko-KR" sz="900" dirty="0"/>
          </a:p>
          <a:p>
            <a:pPr>
              <a:lnSpc>
                <a:spcPct val="200000"/>
              </a:lnSpc>
            </a:pPr>
            <a:endParaRPr lang="en-US" altLang="ko-KR" sz="1000" dirty="0"/>
          </a:p>
          <a:p>
            <a:pPr>
              <a:lnSpc>
                <a:spcPct val="200000"/>
              </a:lnSpc>
            </a:pPr>
            <a:br>
              <a:rPr lang="en-US" altLang="ko-KR" sz="1200" dirty="0">
                <a:latin typeface="+mn-ea"/>
              </a:rPr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부제목 1">
            <a:extLst>
              <a:ext uri="{FF2B5EF4-FFF2-40B4-BE49-F238E27FC236}">
                <a16:creationId xmlns:a16="http://schemas.microsoft.com/office/drawing/2014/main" id="{910DA71E-17F9-C237-1226-FBCD695A9FCB}"/>
              </a:ext>
            </a:extLst>
          </p:cNvPr>
          <p:cNvSpPr txBox="1">
            <a:spLocks/>
          </p:cNvSpPr>
          <p:nvPr/>
        </p:nvSpPr>
        <p:spPr>
          <a:xfrm>
            <a:off x="4572000" y="699542"/>
            <a:ext cx="4320480" cy="41764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P_15 </a:t>
            </a:r>
            <a:r>
              <a:rPr lang="en-US" altLang="ko-KR" sz="1000" dirty="0"/>
              <a:t>Membership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P_16 </a:t>
            </a:r>
            <a:r>
              <a:rPr lang="en-US" altLang="ko-KR" sz="1000" dirty="0"/>
              <a:t>User Action (info) 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P_17 </a:t>
            </a:r>
            <a:r>
              <a:rPr lang="en-US" altLang="ko-KR" sz="1000" dirty="0"/>
              <a:t>Phase 1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P_18 </a:t>
            </a:r>
            <a:r>
              <a:rPr lang="en-US" altLang="ko-KR" sz="1000" dirty="0"/>
              <a:t>Phase 2-1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P_19 </a:t>
            </a:r>
            <a:r>
              <a:rPr lang="en-US" altLang="ko-KR" sz="1000" dirty="0"/>
              <a:t>Phase 2-2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P_20 </a:t>
            </a:r>
            <a:r>
              <a:rPr lang="en-US" altLang="ko-KR" sz="1000" dirty="0"/>
              <a:t>Phase 3-1 : Like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P_21 </a:t>
            </a:r>
            <a:r>
              <a:rPr lang="en-US" altLang="ko-KR" sz="1000" dirty="0"/>
              <a:t>Phase 3-2 : Convenient features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P_22 </a:t>
            </a:r>
            <a:r>
              <a:rPr lang="en-US" altLang="ko-KR" sz="1000" dirty="0"/>
              <a:t>Phase 3-3 : Total visitor reviews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P_23 </a:t>
            </a:r>
            <a:r>
              <a:rPr lang="en-US" altLang="ko-KR" sz="1000" dirty="0"/>
              <a:t>Phase 3-4 : Reservation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P_24 </a:t>
            </a:r>
            <a:r>
              <a:rPr lang="en-US" altLang="ko-KR" sz="1000" dirty="0"/>
              <a:t>Phase 3-5 : Review board </a:t>
            </a:r>
            <a:endParaRPr lang="en-US" altLang="ko-KR" sz="1000" dirty="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P_25 </a:t>
            </a:r>
            <a:r>
              <a:rPr lang="en-US" altLang="ko-KR" sz="1000" dirty="0">
                <a:solidFill>
                  <a:srgbClr val="000000"/>
                </a:solidFill>
              </a:rPr>
              <a:t>Add</a:t>
            </a:r>
            <a:r>
              <a:rPr lang="en-US" altLang="ko-KR" sz="1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R</a:t>
            </a:r>
            <a:r>
              <a:rPr lang="en-US" altLang="ko-KR" sz="1000" b="0" i="0" dirty="0">
                <a:solidFill>
                  <a:srgbClr val="000000"/>
                </a:solidFill>
                <a:effectLst/>
              </a:rPr>
              <a:t>equirements (info)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P_26 </a:t>
            </a:r>
            <a:r>
              <a:rPr lang="en-US" altLang="ko-KR" sz="1000" dirty="0">
                <a:solidFill>
                  <a:srgbClr val="000000"/>
                </a:solidFill>
              </a:rPr>
              <a:t>Main icon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endParaRPr lang="en-US" altLang="ko-KR" sz="1000" dirty="0"/>
          </a:p>
          <a:p>
            <a:pPr>
              <a:lnSpc>
                <a:spcPct val="200000"/>
              </a:lnSpc>
            </a:pPr>
            <a:endParaRPr lang="en-US" altLang="ko-KR" sz="1000" dirty="0"/>
          </a:p>
          <a:p>
            <a:pPr>
              <a:lnSpc>
                <a:spcPct val="200000"/>
              </a:lnSpc>
            </a:pPr>
            <a:endParaRPr lang="en-US" altLang="ko-KR" sz="900" dirty="0"/>
          </a:p>
          <a:p>
            <a:pPr>
              <a:lnSpc>
                <a:spcPct val="200000"/>
              </a:lnSpc>
            </a:pPr>
            <a:endParaRPr lang="en-US" altLang="ko-KR" sz="1000" dirty="0"/>
          </a:p>
          <a:p>
            <a:pPr>
              <a:lnSpc>
                <a:spcPct val="200000"/>
              </a:lnSpc>
            </a:pPr>
            <a:br>
              <a:rPr lang="en-US" altLang="ko-KR" sz="1200" dirty="0">
                <a:latin typeface="+mn-ea"/>
              </a:rPr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Webpage Structure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789BB-B04E-4AB0-8FCE-141582D64E88}"/>
              </a:ext>
            </a:extLst>
          </p:cNvPr>
          <p:cNvSpPr txBox="1"/>
          <p:nvPr/>
        </p:nvSpPr>
        <p:spPr>
          <a:xfrm>
            <a:off x="179512" y="2263973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전반적인 구조에 대한 설명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BC40DA-2DFF-1A75-A4B6-A5ACADE45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Header (</a:t>
            </a:r>
            <a:r>
              <a:rPr lang="ko-KR" altLang="en-US" dirty="0"/>
              <a:t>상단 메뉴</a:t>
            </a:r>
            <a:r>
              <a:rPr lang="en-US" altLang="ko-KR" dirty="0"/>
              <a:t>) </a:t>
            </a:r>
            <a:r>
              <a:rPr lang="ko-KR" altLang="en-US" dirty="0"/>
              <a:t>클릭시 이동</a:t>
            </a:r>
            <a:endParaRPr lang="en-US" altLang="ko-KR" dirty="0"/>
          </a:p>
          <a:p>
            <a:r>
              <a:rPr lang="en-US" altLang="ko-KR" dirty="0"/>
              <a:t>Footer (</a:t>
            </a:r>
            <a:r>
              <a:rPr lang="ko-KR" altLang="en-US" dirty="0"/>
              <a:t>하단 메뉴</a:t>
            </a:r>
            <a:r>
              <a:rPr lang="en-US" altLang="ko-KR" dirty="0"/>
              <a:t>) </a:t>
            </a:r>
            <a:r>
              <a:rPr lang="ko-KR" altLang="en-US" dirty="0"/>
              <a:t>클릭시 이동</a:t>
            </a:r>
            <a:endParaRPr lang="en-US" altLang="ko-KR" dirty="0"/>
          </a:p>
          <a:p>
            <a:r>
              <a:rPr lang="ko-KR" altLang="en-US" dirty="0"/>
              <a:t>지정된 각각의 새로운 </a:t>
            </a:r>
            <a:r>
              <a:rPr lang="en-US" altLang="ko-KR" dirty="0"/>
              <a:t>HTML</a:t>
            </a:r>
            <a:r>
              <a:rPr lang="ko-KR" altLang="en-US" dirty="0"/>
              <a:t>과 연결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A13732-1CFD-44EE-1DFF-AF47990E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 &amp; Footer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BEFF3-30A7-1E10-9895-347878097B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2FB177-A650-7C89-60C4-F77EE2DF9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6" y="709811"/>
            <a:ext cx="6603072" cy="37238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5C299DD-1B9E-706C-6806-DC02509DD276}"/>
              </a:ext>
            </a:extLst>
          </p:cNvPr>
          <p:cNvSpPr/>
          <p:nvPr/>
        </p:nvSpPr>
        <p:spPr>
          <a:xfrm>
            <a:off x="190286" y="709811"/>
            <a:ext cx="6603072" cy="37238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78E0240-2CC5-4A8E-B45D-B780CAC8F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10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573EE-96B5-6025-02C1-74622C08F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사용자의 선택에 따른 </a:t>
            </a:r>
            <a:r>
              <a:rPr lang="en-US" altLang="ko-KR" dirty="0"/>
              <a:t>Action</a:t>
            </a:r>
          </a:p>
          <a:p>
            <a:r>
              <a:rPr lang="en-US" altLang="ko-KR" dirty="0"/>
              <a:t>Phase 1 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선택지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r>
              <a:rPr lang="ko-KR" altLang="en-US" dirty="0"/>
              <a:t>에 따른 </a:t>
            </a:r>
            <a:br>
              <a:rPr lang="en-US" altLang="ko-KR" dirty="0"/>
            </a:br>
            <a:r>
              <a:rPr lang="ko-KR" altLang="en-US" dirty="0"/>
              <a:t>결과화면이 </a:t>
            </a:r>
            <a:r>
              <a:rPr lang="en-US" altLang="ko-KR" dirty="0"/>
              <a:t>Phase 2</a:t>
            </a:r>
            <a:r>
              <a:rPr lang="ko-KR" altLang="en-US" dirty="0"/>
              <a:t> 에 나타남</a:t>
            </a:r>
            <a:endParaRPr lang="en-US" altLang="ko-KR" dirty="0"/>
          </a:p>
          <a:p>
            <a:r>
              <a:rPr lang="en-US" altLang="ko-KR" dirty="0"/>
              <a:t>Phase 2 : </a:t>
            </a:r>
            <a:r>
              <a:rPr lang="ko-KR" altLang="en-US" dirty="0"/>
              <a:t>여러 선택지에 따른</a:t>
            </a:r>
            <a:br>
              <a:rPr lang="en-US" altLang="ko-KR" dirty="0"/>
            </a:br>
            <a:r>
              <a:rPr lang="ko-KR" altLang="en-US" dirty="0"/>
              <a:t>결과화면이 </a:t>
            </a:r>
            <a:r>
              <a:rPr lang="en-US" altLang="ko-KR" dirty="0"/>
              <a:t>Phase 3 </a:t>
            </a:r>
            <a:r>
              <a:rPr lang="ko-KR" altLang="en-US" dirty="0"/>
              <a:t>에 나타남</a:t>
            </a:r>
            <a:endParaRPr lang="en-US" altLang="ko-KR" dirty="0"/>
          </a:p>
          <a:p>
            <a:r>
              <a:rPr lang="en-US" altLang="ko-KR" dirty="0"/>
              <a:t>Phase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최종 페이지</a:t>
            </a:r>
            <a:r>
              <a:rPr lang="en-US" altLang="ko-KR" dirty="0"/>
              <a:t>, </a:t>
            </a:r>
            <a:r>
              <a:rPr lang="ko-KR" altLang="en-US" dirty="0"/>
              <a:t>사용자의 선택에 따른 결과로 상세한 내역이 나타남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E12F9E-8198-C2C8-A422-4F90D87B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Phase 1, 2, 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4ACCA9-B3A1-E246-AFD8-6E34276AC9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69F0CE0-F19B-8EFD-A6A5-D4D7A7399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4" y="551178"/>
            <a:ext cx="6466168" cy="364376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4A6B27-AF6D-ED26-7414-9D8F6C5B43A6}"/>
              </a:ext>
            </a:extLst>
          </p:cNvPr>
          <p:cNvSpPr/>
          <p:nvPr/>
        </p:nvSpPr>
        <p:spPr>
          <a:xfrm>
            <a:off x="229855" y="533130"/>
            <a:ext cx="6476277" cy="434287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모서리가 둥근 직사각형 29">
            <a:extLst>
              <a:ext uri="{FF2B5EF4-FFF2-40B4-BE49-F238E27FC236}">
                <a16:creationId xmlns:a16="http://schemas.microsoft.com/office/drawing/2014/main" id="{8E1AD006-42E8-6CC2-551F-24510D7FF065}"/>
              </a:ext>
            </a:extLst>
          </p:cNvPr>
          <p:cNvSpPr/>
          <p:nvPr/>
        </p:nvSpPr>
        <p:spPr>
          <a:xfrm>
            <a:off x="791580" y="4310199"/>
            <a:ext cx="1224136" cy="290227"/>
          </a:xfrm>
          <a:prstGeom prst="roundRect">
            <a:avLst/>
          </a:prstGeom>
          <a:solidFill>
            <a:schemeClr val="tx1">
              <a:lumMod val="50000"/>
              <a:lumOff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Phase 1</a:t>
            </a:r>
          </a:p>
        </p:txBody>
      </p:sp>
      <p:sp>
        <p:nvSpPr>
          <p:cNvPr id="24" name="모서리가 둥근 직사각형 29">
            <a:extLst>
              <a:ext uri="{FF2B5EF4-FFF2-40B4-BE49-F238E27FC236}">
                <a16:creationId xmlns:a16="http://schemas.microsoft.com/office/drawing/2014/main" id="{3CAA67AC-128B-ED5E-F32C-A68ABA2F6921}"/>
              </a:ext>
            </a:extLst>
          </p:cNvPr>
          <p:cNvSpPr/>
          <p:nvPr/>
        </p:nvSpPr>
        <p:spPr>
          <a:xfrm>
            <a:off x="2850870" y="4310198"/>
            <a:ext cx="1224136" cy="290227"/>
          </a:xfrm>
          <a:prstGeom prst="roundRect">
            <a:avLst/>
          </a:prstGeom>
          <a:solidFill>
            <a:schemeClr val="tx1">
              <a:lumMod val="50000"/>
              <a:lumOff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Phase 2</a:t>
            </a:r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:a16="http://schemas.microsoft.com/office/drawing/2014/main" id="{4D4A2DA6-BF1B-0EA2-B59B-617F876BA2FC}"/>
              </a:ext>
            </a:extLst>
          </p:cNvPr>
          <p:cNvSpPr/>
          <p:nvPr/>
        </p:nvSpPr>
        <p:spPr>
          <a:xfrm>
            <a:off x="4910160" y="4310197"/>
            <a:ext cx="1224136" cy="290227"/>
          </a:xfrm>
          <a:prstGeom prst="roundRect">
            <a:avLst/>
          </a:prstGeom>
          <a:solidFill>
            <a:schemeClr val="tx1">
              <a:lumMod val="50000"/>
              <a:lumOff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Phase 3</a:t>
            </a:r>
          </a:p>
        </p:txBody>
      </p:sp>
      <p:sp>
        <p:nvSpPr>
          <p:cNvPr id="26" name="모서리가 둥근 직사각형 122">
            <a:extLst>
              <a:ext uri="{FF2B5EF4-FFF2-40B4-BE49-F238E27FC236}">
                <a16:creationId xmlns:a16="http://schemas.microsoft.com/office/drawing/2014/main" id="{F2494879-7B68-D14E-9303-B6ED23C07C6B}"/>
              </a:ext>
            </a:extLst>
          </p:cNvPr>
          <p:cNvSpPr/>
          <p:nvPr/>
        </p:nvSpPr>
        <p:spPr>
          <a:xfrm>
            <a:off x="1839845" y="8435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7" name="모서리가 둥근 직사각형 122">
            <a:extLst>
              <a:ext uri="{FF2B5EF4-FFF2-40B4-BE49-F238E27FC236}">
                <a16:creationId xmlns:a16="http://schemas.microsoft.com/office/drawing/2014/main" id="{8DC2B162-2EB6-E827-2B5E-97E0EE0A0EFA}"/>
              </a:ext>
            </a:extLst>
          </p:cNvPr>
          <p:cNvSpPr/>
          <p:nvPr/>
        </p:nvSpPr>
        <p:spPr>
          <a:xfrm>
            <a:off x="3341825" y="8435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8" name="모서리가 둥근 직사각형 122">
            <a:extLst>
              <a:ext uri="{FF2B5EF4-FFF2-40B4-BE49-F238E27FC236}">
                <a16:creationId xmlns:a16="http://schemas.microsoft.com/office/drawing/2014/main" id="{E0652343-E8A1-F5EC-FE55-DE29BC2AD47F}"/>
              </a:ext>
            </a:extLst>
          </p:cNvPr>
          <p:cNvSpPr/>
          <p:nvPr/>
        </p:nvSpPr>
        <p:spPr>
          <a:xfrm>
            <a:off x="4401649" y="8571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5844556-5FC8-7E1D-2148-FD908DB02C24}"/>
              </a:ext>
            </a:extLst>
          </p:cNvPr>
          <p:cNvCxnSpPr>
            <a:cxnSpLocks/>
          </p:cNvCxnSpPr>
          <p:nvPr/>
        </p:nvCxnSpPr>
        <p:spPr>
          <a:xfrm rot="5400000">
            <a:off x="1170192" y="1037999"/>
            <a:ext cx="759096" cy="580215"/>
          </a:xfrm>
          <a:prstGeom prst="bentConnector3">
            <a:avLst>
              <a:gd name="adj1" fmla="val 345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A050229-982E-95AC-09C2-27A125BC20CE}"/>
              </a:ext>
            </a:extLst>
          </p:cNvPr>
          <p:cNvCxnSpPr>
            <a:cxnSpLocks/>
          </p:cNvCxnSpPr>
          <p:nvPr/>
        </p:nvCxnSpPr>
        <p:spPr>
          <a:xfrm rot="5400000">
            <a:off x="2850370" y="1082293"/>
            <a:ext cx="598462" cy="364232"/>
          </a:xfrm>
          <a:prstGeom prst="bentConnector3">
            <a:avLst>
              <a:gd name="adj1" fmla="val -153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EE2B01-872D-2B1A-0715-94EEBD593A83}"/>
              </a:ext>
            </a:extLst>
          </p:cNvPr>
          <p:cNvSpPr/>
          <p:nvPr/>
        </p:nvSpPr>
        <p:spPr>
          <a:xfrm>
            <a:off x="1106562" y="1779918"/>
            <a:ext cx="364232" cy="403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9468BF-6B3F-7D3F-08C8-8B79532ABC9E}"/>
              </a:ext>
            </a:extLst>
          </p:cNvPr>
          <p:cNvSpPr/>
          <p:nvPr/>
        </p:nvSpPr>
        <p:spPr>
          <a:xfrm>
            <a:off x="2795598" y="1654008"/>
            <a:ext cx="36423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BEBD324-A797-5A13-8FE9-4CB73DAF32AF}"/>
              </a:ext>
            </a:extLst>
          </p:cNvPr>
          <p:cNvSpPr/>
          <p:nvPr/>
        </p:nvSpPr>
        <p:spPr>
          <a:xfrm>
            <a:off x="4910160" y="533130"/>
            <a:ext cx="1074012" cy="3661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5F3703A-5830-CC48-87C8-A2BA78590603}"/>
              </a:ext>
            </a:extLst>
          </p:cNvPr>
          <p:cNvCxnSpPr>
            <a:cxnSpLocks/>
          </p:cNvCxnSpPr>
          <p:nvPr/>
        </p:nvCxnSpPr>
        <p:spPr>
          <a:xfrm>
            <a:off x="4627781" y="965178"/>
            <a:ext cx="232251" cy="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id="{3494B019-D41C-4330-AA9B-F23C95181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EF59D5-1EF9-4FCE-9652-DA5041A0E485}"/>
              </a:ext>
            </a:extLst>
          </p:cNvPr>
          <p:cNvCxnSpPr>
            <a:cxnSpLocks/>
          </p:cNvCxnSpPr>
          <p:nvPr/>
        </p:nvCxnSpPr>
        <p:spPr>
          <a:xfrm>
            <a:off x="2015716" y="2211710"/>
            <a:ext cx="684076" cy="0"/>
          </a:xfrm>
          <a:prstGeom prst="straightConnector1">
            <a:avLst/>
          </a:prstGeom>
          <a:ln w="666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2C755A3-CFD5-4E9E-8EBC-6F41A945FB53}"/>
              </a:ext>
            </a:extLst>
          </p:cNvPr>
          <p:cNvCxnSpPr>
            <a:cxnSpLocks/>
          </p:cNvCxnSpPr>
          <p:nvPr/>
        </p:nvCxnSpPr>
        <p:spPr>
          <a:xfrm>
            <a:off x="4401649" y="2283718"/>
            <a:ext cx="508511" cy="0"/>
          </a:xfrm>
          <a:prstGeom prst="straightConnector1">
            <a:avLst/>
          </a:prstGeom>
          <a:ln w="666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88032"/>
          </a:xfrm>
        </p:spPr>
        <p:txBody>
          <a:bodyPr/>
          <a:lstStyle/>
          <a:p>
            <a:r>
              <a:rPr lang="en-US" altLang="ko-KR" dirty="0"/>
              <a:t>2. Detail Structure (Menu)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C1DC4-45C5-4B5A-B9E4-B25254E50FF2}"/>
              </a:ext>
            </a:extLst>
          </p:cNvPr>
          <p:cNvSpPr txBox="1"/>
          <p:nvPr/>
        </p:nvSpPr>
        <p:spPr>
          <a:xfrm>
            <a:off x="112971" y="2211710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각 메뉴별 기능 변화</a:t>
            </a:r>
          </a:p>
        </p:txBody>
      </p:sp>
    </p:spTree>
    <p:extLst>
      <p:ext uri="{BB962C8B-B14F-4D97-AF65-F5344CB8AC3E}">
        <p14:creationId xmlns:p14="http://schemas.microsoft.com/office/powerpoint/2010/main" val="248303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</a:t>
            </a:r>
            <a:r>
              <a:rPr lang="ko-KR" altLang="en-US" dirty="0"/>
              <a:t>접속시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글 작성 버튼이 등장할 예정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Google Shape;117;g284785a2eaf_4_94">
            <a:extLst>
              <a:ext uri="{FF2B5EF4-FFF2-40B4-BE49-F238E27FC236}">
                <a16:creationId xmlns:a16="http://schemas.microsoft.com/office/drawing/2014/main" id="{30F6F77B-FFF9-42C4-AC80-C8C4A62D8184}"/>
              </a:ext>
            </a:extLst>
          </p:cNvPr>
          <p:cNvSpPr/>
          <p:nvPr/>
        </p:nvSpPr>
        <p:spPr>
          <a:xfrm>
            <a:off x="619372" y="1399181"/>
            <a:ext cx="5601000" cy="117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메인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1" name="Google Shape;124;g284785a2eaf_4_94">
            <a:extLst>
              <a:ext uri="{FF2B5EF4-FFF2-40B4-BE49-F238E27FC236}">
                <a16:creationId xmlns:a16="http://schemas.microsoft.com/office/drawing/2014/main" id="{BB440A09-406E-447A-8F4E-44C3DE41C2D7}"/>
              </a:ext>
            </a:extLst>
          </p:cNvPr>
          <p:cNvSpPr/>
          <p:nvPr/>
        </p:nvSpPr>
        <p:spPr>
          <a:xfrm>
            <a:off x="1288588" y="2699387"/>
            <a:ext cx="1819264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사진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(1Frame)</a:t>
            </a:r>
          </a:p>
        </p:txBody>
      </p:sp>
      <p:sp>
        <p:nvSpPr>
          <p:cNvPr id="12" name="Google Shape;124;g284785a2eaf_4_94">
            <a:extLst>
              <a:ext uri="{FF2B5EF4-FFF2-40B4-BE49-F238E27FC236}">
                <a16:creationId xmlns:a16="http://schemas.microsoft.com/office/drawing/2014/main" id="{169B538A-CEB6-4EBB-B1EF-B457310C22F0}"/>
              </a:ext>
            </a:extLst>
          </p:cNvPr>
          <p:cNvSpPr/>
          <p:nvPr/>
        </p:nvSpPr>
        <p:spPr>
          <a:xfrm>
            <a:off x="3757223" y="2699387"/>
            <a:ext cx="19362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텍스트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(1Frame)</a:t>
            </a:r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251520" y="912976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082521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314095" y="992081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545670" y="99652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8" name="Google Shape;108;g284785a2eaf_4_94">
            <a:extLst>
              <a:ext uri="{FF2B5EF4-FFF2-40B4-BE49-F238E27FC236}">
                <a16:creationId xmlns:a16="http://schemas.microsoft.com/office/drawing/2014/main" id="{7EDA0EFD-45FD-440F-AE65-EFF9B1C4DCB2}"/>
              </a:ext>
            </a:extLst>
          </p:cNvPr>
          <p:cNvSpPr/>
          <p:nvPr/>
        </p:nvSpPr>
        <p:spPr>
          <a:xfrm>
            <a:off x="251520" y="4318995"/>
            <a:ext cx="6336704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8EDADB69-AD0F-467C-8710-4572A4A07418}"/>
              </a:ext>
            </a:extLst>
          </p:cNvPr>
          <p:cNvSpPr/>
          <p:nvPr/>
        </p:nvSpPr>
        <p:spPr>
          <a:xfrm>
            <a:off x="2507080" y="4402545"/>
            <a:ext cx="182558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Footer (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미정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0" name="Google Shape;119;g284785a2eaf_4_94">
            <a:extLst>
              <a:ext uri="{FF2B5EF4-FFF2-40B4-BE49-F238E27FC236}">
                <a16:creationId xmlns:a16="http://schemas.microsoft.com/office/drawing/2014/main" id="{7F4BCAE1-442E-4738-B4C5-8D5F1A196AF7}"/>
              </a:ext>
            </a:extLst>
          </p:cNvPr>
          <p:cNvSpPr/>
          <p:nvPr/>
        </p:nvSpPr>
        <p:spPr>
          <a:xfrm flipH="1">
            <a:off x="748075" y="1825404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21" name="Google Shape;118;g284785a2eaf_4_94">
            <a:extLst>
              <a:ext uri="{FF2B5EF4-FFF2-40B4-BE49-F238E27FC236}">
                <a16:creationId xmlns:a16="http://schemas.microsoft.com/office/drawing/2014/main" id="{3B2A6C25-E81A-4171-97BE-2C65D9FA8CB6}"/>
              </a:ext>
            </a:extLst>
          </p:cNvPr>
          <p:cNvSpPr/>
          <p:nvPr/>
        </p:nvSpPr>
        <p:spPr>
          <a:xfrm>
            <a:off x="5940152" y="1835204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595436" y="1003164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850" y="1407853"/>
            <a:ext cx="154656" cy="28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6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384400-0295-A70C-3C6B-BF5AAD9AF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000" dirty="0"/>
              <a:t>달력을 누를시 팝업창 등장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달력 초기화면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첫 번째 날짜 클릭시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ko-KR" altLang="en-US" sz="1000" dirty="0"/>
              <a:t> </a:t>
            </a:r>
            <a:r>
              <a:rPr lang="en-US" altLang="ko-KR" sz="1000" dirty="0"/>
              <a:t>Check-in </a:t>
            </a:r>
            <a:r>
              <a:rPr lang="ko-KR" altLang="en-US" sz="1000" dirty="0"/>
              <a:t>날짜로 선택됨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두 번째 날짜 클릭시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 Check-out </a:t>
            </a:r>
            <a:r>
              <a:rPr lang="ko-KR" altLang="en-US" sz="1000" dirty="0"/>
              <a:t>날짜로 선택됨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/>
              <a:t>날짜 선택 </a:t>
            </a:r>
            <a:r>
              <a:rPr lang="ko-KR" altLang="en-US" sz="1000" dirty="0" err="1"/>
              <a:t>완료시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Rooms </a:t>
            </a:r>
            <a:r>
              <a:rPr lang="ko-KR" altLang="en-US" sz="1000" dirty="0"/>
              <a:t>페이지로 이동</a:t>
            </a:r>
            <a:br>
              <a:rPr lang="en-US" altLang="ko-KR" sz="1000" dirty="0"/>
            </a:b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7A062-64FD-029C-0134-03B24D1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Calender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9DC6-633A-4009-8ABB-8DB24232C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251520" y="411511"/>
            <a:ext cx="6336704" cy="45365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3" name="Google Shape;108;g284785a2eaf_4_94">
            <a:extLst>
              <a:ext uri="{FF2B5EF4-FFF2-40B4-BE49-F238E27FC236}">
                <a16:creationId xmlns:a16="http://schemas.microsoft.com/office/drawing/2014/main" id="{7B243477-9618-47DF-8222-4D0EEFF355F4}"/>
              </a:ext>
            </a:extLst>
          </p:cNvPr>
          <p:cNvSpPr/>
          <p:nvPr/>
        </p:nvSpPr>
        <p:spPr>
          <a:xfrm>
            <a:off x="903404" y="772083"/>
            <a:ext cx="5040560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156208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달력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144679" y="852120"/>
            <a:ext cx="666494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방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5124245" y="852120"/>
            <a:ext cx="66649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1119428" y="863644"/>
            <a:ext cx="449551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val -1014">
            <a:extLst>
              <a:ext uri="{FF2B5EF4-FFF2-40B4-BE49-F238E27FC236}">
                <a16:creationId xmlns:a16="http://schemas.microsoft.com/office/drawing/2014/main" id="{DFCB37C6-1537-43FA-ADE1-331D783C4797}"/>
              </a:ext>
            </a:extLst>
          </p:cNvPr>
          <p:cNvSpPr>
            <a:spLocks/>
          </p:cNvSpPr>
          <p:nvPr/>
        </p:nvSpPr>
        <p:spPr bwMode="auto">
          <a:xfrm>
            <a:off x="2846387" y="666972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B5C6A7-4131-40A2-B66D-1AA858112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02" y="3123641"/>
            <a:ext cx="2314286" cy="13464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89C2D-004A-432C-956A-B214589F0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030" y="3123641"/>
            <a:ext cx="2314286" cy="13476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E9F1B8-88F8-4568-A5DC-7C3962E32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31" y="1358365"/>
            <a:ext cx="2526942" cy="1466250"/>
          </a:xfrm>
          <a:prstGeom prst="rect">
            <a:avLst/>
          </a:prstGeom>
        </p:spPr>
      </p:pic>
      <p:sp>
        <p:nvSpPr>
          <p:cNvPr id="39" name="Oval -1014">
            <a:extLst>
              <a:ext uri="{FF2B5EF4-FFF2-40B4-BE49-F238E27FC236}">
                <a16:creationId xmlns:a16="http://schemas.microsoft.com/office/drawing/2014/main" id="{C2F2C994-5A14-491D-894E-A49E8386088C}"/>
              </a:ext>
            </a:extLst>
          </p:cNvPr>
          <p:cNvSpPr>
            <a:spLocks/>
          </p:cNvSpPr>
          <p:nvPr/>
        </p:nvSpPr>
        <p:spPr bwMode="auto">
          <a:xfrm>
            <a:off x="2330462" y="1414342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-1014">
            <a:extLst>
              <a:ext uri="{FF2B5EF4-FFF2-40B4-BE49-F238E27FC236}">
                <a16:creationId xmlns:a16="http://schemas.microsoft.com/office/drawing/2014/main" id="{5FB0FBB7-3A4B-491E-834D-291DB452EFE1}"/>
              </a:ext>
            </a:extLst>
          </p:cNvPr>
          <p:cNvSpPr>
            <a:spLocks/>
          </p:cNvSpPr>
          <p:nvPr/>
        </p:nvSpPr>
        <p:spPr bwMode="auto">
          <a:xfrm>
            <a:off x="3697288" y="3142246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Oval -1014">
            <a:extLst>
              <a:ext uri="{FF2B5EF4-FFF2-40B4-BE49-F238E27FC236}">
                <a16:creationId xmlns:a16="http://schemas.microsoft.com/office/drawing/2014/main" id="{07D280CC-DA3D-48C9-8AFF-2D5F934B37F4}"/>
              </a:ext>
            </a:extLst>
          </p:cNvPr>
          <p:cNvSpPr>
            <a:spLocks/>
          </p:cNvSpPr>
          <p:nvPr/>
        </p:nvSpPr>
        <p:spPr bwMode="auto">
          <a:xfrm>
            <a:off x="912993" y="3165056"/>
            <a:ext cx="250825" cy="250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9pPr>
          </a:lstStyle>
          <a:p>
            <a:pPr algn="ctr"/>
            <a:r>
              <a:rPr kumimoji="0"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528C72C-F637-4EE5-8D7E-DAF961112DFE}"/>
              </a:ext>
            </a:extLst>
          </p:cNvPr>
          <p:cNvCxnSpPr>
            <a:stCxn id="15" idx="2"/>
          </p:cNvCxnSpPr>
          <p:nvPr/>
        </p:nvCxnSpPr>
        <p:spPr>
          <a:xfrm>
            <a:off x="3489455" y="1092120"/>
            <a:ext cx="2425" cy="26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CFCFFFB-2629-4270-849C-96FD7F226BFC}"/>
              </a:ext>
            </a:extLst>
          </p:cNvPr>
          <p:cNvCxnSpPr>
            <a:stCxn id="19" idx="1"/>
            <a:endCxn id="10" idx="0"/>
          </p:cNvCxnSpPr>
          <p:nvPr/>
        </p:nvCxnSpPr>
        <p:spPr>
          <a:xfrm rot="10800000" flipV="1">
            <a:off x="2040245" y="2091489"/>
            <a:ext cx="243986" cy="1032151"/>
          </a:xfrm>
          <a:prstGeom prst="bent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8B85366-6C24-493C-A25C-F5408F43E90F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197388" y="3796844"/>
            <a:ext cx="456642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848514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1857</Words>
  <Application>Microsoft Office PowerPoint</Application>
  <PresentationFormat>화면 슬라이드 쇼(16:9)</PresentationFormat>
  <Paragraphs>689</Paragraphs>
  <Slides>22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Rubik</vt:lpstr>
      <vt:lpstr>SpoqaHanSans</vt:lpstr>
      <vt:lpstr>맑은 고딕</vt:lpstr>
      <vt:lpstr>휴먼모음T</vt:lpstr>
      <vt:lpstr>Arial</vt:lpstr>
      <vt:lpstr>표지</vt:lpstr>
      <vt:lpstr>간지등</vt:lpstr>
      <vt:lpstr>1_디자인 사용자 지정</vt:lpstr>
      <vt:lpstr>3 Team 2nd Mini Project </vt:lpstr>
      <vt:lpstr>Document History</vt:lpstr>
      <vt:lpstr>Index</vt:lpstr>
      <vt:lpstr>1. Webpage Structure</vt:lpstr>
      <vt:lpstr>Header &amp; Footer</vt:lpstr>
      <vt:lpstr>Phase 1, 2, 3</vt:lpstr>
      <vt:lpstr>2. Detail Structure (Menu)</vt:lpstr>
      <vt:lpstr>Main</vt:lpstr>
      <vt:lpstr>Header - Calender</vt:lpstr>
      <vt:lpstr>Header - Rooms</vt:lpstr>
      <vt:lpstr>Header – login</vt:lpstr>
      <vt:lpstr>login (2)</vt:lpstr>
      <vt:lpstr>login (3) : ID &amp; Password</vt:lpstr>
      <vt:lpstr>membership (1)</vt:lpstr>
      <vt:lpstr>membership (2)</vt:lpstr>
      <vt:lpstr>Rooms – detail (1)</vt:lpstr>
      <vt:lpstr>Rooms – detail (2)</vt:lpstr>
      <vt:lpstr>Rooms – detail (1)</vt:lpstr>
      <vt:lpstr>Reservations</vt:lpstr>
      <vt:lpstr>Rooms – detail (1)</vt:lpstr>
      <vt:lpstr>Admin_regervation status</vt:lpstr>
      <vt:lpstr>Admin_member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laon</cp:lastModifiedBy>
  <cp:revision>148</cp:revision>
  <dcterms:created xsi:type="dcterms:W3CDTF">2006-10-05T04:04:58Z</dcterms:created>
  <dcterms:modified xsi:type="dcterms:W3CDTF">2024-01-10T01:27:04Z</dcterms:modified>
</cp:coreProperties>
</file>