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80" autoAdjust="0"/>
  </p:normalViewPr>
  <p:slideViewPr>
    <p:cSldViewPr snapToGrid="0">
      <p:cViewPr varScale="1">
        <p:scale>
          <a:sx n="73" d="100"/>
          <a:sy n="73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91883-DDF0-406B-921F-4E8F102727C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37D9-47EA-48F6-A08D-DD8A72B07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3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상단 차트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파란선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1%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미만을 유지하고 있음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말하면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달러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&lt;-&gt; USDT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바꿀때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이익도 손해도 거의 없다는 의미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낮은 변동성 유지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된다는 것은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안전성이 높은 편을 의미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하단 차트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붉은색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녹색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붉은색은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녹샌은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순프리미엄을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의미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년도에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순프리미엄은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+20%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차례 가량 발생하기도 함 </a:t>
            </a:r>
            <a:b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000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ko-KR" altLang="en-US" sz="1000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돈이 복사가 </a:t>
            </a:r>
            <a:r>
              <a:rPr lang="ko-KR" altLang="en-US" sz="1000" b="0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된다구요</a:t>
            </a:r>
            <a:r>
              <a:rPr lang="en-US" altLang="ko-KR" sz="1000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?!</a:t>
            </a: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반면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-4%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넘지 않으며 넘더라도 일주일을 유지하지 못함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진행되어 불안할 필요가 적음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일주일만 버티면 손해볼 가능성이 급격히 낮아짐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37D9-47EA-48F6-A08D-DD8A72B07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9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FD603-7707-4F33-9E3D-958B5165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F88B9-DA45-4858-B147-1F0B729B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EE98-70DE-4662-A61E-7CDB6D5C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14DF6-DD9F-417B-87BA-03C346A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DF8AF-939F-4CF1-BB7E-DAE87A4C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8B8F-3DB1-4AA3-9BD8-A9D39B5B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6A201-1E33-4BCC-AA14-82CE2588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C152A-115C-4247-B848-D241EF1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80441-0E69-444E-8D0C-F9656EF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EC487-E0A2-427E-B027-C3922F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94A3C-1448-4AB3-958D-67D50BA6A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612F6-519A-40B5-AD36-834DB3E1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87656-396B-47EB-817E-786D1C7A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9BEC-3DF6-454F-949F-ECA15E0D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25220-C37F-455A-9033-8EA71A2B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C296-2E7E-41A0-BF29-04DA52B5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9A7BF-3F05-4D50-87E6-C21445A4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C95F9-8C63-43B5-B5CD-459BBE4E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40F7-2D7F-4686-9B31-551F3082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3BE-1CBD-448F-84D5-DAF7FECE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407B-DD4D-4DA4-8B05-E73C412D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3344B-556A-45AB-83CA-43951784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795B2-F39F-4E42-AC96-89D0FE19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5E45-8B00-4444-9F4E-D6C209C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0DC0E-EFDE-4963-BDCF-0FF4838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869E-91DD-4C1C-96AD-4717F1FA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1A2CE-23D4-4BBF-9B4A-8B427D7E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5AF77-72F2-4C81-BF85-D99AE2F2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111C8-E55C-47D4-A825-2BDA97E4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E6DD5-5E75-473A-B9A4-6EE7843F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84956-D12E-4C24-BD9C-17357A62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4227-C803-4D8F-BE62-C884A59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BB4CC-E936-4222-ACEA-1AA8B848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74137-AC0E-48B9-8AF8-CA1F3774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924E38-C0CC-40E6-B1E6-67506D9A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CEC53-8ECE-436B-95EC-D21101C3D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BF2F1-BE1C-4F41-814F-A01ABC6F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F1EE40-5510-4513-9243-C8BC0509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63F382-0890-4B7A-9356-B715DD07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3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F05B7-6326-4554-9A21-36FBA591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8AEEB-B4A3-4A33-9030-F5318FEF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38D06-4923-4A41-A42E-43DD12C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0D6DA-8015-45DB-8C96-2E74455A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C8636-BBE0-4747-A2C0-AF2F5A3B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90C9B-1D43-425F-886C-262EEEE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97B6-3A56-4572-B8CD-6C11B9C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04D0-35CC-4C45-9DD6-1F8C7469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E2703-B741-4398-A699-A005F151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CEEBA-D762-4BC7-87A9-B8648AF7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9DB86-FA6F-486E-82E0-D79C39F3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C50D-F24F-4CA8-B588-B0CBE120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D9D44-DB1C-4320-ACBF-DC61ABF4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18A10-B7E6-41E4-B1C8-454D2C11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16F7A-FB85-45DF-93C3-3326F247D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ACC40-FED3-4DEC-B522-67138551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4D56A-BB89-4C07-BA37-A55E7A4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764D9-5EF4-4AF9-A7FB-7165ABEF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EA07-89BA-4D55-B29A-98BB4DE9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0BDAD-705C-4BC4-AEC4-6219B639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E7EE3-E4AF-485C-BDA8-D42D0EE2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22AE3-51CC-4851-80E8-E877C54FF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158-1A25-4FF2-B868-8498168C928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DF0D9-B929-4D1B-AC3D-7E750F69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0058B-6786-432A-9FCB-ABC9CC35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2E25-6F36-4A8F-A775-046F0E2D6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E6392-F686-4C7E-ACDF-15CD94749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AFC32-0701-4609-8512-28E0BDB8F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1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254A4C-BF4D-4E02-B3B9-84E6B766F347}"/>
              </a:ext>
            </a:extLst>
          </p:cNvPr>
          <p:cNvSpPr/>
          <p:nvPr/>
        </p:nvSpPr>
        <p:spPr>
          <a:xfrm>
            <a:off x="603212" y="1297775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108;g284785a2eaf_4_94">
            <a:extLst>
              <a:ext uri="{FF2B5EF4-FFF2-40B4-BE49-F238E27FC236}">
                <a16:creationId xmlns:a16="http://schemas.microsoft.com/office/drawing/2014/main" id="{E463EA4D-A7EA-4A84-B6D6-5FCC9D78B638}"/>
              </a:ext>
            </a:extLst>
          </p:cNvPr>
          <p:cNvSpPr/>
          <p:nvPr/>
        </p:nvSpPr>
        <p:spPr>
          <a:xfrm>
            <a:off x="603212" y="1799240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6338351F-1176-4E91-BAD3-CB86EB1ACA5C}"/>
              </a:ext>
            </a:extLst>
          </p:cNvPr>
          <p:cNvSpPr/>
          <p:nvPr/>
        </p:nvSpPr>
        <p:spPr>
          <a:xfrm>
            <a:off x="2505111" y="188305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D03BEE8D-9993-4C5B-8D12-3AB6AF52AB8A}"/>
              </a:ext>
            </a:extLst>
          </p:cNvPr>
          <p:cNvSpPr/>
          <p:nvPr/>
        </p:nvSpPr>
        <p:spPr>
          <a:xfrm>
            <a:off x="3264344" y="189022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8632AEB3-5F07-494D-9BB4-29F91E5FBA02}"/>
              </a:ext>
            </a:extLst>
          </p:cNvPr>
          <p:cNvSpPr/>
          <p:nvPr/>
        </p:nvSpPr>
        <p:spPr>
          <a:xfrm>
            <a:off x="5897361" y="1882790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Rectangle -1018">
            <a:extLst>
              <a:ext uri="{FF2B5EF4-FFF2-40B4-BE49-F238E27FC236}">
                <a16:creationId xmlns:a16="http://schemas.microsoft.com/office/drawing/2014/main" id="{D89FFD50-474F-4EFD-8BA3-3E0601AD1F37}"/>
              </a:ext>
            </a:extLst>
          </p:cNvPr>
          <p:cNvSpPr>
            <a:spLocks/>
          </p:cNvSpPr>
          <p:nvPr/>
        </p:nvSpPr>
        <p:spPr bwMode="auto">
          <a:xfrm>
            <a:off x="947128" y="1889428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5D9577-B4B5-4211-8F66-6B35760F5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3542" y="2294117"/>
            <a:ext cx="154656" cy="2814738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AEAD7981-26D1-4084-948C-99CC80D9DCC2}"/>
              </a:ext>
            </a:extLst>
          </p:cNvPr>
          <p:cNvSpPr/>
          <p:nvPr/>
        </p:nvSpPr>
        <p:spPr>
          <a:xfrm>
            <a:off x="4023576" y="1882790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D1205D15-5357-4456-854F-CBEBC17FC12F}"/>
              </a:ext>
            </a:extLst>
          </p:cNvPr>
          <p:cNvSpPr/>
          <p:nvPr/>
        </p:nvSpPr>
        <p:spPr>
          <a:xfrm>
            <a:off x="5161639" y="1882790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051C1B-4FA9-4B7D-8697-DF895C76E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5" y="2454718"/>
            <a:ext cx="5173738" cy="2299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9BED6C-E927-4BBF-AC6C-91281E21A3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42" y="2881950"/>
            <a:ext cx="4579207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9EEC59-0BF0-431F-BEE4-F0B73ADBC705}"/>
              </a:ext>
            </a:extLst>
          </p:cNvPr>
          <p:cNvSpPr/>
          <p:nvPr/>
        </p:nvSpPr>
        <p:spPr>
          <a:xfrm>
            <a:off x="589144" y="1297776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800" dirty="0"/>
          </a:p>
        </p:txBody>
      </p:sp>
      <p:sp>
        <p:nvSpPr>
          <p:cNvPr id="3" name="Google Shape;108;g284785a2eaf_4_94">
            <a:extLst>
              <a:ext uri="{FF2B5EF4-FFF2-40B4-BE49-F238E27FC236}">
                <a16:creationId xmlns:a16="http://schemas.microsoft.com/office/drawing/2014/main" id="{A76CFAF8-32EA-4DDA-A42E-1410DC9BAB24}"/>
              </a:ext>
            </a:extLst>
          </p:cNvPr>
          <p:cNvSpPr/>
          <p:nvPr/>
        </p:nvSpPr>
        <p:spPr>
          <a:xfrm>
            <a:off x="589144" y="1799241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E8731036-29E0-4E8C-8444-D9C4D590AAAE}"/>
              </a:ext>
            </a:extLst>
          </p:cNvPr>
          <p:cNvSpPr/>
          <p:nvPr/>
        </p:nvSpPr>
        <p:spPr>
          <a:xfrm>
            <a:off x="2491043" y="188305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1EA96741-4F5B-4AA6-8143-1D6ED381CC31}"/>
              </a:ext>
            </a:extLst>
          </p:cNvPr>
          <p:cNvSpPr/>
          <p:nvPr/>
        </p:nvSpPr>
        <p:spPr>
          <a:xfrm>
            <a:off x="3250276" y="1890230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EC1B0CD4-0766-4724-BD7B-73C319840686}"/>
              </a:ext>
            </a:extLst>
          </p:cNvPr>
          <p:cNvSpPr/>
          <p:nvPr/>
        </p:nvSpPr>
        <p:spPr>
          <a:xfrm>
            <a:off x="5883293" y="1882791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Rectangle -1018">
            <a:extLst>
              <a:ext uri="{FF2B5EF4-FFF2-40B4-BE49-F238E27FC236}">
                <a16:creationId xmlns:a16="http://schemas.microsoft.com/office/drawing/2014/main" id="{FBB95F28-B0F3-460C-B945-6C6D8FE30B31}"/>
              </a:ext>
            </a:extLst>
          </p:cNvPr>
          <p:cNvSpPr>
            <a:spLocks/>
          </p:cNvSpPr>
          <p:nvPr/>
        </p:nvSpPr>
        <p:spPr bwMode="auto">
          <a:xfrm>
            <a:off x="933060" y="1889429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90BCA3-CC51-4C72-B1AD-40EAFC5F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9474" y="2294118"/>
            <a:ext cx="154656" cy="2814738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E5860E7C-0B34-4ED4-8EBF-FF3D4FD790C5}"/>
              </a:ext>
            </a:extLst>
          </p:cNvPr>
          <p:cNvSpPr/>
          <p:nvPr/>
        </p:nvSpPr>
        <p:spPr>
          <a:xfrm>
            <a:off x="4009508" y="1882791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24C120A8-7D18-4533-B3AE-08C8793CB6B5}"/>
              </a:ext>
            </a:extLst>
          </p:cNvPr>
          <p:cNvSpPr/>
          <p:nvPr/>
        </p:nvSpPr>
        <p:spPr>
          <a:xfrm>
            <a:off x="5147571" y="1882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CA677B5-BE6D-4A7B-B42E-89CF6045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2" y="3135377"/>
            <a:ext cx="2327233" cy="9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30232E-982B-4193-A55B-D742EB3E4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51" y="3098833"/>
            <a:ext cx="3384707" cy="23547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94879E-D51A-465F-9A30-029A72DDEE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04" y="2232349"/>
            <a:ext cx="4932040" cy="8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025D38-AEBA-440D-980D-A64B2DD9A004}"/>
              </a:ext>
            </a:extLst>
          </p:cNvPr>
          <p:cNvSpPr/>
          <p:nvPr/>
        </p:nvSpPr>
        <p:spPr>
          <a:xfrm>
            <a:off x="940837" y="1283708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08;g284785a2eaf_4_94">
            <a:extLst>
              <a:ext uri="{FF2B5EF4-FFF2-40B4-BE49-F238E27FC236}">
                <a16:creationId xmlns:a16="http://schemas.microsoft.com/office/drawing/2014/main" id="{6D259804-3AE2-46E3-86D8-61D174AE61E0}"/>
              </a:ext>
            </a:extLst>
          </p:cNvPr>
          <p:cNvSpPr/>
          <p:nvPr/>
        </p:nvSpPr>
        <p:spPr>
          <a:xfrm>
            <a:off x="940837" y="1785173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AEF03B2A-5667-4C1D-9F5B-1D56B82E43C7}"/>
              </a:ext>
            </a:extLst>
          </p:cNvPr>
          <p:cNvSpPr/>
          <p:nvPr/>
        </p:nvSpPr>
        <p:spPr>
          <a:xfrm>
            <a:off x="2842736" y="186898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63547638-9BAC-447B-BD6F-AAF88BCC6F74}"/>
              </a:ext>
            </a:extLst>
          </p:cNvPr>
          <p:cNvSpPr/>
          <p:nvPr/>
        </p:nvSpPr>
        <p:spPr>
          <a:xfrm>
            <a:off x="3601969" y="1876162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Google Shape;297;g284785a2eaf_0_107">
            <a:extLst>
              <a:ext uri="{FF2B5EF4-FFF2-40B4-BE49-F238E27FC236}">
                <a16:creationId xmlns:a16="http://schemas.microsoft.com/office/drawing/2014/main" id="{E6291654-F458-42B7-83B8-B959599AA729}"/>
              </a:ext>
            </a:extLst>
          </p:cNvPr>
          <p:cNvSpPr/>
          <p:nvPr/>
        </p:nvSpPr>
        <p:spPr>
          <a:xfrm>
            <a:off x="6234986" y="1868723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Rectangle -1018">
            <a:extLst>
              <a:ext uri="{FF2B5EF4-FFF2-40B4-BE49-F238E27FC236}">
                <a16:creationId xmlns:a16="http://schemas.microsoft.com/office/drawing/2014/main" id="{07F8B21D-4657-4C2B-A1BE-424B978A64CB}"/>
              </a:ext>
            </a:extLst>
          </p:cNvPr>
          <p:cNvSpPr>
            <a:spLocks/>
          </p:cNvSpPr>
          <p:nvPr/>
        </p:nvSpPr>
        <p:spPr bwMode="auto">
          <a:xfrm>
            <a:off x="1284753" y="187536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CF64BE-3EA8-4C32-AF06-720DB8F89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167" y="2280050"/>
            <a:ext cx="154656" cy="2814738"/>
          </a:xfrm>
          <a:prstGeom prst="rect">
            <a:avLst/>
          </a:prstGeom>
        </p:spPr>
      </p:pic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EE966827-E253-4039-977E-6F71E02DEC73}"/>
              </a:ext>
            </a:extLst>
          </p:cNvPr>
          <p:cNvSpPr/>
          <p:nvPr/>
        </p:nvSpPr>
        <p:spPr>
          <a:xfrm>
            <a:off x="4361201" y="1868723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49C19BCE-0D56-4805-BB5A-7AC6F67A02B5}"/>
              </a:ext>
            </a:extLst>
          </p:cNvPr>
          <p:cNvSpPr/>
          <p:nvPr/>
        </p:nvSpPr>
        <p:spPr>
          <a:xfrm>
            <a:off x="5499264" y="1868723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BBFEDC-6441-425E-823B-BF01E6DE0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01" y="2492105"/>
            <a:ext cx="2520944" cy="28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0E36-4E7C-4FD4-ADAE-8007A2D1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목표 및 수익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858D9-3125-43E6-9A7F-E514598D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968" y="4751705"/>
            <a:ext cx="6490063" cy="132556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주요 전략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(Main Strategy)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거래소간의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수익창출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</a:rPr>
              <a:t>이를 정확히는 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</a:rPr>
              <a:t>(Arbitrage),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</a:rPr>
              <a:t>차익거래라고 표현함</a:t>
            </a: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</p:spTree>
    <p:extLst>
      <p:ext uri="{BB962C8B-B14F-4D97-AF65-F5344CB8AC3E}">
        <p14:creationId xmlns:p14="http://schemas.microsoft.com/office/powerpoint/2010/main" val="3154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D59291-A48D-46DA-A5CA-43B7ADE8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" y="1027906"/>
            <a:ext cx="5769115" cy="54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3BA87A-63CC-4BF5-BA5D-1EAE711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거래종목의 최근 동향</a:t>
            </a: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16553-83E7-4F64-A2E3-C10151E2045A}"/>
              </a:ext>
            </a:extLst>
          </p:cNvPr>
          <p:cNvSpPr txBox="1"/>
          <p:nvPr/>
        </p:nvSpPr>
        <p:spPr>
          <a:xfrm>
            <a:off x="7546070" y="2967335"/>
            <a:ext cx="3944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년이상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순 프리미엄이 발생할 확률이 상당히 높은 편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A389C-5AC5-446E-9BBE-03F03DBC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제반사항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E4F7F-C3BA-4870-A4C2-F90C90E5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종목중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E07BFF-FF2B-4BE9-9D83-44D4D61A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2386086"/>
            <a:ext cx="40100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ABDE8-5B0B-4EC5-9996-000FCC6DAF50}"/>
              </a:ext>
            </a:extLst>
          </p:cNvPr>
          <p:cNvSpPr txBox="1"/>
          <p:nvPr/>
        </p:nvSpPr>
        <p:spPr>
          <a:xfrm>
            <a:off x="838200" y="4001294"/>
            <a:ext cx="60983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 : 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구매 시기의 환율로 인한 이익 및 손실 가능성 존재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마이너스 프리미엄의 발생 가능성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역프리미엄을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유지하는 기간은 일주일 이하로 손해볼 확률은 낮으며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순프리미엄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 가능성이 상당히 높아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이익볼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확률이 높은 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5400F-E25B-4462-9BD2-465791292DA8}"/>
              </a:ext>
            </a:extLst>
          </p:cNvPr>
          <p:cNvSpPr txBox="1"/>
          <p:nvPr/>
        </p:nvSpPr>
        <p:spPr>
          <a:xfrm>
            <a:off x="6093656" y="3968509"/>
            <a:ext cx="609834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장점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Risk, Low Return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안전 투자형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낮은 거래 횟수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거래 체결 시간의 긴급성이 요구되지 않음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슬리피지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발생이 매우 낮은 편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종목인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암호화폐 시장의 기축통화 역할을 수행하며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높은 수요로 인해 매년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발행량이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증가하는 높은 안전성을 보임</a:t>
            </a:r>
            <a:b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단점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Tether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발행처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불안정성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미국의 암호화폐 산업 규제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영역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미규정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상태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(Commodity) vs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증권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(Security))</a:t>
            </a:r>
          </a:p>
        </p:txBody>
      </p:sp>
    </p:spTree>
    <p:extLst>
      <p:ext uri="{BB962C8B-B14F-4D97-AF65-F5344CB8AC3E}">
        <p14:creationId xmlns:p14="http://schemas.microsoft.com/office/powerpoint/2010/main" val="15592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E9829-AEE9-4D93-978A-FD771579D86D}"/>
              </a:ext>
            </a:extLst>
          </p:cNvPr>
          <p:cNvSpPr/>
          <p:nvPr/>
        </p:nvSpPr>
        <p:spPr>
          <a:xfrm>
            <a:off x="740550" y="1396249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117;g284785a2eaf_4_94">
            <a:extLst>
              <a:ext uri="{FF2B5EF4-FFF2-40B4-BE49-F238E27FC236}">
                <a16:creationId xmlns:a16="http://schemas.microsoft.com/office/drawing/2014/main" id="{B0153474-57F6-4120-AC86-10063790EBB4}"/>
              </a:ext>
            </a:extLst>
          </p:cNvPr>
          <p:cNvSpPr/>
          <p:nvPr/>
        </p:nvSpPr>
        <p:spPr>
          <a:xfrm>
            <a:off x="1228482" y="2846178"/>
            <a:ext cx="556074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" name="Google Shape;124;g284785a2eaf_4_94">
            <a:extLst>
              <a:ext uri="{FF2B5EF4-FFF2-40B4-BE49-F238E27FC236}">
                <a16:creationId xmlns:a16="http://schemas.microsoft.com/office/drawing/2014/main" id="{98491E5E-5B66-482D-AFD3-4B0CEC34CF97}"/>
              </a:ext>
            </a:extLst>
          </p:cNvPr>
          <p:cNvSpPr/>
          <p:nvPr/>
        </p:nvSpPr>
        <p:spPr>
          <a:xfrm>
            <a:off x="2502530" y="4147608"/>
            <a:ext cx="1656303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5" name="Google Shape;124;g284785a2eaf_4_94">
            <a:extLst>
              <a:ext uri="{FF2B5EF4-FFF2-40B4-BE49-F238E27FC236}">
                <a16:creationId xmlns:a16="http://schemas.microsoft.com/office/drawing/2014/main" id="{02AD6A84-3685-4CC6-8D67-5FE265325D1F}"/>
              </a:ext>
            </a:extLst>
          </p:cNvPr>
          <p:cNvSpPr/>
          <p:nvPr/>
        </p:nvSpPr>
        <p:spPr>
          <a:xfrm>
            <a:off x="4285563" y="4156892"/>
            <a:ext cx="1762765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텍스트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6" name="Google Shape;108;g284785a2eaf_4_94">
            <a:extLst>
              <a:ext uri="{FF2B5EF4-FFF2-40B4-BE49-F238E27FC236}">
                <a16:creationId xmlns:a16="http://schemas.microsoft.com/office/drawing/2014/main" id="{AA0E39CA-DB58-4002-8B89-562E1CB3B09C}"/>
              </a:ext>
            </a:extLst>
          </p:cNvPr>
          <p:cNvSpPr/>
          <p:nvPr/>
        </p:nvSpPr>
        <p:spPr>
          <a:xfrm>
            <a:off x="884566" y="1897714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B7EBD7AC-B83A-4E66-A9D4-A609BD90912B}"/>
              </a:ext>
            </a:extLst>
          </p:cNvPr>
          <p:cNvSpPr/>
          <p:nvPr/>
        </p:nvSpPr>
        <p:spPr>
          <a:xfrm>
            <a:off x="3190325" y="198152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Google Shape;297;g284785a2eaf_0_107">
            <a:extLst>
              <a:ext uri="{FF2B5EF4-FFF2-40B4-BE49-F238E27FC236}">
                <a16:creationId xmlns:a16="http://schemas.microsoft.com/office/drawing/2014/main" id="{6F1F07D9-1686-439C-8670-3418F76FD264}"/>
              </a:ext>
            </a:extLst>
          </p:cNvPr>
          <p:cNvSpPr/>
          <p:nvPr/>
        </p:nvSpPr>
        <p:spPr>
          <a:xfrm>
            <a:off x="3949558" y="1988703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186676C6-AF25-4E66-AE9D-47F992F7FA23}"/>
              </a:ext>
            </a:extLst>
          </p:cNvPr>
          <p:cNvSpPr/>
          <p:nvPr/>
        </p:nvSpPr>
        <p:spPr>
          <a:xfrm>
            <a:off x="6178715" y="1981264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108;g284785a2eaf_4_94">
            <a:extLst>
              <a:ext uri="{FF2B5EF4-FFF2-40B4-BE49-F238E27FC236}">
                <a16:creationId xmlns:a16="http://schemas.microsoft.com/office/drawing/2014/main" id="{6D5DC09B-A997-415A-82C2-F0379085841F}"/>
              </a:ext>
            </a:extLst>
          </p:cNvPr>
          <p:cNvSpPr/>
          <p:nvPr/>
        </p:nvSpPr>
        <p:spPr>
          <a:xfrm>
            <a:off x="884566" y="5303733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669CF16C-CB12-4193-B8B4-C337DAC8A733}"/>
              </a:ext>
            </a:extLst>
          </p:cNvPr>
          <p:cNvSpPr/>
          <p:nvPr/>
        </p:nvSpPr>
        <p:spPr>
          <a:xfrm>
            <a:off x="3140126" y="5387283"/>
            <a:ext cx="182558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Rectangle -1018">
            <a:extLst>
              <a:ext uri="{FF2B5EF4-FFF2-40B4-BE49-F238E27FC236}">
                <a16:creationId xmlns:a16="http://schemas.microsoft.com/office/drawing/2014/main" id="{28C1D34A-6678-4E31-8268-32D13ECDDEFD}"/>
              </a:ext>
            </a:extLst>
          </p:cNvPr>
          <p:cNvSpPr>
            <a:spLocks/>
          </p:cNvSpPr>
          <p:nvPr/>
        </p:nvSpPr>
        <p:spPr bwMode="auto">
          <a:xfrm>
            <a:off x="1228482" y="1987902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6DEC53-A82C-4DAB-9D67-97AB7B8A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4896" y="2392591"/>
            <a:ext cx="154656" cy="2814738"/>
          </a:xfrm>
          <a:prstGeom prst="rect">
            <a:avLst/>
          </a:prstGeom>
        </p:spPr>
      </p:pic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913FF208-FF1B-4F6A-BAAD-15D01B435AF8}"/>
              </a:ext>
            </a:extLst>
          </p:cNvPr>
          <p:cNvSpPr/>
          <p:nvPr/>
        </p:nvSpPr>
        <p:spPr>
          <a:xfrm>
            <a:off x="4708790" y="1981264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CFD65B4-875E-47A8-929C-EF0E6AA5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55" y="2896679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D9F63C-3012-4D5F-B96C-CED681B10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0" y="2346828"/>
            <a:ext cx="1936201" cy="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7754C4-812F-48A8-993E-E245E35A89CA}"/>
              </a:ext>
            </a:extLst>
          </p:cNvPr>
          <p:cNvSpPr/>
          <p:nvPr/>
        </p:nvSpPr>
        <p:spPr>
          <a:xfrm>
            <a:off x="613941" y="1213370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108;g284785a2eaf_4_94">
            <a:extLst>
              <a:ext uri="{FF2B5EF4-FFF2-40B4-BE49-F238E27FC236}">
                <a16:creationId xmlns:a16="http://schemas.microsoft.com/office/drawing/2014/main" id="{5428A1AE-359A-48C0-B8E3-3A0C2D45484D}"/>
              </a:ext>
            </a:extLst>
          </p:cNvPr>
          <p:cNvSpPr/>
          <p:nvPr/>
        </p:nvSpPr>
        <p:spPr>
          <a:xfrm>
            <a:off x="757957" y="171483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A7E0FF38-0AF5-4720-8FF1-128C6A5A5C7C}"/>
              </a:ext>
            </a:extLst>
          </p:cNvPr>
          <p:cNvSpPr/>
          <p:nvPr/>
        </p:nvSpPr>
        <p:spPr>
          <a:xfrm>
            <a:off x="2698952" y="1798650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63DE495-E23B-4384-9F2C-AC71EE73AE72}"/>
              </a:ext>
            </a:extLst>
          </p:cNvPr>
          <p:cNvSpPr/>
          <p:nvPr/>
        </p:nvSpPr>
        <p:spPr>
          <a:xfrm>
            <a:off x="3458185" y="1805824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623F414B-5939-46A6-9823-C23438AD2AF7}"/>
              </a:ext>
            </a:extLst>
          </p:cNvPr>
          <p:cNvSpPr/>
          <p:nvPr/>
        </p:nvSpPr>
        <p:spPr>
          <a:xfrm>
            <a:off x="6052106" y="1798385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7FA9180F-0CA9-4856-9788-8123DA1E970B}"/>
              </a:ext>
            </a:extLst>
          </p:cNvPr>
          <p:cNvSpPr/>
          <p:nvPr/>
        </p:nvSpPr>
        <p:spPr>
          <a:xfrm>
            <a:off x="717471" y="5421254"/>
            <a:ext cx="6190816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Rectangle -1018">
            <a:extLst>
              <a:ext uri="{FF2B5EF4-FFF2-40B4-BE49-F238E27FC236}">
                <a16:creationId xmlns:a16="http://schemas.microsoft.com/office/drawing/2014/main" id="{DAFA941A-7161-46D0-8079-4A9F655B7E0B}"/>
              </a:ext>
            </a:extLst>
          </p:cNvPr>
          <p:cNvSpPr>
            <a:spLocks/>
          </p:cNvSpPr>
          <p:nvPr/>
        </p:nvSpPr>
        <p:spPr bwMode="auto">
          <a:xfrm>
            <a:off x="1101873" y="1805023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880DA9-E6A4-400A-ADA8-9229EC91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287" y="2209712"/>
            <a:ext cx="154656" cy="2814738"/>
          </a:xfrm>
          <a:prstGeom prst="rect">
            <a:avLst/>
          </a:prstGeom>
        </p:spPr>
      </p:pic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070AC0A1-63A6-48A0-9E6E-2B14546306E1}"/>
              </a:ext>
            </a:extLst>
          </p:cNvPr>
          <p:cNvSpPr/>
          <p:nvPr/>
        </p:nvSpPr>
        <p:spPr>
          <a:xfrm>
            <a:off x="4217417" y="1798385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C0863FFC-47E1-42CA-B7E6-D616F5FB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1" y="2674315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CBA93A-1935-4D7F-8C61-CA5407826D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93" y="2144860"/>
            <a:ext cx="1936201" cy="458165"/>
          </a:xfrm>
          <a:prstGeom prst="rect">
            <a:avLst/>
          </a:prstGeom>
        </p:spPr>
      </p:pic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053424A6-32E0-49E5-8087-6349DC880518}"/>
              </a:ext>
            </a:extLst>
          </p:cNvPr>
          <p:cNvSpPr/>
          <p:nvPr/>
        </p:nvSpPr>
        <p:spPr>
          <a:xfrm>
            <a:off x="5316384" y="179838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BBEC9A-3B19-4737-B527-BA8A53E609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1" y="3782600"/>
            <a:ext cx="1936200" cy="11364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149A30-CB81-44DB-93AE-AC95CB495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79" y="2620694"/>
            <a:ext cx="4060520" cy="23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ED74BB-BC43-4986-A4BE-2E4642776EFA}"/>
              </a:ext>
            </a:extLst>
          </p:cNvPr>
          <p:cNvSpPr/>
          <p:nvPr/>
        </p:nvSpPr>
        <p:spPr>
          <a:xfrm>
            <a:off x="743890" y="1339979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08;g284785a2eaf_4_94">
            <a:extLst>
              <a:ext uri="{FF2B5EF4-FFF2-40B4-BE49-F238E27FC236}">
                <a16:creationId xmlns:a16="http://schemas.microsoft.com/office/drawing/2014/main" id="{E49F9E92-0AE0-4041-BA58-21B50169ACB9}"/>
              </a:ext>
            </a:extLst>
          </p:cNvPr>
          <p:cNvSpPr/>
          <p:nvPr/>
        </p:nvSpPr>
        <p:spPr>
          <a:xfrm>
            <a:off x="743890" y="1841444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8BF728C5-566D-4629-B376-DB0BF8EA6823}"/>
              </a:ext>
            </a:extLst>
          </p:cNvPr>
          <p:cNvSpPr/>
          <p:nvPr/>
        </p:nvSpPr>
        <p:spPr>
          <a:xfrm>
            <a:off x="2645789" y="19252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2BB10DA9-8CDA-4494-90B6-1CED0E747FA6}"/>
              </a:ext>
            </a:extLst>
          </p:cNvPr>
          <p:cNvSpPr/>
          <p:nvPr/>
        </p:nvSpPr>
        <p:spPr>
          <a:xfrm>
            <a:off x="3405022" y="1932433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Google Shape;297;g284785a2eaf_0_107">
            <a:extLst>
              <a:ext uri="{FF2B5EF4-FFF2-40B4-BE49-F238E27FC236}">
                <a16:creationId xmlns:a16="http://schemas.microsoft.com/office/drawing/2014/main" id="{36AEADB9-4D7B-43B4-BA06-7E8CA646FF97}"/>
              </a:ext>
            </a:extLst>
          </p:cNvPr>
          <p:cNvSpPr/>
          <p:nvPr/>
        </p:nvSpPr>
        <p:spPr>
          <a:xfrm>
            <a:off x="6038039" y="1924994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Rectangle -1018">
            <a:extLst>
              <a:ext uri="{FF2B5EF4-FFF2-40B4-BE49-F238E27FC236}">
                <a16:creationId xmlns:a16="http://schemas.microsoft.com/office/drawing/2014/main" id="{52E95CCD-A727-479C-92D6-3C7994ED09E7}"/>
              </a:ext>
            </a:extLst>
          </p:cNvPr>
          <p:cNvSpPr>
            <a:spLocks/>
          </p:cNvSpPr>
          <p:nvPr/>
        </p:nvSpPr>
        <p:spPr bwMode="auto">
          <a:xfrm>
            <a:off x="1087806" y="1931632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4C3734-DEA0-450B-BD1E-D3600FFE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4220" y="2336321"/>
            <a:ext cx="154656" cy="2814738"/>
          </a:xfrm>
          <a:prstGeom prst="rect">
            <a:avLst/>
          </a:prstGeom>
        </p:spPr>
      </p:pic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F7D76AE8-9073-4479-A425-6C387594431F}"/>
              </a:ext>
            </a:extLst>
          </p:cNvPr>
          <p:cNvSpPr/>
          <p:nvPr/>
        </p:nvSpPr>
        <p:spPr>
          <a:xfrm>
            <a:off x="4164254" y="1924994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6B006B9F-08D1-46AA-BEF1-541DE6C73CF1}"/>
              </a:ext>
            </a:extLst>
          </p:cNvPr>
          <p:cNvSpPr/>
          <p:nvPr/>
        </p:nvSpPr>
        <p:spPr>
          <a:xfrm>
            <a:off x="5302317" y="1924994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241FAD-0C8A-47F9-9007-0F2844B84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4" y="2462209"/>
            <a:ext cx="5338903" cy="3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30E566-CAFF-4E38-BE0F-6541D75F4B18}"/>
              </a:ext>
            </a:extLst>
          </p:cNvPr>
          <p:cNvSpPr txBox="1">
            <a:spLocks/>
          </p:cNvSpPr>
          <p:nvPr/>
        </p:nvSpPr>
        <p:spPr>
          <a:xfrm>
            <a:off x="7340490" y="1440121"/>
            <a:ext cx="2267744" cy="4464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(</a:t>
            </a:r>
            <a:r>
              <a:rPr lang="ko-KR" altLang="en-US"/>
              <a:t>미구현</a:t>
            </a:r>
            <a:r>
              <a:rPr lang="en-US" altLang="ko-KR"/>
              <a:t>)</a:t>
            </a:r>
          </a:p>
          <a:p>
            <a:r>
              <a:rPr lang="en-US" altLang="ko-KR"/>
              <a:t>Admin </a:t>
            </a:r>
            <a:r>
              <a:rPr lang="ko-KR" altLang="en-US"/>
              <a:t>접속시</a:t>
            </a:r>
            <a:r>
              <a:rPr lang="en-US" altLang="ko-KR"/>
              <a:t>,</a:t>
            </a:r>
            <a:r>
              <a:rPr lang="ko-KR" altLang="en-US"/>
              <a:t> </a:t>
            </a:r>
            <a:br>
              <a:rPr lang="en-US" altLang="ko-KR"/>
            </a:br>
            <a:r>
              <a:rPr lang="ko-KR" altLang="en-US"/>
              <a:t>글 작성 버튼이 등장할 예정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A4992-6298-4AFC-A30C-40537EC9053B}"/>
              </a:ext>
            </a:extLst>
          </p:cNvPr>
          <p:cNvSpPr/>
          <p:nvPr/>
        </p:nvSpPr>
        <p:spPr>
          <a:xfrm>
            <a:off x="480676" y="1264893"/>
            <a:ext cx="9144000" cy="46397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Google Shape;108;g284785a2eaf_4_94">
            <a:extLst>
              <a:ext uri="{FF2B5EF4-FFF2-40B4-BE49-F238E27FC236}">
                <a16:creationId xmlns:a16="http://schemas.microsoft.com/office/drawing/2014/main" id="{27C5E1FA-69D0-464C-A9C1-58E36F4A9B40}"/>
              </a:ext>
            </a:extLst>
          </p:cNvPr>
          <p:cNvSpPr/>
          <p:nvPr/>
        </p:nvSpPr>
        <p:spPr>
          <a:xfrm>
            <a:off x="1579850" y="1353418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CE97E5BB-FAD3-44FE-A72C-B795718BDCDE}"/>
              </a:ext>
            </a:extLst>
          </p:cNvPr>
          <p:cNvSpPr/>
          <p:nvPr/>
        </p:nvSpPr>
        <p:spPr>
          <a:xfrm>
            <a:off x="3481749" y="1437233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BCAF09FB-FB64-431C-96F3-A803590B758C}"/>
              </a:ext>
            </a:extLst>
          </p:cNvPr>
          <p:cNvSpPr/>
          <p:nvPr/>
        </p:nvSpPr>
        <p:spPr>
          <a:xfrm>
            <a:off x="4240982" y="144440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11357BD2-07D2-4274-9879-23D834A741CA}"/>
              </a:ext>
            </a:extLst>
          </p:cNvPr>
          <p:cNvSpPr/>
          <p:nvPr/>
        </p:nvSpPr>
        <p:spPr>
          <a:xfrm>
            <a:off x="6873999" y="143696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Rectangle -1018">
            <a:extLst>
              <a:ext uri="{FF2B5EF4-FFF2-40B4-BE49-F238E27FC236}">
                <a16:creationId xmlns:a16="http://schemas.microsoft.com/office/drawing/2014/main" id="{A89C8B8A-6A6D-4E6C-B092-2835D645F061}"/>
              </a:ext>
            </a:extLst>
          </p:cNvPr>
          <p:cNvSpPr>
            <a:spLocks/>
          </p:cNvSpPr>
          <p:nvPr/>
        </p:nvSpPr>
        <p:spPr bwMode="auto">
          <a:xfrm>
            <a:off x="1923766" y="1443606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5684AA18-128A-4840-B783-A5590C324148}"/>
              </a:ext>
            </a:extLst>
          </p:cNvPr>
          <p:cNvSpPr/>
          <p:nvPr/>
        </p:nvSpPr>
        <p:spPr>
          <a:xfrm>
            <a:off x="5000214" y="1436968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1883612-CF46-485A-ACFD-FAF5EE440A03}"/>
              </a:ext>
            </a:extLst>
          </p:cNvPr>
          <p:cNvSpPr/>
          <p:nvPr/>
        </p:nvSpPr>
        <p:spPr>
          <a:xfrm>
            <a:off x="6138277" y="143696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BBF6A9-2EC1-4289-8DE2-35EE067A0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19786"/>
            <a:ext cx="9144000" cy="32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A09CB9-1325-4995-B74F-A025BC4DFE9C}"/>
              </a:ext>
            </a:extLst>
          </p:cNvPr>
          <p:cNvSpPr txBox="1">
            <a:spLocks/>
          </p:cNvSpPr>
          <p:nvPr/>
        </p:nvSpPr>
        <p:spPr>
          <a:xfrm>
            <a:off x="7298287" y="1411986"/>
            <a:ext cx="2267744" cy="4464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(</a:t>
            </a:r>
            <a:r>
              <a:rPr lang="ko-KR" altLang="en-US"/>
              <a:t>미구현</a:t>
            </a:r>
            <a:r>
              <a:rPr lang="en-US" altLang="ko-KR"/>
              <a:t>)</a:t>
            </a:r>
          </a:p>
          <a:p>
            <a:r>
              <a:rPr lang="en-US" altLang="ko-KR"/>
              <a:t>Admin </a:t>
            </a:r>
            <a:r>
              <a:rPr lang="ko-KR" altLang="en-US"/>
              <a:t>접속시</a:t>
            </a:r>
            <a:r>
              <a:rPr lang="en-US" altLang="ko-KR"/>
              <a:t>,</a:t>
            </a:r>
            <a:r>
              <a:rPr lang="ko-KR" altLang="en-US"/>
              <a:t> </a:t>
            </a:r>
            <a:br>
              <a:rPr lang="en-US" altLang="ko-KR"/>
            </a:br>
            <a:r>
              <a:rPr lang="ko-KR" altLang="en-US"/>
              <a:t>글 작성 버튼이 등장할 예정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DA4F68-32F6-4C38-9D5D-BA2ED45FD83A}"/>
              </a:ext>
            </a:extLst>
          </p:cNvPr>
          <p:cNvSpPr/>
          <p:nvPr/>
        </p:nvSpPr>
        <p:spPr>
          <a:xfrm>
            <a:off x="438473" y="1236758"/>
            <a:ext cx="9144000" cy="46397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Google Shape;108;g284785a2eaf_4_94">
            <a:extLst>
              <a:ext uri="{FF2B5EF4-FFF2-40B4-BE49-F238E27FC236}">
                <a16:creationId xmlns:a16="http://schemas.microsoft.com/office/drawing/2014/main" id="{F4F02FA1-20B5-439C-8559-1CEE76C41071}"/>
              </a:ext>
            </a:extLst>
          </p:cNvPr>
          <p:cNvSpPr/>
          <p:nvPr/>
        </p:nvSpPr>
        <p:spPr>
          <a:xfrm>
            <a:off x="1537647" y="1325283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9F9EBE12-878E-41C1-9B71-A3DAC658089E}"/>
              </a:ext>
            </a:extLst>
          </p:cNvPr>
          <p:cNvSpPr/>
          <p:nvPr/>
        </p:nvSpPr>
        <p:spPr>
          <a:xfrm>
            <a:off x="3439546" y="140909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9A70169C-0E73-457A-BAD8-A980EA6E268D}"/>
              </a:ext>
            </a:extLst>
          </p:cNvPr>
          <p:cNvSpPr/>
          <p:nvPr/>
        </p:nvSpPr>
        <p:spPr>
          <a:xfrm>
            <a:off x="4198779" y="1416272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34E0E10B-DD9E-46D8-BC55-80F7B70505FB}"/>
              </a:ext>
            </a:extLst>
          </p:cNvPr>
          <p:cNvSpPr/>
          <p:nvPr/>
        </p:nvSpPr>
        <p:spPr>
          <a:xfrm>
            <a:off x="6831796" y="1408833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8" name="Rectangle -1018">
            <a:extLst>
              <a:ext uri="{FF2B5EF4-FFF2-40B4-BE49-F238E27FC236}">
                <a16:creationId xmlns:a16="http://schemas.microsoft.com/office/drawing/2014/main" id="{7D86ADBB-2993-4774-B457-D2467BD417E9}"/>
              </a:ext>
            </a:extLst>
          </p:cNvPr>
          <p:cNvSpPr>
            <a:spLocks/>
          </p:cNvSpPr>
          <p:nvPr/>
        </p:nvSpPr>
        <p:spPr bwMode="auto">
          <a:xfrm>
            <a:off x="1881563" y="141547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79E766-181C-4340-99D9-E0741D70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3881" y="2086626"/>
            <a:ext cx="154656" cy="2814738"/>
          </a:xfrm>
          <a:prstGeom prst="rect">
            <a:avLst/>
          </a:prstGeom>
        </p:spPr>
      </p:pic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E1936D08-74D1-4917-9B5E-1AABF1CF6A2F}"/>
              </a:ext>
            </a:extLst>
          </p:cNvPr>
          <p:cNvSpPr/>
          <p:nvPr/>
        </p:nvSpPr>
        <p:spPr>
          <a:xfrm>
            <a:off x="4958011" y="1408833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BB15003E-D676-4D60-82E3-14F3522D7CBA}"/>
              </a:ext>
            </a:extLst>
          </p:cNvPr>
          <p:cNvSpPr/>
          <p:nvPr/>
        </p:nvSpPr>
        <p:spPr>
          <a:xfrm>
            <a:off x="6096074" y="1408833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AFC802-5475-4524-A121-53FC5CC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822571"/>
            <a:ext cx="9144000" cy="3217133"/>
          </a:xfrm>
          <a:prstGeom prst="rect">
            <a:avLst/>
          </a:prstGeom>
        </p:spPr>
      </p:pic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71D783E7-D0FC-459E-BEA4-333BC0DE942D}"/>
              </a:ext>
            </a:extLst>
          </p:cNvPr>
          <p:cNvSpPr/>
          <p:nvPr/>
        </p:nvSpPr>
        <p:spPr>
          <a:xfrm>
            <a:off x="438473" y="2105976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60CE42AF-A298-4E30-8A2F-2FA9BAB4D2F8}"/>
              </a:ext>
            </a:extLst>
          </p:cNvPr>
          <p:cNvSpPr/>
          <p:nvPr/>
        </p:nvSpPr>
        <p:spPr>
          <a:xfrm>
            <a:off x="416351" y="2576661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E2A5E6EE-7215-46AE-93B6-89B326906ED0}"/>
              </a:ext>
            </a:extLst>
          </p:cNvPr>
          <p:cNvSpPr/>
          <p:nvPr/>
        </p:nvSpPr>
        <p:spPr>
          <a:xfrm>
            <a:off x="438473" y="3009873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B24C7B56-1850-48FE-9D52-76CD569825C9}"/>
              </a:ext>
            </a:extLst>
          </p:cNvPr>
          <p:cNvSpPr/>
          <p:nvPr/>
        </p:nvSpPr>
        <p:spPr>
          <a:xfrm>
            <a:off x="422031" y="3799088"/>
            <a:ext cx="2971381" cy="45954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C90F3EBA-06FD-4655-B484-8C571790A711}"/>
              </a:ext>
            </a:extLst>
          </p:cNvPr>
          <p:cNvSpPr/>
          <p:nvPr/>
        </p:nvSpPr>
        <p:spPr>
          <a:xfrm>
            <a:off x="416350" y="4232300"/>
            <a:ext cx="2971381" cy="4168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퀵메뉴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1F94BE4C-B09C-4FF0-9B44-C32BB3063B19}"/>
              </a:ext>
            </a:extLst>
          </p:cNvPr>
          <p:cNvSpPr/>
          <p:nvPr/>
        </p:nvSpPr>
        <p:spPr>
          <a:xfrm>
            <a:off x="3508340" y="1897541"/>
            <a:ext cx="2971381" cy="4168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F4EF4DC4-C3AF-4CCA-8E53-6411A7DEE41D}"/>
              </a:ext>
            </a:extLst>
          </p:cNvPr>
          <p:cNvSpPr/>
          <p:nvPr/>
        </p:nvSpPr>
        <p:spPr>
          <a:xfrm>
            <a:off x="3508339" y="2358956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0" name="Google Shape;297;g284785a2eaf_0_107">
            <a:extLst>
              <a:ext uri="{FF2B5EF4-FFF2-40B4-BE49-F238E27FC236}">
                <a16:creationId xmlns:a16="http://schemas.microsoft.com/office/drawing/2014/main" id="{7D3B8D41-0455-40A4-B0B6-C0AC67D581FB}"/>
              </a:ext>
            </a:extLst>
          </p:cNvPr>
          <p:cNvSpPr/>
          <p:nvPr/>
        </p:nvSpPr>
        <p:spPr>
          <a:xfrm>
            <a:off x="3503576" y="2702177"/>
            <a:ext cx="2971381" cy="10966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Trailing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청산시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40F89990-993F-4E2A-85AC-31EE317D5841}"/>
              </a:ext>
            </a:extLst>
          </p:cNvPr>
          <p:cNvSpPr/>
          <p:nvPr/>
        </p:nvSpPr>
        <p:spPr>
          <a:xfrm>
            <a:off x="6496163" y="1901023"/>
            <a:ext cx="2971381" cy="4646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+mj-ea"/>
                <a:ea typeface="+mj-ea"/>
              </a:rPr>
              <a:t>손실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Google Shape;297;g284785a2eaf_0_107">
            <a:extLst>
              <a:ext uri="{FF2B5EF4-FFF2-40B4-BE49-F238E27FC236}">
                <a16:creationId xmlns:a16="http://schemas.microsoft.com/office/drawing/2014/main" id="{BC194505-07A2-4F38-9F40-D003646FC76E}"/>
              </a:ext>
            </a:extLst>
          </p:cNvPr>
          <p:cNvSpPr/>
          <p:nvPr/>
        </p:nvSpPr>
        <p:spPr>
          <a:xfrm>
            <a:off x="6500547" y="2374622"/>
            <a:ext cx="2971381" cy="4646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36F71C55-4D2C-43BE-8F8F-2504D5A1C654}"/>
              </a:ext>
            </a:extLst>
          </p:cNvPr>
          <p:cNvSpPr/>
          <p:nvPr/>
        </p:nvSpPr>
        <p:spPr>
          <a:xfrm>
            <a:off x="6500547" y="2847351"/>
            <a:ext cx="2971381" cy="10966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Trailing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손해을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분할로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청산시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텍스트 개체 틀 1">
            <a:extLst>
              <a:ext uri="{FF2B5EF4-FFF2-40B4-BE49-F238E27FC236}">
                <a16:creationId xmlns:a16="http://schemas.microsoft.com/office/drawing/2014/main" id="{EC4DB5AD-8106-49D7-96F5-582CEDA6C96A}"/>
              </a:ext>
            </a:extLst>
          </p:cNvPr>
          <p:cNvSpPr txBox="1">
            <a:spLocks/>
          </p:cNvSpPr>
          <p:nvPr/>
        </p:nvSpPr>
        <p:spPr>
          <a:xfrm>
            <a:off x="422031" y="5195605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지정가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정확한 금액에 </a:t>
            </a:r>
            <a:r>
              <a:rPr lang="ko-KR" altLang="en-US" dirty="0" err="1"/>
              <a:t>도달되어야만</a:t>
            </a:r>
            <a:r>
              <a:rPr lang="ko-KR" altLang="en-US" dirty="0"/>
              <a:t> 해당 금액에 체결</a:t>
            </a:r>
            <a:endParaRPr lang="en-US" altLang="ko-KR" dirty="0"/>
          </a:p>
          <a:p>
            <a:r>
              <a:rPr lang="ko-KR" altLang="en-US" dirty="0" err="1"/>
              <a:t>시장가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 err="1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</a:t>
            </a:r>
            <a:r>
              <a:rPr lang="ko-KR" altLang="en-US" dirty="0" err="1"/>
              <a:t>도달되어야만</a:t>
            </a:r>
            <a:r>
              <a:rPr lang="ko-KR" altLang="en-US" dirty="0"/>
              <a:t> 나의 구매주문이 </a:t>
            </a:r>
            <a:r>
              <a:rPr lang="ko-KR" altLang="en-US" dirty="0" err="1"/>
              <a:t>오더북으로</a:t>
            </a:r>
            <a:r>
              <a:rPr lang="ko-KR" altLang="en-US" dirty="0"/>
              <a:t>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02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612</Words>
  <Application>Microsoft Office PowerPoint</Application>
  <PresentationFormat>와이드스크린</PresentationFormat>
  <Paragraphs>106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1) 목표 및 수익 구조</vt:lpstr>
      <vt:lpstr>2) 주 거래종목의 최근 동향  </vt:lpstr>
      <vt:lpstr>3) 제반사항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student00</dc:creator>
  <cp:lastModifiedBy>student00</cp:lastModifiedBy>
  <cp:revision>2</cp:revision>
  <dcterms:created xsi:type="dcterms:W3CDTF">2024-02-14T07:07:38Z</dcterms:created>
  <dcterms:modified xsi:type="dcterms:W3CDTF">2024-02-14T07:24:06Z</dcterms:modified>
</cp:coreProperties>
</file>