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336" r:id="rId2"/>
    <p:sldId id="337" r:id="rId3"/>
    <p:sldId id="342" r:id="rId4"/>
    <p:sldId id="345" r:id="rId5"/>
    <p:sldId id="343" r:id="rId6"/>
    <p:sldId id="344" r:id="rId7"/>
    <p:sldId id="340" r:id="rId8"/>
    <p:sldId id="279" r:id="rId9"/>
    <p:sldId id="346" r:id="rId10"/>
    <p:sldId id="329" r:id="rId11"/>
    <p:sldId id="328" r:id="rId12"/>
    <p:sldId id="330" r:id="rId13"/>
    <p:sldId id="331" r:id="rId14"/>
    <p:sldId id="332" r:id="rId15"/>
    <p:sldId id="333" r:id="rId16"/>
    <p:sldId id="335" r:id="rId17"/>
    <p:sldId id="265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4F81BD"/>
    <a:srgbClr val="A2C4C9"/>
    <a:srgbClr val="D9D9D9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0400" autoAdjust="0"/>
  </p:normalViewPr>
  <p:slideViewPr>
    <p:cSldViewPr>
      <p:cViewPr varScale="1">
        <p:scale>
          <a:sx n="93" d="100"/>
          <a:sy n="93" d="100"/>
        </p:scale>
        <p:origin x="96" y="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A-48B3-97C0-6F20DC0DF5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45A-48B3-97C0-6F20DC0DF54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45A-48B3-97C0-6F20DC0DF542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5A-48B3-97C0-6F20DC0DF5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5A-48B3-97C0-6F20DC0DF5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2024-02-15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시장에는 수많은 기회가 있습니다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그중 재정거래전략은 국내와 해외 거래소간의 가격차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(premium)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인한 수익 창출을 의미합니다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재정거래를 자동매매 시스템으로 구현하고자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2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07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지정가 </a:t>
            </a:r>
            <a:r>
              <a:rPr lang="en-US" altLang="ko-KR" dirty="0"/>
              <a:t>: </a:t>
            </a:r>
            <a:r>
              <a:rPr lang="ko-KR" altLang="en-US" dirty="0"/>
              <a:t>정확한 금액에 도달되어야만 해당 금액에 체결</a:t>
            </a:r>
            <a:endParaRPr lang="en-US" altLang="ko-KR" dirty="0"/>
          </a:p>
          <a:p>
            <a:r>
              <a:rPr lang="ko-KR" altLang="en-US" dirty="0"/>
              <a:t>시장가 </a:t>
            </a:r>
            <a:r>
              <a:rPr lang="en-US" altLang="ko-KR" dirty="0"/>
              <a:t>: </a:t>
            </a:r>
            <a:r>
              <a:rPr lang="ko-KR" altLang="en-US" dirty="0"/>
              <a:t>현재 내가 가진 원화로 현재의 시세를 그대로 구매주문을 넣어 체결</a:t>
            </a:r>
            <a:endParaRPr lang="en-US" altLang="ko-KR" dirty="0"/>
          </a:p>
          <a:p>
            <a:r>
              <a:rPr lang="ko-KR" altLang="en-US" dirty="0"/>
              <a:t>예약가</a:t>
            </a:r>
            <a:r>
              <a:rPr lang="en-US" altLang="ko-KR" dirty="0"/>
              <a:t>(</a:t>
            </a:r>
            <a:r>
              <a:rPr lang="ko-KR" altLang="en-US" dirty="0"/>
              <a:t>고급기능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특정한 금액이 도달되어야만 나의 구매주문이 오더북으로 전달되는 것</a:t>
            </a:r>
            <a:r>
              <a:rPr lang="en-US" altLang="ko-KR" dirty="0"/>
              <a:t>, </a:t>
            </a:r>
            <a:r>
              <a:rPr lang="ko-KR" altLang="en-US" dirty="0"/>
              <a:t>전략적 선택기능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0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07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9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주 거래 종목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USDT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1USDT == 1$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추종하는 종목으로 암호화폐 종목중 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상당히 낮은 변동성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유지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쉽게 말해 코인을 사는데 달러를 사는것 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7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국내와 해외 거래소간의 가격차로 인해 프리미엄이 발생한 차트입니다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 ~2023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 단방향으로의 프리미엄이 발생할 확률이 상당히 높은 편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저희는 이 구간을 먹는 전략을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Fixed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전략이라고 합니다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Cycle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(0%)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프리미엄 발생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(3~5%)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 매도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패턴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충족함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예상 수익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46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리스크는 불확실성입니다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이득을 보거나 손실을 보는 확률을 의미하는데요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환율은 대체적으로 상승하는 편이며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역프리미엄은 일주일 이하이므로 손실볼 가능성이 낮습니다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4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14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31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7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31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0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1544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1223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4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2BCA16-85BE-EA98-C98E-E64724625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93" y="1304278"/>
            <a:ext cx="3142283" cy="2822975"/>
          </a:xfrm>
          <a:prstGeom prst="rect">
            <a:avLst/>
          </a:prstGeom>
        </p:spPr>
      </p:pic>
      <p:sp>
        <p:nvSpPr>
          <p:cNvPr id="2" name="Oval 21">
            <a:extLst>
              <a:ext uri="{FF2B5EF4-FFF2-40B4-BE49-F238E27FC236}">
                <a16:creationId xmlns:a16="http://schemas.microsoft.com/office/drawing/2014/main" id="{D01EA318-262B-B33D-F933-F2EDBCFD85A4}"/>
              </a:ext>
            </a:extLst>
          </p:cNvPr>
          <p:cNvSpPr>
            <a:spLocks noChangeAspect="1"/>
          </p:cNvSpPr>
          <p:nvPr/>
        </p:nvSpPr>
        <p:spPr>
          <a:xfrm>
            <a:off x="5796136" y="1995686"/>
            <a:ext cx="833989" cy="8409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E843D-83C5-8A24-FBA1-A62DE9135471}"/>
              </a:ext>
            </a:extLst>
          </p:cNvPr>
          <p:cNvSpPr txBox="1"/>
          <p:nvPr/>
        </p:nvSpPr>
        <p:spPr>
          <a:xfrm>
            <a:off x="5505689" y="3104478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 Trading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7A0F30-D0FF-42C8-80CF-9B2C07B4841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7648D-C18F-42A1-8EB4-E7A0B37C22DC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A369C-A82F-465E-A410-E1DB292BAA88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Arbitrage Auto Trading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BCF2-FA5E-43DC-A4A0-1D42674C1484}"/>
              </a:ext>
            </a:extLst>
          </p:cNvPr>
          <p:cNvSpPr txBox="1"/>
          <p:nvPr/>
        </p:nvSpPr>
        <p:spPr>
          <a:xfrm>
            <a:off x="2025651" y="4392667"/>
            <a:ext cx="56166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재정거래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(Arbitrage)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자동매매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국내와 해외 거래소 간의 가격차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(premium)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나눔바른고딕OTF"/>
              </a:rPr>
              <a:t>로 인한 수익 창출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C3778-2EB8-4DE4-AC2D-9BAD1462E868}"/>
              </a:ext>
            </a:extLst>
          </p:cNvPr>
          <p:cNvSpPr txBox="1"/>
          <p:nvPr/>
        </p:nvSpPr>
        <p:spPr>
          <a:xfrm>
            <a:off x="4754418" y="1908331"/>
            <a:ext cx="591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Bahnschrift" panose="020B0502040204020203" pitchFamily="34" charset="0"/>
              </a:rPr>
              <a:t>+</a:t>
            </a:r>
            <a:endParaRPr lang="ko-KR" altLang="en-US" sz="6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4C0D73-4F9B-D3BB-08B5-E53D20DF1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637757"/>
            <a:ext cx="9036496" cy="38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76069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5" name="Google Shape;297;g284785a2eaf_0_107">
            <a:extLst>
              <a:ext uri="{FF2B5EF4-FFF2-40B4-BE49-F238E27FC236}">
                <a16:creationId xmlns:a16="http://schemas.microsoft.com/office/drawing/2014/main" id="{84CBE2DF-23C8-4B40-2841-68F352212E48}"/>
              </a:ext>
            </a:extLst>
          </p:cNvPr>
          <p:cNvSpPr/>
          <p:nvPr/>
        </p:nvSpPr>
        <p:spPr>
          <a:xfrm>
            <a:off x="899592" y="4659982"/>
            <a:ext cx="7488831" cy="4071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Footer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B208F8-E659-8EEA-366E-7DD55B0D3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819449"/>
            <a:ext cx="6015536" cy="2502851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F3754EB-6440-BFC1-BA06-EE9B4B5DF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32" y="3403971"/>
            <a:ext cx="6015536" cy="11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A80A10-7FE4-3A9C-6FC2-F1B7948AB113}"/>
              </a:ext>
            </a:extLst>
          </p:cNvPr>
          <p:cNvSpPr/>
          <p:nvPr/>
        </p:nvSpPr>
        <p:spPr>
          <a:xfrm>
            <a:off x="3017426" y="2910480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67415-73B5-972F-11AD-5354DB822CC8}"/>
              </a:ext>
            </a:extLst>
          </p:cNvPr>
          <p:cNvSpPr txBox="1"/>
          <p:nvPr/>
        </p:nvSpPr>
        <p:spPr>
          <a:xfrm>
            <a:off x="1722028" y="2905850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 Key :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36ED1-ABD3-68C1-E95A-7432E374D56F}"/>
              </a:ext>
            </a:extLst>
          </p:cNvPr>
          <p:cNvSpPr txBox="1"/>
          <p:nvPr/>
        </p:nvSpPr>
        <p:spPr>
          <a:xfrm>
            <a:off x="1885395" y="3418086"/>
            <a:ext cx="1183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Secret Key : </a:t>
            </a:r>
            <a:endParaRPr lang="ko-KR" altLang="en-US" sz="12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1D09CB-0E75-0C59-11F1-1579A25A3511}"/>
              </a:ext>
            </a:extLst>
          </p:cNvPr>
          <p:cNvSpPr/>
          <p:nvPr/>
        </p:nvSpPr>
        <p:spPr>
          <a:xfrm>
            <a:off x="3017426" y="3435846"/>
            <a:ext cx="3744416" cy="2880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22F35E0F-6A8C-879C-184C-C2AAA93036EB}"/>
              </a:ext>
            </a:extLst>
          </p:cNvPr>
          <p:cNvSpPr/>
          <p:nvPr/>
        </p:nvSpPr>
        <p:spPr>
          <a:xfrm>
            <a:off x="5461036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저장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수정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E924CF7B-20B7-9A14-53C7-6C2EF94E029E}"/>
              </a:ext>
            </a:extLst>
          </p:cNvPr>
          <p:cNvSpPr/>
          <p:nvPr/>
        </p:nvSpPr>
        <p:spPr>
          <a:xfrm>
            <a:off x="6172717" y="2471806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삭제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CDDC14-6BB8-4420-47C4-AA0E56DB2FB6}"/>
              </a:ext>
            </a:extLst>
          </p:cNvPr>
          <p:cNvSpPr txBox="1"/>
          <p:nvPr/>
        </p:nvSpPr>
        <p:spPr>
          <a:xfrm>
            <a:off x="4716016" y="3853200"/>
            <a:ext cx="22619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현재 등록된 </a:t>
            </a:r>
            <a:r>
              <a:rPr lang="en-US" altLang="ko-KR" sz="800" dirty="0"/>
              <a:t>API Key</a:t>
            </a:r>
            <a:r>
              <a:rPr lang="ko-KR" altLang="en-US" sz="800" dirty="0"/>
              <a:t>가 존재하지 않습니다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9C2EF0-6E0A-62AB-777A-C364C41CD8FD}"/>
              </a:ext>
            </a:extLst>
          </p:cNvPr>
          <p:cNvSpPr txBox="1"/>
          <p:nvPr/>
        </p:nvSpPr>
        <p:spPr>
          <a:xfrm>
            <a:off x="2586275" y="1346555"/>
            <a:ext cx="5602378" cy="71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거래소에서 발급된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Connect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와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Secret </a:t>
            </a:r>
            <a:r>
              <a:rPr lang="ko-KR" altLang="en-US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 </a:t>
            </a:r>
            <a:r>
              <a:rPr lang="en-US" altLang="ko-KR" sz="1000" b="1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를 입력하시기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 Light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발급된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Key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를 활성화할 때 문자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(SMS)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인증이 추가로 진행됩니다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</a:p>
          <a:p>
            <a:pPr marL="12700" marR="38100">
              <a:lnSpc>
                <a:spcPct val="123100"/>
              </a:lnSpc>
              <a:spcBef>
                <a:spcPts val="290"/>
              </a:spcBef>
            </a:pP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이외 상세 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API Ket </a:t>
            </a:r>
            <a:r>
              <a:rPr lang="ko-KR" altLang="en-US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발급받는 방법은 이용안내를 참고하시기 바랍니다</a:t>
            </a:r>
            <a:r>
              <a:rPr lang="en-US" altLang="ko-KR" sz="1000" spc="-75" dirty="0">
                <a:solidFill>
                  <a:srgbClr val="191933"/>
                </a:solidFill>
                <a:latin typeface="나눔바른고딕OTF" panose="020B0600000101010101" charset="-127"/>
                <a:ea typeface="나눔바른고딕OTF" panose="020B0600000101010101" charset="-127"/>
                <a:cs typeface="나눔바른고딕OTF"/>
              </a:rPr>
              <a:t>.</a:t>
            </a:r>
            <a:endParaRPr lang="ko-KR" altLang="en-US" sz="1000" spc="-85" dirty="0">
              <a:solidFill>
                <a:srgbClr val="191933"/>
              </a:solidFill>
              <a:latin typeface="나눔바른고딕OTF Light" panose="020B0600000101010101" charset="-127"/>
              <a:ea typeface="나눔바른고딕OTF Light" panose="020B0600000101010101" charset="-127"/>
              <a:cs typeface="나눔바른고딕OTF"/>
            </a:endParaRPr>
          </a:p>
        </p:txBody>
      </p:sp>
      <p:sp>
        <p:nvSpPr>
          <p:cNvPr id="29" name="object 154">
            <a:extLst>
              <a:ext uri="{FF2B5EF4-FFF2-40B4-BE49-F238E27FC236}">
                <a16:creationId xmlns:a16="http://schemas.microsoft.com/office/drawing/2014/main" id="{0138A981-C4F2-07EC-20AA-39AD353BF8A5}"/>
              </a:ext>
            </a:extLst>
          </p:cNvPr>
          <p:cNvSpPr/>
          <p:nvPr/>
        </p:nvSpPr>
        <p:spPr>
          <a:xfrm>
            <a:off x="2481500" y="143803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154">
            <a:extLst>
              <a:ext uri="{FF2B5EF4-FFF2-40B4-BE49-F238E27FC236}">
                <a16:creationId xmlns:a16="http://schemas.microsoft.com/office/drawing/2014/main" id="{F516466C-0B1F-B882-6B54-AA6A39F30641}"/>
              </a:ext>
            </a:extLst>
          </p:cNvPr>
          <p:cNvSpPr/>
          <p:nvPr/>
        </p:nvSpPr>
        <p:spPr>
          <a:xfrm>
            <a:off x="2481500" y="165356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154">
            <a:extLst>
              <a:ext uri="{FF2B5EF4-FFF2-40B4-BE49-F238E27FC236}">
                <a16:creationId xmlns:a16="http://schemas.microsoft.com/office/drawing/2014/main" id="{DB5BE926-EDBA-C5B7-FF7D-94D509389345}"/>
              </a:ext>
            </a:extLst>
          </p:cNvPr>
          <p:cNvSpPr/>
          <p:nvPr/>
        </p:nvSpPr>
        <p:spPr>
          <a:xfrm>
            <a:off x="2481500" y="188879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08" y="104708"/>
                </a:moveTo>
                <a:lnTo>
                  <a:pt x="0" y="104708"/>
                </a:lnTo>
                <a:lnTo>
                  <a:pt x="0" y="0"/>
                </a:lnTo>
                <a:lnTo>
                  <a:pt x="104708" y="0"/>
                </a:lnTo>
                <a:lnTo>
                  <a:pt x="104708" y="104708"/>
                </a:lnTo>
                <a:close/>
              </a:path>
            </a:pathLst>
          </a:custGeom>
          <a:solidFill>
            <a:srgbClr val="1919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6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8F3F233-5BDA-F557-0B83-274DD105F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7" y="974179"/>
            <a:ext cx="8667031" cy="3685801"/>
          </a:xfrm>
          <a:prstGeom prst="rect">
            <a:avLst/>
          </a:prstGeom>
        </p:spPr>
      </p:pic>
      <p:sp>
        <p:nvSpPr>
          <p:cNvPr id="36" name="Google Shape;297;g284785a2eaf_0_107">
            <a:extLst>
              <a:ext uri="{FF2B5EF4-FFF2-40B4-BE49-F238E27FC236}">
                <a16:creationId xmlns:a16="http://schemas.microsoft.com/office/drawing/2014/main" id="{AFDE0DAA-3E95-0E58-6B17-13D896CFCC89}"/>
              </a:ext>
            </a:extLst>
          </p:cNvPr>
          <p:cNvSpPr/>
          <p:nvPr/>
        </p:nvSpPr>
        <p:spPr>
          <a:xfrm>
            <a:off x="202256" y="974178"/>
            <a:ext cx="2857575" cy="35009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거래소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빗썸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7" name="Google Shape;297;g284785a2eaf_0_107">
            <a:extLst>
              <a:ext uri="{FF2B5EF4-FFF2-40B4-BE49-F238E27FC236}">
                <a16:creationId xmlns:a16="http://schemas.microsoft.com/office/drawing/2014/main" id="{0294FB42-8CBD-C9F3-2FEA-9D288764D820}"/>
              </a:ext>
            </a:extLst>
          </p:cNvPr>
          <p:cNvSpPr/>
          <p:nvPr/>
        </p:nvSpPr>
        <p:spPr>
          <a:xfrm>
            <a:off x="3091473" y="975028"/>
            <a:ext cx="2857575" cy="3560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원화마켓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8" name="Google Shape;297;g284785a2eaf_0_107">
            <a:extLst>
              <a:ext uri="{FF2B5EF4-FFF2-40B4-BE49-F238E27FC236}">
                <a16:creationId xmlns:a16="http://schemas.microsoft.com/office/drawing/2014/main" id="{C4EC4322-AE47-1710-0CDF-BE122773FAC9}"/>
              </a:ext>
            </a:extLst>
          </p:cNvPr>
          <p:cNvSpPr/>
          <p:nvPr/>
        </p:nvSpPr>
        <p:spPr>
          <a:xfrm>
            <a:off x="5950700" y="964634"/>
            <a:ext cx="2918588" cy="36642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구매종목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USDT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85C84732-55AA-B18B-DAA2-17492F13A318}"/>
              </a:ext>
            </a:extLst>
          </p:cNvPr>
          <p:cNvSpPr/>
          <p:nvPr/>
        </p:nvSpPr>
        <p:spPr>
          <a:xfrm>
            <a:off x="7646274" y="1399084"/>
            <a:ext cx="1223014" cy="311688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오더북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0" name="Google Shape;297;g284785a2eaf_0_107">
            <a:extLst>
              <a:ext uri="{FF2B5EF4-FFF2-40B4-BE49-F238E27FC236}">
                <a16:creationId xmlns:a16="http://schemas.microsoft.com/office/drawing/2014/main" id="{071C8586-1227-9840-3920-35705355EA77}"/>
              </a:ext>
            </a:extLst>
          </p:cNvPr>
          <p:cNvSpPr/>
          <p:nvPr/>
        </p:nvSpPr>
        <p:spPr>
          <a:xfrm>
            <a:off x="202257" y="1399084"/>
            <a:ext cx="7392990" cy="326089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chemeClr val="dk1"/>
                </a:solidFill>
                <a:latin typeface="+mj-ea"/>
                <a:ea typeface="+mj-ea"/>
              </a:rPr>
              <a:t>USDT / KRW </a:t>
            </a:r>
            <a:r>
              <a:rPr lang="ko-KR" altLang="en-US" sz="4000" dirty="0">
                <a:solidFill>
                  <a:schemeClr val="dk1"/>
                </a:solidFill>
                <a:latin typeface="+mj-ea"/>
                <a:ea typeface="+mj-ea"/>
              </a:rPr>
              <a:t>차트화면</a:t>
            </a:r>
            <a:endParaRPr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669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68048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74164" y="268048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35738" y="268048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A64738-8D74-9791-41C1-5C1D9883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9310" y="1435550"/>
            <a:ext cx="153854" cy="28001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08F46B-EAFE-9B25-49F2-FCA5C5FB5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" y="1171496"/>
            <a:ext cx="9096594" cy="3200454"/>
          </a:xfrm>
          <a:prstGeom prst="rect">
            <a:avLst/>
          </a:prstGeom>
        </p:spPr>
      </p:pic>
      <p:sp>
        <p:nvSpPr>
          <p:cNvPr id="9" name="Google Shape;297;g284785a2eaf_0_107">
            <a:extLst>
              <a:ext uri="{FF2B5EF4-FFF2-40B4-BE49-F238E27FC236}">
                <a16:creationId xmlns:a16="http://schemas.microsoft.com/office/drawing/2014/main" id="{25D99A30-E6EE-2005-0755-04D277842E35}"/>
              </a:ext>
            </a:extLst>
          </p:cNvPr>
          <p:cNvSpPr/>
          <p:nvPr/>
        </p:nvSpPr>
        <p:spPr>
          <a:xfrm>
            <a:off x="43902" y="145490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현재 총 보유 자산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10,000,000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원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7;g284785a2eaf_0_107">
            <a:extLst>
              <a:ext uri="{FF2B5EF4-FFF2-40B4-BE49-F238E27FC236}">
                <a16:creationId xmlns:a16="http://schemas.microsoft.com/office/drawing/2014/main" id="{BA3A7C4D-A8B2-6065-87D9-C3D6F85E5355}"/>
              </a:ext>
            </a:extLst>
          </p:cNvPr>
          <p:cNvSpPr/>
          <p:nvPr/>
        </p:nvSpPr>
        <p:spPr>
          <a:xfrm>
            <a:off x="21780" y="1925585"/>
            <a:ext cx="2953535" cy="40999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구매방법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예약가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1" name="Google Shape;297;g284785a2eaf_0_107">
            <a:extLst>
              <a:ext uri="{FF2B5EF4-FFF2-40B4-BE49-F238E27FC236}">
                <a16:creationId xmlns:a16="http://schemas.microsoft.com/office/drawing/2014/main" id="{575AECC8-BE67-1496-2346-92F158583719}"/>
              </a:ext>
            </a:extLst>
          </p:cNvPr>
          <p:cNvSpPr/>
          <p:nvPr/>
        </p:nvSpPr>
        <p:spPr>
          <a:xfrm>
            <a:off x="43902" y="2358798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(KRW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2" name="Google Shape;297;g284785a2eaf_0_107">
            <a:extLst>
              <a:ext uri="{FF2B5EF4-FFF2-40B4-BE49-F238E27FC236}">
                <a16:creationId xmlns:a16="http://schemas.microsoft.com/office/drawing/2014/main" id="{5C89F5BB-415E-37A0-A2B5-36D35229CFBB}"/>
              </a:ext>
            </a:extLst>
          </p:cNvPr>
          <p:cNvSpPr/>
          <p:nvPr/>
        </p:nvSpPr>
        <p:spPr>
          <a:xfrm>
            <a:off x="43901" y="3107127"/>
            <a:ext cx="2953535" cy="45716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총 구매 금액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(USDT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기준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3" name="Google Shape;297;g284785a2eaf_0_107">
            <a:extLst>
              <a:ext uri="{FF2B5EF4-FFF2-40B4-BE49-F238E27FC236}">
                <a16:creationId xmlns:a16="http://schemas.microsoft.com/office/drawing/2014/main" id="{5D6B8323-B4D1-D510-4E5D-A2A685E241C6}"/>
              </a:ext>
            </a:extLst>
          </p:cNvPr>
          <p:cNvSpPr/>
          <p:nvPr/>
        </p:nvSpPr>
        <p:spPr>
          <a:xfrm>
            <a:off x="43901" y="3553413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퀵메뉴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내자산의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 한번에 구매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7;g284785a2eaf_0_107">
            <a:extLst>
              <a:ext uri="{FF2B5EF4-FFF2-40B4-BE49-F238E27FC236}">
                <a16:creationId xmlns:a16="http://schemas.microsoft.com/office/drawing/2014/main" id="{EDD1633B-013F-FEBC-8D74-092820954B94}"/>
              </a:ext>
            </a:extLst>
          </p:cNvPr>
          <p:cNvSpPr/>
          <p:nvPr/>
        </p:nvSpPr>
        <p:spPr>
          <a:xfrm>
            <a:off x="3113769" y="1246466"/>
            <a:ext cx="2953535" cy="4147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9" name="Google Shape;297;g284785a2eaf_0_107">
            <a:extLst>
              <a:ext uri="{FF2B5EF4-FFF2-40B4-BE49-F238E27FC236}">
                <a16:creationId xmlns:a16="http://schemas.microsoft.com/office/drawing/2014/main" id="{BCC33F72-866C-C3D2-FBDC-AD669FB32C65}"/>
              </a:ext>
            </a:extLst>
          </p:cNvPr>
          <p:cNvSpPr/>
          <p:nvPr/>
        </p:nvSpPr>
        <p:spPr>
          <a:xfrm>
            <a:off x="3113768" y="1707881"/>
            <a:ext cx="2953535" cy="341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 청산 수량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가급적 전체금액 예정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297;g284785a2eaf_0_107">
            <a:extLst>
              <a:ext uri="{FF2B5EF4-FFF2-40B4-BE49-F238E27FC236}">
                <a16:creationId xmlns:a16="http://schemas.microsoft.com/office/drawing/2014/main" id="{1669D3F6-62AF-AF95-CC3D-74B9D5C92673}"/>
              </a:ext>
            </a:extLst>
          </p:cNvPr>
          <p:cNvSpPr/>
          <p:nvPr/>
        </p:nvSpPr>
        <p:spPr>
          <a:xfrm>
            <a:off x="3109005" y="2051101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이득을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4" name="Google Shape;297;g284785a2eaf_0_107">
            <a:extLst>
              <a:ext uri="{FF2B5EF4-FFF2-40B4-BE49-F238E27FC236}">
                <a16:creationId xmlns:a16="http://schemas.microsoft.com/office/drawing/2014/main" id="{14368DEF-2FD0-38DA-5F02-96933D9FF460}"/>
              </a:ext>
            </a:extLst>
          </p:cNvPr>
          <p:cNvSpPr/>
          <p:nvPr/>
        </p:nvSpPr>
        <p:spPr>
          <a:xfrm>
            <a:off x="6101592" y="1249948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방법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지정가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시장가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6" name="Google Shape;297;g284785a2eaf_0_107">
            <a:extLst>
              <a:ext uri="{FF2B5EF4-FFF2-40B4-BE49-F238E27FC236}">
                <a16:creationId xmlns:a16="http://schemas.microsoft.com/office/drawing/2014/main" id="{7938BFCD-BC01-83BA-CC35-7F47CFA4A455}"/>
              </a:ext>
            </a:extLst>
          </p:cNvPr>
          <p:cNvSpPr/>
          <p:nvPr/>
        </p:nvSpPr>
        <p:spPr>
          <a:xfrm>
            <a:off x="6105976" y="1723547"/>
            <a:ext cx="2953535" cy="46221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손실 청산 수량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8" name="Google Shape;297;g284785a2eaf_0_107">
            <a:extLst>
              <a:ext uri="{FF2B5EF4-FFF2-40B4-BE49-F238E27FC236}">
                <a16:creationId xmlns:a16="http://schemas.microsoft.com/office/drawing/2014/main" id="{CCF539CC-9F5E-48AC-249A-F9C956DB68E1}"/>
              </a:ext>
            </a:extLst>
          </p:cNvPr>
          <p:cNvSpPr/>
          <p:nvPr/>
        </p:nvSpPr>
        <p:spPr>
          <a:xfrm>
            <a:off x="6105976" y="2196275"/>
            <a:ext cx="2953535" cy="109100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고급기능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(Trailing)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: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손해을 분할로 청산시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n%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만큼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n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</a:t>
            </a:r>
            <a:b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(30%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를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 3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번으로 나누어서 판매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42" name="텍스트 개체 틀 1">
            <a:extLst>
              <a:ext uri="{FF2B5EF4-FFF2-40B4-BE49-F238E27FC236}">
                <a16:creationId xmlns:a16="http://schemas.microsoft.com/office/drawing/2014/main" id="{F26A1E70-6FAC-47CA-AA60-F71C80024C86}"/>
              </a:ext>
            </a:extLst>
          </p:cNvPr>
          <p:cNvSpPr txBox="1">
            <a:spLocks/>
          </p:cNvSpPr>
          <p:nvPr/>
        </p:nvSpPr>
        <p:spPr>
          <a:xfrm>
            <a:off x="0" y="4201227"/>
            <a:ext cx="9296400" cy="833276"/>
          </a:xfrm>
          <a:prstGeom prst="rect">
            <a:avLst/>
          </a:prstGeom>
        </p:spPr>
        <p:txBody>
          <a:bodyPr lIns="3600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+mj-ea"/>
              <a:buAutoNum type="circleNumDbPlain"/>
              <a:defRPr lang="ko-KR" alt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7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0BFD1B-9DD3-07FB-ED97-453EF43C1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7" y="974179"/>
            <a:ext cx="8460432" cy="37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1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74E9A1-2F37-5E3E-FA31-0A2A0F4CF7A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806EA9-233D-4645-843A-91096F799D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5" name="Google Shape;297;g284785a2eaf_0_107">
            <a:extLst>
              <a:ext uri="{FF2B5EF4-FFF2-40B4-BE49-F238E27FC236}">
                <a16:creationId xmlns:a16="http://schemas.microsoft.com/office/drawing/2014/main" id="{D3C4FA8D-DB66-4625-A1AC-246E7B01A83D}"/>
              </a:ext>
            </a:extLst>
          </p:cNvPr>
          <p:cNvSpPr/>
          <p:nvPr/>
        </p:nvSpPr>
        <p:spPr>
          <a:xfrm>
            <a:off x="3455699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API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6" name="Google Shape;297;g284785a2eaf_0_107">
            <a:extLst>
              <a:ext uri="{FF2B5EF4-FFF2-40B4-BE49-F238E27FC236}">
                <a16:creationId xmlns:a16="http://schemas.microsoft.com/office/drawing/2014/main" id="{57D351BC-1992-452D-9067-88FB127B2956}"/>
              </a:ext>
            </a:extLst>
          </p:cNvPr>
          <p:cNvSpPr/>
          <p:nvPr/>
        </p:nvSpPr>
        <p:spPr>
          <a:xfrm>
            <a:off x="4214932" y="275487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Trade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7" name="Google Shape;297;g284785a2eaf_0_107">
            <a:extLst>
              <a:ext uri="{FF2B5EF4-FFF2-40B4-BE49-F238E27FC236}">
                <a16:creationId xmlns:a16="http://schemas.microsoft.com/office/drawing/2014/main" id="{AED758DE-392C-473B-A404-5B1AFD276844}"/>
              </a:ext>
            </a:extLst>
          </p:cNvPr>
          <p:cNvSpPr/>
          <p:nvPr/>
        </p:nvSpPr>
        <p:spPr>
          <a:xfrm>
            <a:off x="6894971" y="276069"/>
            <a:ext cx="751303" cy="240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Logout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2" name="Rectangle -1018">
            <a:extLst>
              <a:ext uri="{FF2B5EF4-FFF2-40B4-BE49-F238E27FC236}">
                <a16:creationId xmlns:a16="http://schemas.microsoft.com/office/drawing/2014/main" id="{5267DC4D-946A-4963-A841-82D86D686338}"/>
              </a:ext>
            </a:extLst>
          </p:cNvPr>
          <p:cNvSpPr>
            <a:spLocks/>
          </p:cNvSpPr>
          <p:nvPr/>
        </p:nvSpPr>
        <p:spPr bwMode="auto">
          <a:xfrm>
            <a:off x="617017" y="264941"/>
            <a:ext cx="565150" cy="233362"/>
          </a:xfrm>
          <a:prstGeom prst="rect">
            <a:avLst/>
          </a:prstGeom>
          <a:solidFill>
            <a:srgbClr val="D9D9D9"/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endParaRPr kumimoji="0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87EC8-F1FC-4D72-AE60-FAA339DE3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0315" y="63034"/>
            <a:ext cx="196225" cy="5017425"/>
          </a:xfrm>
          <a:prstGeom prst="rect">
            <a:avLst/>
          </a:prstGeom>
        </p:spPr>
      </p:pic>
      <p:sp>
        <p:nvSpPr>
          <p:cNvPr id="23" name="Google Shape;297;g284785a2eaf_0_107">
            <a:extLst>
              <a:ext uri="{FF2B5EF4-FFF2-40B4-BE49-F238E27FC236}">
                <a16:creationId xmlns:a16="http://schemas.microsoft.com/office/drawing/2014/main" id="{BBE92F6C-2FCF-4D14-9370-4AF1A9BB2C7D}"/>
              </a:ext>
            </a:extLst>
          </p:cNvPr>
          <p:cNvSpPr/>
          <p:nvPr/>
        </p:nvSpPr>
        <p:spPr>
          <a:xfrm>
            <a:off x="4968566" y="276964"/>
            <a:ext cx="1077044" cy="23704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ea"/>
                <a:ea typeface="+mj-ea"/>
              </a:rPr>
              <a:t>State / Record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4" name="Google Shape;297;g284785a2eaf_0_107">
            <a:extLst>
              <a:ext uri="{FF2B5EF4-FFF2-40B4-BE49-F238E27FC236}">
                <a16:creationId xmlns:a16="http://schemas.microsoft.com/office/drawing/2014/main" id="{F5340BDB-B1E6-A687-4F8E-2FE7968C99F3}"/>
              </a:ext>
            </a:extLst>
          </p:cNvPr>
          <p:cNvSpPr/>
          <p:nvPr/>
        </p:nvSpPr>
        <p:spPr>
          <a:xfrm>
            <a:off x="6124542" y="27606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+mj-ea"/>
                <a:ea typeface="+mj-ea"/>
              </a:rPr>
              <a:t>Info</a:t>
            </a:r>
            <a:endParaRPr sz="1000" dirty="0">
              <a:latin typeface="+mj-ea"/>
              <a:ea typeface="+mj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28F837F-7E32-F0E0-C5D7-EBF538BE5116}"/>
              </a:ext>
            </a:extLst>
          </p:cNvPr>
          <p:cNvCxnSpPr>
            <a:cxnSpLocks/>
          </p:cNvCxnSpPr>
          <p:nvPr/>
        </p:nvCxnSpPr>
        <p:spPr>
          <a:xfrm>
            <a:off x="251520" y="699542"/>
            <a:ext cx="861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297;g284785a2eaf_0_107">
            <a:extLst>
              <a:ext uri="{FF2B5EF4-FFF2-40B4-BE49-F238E27FC236}">
                <a16:creationId xmlns:a16="http://schemas.microsoft.com/office/drawing/2014/main" id="{36D1A12E-353B-F485-8CA6-0D7119572049}"/>
              </a:ext>
            </a:extLst>
          </p:cNvPr>
          <p:cNvSpPr/>
          <p:nvPr/>
        </p:nvSpPr>
        <p:spPr>
          <a:xfrm>
            <a:off x="7690952" y="58459"/>
            <a:ext cx="1179676" cy="49962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abcde@naver.com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12,345,678 KRW</a:t>
            </a:r>
            <a:endParaRPr sz="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D2A0D-21A6-4869-9008-FA75009B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" y="1006352"/>
            <a:ext cx="7236296" cy="38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0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67535" y="324347"/>
            <a:ext cx="6448831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5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Columns Infographic Style</a:t>
            </a:r>
            <a:endParaRPr lang="ko-KR" altLang="en-US" sz="405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57D135-1F29-47B1-9855-2B440519BBFE}"/>
              </a:ext>
            </a:extLst>
          </p:cNvPr>
          <p:cNvGrpSpPr/>
          <p:nvPr/>
        </p:nvGrpSpPr>
        <p:grpSpPr>
          <a:xfrm>
            <a:off x="467536" y="1138907"/>
            <a:ext cx="2633156" cy="1455927"/>
            <a:chOff x="623380" y="1371181"/>
            <a:chExt cx="3005037" cy="19412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B27CFC-23FB-47A5-A019-9966900A712B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31E24C-FBFA-48FA-9C26-BB833C57CFA2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274300-F391-4389-B260-AEC1CF8D8340}"/>
              </a:ext>
            </a:extLst>
          </p:cNvPr>
          <p:cNvGrpSpPr/>
          <p:nvPr/>
        </p:nvGrpSpPr>
        <p:grpSpPr>
          <a:xfrm>
            <a:off x="3310444" y="1138907"/>
            <a:ext cx="2633156" cy="1455927"/>
            <a:chOff x="623380" y="1371181"/>
            <a:chExt cx="3005037" cy="19412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343DBF-EA5B-4848-932C-A736D5061C66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4C63FD-3E93-418D-B063-465EBD223C7A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F0D9B-E967-431A-B75B-09A9307B93E9}"/>
              </a:ext>
            </a:extLst>
          </p:cNvPr>
          <p:cNvGrpSpPr/>
          <p:nvPr/>
        </p:nvGrpSpPr>
        <p:grpSpPr>
          <a:xfrm>
            <a:off x="467534" y="2690469"/>
            <a:ext cx="2633157" cy="2148423"/>
            <a:chOff x="623380" y="1371181"/>
            <a:chExt cx="3005037" cy="28645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DE5CD9-57A4-43F6-BD54-9F312ADFAE36}"/>
                </a:ext>
              </a:extLst>
            </p:cNvPr>
            <p:cNvSpPr txBox="1"/>
            <p:nvPr/>
          </p:nvSpPr>
          <p:spPr>
            <a:xfrm>
              <a:off x="623380" y="1371181"/>
              <a:ext cx="30050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AEA461-3539-4F81-9AB0-C203E38131AC}"/>
                </a:ext>
              </a:extLst>
            </p:cNvPr>
            <p:cNvSpPr txBox="1"/>
            <p:nvPr/>
          </p:nvSpPr>
          <p:spPr>
            <a:xfrm>
              <a:off x="623380" y="1896644"/>
              <a:ext cx="300503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ED1AA0-BB4B-53C9-C651-E904ACDA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87" y="1419622"/>
            <a:ext cx="5814025" cy="2022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98BAA-E3F6-F2C6-7E90-61CC13F32D58}"/>
              </a:ext>
            </a:extLst>
          </p:cNvPr>
          <p:cNvSpPr txBox="1"/>
          <p:nvPr/>
        </p:nvSpPr>
        <p:spPr>
          <a:xfrm>
            <a:off x="5731920" y="3547552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Tether USD / U.S Dollar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CB218E-9A04-4FA3-8D9D-ABC95D3E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06" y="1473524"/>
            <a:ext cx="1463350" cy="5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F5AA02-2D69-457B-B6FF-41F944C45262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E3313C-A730-418A-A829-D5E49DC564E9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24FE5-8F4F-4EE1-82AA-361179214912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jor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Cryptocurrency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2915816" y="4238385"/>
            <a:ext cx="33123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USDT(Tether) :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달러</a:t>
            </a:r>
            <a:r>
              <a:rPr lang="en-US" altLang="ko-KR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, 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안정성 높은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암호화폐</a:t>
            </a:r>
            <a:r>
              <a:rPr lang="ko-KR" altLang="en-US" sz="1000" b="0" i="0" u="none" strike="noStrike" dirty="0">
                <a:solidFill>
                  <a:srgbClr val="24292F"/>
                </a:solidFill>
                <a:effectLst/>
                <a:latin typeface="나눔바른고딕OTF"/>
              </a:rPr>
              <a:t> 기축 통화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4757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F8015E-EB7A-4A19-B680-A645C4F56924}"/>
              </a:ext>
            </a:extLst>
          </p:cNvPr>
          <p:cNvSpPr txBox="1"/>
          <p:nvPr/>
        </p:nvSpPr>
        <p:spPr>
          <a:xfrm>
            <a:off x="1934069" y="4194645"/>
            <a:ext cx="5616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수익 구조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(Revenue Structure)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제로 프리미엄의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매수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프리미엄이 발생시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USDT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매도</a:t>
            </a:r>
            <a:endParaRPr lang="en-US" altLang="ko-KR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예상 패턴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(Projected Patterns) :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(Trend)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 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Cycle 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매매 조건을 충족</a:t>
            </a: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예상 수익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(Expected Return) :  APY(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연간</a:t>
            </a:r>
            <a:r>
              <a:rPr lang="en-US" altLang="ko-KR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8%</a:t>
            </a:r>
            <a:r>
              <a:rPr lang="ko-KR" alt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171450" indent="-171450" fontAlgn="base">
              <a:buFont typeface="Wingdings" panose="05000000000000000000" pitchFamily="2" charset="2"/>
              <a:buChar char="Ø"/>
            </a:pPr>
            <a:endParaRPr lang="ko-KR" alt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ko-KR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55D998-038E-4824-9D24-BC8B00CD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72" y="1203598"/>
            <a:ext cx="5245701" cy="2481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4663B2-7471-4F5A-87B2-FF15C4D61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69" y="1203598"/>
            <a:ext cx="5256584" cy="24815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A57C58-A460-4A9B-A741-4703EAFCFC2B}"/>
              </a:ext>
            </a:extLst>
          </p:cNvPr>
          <p:cNvSpPr txBox="1"/>
          <p:nvPr/>
        </p:nvSpPr>
        <p:spPr>
          <a:xfrm>
            <a:off x="5678485" y="383218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Revenue Cycle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1F7E09-9306-4ABC-B0F2-B26BD8C13C99}"/>
              </a:ext>
            </a:extLst>
          </p:cNvPr>
          <p:cNvSpPr/>
          <p:nvPr/>
        </p:nvSpPr>
        <p:spPr>
          <a:xfrm>
            <a:off x="1929872" y="1203598"/>
            <a:ext cx="5245701" cy="2481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Risk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585E-7052-44B4-A14E-3692155F8AB4}"/>
              </a:ext>
            </a:extLst>
          </p:cNvPr>
          <p:cNvSpPr txBox="1"/>
          <p:nvPr/>
        </p:nvSpPr>
        <p:spPr>
          <a:xfrm>
            <a:off x="4297176" y="140718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역프리미엄 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마이너스 프리미엄에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80501F-1447-4E79-9649-5E7F8B679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1" y="1744377"/>
            <a:ext cx="4044057" cy="16547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5A4090-FECB-42A5-AEAE-9718536640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6" y="1746610"/>
            <a:ext cx="4146489" cy="1656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DC70C-6E8B-4B2B-928D-1BFCAE0444CF}"/>
              </a:ext>
            </a:extLst>
          </p:cNvPr>
          <p:cNvSpPr txBox="1"/>
          <p:nvPr/>
        </p:nvSpPr>
        <p:spPr>
          <a:xfrm>
            <a:off x="-8852" y="1410194"/>
            <a:ext cx="3463277" cy="25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fontAlgn="base"/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환율 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구매 시점에 따른 이익 및 손실 가능성 존재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EAEE9-320E-4693-8777-E6D16EF7D43D}"/>
              </a:ext>
            </a:extLst>
          </p:cNvPr>
          <p:cNvSpPr txBox="1"/>
          <p:nvPr/>
        </p:nvSpPr>
        <p:spPr>
          <a:xfrm>
            <a:off x="3073040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U.S Dollar / KRW 1W</a:t>
            </a:r>
            <a:r>
              <a:rPr lang="ko-KR" altLang="en-US" sz="800" dirty="0"/>
              <a:t> </a:t>
            </a:r>
            <a:r>
              <a:rPr lang="en-US" altLang="ko-KR" sz="800" dirty="0"/>
              <a:t>chart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76A74E-5D9C-4322-AF88-23861BA7DB21}"/>
              </a:ext>
            </a:extLst>
          </p:cNvPr>
          <p:cNvSpPr txBox="1"/>
          <p:nvPr/>
        </p:nvSpPr>
        <p:spPr>
          <a:xfrm>
            <a:off x="7249504" y="3515628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Premium (Coinbase-Bithumb)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473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Fixed Strategy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Pros &amp; Cons 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A9A23-156D-49BE-9C32-5D25559245E4}"/>
              </a:ext>
            </a:extLst>
          </p:cNvPr>
          <p:cNvSpPr txBox="1"/>
          <p:nvPr/>
        </p:nvSpPr>
        <p:spPr>
          <a:xfrm>
            <a:off x="219631" y="2424889"/>
            <a:ext cx="4607958" cy="144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Low Risk, Low Return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로 인한 안전 투자형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낮은 거래 횟수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거래 체결 시간의 긴급성이 요구되지 않음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시장가 슬리피지 발생이 매우 낮은 편</a:t>
            </a:r>
          </a:p>
          <a:p>
            <a:pPr marL="557213" lvl="1" indent="-214313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USDT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는 암호화폐 시장의 기축통화 역할을 수행하며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, </a:t>
            </a:r>
            <a:br>
              <a:rPr lang="en-US" altLang="ko-KR" sz="1000" dirty="0">
                <a:solidFill>
                  <a:srgbClr val="000000"/>
                </a:solidFill>
                <a:latin typeface="나눔바른고딕OTF"/>
              </a:rPr>
            </a:b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높은 수요로 인해 매년 발행량이 증가하는 높은 안전성을 보임</a:t>
            </a:r>
            <a:endParaRPr lang="ko-KR" altLang="en-US" sz="1000" dirty="0">
              <a:latin typeface="나눔바른고딕OTF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8021B-49A9-4D69-9D5A-001CF48C90EF}"/>
              </a:ext>
            </a:extLst>
          </p:cNvPr>
          <p:cNvSpPr txBox="1"/>
          <p:nvPr/>
        </p:nvSpPr>
        <p:spPr>
          <a:xfrm>
            <a:off x="4543578" y="2395143"/>
            <a:ext cx="4607958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Tether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사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발행처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의 불안정성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미국의 암호화폐 산업 규제</a:t>
            </a:r>
          </a:p>
          <a:p>
            <a:pPr marL="628650" lvl="1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USDT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의 영역 미규정 상태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상품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(Commodity) vs </a:t>
            </a:r>
            <a:r>
              <a:rPr lang="ko-KR" altLang="en-US" sz="1000" dirty="0">
                <a:solidFill>
                  <a:srgbClr val="000000"/>
                </a:solidFill>
                <a:latin typeface="나눔바른고딕OTF"/>
              </a:rPr>
              <a:t>증권</a:t>
            </a:r>
            <a:r>
              <a:rPr lang="en-US" altLang="ko-KR" sz="1000" dirty="0">
                <a:solidFill>
                  <a:srgbClr val="000000"/>
                </a:solidFill>
                <a:latin typeface="나눔바른고딕OTF"/>
              </a:rPr>
              <a:t>(Security))</a:t>
            </a:r>
          </a:p>
        </p:txBody>
      </p:sp>
      <p:sp>
        <p:nvSpPr>
          <p:cNvPr id="21" name="Freeform 32">
            <a:extLst>
              <a:ext uri="{FF2B5EF4-FFF2-40B4-BE49-F238E27FC236}">
                <a16:creationId xmlns:a16="http://schemas.microsoft.com/office/drawing/2014/main" id="{3558EE42-7471-4351-B239-0019E01FFF64}"/>
              </a:ext>
            </a:extLst>
          </p:cNvPr>
          <p:cNvSpPr/>
          <p:nvPr/>
        </p:nvSpPr>
        <p:spPr>
          <a:xfrm>
            <a:off x="617265" y="160255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3E0DEA41-36D7-47D4-A7FC-D4782E49005C}"/>
              </a:ext>
            </a:extLst>
          </p:cNvPr>
          <p:cNvSpPr/>
          <p:nvPr/>
        </p:nvSpPr>
        <p:spPr>
          <a:xfrm rot="10800000">
            <a:off x="8151648" y="1766662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A61419-53A6-4642-BA8B-79B9CF825248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DC3A00-BA26-42D6-9F21-FAB2789F0AD7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D758D-251C-46F3-9CFF-F78A6AE5BBED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</a:t>
            </a:r>
            <a:r>
              <a:rPr lang="ko-KR" alt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 Hedge Mode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DEA342-2240-43EB-A359-ED54308D7F3D}"/>
              </a:ext>
            </a:extLst>
          </p:cNvPr>
          <p:cNvSpPr/>
          <p:nvPr/>
        </p:nvSpPr>
        <p:spPr>
          <a:xfrm>
            <a:off x="1917567" y="1586966"/>
            <a:ext cx="2052165" cy="20654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229C15A1-B7FE-401E-AE7B-D602B90F0E79}"/>
              </a:ext>
            </a:extLst>
          </p:cNvPr>
          <p:cNvSpPr/>
          <p:nvPr/>
        </p:nvSpPr>
        <p:spPr>
          <a:xfrm rot="5400000">
            <a:off x="5269605" y="1593589"/>
            <a:ext cx="1975990" cy="2052167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214C4-132E-4947-8F0D-462264BAC80D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양방향 포지션 </a:t>
            </a:r>
            <a:r>
              <a:rPr lang="en-US" altLang="ko-KR" sz="1000" dirty="0">
                <a:solidFill>
                  <a:srgbClr val="24292F"/>
                </a:solidFill>
                <a:latin typeface="나눔바른고딕OTF"/>
              </a:rPr>
              <a:t>: </a:t>
            </a:r>
            <a:r>
              <a:rPr lang="ko-KR" altLang="en-US" sz="1000" dirty="0">
                <a:solidFill>
                  <a:srgbClr val="24292F"/>
                </a:solidFill>
                <a:latin typeface="나눔바른고딕OTF"/>
              </a:rPr>
              <a:t>국내 메이저 거래소에서 지원하지 않는 추가 기능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12680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62">
            <a:extLst>
              <a:ext uri="{FF2B5EF4-FFF2-40B4-BE49-F238E27FC236}">
                <a16:creationId xmlns:a16="http://schemas.microsoft.com/office/drawing/2014/main" id="{64E43451-1BBB-E003-540E-431060C2C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269182"/>
              </p:ext>
            </p:extLst>
          </p:nvPr>
        </p:nvGraphicFramePr>
        <p:xfrm>
          <a:off x="1583667" y="1275606"/>
          <a:ext cx="5976665" cy="238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3">
            <a:extLst>
              <a:ext uri="{FF2B5EF4-FFF2-40B4-BE49-F238E27FC236}">
                <a16:creationId xmlns:a16="http://schemas.microsoft.com/office/drawing/2014/main" id="{A9D87305-7B3B-F0BA-90AD-4CE9E47454C8}"/>
              </a:ext>
            </a:extLst>
          </p:cNvPr>
          <p:cNvGrpSpPr/>
          <p:nvPr/>
        </p:nvGrpSpPr>
        <p:grpSpPr>
          <a:xfrm>
            <a:off x="1937004" y="3659397"/>
            <a:ext cx="5193776" cy="153307"/>
            <a:chOff x="3881029" y="3284984"/>
            <a:chExt cx="6164578" cy="216024"/>
          </a:xfrm>
        </p:grpSpPr>
        <p:sp>
          <p:nvSpPr>
            <p:cNvPr id="8" name="Right Arrow 4">
              <a:extLst>
                <a:ext uri="{FF2B5EF4-FFF2-40B4-BE49-F238E27FC236}">
                  <a16:creationId xmlns:a16="http://schemas.microsoft.com/office/drawing/2014/main" id="{93041936-9889-D8BA-688C-160F3D53C434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F0C6D95-0395-7917-0F04-6242B0441221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AD27E0-9721-4FAC-B7DF-D5B628FD78FD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1C46B-A8F9-4F70-8F7F-B22480CEF8E6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6025-BED8-4161-B4FE-8FD08BA893E6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Add Features </a:t>
            </a:r>
            <a:r>
              <a:rPr lang="en-US" altLang="ko-KR" sz="1400" dirty="0">
                <a:solidFill>
                  <a:srgbClr val="000000"/>
                </a:solidFill>
                <a:latin typeface="Bahnschrift" panose="020B0502040204020203" pitchFamily="34" charset="0"/>
              </a:rPr>
              <a:t>: 3 Options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088DD-5BCC-B37B-3B1E-4C29A194B2C4}"/>
              </a:ext>
            </a:extLst>
          </p:cNvPr>
          <p:cNvSpPr txBox="1"/>
          <p:nvPr/>
        </p:nvSpPr>
        <p:spPr>
          <a:xfrm>
            <a:off x="3709102" y="1273686"/>
            <a:ext cx="172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Custom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2F3D7-226C-1BEF-DF76-7BBFEE8B1970}"/>
              </a:ext>
            </a:extLst>
          </p:cNvPr>
          <p:cNvSpPr txBox="1"/>
          <p:nvPr/>
        </p:nvSpPr>
        <p:spPr>
          <a:xfrm>
            <a:off x="5701186" y="1273686"/>
            <a:ext cx="1493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Copy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47DDC-6E69-C4A9-65A1-95EBADA675B6}"/>
              </a:ext>
            </a:extLst>
          </p:cNvPr>
          <p:cNvSpPr txBox="1"/>
          <p:nvPr/>
        </p:nvSpPr>
        <p:spPr>
          <a:xfrm>
            <a:off x="1944644" y="1273686"/>
            <a:ext cx="1498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Bahnschrift" panose="020B0502040204020203" pitchFamily="34" charset="0"/>
              </a:rPr>
              <a:t>Fixed Strategy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B533B-43BE-42C2-A981-E6E3774B097A}"/>
              </a:ext>
            </a:extLst>
          </p:cNvPr>
          <p:cNvSpPr txBox="1"/>
          <p:nvPr/>
        </p:nvSpPr>
        <p:spPr>
          <a:xfrm>
            <a:off x="2483768" y="4254630"/>
            <a:ext cx="3923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>
                <a:solidFill>
                  <a:srgbClr val="24292F"/>
                </a:solidFill>
                <a:latin typeface="나눔바른고딕OTF"/>
              </a:rPr>
              <a:t>시장 상황에 맞는 전략 선택</a:t>
            </a:r>
            <a:endParaRPr lang="en-US" altLang="ko-KR" sz="1000" dirty="0">
              <a:solidFill>
                <a:srgbClr val="000000"/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3822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470D165-8EDC-4D9B-8B17-5890A13C0C63}"/>
              </a:ext>
            </a:extLst>
          </p:cNvPr>
          <p:cNvGrpSpPr/>
          <p:nvPr/>
        </p:nvGrpSpPr>
        <p:grpSpPr>
          <a:xfrm>
            <a:off x="3502731" y="2047639"/>
            <a:ext cx="2095383" cy="1737401"/>
            <a:chOff x="3198596" y="2815122"/>
            <a:chExt cx="2390416" cy="1982029"/>
          </a:xfrm>
        </p:grpSpPr>
        <p:sp>
          <p:nvSpPr>
            <p:cNvPr id="4" name="Right Arrow 4">
              <a:extLst>
                <a:ext uri="{FF2B5EF4-FFF2-40B4-BE49-F238E27FC236}">
                  <a16:creationId xmlns:a16="http://schemas.microsoft.com/office/drawing/2014/main" id="{F73C0F9A-6D8C-4669-A2B4-8B3B473928DF}"/>
                </a:ext>
              </a:extLst>
            </p:cNvPr>
            <p:cNvSpPr/>
            <p:nvPr/>
          </p:nvSpPr>
          <p:spPr>
            <a:xfrm rot="10800000">
              <a:off x="3198596" y="3621693"/>
              <a:ext cx="1584176" cy="1175458"/>
            </a:xfrm>
            <a:prstGeom prst="rightArrow">
              <a:avLst/>
            </a:prstGeom>
            <a:solidFill>
              <a:srgbClr val="FF5757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EBCF255A-3261-47E7-B698-349EA5BA112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id="{84CCE4FB-25BB-48F8-9DC4-B3D5D51D24AE}"/>
              </a:ext>
            </a:extLst>
          </p:cNvPr>
          <p:cNvSpPr/>
          <p:nvPr/>
        </p:nvSpPr>
        <p:spPr>
          <a:xfrm rot="54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1F0CAEFB-B7B1-4C6D-A83B-E5CFEAD997AA}"/>
              </a:ext>
            </a:extLst>
          </p:cNvPr>
          <p:cNvSpPr/>
          <p:nvPr/>
        </p:nvSpPr>
        <p:spPr>
          <a:xfrm rot="16200000">
            <a:off x="3056951" y="1404154"/>
            <a:ext cx="2919206" cy="2919206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1F01E-BCBE-4B2C-8D84-4E9DE4AB5138}"/>
              </a:ext>
            </a:extLst>
          </p:cNvPr>
          <p:cNvSpPr txBox="1"/>
          <p:nvPr/>
        </p:nvSpPr>
        <p:spPr>
          <a:xfrm>
            <a:off x="5936133" y="1303735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B : Bullish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261E3-A986-48EC-93DA-75F61AF0B65A}"/>
              </a:ext>
            </a:extLst>
          </p:cNvPr>
          <p:cNvSpPr txBox="1"/>
          <p:nvPr/>
        </p:nvSpPr>
        <p:spPr>
          <a:xfrm>
            <a:off x="6647008" y="2650670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Fixed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D026F-7E30-4E19-A25F-DAD37553D44E}"/>
              </a:ext>
            </a:extLst>
          </p:cNvPr>
          <p:cNvSpPr txBox="1"/>
          <p:nvPr/>
        </p:nvSpPr>
        <p:spPr>
          <a:xfrm>
            <a:off x="5936133" y="3813889"/>
            <a:ext cx="188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Custom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BA81E-F1AF-45E8-BA39-97D9CB683905}"/>
              </a:ext>
            </a:extLst>
          </p:cNvPr>
          <p:cNvSpPr txBox="1"/>
          <p:nvPr/>
        </p:nvSpPr>
        <p:spPr>
          <a:xfrm>
            <a:off x="1143000" y="1303732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Option A : Bearish Market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E4AB3-4F37-4176-8EB9-46545AEC952F}"/>
              </a:ext>
            </a:extLst>
          </p:cNvPr>
          <p:cNvSpPr txBox="1"/>
          <p:nvPr/>
        </p:nvSpPr>
        <p:spPr>
          <a:xfrm>
            <a:off x="780450" y="2870593"/>
            <a:ext cx="1855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Hedge</a:t>
            </a:r>
            <a:r>
              <a:rPr lang="ko-KR" altLang="en-US" sz="1000" dirty="0">
                <a:latin typeface="Bahnschrift" panose="020B0502040204020203" pitchFamily="34" charset="0"/>
                <a:cs typeface="Arial" pitchFamily="34" charset="0"/>
              </a:rPr>
              <a:t> </a:t>
            </a:r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Mode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B97297-F777-4EBA-A6C5-F32AE20569AE}"/>
              </a:ext>
            </a:extLst>
          </p:cNvPr>
          <p:cNvSpPr txBox="1"/>
          <p:nvPr/>
        </p:nvSpPr>
        <p:spPr>
          <a:xfrm>
            <a:off x="1059119" y="3783008"/>
            <a:ext cx="1950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latin typeface="Bahnschrift" panose="020B0502040204020203" pitchFamily="34" charset="0"/>
                <a:cs typeface="Arial" pitchFamily="34" charset="0"/>
              </a:rPr>
              <a:t>Copy Strategy</a:t>
            </a:r>
            <a:endParaRPr lang="ko-KR" altLang="en-US" sz="1000" dirty="0"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EF19E-2934-4237-A8A7-740E6D8CAB5A}"/>
              </a:ext>
            </a:extLst>
          </p:cNvPr>
          <p:cNvSpPr txBox="1"/>
          <p:nvPr/>
        </p:nvSpPr>
        <p:spPr>
          <a:xfrm>
            <a:off x="4590144" y="2480427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34A59A-C4F0-4688-A74E-1DCC8F26CECF}"/>
              </a:ext>
            </a:extLst>
          </p:cNvPr>
          <p:cNvSpPr txBox="1"/>
          <p:nvPr/>
        </p:nvSpPr>
        <p:spPr>
          <a:xfrm>
            <a:off x="3691055" y="3140754"/>
            <a:ext cx="85656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Elbow Connector 29">
            <a:extLst>
              <a:ext uri="{FF2B5EF4-FFF2-40B4-BE49-F238E27FC236}">
                <a16:creationId xmlns:a16="http://schemas.microsoft.com/office/drawing/2014/main" id="{DEDABE7E-1F38-4235-993D-0D130F47E364}"/>
              </a:ext>
            </a:extLst>
          </p:cNvPr>
          <p:cNvCxnSpPr/>
          <p:nvPr/>
        </p:nvCxnSpPr>
        <p:spPr>
          <a:xfrm rot="10800000">
            <a:off x="3158120" y="391747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0">
            <a:extLst>
              <a:ext uri="{FF2B5EF4-FFF2-40B4-BE49-F238E27FC236}">
                <a16:creationId xmlns:a16="http://schemas.microsoft.com/office/drawing/2014/main" id="{8815EF0C-6F06-4C3F-B6C7-8AA13031378A}"/>
              </a:ext>
            </a:extLst>
          </p:cNvPr>
          <p:cNvCxnSpPr>
            <a:cxnSpLocks/>
          </p:cNvCxnSpPr>
          <p:nvPr/>
        </p:nvCxnSpPr>
        <p:spPr>
          <a:xfrm>
            <a:off x="5923606" y="2270212"/>
            <a:ext cx="1217947" cy="282992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31">
            <a:extLst>
              <a:ext uri="{FF2B5EF4-FFF2-40B4-BE49-F238E27FC236}">
                <a16:creationId xmlns:a16="http://schemas.microsoft.com/office/drawing/2014/main" id="{C9A6F7D6-7032-4949-9850-7243600B0534}"/>
              </a:ext>
            </a:extLst>
          </p:cNvPr>
          <p:cNvCxnSpPr/>
          <p:nvPr/>
        </p:nvCxnSpPr>
        <p:spPr>
          <a:xfrm flipH="1" flipV="1">
            <a:off x="2217396" y="3304134"/>
            <a:ext cx="1013383" cy="279669"/>
          </a:xfrm>
          <a:prstGeom prst="bentConnector2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CDDB10A-D903-44A3-A75C-37F02B6E1084}"/>
              </a:ext>
            </a:extLst>
          </p:cNvPr>
          <p:cNvSpPr/>
          <p:nvPr/>
        </p:nvSpPr>
        <p:spPr>
          <a:xfrm>
            <a:off x="5109810" y="1485559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CEB911-41D9-4686-A75D-378D8DC54455}"/>
              </a:ext>
            </a:extLst>
          </p:cNvPr>
          <p:cNvSpPr/>
          <p:nvPr/>
        </p:nvSpPr>
        <p:spPr>
          <a:xfrm>
            <a:off x="5680248" y="2139702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567AA3-FA5A-4565-98E8-1B616180622F}"/>
              </a:ext>
            </a:extLst>
          </p:cNvPr>
          <p:cNvSpPr/>
          <p:nvPr/>
        </p:nvSpPr>
        <p:spPr>
          <a:xfrm>
            <a:off x="5109810" y="3982164"/>
            <a:ext cx="270030" cy="2700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0B05F2-EE83-4701-9467-C3B617329981}"/>
              </a:ext>
            </a:extLst>
          </p:cNvPr>
          <p:cNvSpPr/>
          <p:nvPr/>
        </p:nvSpPr>
        <p:spPr>
          <a:xfrm>
            <a:off x="3688534" y="3982164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0A6344-76C8-4818-9EBC-A094C7D61FF7}"/>
              </a:ext>
            </a:extLst>
          </p:cNvPr>
          <p:cNvSpPr/>
          <p:nvPr/>
        </p:nvSpPr>
        <p:spPr>
          <a:xfrm>
            <a:off x="3688534" y="1485559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2B150D-2CB5-4AFD-8B8C-42DE8437325E}"/>
              </a:ext>
            </a:extLst>
          </p:cNvPr>
          <p:cNvSpPr/>
          <p:nvPr/>
        </p:nvSpPr>
        <p:spPr>
          <a:xfrm>
            <a:off x="3124935" y="3438096"/>
            <a:ext cx="270030" cy="270030"/>
          </a:xfrm>
          <a:prstGeom prst="ellipse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cxnSp>
        <p:nvCxnSpPr>
          <p:cNvPr id="37" name="Elbow Connector 39">
            <a:extLst>
              <a:ext uri="{FF2B5EF4-FFF2-40B4-BE49-F238E27FC236}">
                <a16:creationId xmlns:a16="http://schemas.microsoft.com/office/drawing/2014/main" id="{393AFDEA-1D42-4D08-A5CC-151A9FA29E36}"/>
              </a:ext>
            </a:extLst>
          </p:cNvPr>
          <p:cNvCxnSpPr/>
          <p:nvPr/>
        </p:nvCxnSpPr>
        <p:spPr>
          <a:xfrm rot="10800000" flipH="1">
            <a:off x="5304286" y="3917470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0">
            <a:extLst>
              <a:ext uri="{FF2B5EF4-FFF2-40B4-BE49-F238E27FC236}">
                <a16:creationId xmlns:a16="http://schemas.microsoft.com/office/drawing/2014/main" id="{6738C768-1CFC-4BA8-957F-31CBAE272D22}"/>
              </a:ext>
            </a:extLst>
          </p:cNvPr>
          <p:cNvCxnSpPr/>
          <p:nvPr/>
        </p:nvCxnSpPr>
        <p:spPr>
          <a:xfrm rot="10800000">
            <a:off x="3158120" y="1434181"/>
            <a:ext cx="583215" cy="199334"/>
          </a:xfrm>
          <a:prstGeom prst="bentConnector3">
            <a:avLst/>
          </a:prstGeom>
          <a:ln w="38100">
            <a:solidFill>
              <a:srgbClr val="FF5757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1">
            <a:extLst>
              <a:ext uri="{FF2B5EF4-FFF2-40B4-BE49-F238E27FC236}">
                <a16:creationId xmlns:a16="http://schemas.microsoft.com/office/drawing/2014/main" id="{56B344E6-AD67-4EDC-9625-D6307BF4D20C}"/>
              </a:ext>
            </a:extLst>
          </p:cNvPr>
          <p:cNvCxnSpPr/>
          <p:nvPr/>
        </p:nvCxnSpPr>
        <p:spPr>
          <a:xfrm rot="10800000" flipH="1">
            <a:off x="5304285" y="1434181"/>
            <a:ext cx="583215" cy="199334"/>
          </a:xfrm>
          <a:prstGeom prst="bentConnector3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8">
            <a:extLst>
              <a:ext uri="{FF2B5EF4-FFF2-40B4-BE49-F238E27FC236}">
                <a16:creationId xmlns:a16="http://schemas.microsoft.com/office/drawing/2014/main" id="{50E1138E-1A6C-4B07-A0EF-BAA551A5DE24}"/>
              </a:ext>
            </a:extLst>
          </p:cNvPr>
          <p:cNvSpPr/>
          <p:nvPr/>
        </p:nvSpPr>
        <p:spPr>
          <a:xfrm>
            <a:off x="4496787" y="3116814"/>
            <a:ext cx="256060" cy="30607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A685F633-3A6D-448E-A116-6E8C7FD0ED22}"/>
              </a:ext>
            </a:extLst>
          </p:cNvPr>
          <p:cNvSpPr/>
          <p:nvPr/>
        </p:nvSpPr>
        <p:spPr>
          <a:xfrm>
            <a:off x="4244523" y="2470682"/>
            <a:ext cx="303099" cy="303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DC3D2E-AAD5-4714-8E8B-5A467A479A0A}"/>
              </a:ext>
            </a:extLst>
          </p:cNvPr>
          <p:cNvSpPr/>
          <p:nvPr/>
        </p:nvSpPr>
        <p:spPr>
          <a:xfrm>
            <a:off x="251520" y="267494"/>
            <a:ext cx="14401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85D519-FEB7-47DC-89D5-B4A3A91ADFF5}"/>
              </a:ext>
            </a:extLst>
          </p:cNvPr>
          <p:cNvSpPr/>
          <p:nvPr/>
        </p:nvSpPr>
        <p:spPr>
          <a:xfrm>
            <a:off x="454585" y="270339"/>
            <a:ext cx="14401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6C75C6-D1E3-463B-95CE-4E60A216A8CE}"/>
              </a:ext>
            </a:extLst>
          </p:cNvPr>
          <p:cNvSpPr txBox="1"/>
          <p:nvPr/>
        </p:nvSpPr>
        <p:spPr>
          <a:xfrm>
            <a:off x="657650" y="258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Bahnschrift" panose="020B0502040204020203" pitchFamily="34" charset="0"/>
              </a:rPr>
              <a:t>Market Condition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196C03-36F0-44F1-8DE7-770E028FDBDF}"/>
              </a:ext>
            </a:extLst>
          </p:cNvPr>
          <p:cNvSpPr txBox="1"/>
          <p:nvPr/>
        </p:nvSpPr>
        <p:spPr>
          <a:xfrm>
            <a:off x="1640867" y="4023802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수익률을 고려한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유저간 전략 공유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565666-B942-49C4-BA61-4A1461C82CCC}"/>
              </a:ext>
            </a:extLst>
          </p:cNvPr>
          <p:cNvSpPr txBox="1"/>
          <p:nvPr/>
        </p:nvSpPr>
        <p:spPr>
          <a:xfrm>
            <a:off x="1177257" y="248042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목표 수익 제시와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위험의 최소화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16428-D2F6-43D1-A9F4-ED0257A16E76}"/>
              </a:ext>
            </a:extLst>
          </p:cNvPr>
          <p:cNvSpPr txBox="1"/>
          <p:nvPr/>
        </p:nvSpPr>
        <p:spPr>
          <a:xfrm>
            <a:off x="1229752" y="1533847"/>
            <a:ext cx="1729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하락장에 따른 리스크 감소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DA55BF-82EC-485D-974F-CDA35429D98F}"/>
              </a:ext>
            </a:extLst>
          </p:cNvPr>
          <p:cNvSpPr txBox="1"/>
          <p:nvPr/>
        </p:nvSpPr>
        <p:spPr>
          <a:xfrm>
            <a:off x="5923606" y="151675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상승장에 따른 리스크 확대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AC8D91-8FC4-4D05-953C-490B3918D27A}"/>
              </a:ext>
            </a:extLst>
          </p:cNvPr>
          <p:cNvSpPr txBox="1"/>
          <p:nvPr/>
        </p:nvSpPr>
        <p:spPr>
          <a:xfrm>
            <a:off x="6604568" y="2880537"/>
            <a:ext cx="1928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최근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3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년간의 데이터에 근거한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안정적 수익 모델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6E32AA-2F2F-4A89-AAF3-614E26C5228D}"/>
              </a:ext>
            </a:extLst>
          </p:cNvPr>
          <p:cNvSpPr txBox="1"/>
          <p:nvPr/>
        </p:nvSpPr>
        <p:spPr>
          <a:xfrm>
            <a:off x="5900776" y="4026740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상세한 요구사항을 실행할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/>
              </a:rPr>
              <a:t>기능 구현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0947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7E2A45-26ED-4992-9B74-6478F7D9E54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58034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1039</Words>
  <Application>Microsoft Office PowerPoint</Application>
  <PresentationFormat>화면 슬라이드 쇼(16:9)</PresentationFormat>
  <Paragraphs>172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나눔바른고딕OTF</vt:lpstr>
      <vt:lpstr>나눔바른고딕OTF Light</vt:lpstr>
      <vt:lpstr>맑은 고딕</vt:lpstr>
      <vt:lpstr>Arial</vt:lpstr>
      <vt:lpstr>Bahnschrift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student00</cp:lastModifiedBy>
  <cp:revision>181</cp:revision>
  <dcterms:created xsi:type="dcterms:W3CDTF">2006-10-05T04:04:58Z</dcterms:created>
  <dcterms:modified xsi:type="dcterms:W3CDTF">2024-02-15T05:42:47Z</dcterms:modified>
</cp:coreProperties>
</file>