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336" r:id="rId2"/>
    <p:sldId id="337" r:id="rId3"/>
    <p:sldId id="342" r:id="rId4"/>
    <p:sldId id="345" r:id="rId5"/>
    <p:sldId id="343" r:id="rId6"/>
    <p:sldId id="344" r:id="rId7"/>
    <p:sldId id="340" r:id="rId8"/>
    <p:sldId id="279" r:id="rId9"/>
    <p:sldId id="348" r:id="rId10"/>
    <p:sldId id="347" r:id="rId11"/>
    <p:sldId id="329" r:id="rId12"/>
    <p:sldId id="328" r:id="rId13"/>
    <p:sldId id="330" r:id="rId14"/>
    <p:sldId id="331" r:id="rId15"/>
    <p:sldId id="332" r:id="rId16"/>
    <p:sldId id="333" r:id="rId17"/>
    <p:sldId id="335" r:id="rId18"/>
    <p:sldId id="349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400" autoAdjust="0"/>
  </p:normalViewPr>
  <p:slideViewPr>
    <p:cSldViewPr>
      <p:cViewPr varScale="1">
        <p:scale>
          <a:sx n="98" d="100"/>
          <a:sy n="98" d="100"/>
        </p:scale>
        <p:origin x="84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A-48B3-97C0-6F20DC0DF5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5A-48B3-97C0-6F20DC0DF5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5A-48B3-97C0-6F20DC0DF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시장에는 수많은 기회가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 재정거래전략은 국내와 해외 거래소간의 가격차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 창출을 의미합니다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재정거래를 자동매매 시스템으로 구현하고자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지정가 </a:t>
            </a:r>
            <a:r>
              <a:rPr lang="en-US" altLang="ko-KR" dirty="0"/>
              <a:t>: </a:t>
            </a:r>
            <a:r>
              <a:rPr lang="ko-KR" altLang="en-US" dirty="0"/>
              <a:t>정확한 금액에 도달되어야만 해당 금액에 체결</a:t>
            </a:r>
            <a:endParaRPr lang="en-US" altLang="ko-KR" dirty="0"/>
          </a:p>
          <a:p>
            <a:r>
              <a:rPr lang="ko-KR" altLang="en-US" dirty="0"/>
              <a:t>시장가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도달되어야만 나의 구매주문이 오더북으로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7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종목중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말해 코인을 사는데 달러를 사는것 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거래소간의 가격차로 인해 프리미엄이 발생한 차트입니다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단방향으로의 프리미엄이 발생할 확률이 상당히 높은 편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구간을 먹는 전략을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전략이라고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리스크는 불확실성입니다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이득을 보거나 손실을 보는 확률을 의미하는데요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환율은 대체적으로 상승하는 편이며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 일주일 이하이므로 손실볼 가능성이 낮습니다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1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3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1544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22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BCA16-85BE-EA98-C98E-E6472462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8" y="1304278"/>
            <a:ext cx="3142283" cy="2822975"/>
          </a:xfrm>
          <a:prstGeom prst="rect">
            <a:avLst/>
          </a:prstGeom>
        </p:spPr>
      </p:pic>
      <p:sp>
        <p:nvSpPr>
          <p:cNvPr id="2" name="Oval 21">
            <a:extLst>
              <a:ext uri="{FF2B5EF4-FFF2-40B4-BE49-F238E27FC236}">
                <a16:creationId xmlns:a16="http://schemas.microsoft.com/office/drawing/2014/main" id="{D01EA318-262B-B33D-F933-F2EDBCFD85A4}"/>
              </a:ext>
            </a:extLst>
          </p:cNvPr>
          <p:cNvSpPr>
            <a:spLocks noChangeAspect="1"/>
          </p:cNvSpPr>
          <p:nvPr/>
        </p:nvSpPr>
        <p:spPr>
          <a:xfrm>
            <a:off x="5987091" y="1995686"/>
            <a:ext cx="833989" cy="8409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843D-83C5-8A24-FBA1-A62DE9135471}"/>
              </a:ext>
            </a:extLst>
          </p:cNvPr>
          <p:cNvSpPr txBox="1"/>
          <p:nvPr/>
        </p:nvSpPr>
        <p:spPr>
          <a:xfrm>
            <a:off x="5696644" y="3104478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Trading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7A0F30-D0FF-42C8-80CF-9B2C07B4841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7648D-C18F-42A1-8EB4-E7A0B37C22DC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369C-A82F-465E-A410-E1DB292BAA88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Arbitrage Auto Trading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BCF2-FA5E-43DC-A4A0-1D42674C1484}"/>
              </a:ext>
            </a:extLst>
          </p:cNvPr>
          <p:cNvSpPr txBox="1"/>
          <p:nvPr/>
        </p:nvSpPr>
        <p:spPr>
          <a:xfrm>
            <a:off x="2025651" y="4392667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(Arbitrage)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자동매매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국내와 해외 거래소 간의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로 인한 수익 창출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778-2EB8-4DE4-AC2D-9BAD1462E868}"/>
              </a:ext>
            </a:extLst>
          </p:cNvPr>
          <p:cNvSpPr txBox="1"/>
          <p:nvPr/>
        </p:nvSpPr>
        <p:spPr>
          <a:xfrm>
            <a:off x="4945373" y="190833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Bahnschrift" panose="020B0502040204020203" pitchFamily="34" charset="0"/>
              </a:rPr>
              <a:t>+</a:t>
            </a:r>
            <a:endParaRPr lang="ko-KR" alt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Information Architecture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sitemap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FF3A287F-937E-47CE-A223-3D8FE5D6425A}"/>
              </a:ext>
            </a:extLst>
          </p:cNvPr>
          <p:cNvSpPr/>
          <p:nvPr/>
        </p:nvSpPr>
        <p:spPr>
          <a:xfrm>
            <a:off x="1421771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Trade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2319A056-F714-4E8D-9389-0EC94F81ECEF}"/>
              </a:ext>
            </a:extLst>
          </p:cNvPr>
          <p:cNvSpPr/>
          <p:nvPr/>
        </p:nvSpPr>
        <p:spPr>
          <a:xfrm>
            <a:off x="3205041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State /</a:t>
            </a:r>
            <a:b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Record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060F66CB-371C-4BF1-A50A-0EDC75CFB632}"/>
              </a:ext>
            </a:extLst>
          </p:cNvPr>
          <p:cNvSpPr/>
          <p:nvPr/>
        </p:nvSpPr>
        <p:spPr>
          <a:xfrm>
            <a:off x="5074606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86AF22A0-2533-4676-9549-881C20816A59}"/>
              </a:ext>
            </a:extLst>
          </p:cNvPr>
          <p:cNvSpPr/>
          <p:nvPr/>
        </p:nvSpPr>
        <p:spPr>
          <a:xfrm>
            <a:off x="6993982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52F54806-6962-42A1-BF18-7774C180C40B}"/>
              </a:ext>
            </a:extLst>
          </p:cNvPr>
          <p:cNvSpPr/>
          <p:nvPr/>
        </p:nvSpPr>
        <p:spPr>
          <a:xfrm>
            <a:off x="1421771" y="13255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회원가입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48ADEE6-1284-40D9-82E2-069755371064}"/>
              </a:ext>
            </a:extLst>
          </p:cNvPr>
          <p:cNvSpPr/>
          <p:nvPr/>
        </p:nvSpPr>
        <p:spPr>
          <a:xfrm>
            <a:off x="3205041" y="133049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0" name="Google Shape;297;g284785a2eaf_0_107">
            <a:extLst>
              <a:ext uri="{FF2B5EF4-FFF2-40B4-BE49-F238E27FC236}">
                <a16:creationId xmlns:a16="http://schemas.microsoft.com/office/drawing/2014/main" id="{94B7A650-2B39-4A1C-8104-E941D2838ACF}"/>
              </a:ext>
            </a:extLst>
          </p:cNvPr>
          <p:cNvSpPr/>
          <p:nvPr/>
        </p:nvSpPr>
        <p:spPr>
          <a:xfrm>
            <a:off x="5074606" y="13255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메인 페이지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FA77A21A-1108-43F7-9179-4BDF75E526DE}"/>
              </a:ext>
            </a:extLst>
          </p:cNvPr>
          <p:cNvSpPr/>
          <p:nvPr/>
        </p:nvSpPr>
        <p:spPr>
          <a:xfrm>
            <a:off x="6993982" y="13255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AF3F0-B869-4055-BBD8-DE4F805ED016}"/>
              </a:ext>
            </a:extLst>
          </p:cNvPr>
          <p:cNvSpPr txBox="1"/>
          <p:nvPr/>
        </p:nvSpPr>
        <p:spPr>
          <a:xfrm>
            <a:off x="1277755" y="1970425"/>
            <a:ext cx="122413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메일 인증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QR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CDE256-AD73-478D-A9EA-65385DF27B4C}"/>
              </a:ext>
            </a:extLst>
          </p:cNvPr>
          <p:cNvSpPr txBox="1"/>
          <p:nvPr/>
        </p:nvSpPr>
        <p:spPr>
          <a:xfrm>
            <a:off x="2839688" y="1970425"/>
            <a:ext cx="167332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접근 권한 생성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접근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D308E1-3117-46ED-9A26-3E203835FE20}"/>
              </a:ext>
            </a:extLst>
          </p:cNvPr>
          <p:cNvSpPr txBox="1"/>
          <p:nvPr/>
        </p:nvSpPr>
        <p:spPr>
          <a:xfrm>
            <a:off x="4569615" y="1969716"/>
            <a:ext cx="193564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차트 제공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즐겨찾기 추가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325EA5-0319-49C3-858D-A8630F07D6EF}"/>
              </a:ext>
            </a:extLst>
          </p:cNvPr>
          <p:cNvSpPr txBox="1"/>
          <p:nvPr/>
        </p:nvSpPr>
        <p:spPr>
          <a:xfrm>
            <a:off x="6611681" y="1969715"/>
            <a:ext cx="180876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 Key, Secret Key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E86D25-9914-48AD-AF33-C2543960CF28}"/>
              </a:ext>
            </a:extLst>
          </p:cNvPr>
          <p:cNvSpPr txBox="1"/>
          <p:nvPr/>
        </p:nvSpPr>
        <p:spPr>
          <a:xfrm>
            <a:off x="6625374" y="3525275"/>
            <a:ext cx="1673320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관리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접근권한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8FB1F-3BA0-4666-A9E1-B82C7E4918E9}"/>
              </a:ext>
            </a:extLst>
          </p:cNvPr>
          <p:cNvSpPr txBox="1"/>
          <p:nvPr/>
        </p:nvSpPr>
        <p:spPr>
          <a:xfrm>
            <a:off x="4678564" y="3540622"/>
            <a:ext cx="1673320" cy="99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목록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상세보기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수정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D8C83-30D0-4E13-8971-7CBF719E128A}"/>
              </a:ext>
            </a:extLst>
          </p:cNvPr>
          <p:cNvSpPr txBox="1"/>
          <p:nvPr/>
        </p:nvSpPr>
        <p:spPr>
          <a:xfrm>
            <a:off x="2836433" y="3525275"/>
            <a:ext cx="167332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거래내역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주문내역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82BFBC-914D-4284-B878-DB25ECE5DF3E}"/>
              </a:ext>
            </a:extLst>
          </p:cNvPr>
          <p:cNvSpPr txBox="1"/>
          <p:nvPr/>
        </p:nvSpPr>
        <p:spPr>
          <a:xfrm>
            <a:off x="1053163" y="3521951"/>
            <a:ext cx="1673320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Strategy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Strategy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 Strategy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4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C0D73-4F9B-D3BB-08B5-E53D20DF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637757"/>
            <a:ext cx="9036496" cy="3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76069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4CBE2DF-23C8-4B40-2841-68F352212E48}"/>
              </a:ext>
            </a:extLst>
          </p:cNvPr>
          <p:cNvSpPr/>
          <p:nvPr/>
        </p:nvSpPr>
        <p:spPr>
          <a:xfrm>
            <a:off x="899592" y="4659982"/>
            <a:ext cx="7488831" cy="407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B208F8-E659-8EEA-366E-7DD55B0D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819449"/>
            <a:ext cx="6015536" cy="250285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754EB-6440-BFC1-BA06-EE9B4B5DF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3403971"/>
            <a:ext cx="6015536" cy="1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80A10-7FE4-3A9C-6FC2-F1B7948AB113}"/>
              </a:ext>
            </a:extLst>
          </p:cNvPr>
          <p:cNvSpPr/>
          <p:nvPr/>
        </p:nvSpPr>
        <p:spPr>
          <a:xfrm>
            <a:off x="3017426" y="2910480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67415-73B5-972F-11AD-5354DB822CC8}"/>
              </a:ext>
            </a:extLst>
          </p:cNvPr>
          <p:cNvSpPr txBox="1"/>
          <p:nvPr/>
        </p:nvSpPr>
        <p:spPr>
          <a:xfrm>
            <a:off x="1722028" y="2905850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 Key :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36ED1-ABD3-68C1-E95A-7432E374D56F}"/>
              </a:ext>
            </a:extLst>
          </p:cNvPr>
          <p:cNvSpPr txBox="1"/>
          <p:nvPr/>
        </p:nvSpPr>
        <p:spPr>
          <a:xfrm>
            <a:off x="1885395" y="3418086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 Key :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1D09CB-0E75-0C59-11F1-1579A25A3511}"/>
              </a:ext>
            </a:extLst>
          </p:cNvPr>
          <p:cNvSpPr/>
          <p:nvPr/>
        </p:nvSpPr>
        <p:spPr>
          <a:xfrm>
            <a:off x="3017426" y="3435846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2F35E0F-6A8C-879C-184C-C2AAA93036EB}"/>
              </a:ext>
            </a:extLst>
          </p:cNvPr>
          <p:cNvSpPr/>
          <p:nvPr/>
        </p:nvSpPr>
        <p:spPr>
          <a:xfrm>
            <a:off x="5461036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수정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E924CF7B-20B7-9A14-53C7-6C2EF94E029E}"/>
              </a:ext>
            </a:extLst>
          </p:cNvPr>
          <p:cNvSpPr/>
          <p:nvPr/>
        </p:nvSpPr>
        <p:spPr>
          <a:xfrm>
            <a:off x="6172717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삭제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DDC14-6BB8-4420-47C4-AA0E56DB2FB6}"/>
              </a:ext>
            </a:extLst>
          </p:cNvPr>
          <p:cNvSpPr txBox="1"/>
          <p:nvPr/>
        </p:nvSpPr>
        <p:spPr>
          <a:xfrm>
            <a:off x="4716016" y="3853200"/>
            <a:ext cx="2261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등록된 </a:t>
            </a:r>
            <a:r>
              <a:rPr lang="en-US" altLang="ko-KR" sz="800" dirty="0"/>
              <a:t>API Key</a:t>
            </a:r>
            <a:r>
              <a:rPr lang="ko-KR" altLang="en-US" sz="800" dirty="0"/>
              <a:t>가 존재하지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C2EF0-6E0A-62AB-777A-C364C41CD8FD}"/>
              </a:ext>
            </a:extLst>
          </p:cNvPr>
          <p:cNvSpPr txBox="1"/>
          <p:nvPr/>
        </p:nvSpPr>
        <p:spPr>
          <a:xfrm>
            <a:off x="2586275" y="1346555"/>
            <a:ext cx="5602378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거래소에서 발급된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Connect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와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Secret 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를 입력하시기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발급된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를 활성화할 때 문자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(SMS)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인증이 추가로 진행됩니다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이외 상세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 Ket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발급받는 방법은 이용안내를 참고하시기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  <a:endParaRPr lang="ko-KR" altLang="en-US" sz="1000" spc="-85" dirty="0">
              <a:solidFill>
                <a:srgbClr val="191933"/>
              </a:solidFill>
              <a:latin typeface="나눔바른고딕OTF Light" panose="020B0600000101010101" charset="-127"/>
              <a:ea typeface="나눔바른고딕OTF Light" panose="020B0600000101010101" charset="-127"/>
              <a:cs typeface="나눔바른고딕OTF"/>
            </a:endParaRPr>
          </a:p>
        </p:txBody>
      </p:sp>
      <p:sp>
        <p:nvSpPr>
          <p:cNvPr id="29" name="object 154">
            <a:extLst>
              <a:ext uri="{FF2B5EF4-FFF2-40B4-BE49-F238E27FC236}">
                <a16:creationId xmlns:a16="http://schemas.microsoft.com/office/drawing/2014/main" id="{0138A981-C4F2-07EC-20AA-39AD353BF8A5}"/>
              </a:ext>
            </a:extLst>
          </p:cNvPr>
          <p:cNvSpPr/>
          <p:nvPr/>
        </p:nvSpPr>
        <p:spPr>
          <a:xfrm>
            <a:off x="2481500" y="143803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4">
            <a:extLst>
              <a:ext uri="{FF2B5EF4-FFF2-40B4-BE49-F238E27FC236}">
                <a16:creationId xmlns:a16="http://schemas.microsoft.com/office/drawing/2014/main" id="{F516466C-0B1F-B882-6B54-AA6A39F30641}"/>
              </a:ext>
            </a:extLst>
          </p:cNvPr>
          <p:cNvSpPr/>
          <p:nvPr/>
        </p:nvSpPr>
        <p:spPr>
          <a:xfrm>
            <a:off x="2481500" y="165356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54">
            <a:extLst>
              <a:ext uri="{FF2B5EF4-FFF2-40B4-BE49-F238E27FC236}">
                <a16:creationId xmlns:a16="http://schemas.microsoft.com/office/drawing/2014/main" id="{DB5BE926-EDBA-C5B7-FF7D-94D509389345}"/>
              </a:ext>
            </a:extLst>
          </p:cNvPr>
          <p:cNvSpPr/>
          <p:nvPr/>
        </p:nvSpPr>
        <p:spPr>
          <a:xfrm>
            <a:off x="2481500" y="188879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6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F3F233-5BDA-F557-0B83-274DD105F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" y="974179"/>
            <a:ext cx="8667031" cy="3685801"/>
          </a:xfrm>
          <a:prstGeom prst="rect">
            <a:avLst/>
          </a:prstGeom>
        </p:spPr>
      </p:pic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AFDE0DAA-3E95-0E58-6B17-13D896CFCC89}"/>
              </a:ext>
            </a:extLst>
          </p:cNvPr>
          <p:cNvSpPr/>
          <p:nvPr/>
        </p:nvSpPr>
        <p:spPr>
          <a:xfrm>
            <a:off x="202256" y="974178"/>
            <a:ext cx="2857575" cy="3500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0294FB42-8CBD-C9F3-2FEA-9D288764D820}"/>
              </a:ext>
            </a:extLst>
          </p:cNvPr>
          <p:cNvSpPr/>
          <p:nvPr/>
        </p:nvSpPr>
        <p:spPr>
          <a:xfrm>
            <a:off x="3091473" y="975028"/>
            <a:ext cx="2857575" cy="3560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C4EC4322-AE47-1710-0CDF-BE122773FAC9}"/>
              </a:ext>
            </a:extLst>
          </p:cNvPr>
          <p:cNvSpPr/>
          <p:nvPr/>
        </p:nvSpPr>
        <p:spPr>
          <a:xfrm>
            <a:off x="5950700" y="964634"/>
            <a:ext cx="2918588" cy="366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85C84732-55AA-B18B-DAA2-17492F13A318}"/>
              </a:ext>
            </a:extLst>
          </p:cNvPr>
          <p:cNvSpPr/>
          <p:nvPr/>
        </p:nvSpPr>
        <p:spPr>
          <a:xfrm>
            <a:off x="7646274" y="1399084"/>
            <a:ext cx="1223014" cy="31168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071C8586-1227-9840-3920-35705355EA77}"/>
              </a:ext>
            </a:extLst>
          </p:cNvPr>
          <p:cNvSpPr/>
          <p:nvPr/>
        </p:nvSpPr>
        <p:spPr>
          <a:xfrm>
            <a:off x="202257" y="1399084"/>
            <a:ext cx="7392990" cy="32608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4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69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A64738-8D74-9791-41C1-5C1D9883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10" y="1435550"/>
            <a:ext cx="153854" cy="2800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08F46B-EAFE-9B25-49F2-FCA5C5FB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" y="1171496"/>
            <a:ext cx="9096594" cy="3200454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25D99A30-E6EE-2005-0755-04D277842E35}"/>
              </a:ext>
            </a:extLst>
          </p:cNvPr>
          <p:cNvSpPr/>
          <p:nvPr/>
        </p:nvSpPr>
        <p:spPr>
          <a:xfrm>
            <a:off x="43902" y="145490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A3A7C4D-A8B2-6065-87D9-C3D6F85E5355}"/>
              </a:ext>
            </a:extLst>
          </p:cNvPr>
          <p:cNvSpPr/>
          <p:nvPr/>
        </p:nvSpPr>
        <p:spPr>
          <a:xfrm>
            <a:off x="21780" y="1925585"/>
            <a:ext cx="2953535" cy="4099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575AECC8-BE67-1496-2346-92F158583719}"/>
              </a:ext>
            </a:extLst>
          </p:cNvPr>
          <p:cNvSpPr/>
          <p:nvPr/>
        </p:nvSpPr>
        <p:spPr>
          <a:xfrm>
            <a:off x="43902" y="2358798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5C89F5BB-415E-37A0-A2B5-36D35229CFBB}"/>
              </a:ext>
            </a:extLst>
          </p:cNvPr>
          <p:cNvSpPr/>
          <p:nvPr/>
        </p:nvSpPr>
        <p:spPr>
          <a:xfrm>
            <a:off x="43901" y="3107127"/>
            <a:ext cx="2953535" cy="4571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5D6B8323-B4D1-D510-4E5D-A2A685E241C6}"/>
              </a:ext>
            </a:extLst>
          </p:cNvPr>
          <p:cNvSpPr/>
          <p:nvPr/>
        </p:nvSpPr>
        <p:spPr>
          <a:xfrm>
            <a:off x="43901" y="3553413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퀵메뉴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EDD1633B-013F-FEBC-8D74-092820954B94}"/>
              </a:ext>
            </a:extLst>
          </p:cNvPr>
          <p:cNvSpPr/>
          <p:nvPr/>
        </p:nvSpPr>
        <p:spPr>
          <a:xfrm>
            <a:off x="3113769" y="1246466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BCC33F72-866C-C3D2-FBDC-AD669FB32C65}"/>
              </a:ext>
            </a:extLst>
          </p:cNvPr>
          <p:cNvSpPr/>
          <p:nvPr/>
        </p:nvSpPr>
        <p:spPr>
          <a:xfrm>
            <a:off x="3113768" y="170788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1669D3F6-62AF-AF95-CC3D-74B9D5C92673}"/>
              </a:ext>
            </a:extLst>
          </p:cNvPr>
          <p:cNvSpPr/>
          <p:nvPr/>
        </p:nvSpPr>
        <p:spPr>
          <a:xfrm>
            <a:off x="3109005" y="2051101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14368DEF-2FD0-38DA-5F02-96933D9FF460}"/>
              </a:ext>
            </a:extLst>
          </p:cNvPr>
          <p:cNvSpPr/>
          <p:nvPr/>
        </p:nvSpPr>
        <p:spPr>
          <a:xfrm>
            <a:off x="6101592" y="1249948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7938BFCD-BC01-83BA-CC35-7F47CFA4A455}"/>
              </a:ext>
            </a:extLst>
          </p:cNvPr>
          <p:cNvSpPr/>
          <p:nvPr/>
        </p:nvSpPr>
        <p:spPr>
          <a:xfrm>
            <a:off x="6105976" y="1723547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8" name="Google Shape;297;g284785a2eaf_0_107">
            <a:extLst>
              <a:ext uri="{FF2B5EF4-FFF2-40B4-BE49-F238E27FC236}">
                <a16:creationId xmlns:a16="http://schemas.microsoft.com/office/drawing/2014/main" id="{CCF539CC-9F5E-48AC-249A-F9C956DB68E1}"/>
              </a:ext>
            </a:extLst>
          </p:cNvPr>
          <p:cNvSpPr/>
          <p:nvPr/>
        </p:nvSpPr>
        <p:spPr>
          <a:xfrm>
            <a:off x="6105976" y="2196275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손해을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2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0122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BFD1B-9DD3-07FB-ED97-453EF43C1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" y="974179"/>
            <a:ext cx="8460432" cy="3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D2A0D-21A6-4869-9008-FA75009B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" y="1006352"/>
            <a:ext cx="7236296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74C266-C35A-4042-A95E-DFBA85F8822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278C0-6DB0-49AD-BA11-CF92234CD210}"/>
              </a:ext>
            </a:extLst>
          </p:cNvPr>
          <p:cNvSpPr txBox="1"/>
          <p:nvPr/>
        </p:nvSpPr>
        <p:spPr>
          <a:xfrm>
            <a:off x="2613226" y="2110085"/>
            <a:ext cx="391754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THANK YOU</a:t>
            </a:r>
            <a:endParaRPr kumimoji="0" lang="ko-KR" altLang="en-US" sz="54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ED1AA0-BB4B-53C9-C651-E904ACDA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7" y="1419622"/>
            <a:ext cx="5814025" cy="2022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8BAA-E3F6-F2C6-7E90-61CC13F32D58}"/>
              </a:ext>
            </a:extLst>
          </p:cNvPr>
          <p:cNvSpPr txBox="1"/>
          <p:nvPr/>
        </p:nvSpPr>
        <p:spPr>
          <a:xfrm>
            <a:off x="5731920" y="354755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Tether USD / U.S Dollar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CB218E-9A04-4FA3-8D9D-ABC95D3E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6" y="1473524"/>
            <a:ext cx="1463350" cy="5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5AA02-2D69-457B-B6FF-41F944C45262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3313C-A730-418A-A829-D5E49DC564E9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4FE5-8F4F-4EE1-82AA-361179214912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jor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Cryptocurrency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2915816" y="4238385"/>
            <a:ext cx="3312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USDT(Tether) :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달러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안정성 높은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암호화폐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 기축 통화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47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1934069" y="4194645"/>
            <a:ext cx="5616624" cy="14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 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매도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나눔바른고딕OTF" panose="020B0600000101010101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 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(Projected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 panose="020B0600000101010101"/>
                <a:ea typeface="나눔바른고딕OTF" panose="020B0600000101010101"/>
              </a:rPr>
              <a:t>Patterns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의 매매 조건을 충족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나눔바른고딕OTF" panose="020B0600000101010101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 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) 8%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 </a:t>
            </a: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55D998-038E-4824-9D24-BC8B00CD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2" y="1203598"/>
            <a:ext cx="5245701" cy="2481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663B2-7471-4F5A-87B2-FF15C4D6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69" y="1203598"/>
            <a:ext cx="5256584" cy="248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57C58-A460-4A9B-A741-4703EAFCFC2B}"/>
              </a:ext>
            </a:extLst>
          </p:cNvPr>
          <p:cNvSpPr txBox="1"/>
          <p:nvPr/>
        </p:nvSpPr>
        <p:spPr>
          <a:xfrm>
            <a:off x="5678485" y="383218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Revenue Cycle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F7E09-9306-4ABC-B0F2-B26BD8C13C99}"/>
              </a:ext>
            </a:extLst>
          </p:cNvPr>
          <p:cNvSpPr/>
          <p:nvPr/>
        </p:nvSpPr>
        <p:spPr>
          <a:xfrm>
            <a:off x="1929872" y="1203598"/>
            <a:ext cx="5245701" cy="2481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Risk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585E-7052-44B4-A14E-3692155F8AB4}"/>
              </a:ext>
            </a:extLst>
          </p:cNvPr>
          <p:cNvSpPr txBox="1"/>
          <p:nvPr/>
        </p:nvSpPr>
        <p:spPr>
          <a:xfrm>
            <a:off x="4297176" y="140718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역프리미엄 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마이너스 프리미엄에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 panose="020B0600000101010101"/>
              <a:ea typeface="나눔바른고딕OTF" panose="020B0600000101010101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0501F-1447-4E79-9649-5E7F8B679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1" y="1744377"/>
            <a:ext cx="4044057" cy="1654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A4090-FECB-42A5-AEAE-971853664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6" y="1746610"/>
            <a:ext cx="4146489" cy="1656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DC70C-6E8B-4B2B-928D-1BFCAE0444CF}"/>
              </a:ext>
            </a:extLst>
          </p:cNvPr>
          <p:cNvSpPr txBox="1"/>
          <p:nvPr/>
        </p:nvSpPr>
        <p:spPr>
          <a:xfrm>
            <a:off x="-8852" y="1410194"/>
            <a:ext cx="3463277" cy="2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환율 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구매 시점에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 panose="020B0600000101010101"/>
              <a:ea typeface="나눔바른고딕OTF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EAEE9-320E-4693-8777-E6D16EF7D43D}"/>
              </a:ext>
            </a:extLst>
          </p:cNvPr>
          <p:cNvSpPr txBox="1"/>
          <p:nvPr/>
        </p:nvSpPr>
        <p:spPr>
          <a:xfrm>
            <a:off x="3073040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U.S Dollar / KRW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A74E-5D9C-4322-AF88-23861BA7DB21}"/>
              </a:ext>
            </a:extLst>
          </p:cNvPr>
          <p:cNvSpPr txBox="1"/>
          <p:nvPr/>
        </p:nvSpPr>
        <p:spPr>
          <a:xfrm>
            <a:off x="7249504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Pros &amp; Cons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A9A23-156D-49BE-9C32-5D25559245E4}"/>
              </a:ext>
            </a:extLst>
          </p:cNvPr>
          <p:cNvSpPr txBox="1"/>
          <p:nvPr/>
        </p:nvSpPr>
        <p:spPr>
          <a:xfrm>
            <a:off x="219631" y="2424889"/>
            <a:ext cx="460795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Low Risk, Low Return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로 인한 안전 투자형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낮은 거래 횟수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거래 체결 시간의 긴급성이 요구되지 않음</a:t>
            </a:r>
            <a:endParaRPr lang="en-US" altLang="ko-KR" sz="1000" dirty="0">
              <a:solidFill>
                <a:srgbClr val="000000"/>
              </a:solidFill>
              <a:latin typeface="나눔바른고딕OTF" panose="020B0600000101010101"/>
              <a:ea typeface="나눔바른고딕OTF" panose="020B0600000101010101"/>
            </a:endParaRP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시장가 슬리피지 발생이 매우 낮은 편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USDT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는 암호화폐 시장의 기축통화 역할을 수행하며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, </a:t>
            </a:r>
            <a:b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높은 수요로 인해 매년 발행량이 증가하는 높은 안전성을 보임</a:t>
            </a:r>
            <a:endParaRPr lang="ko-KR" altLang="en-US" sz="1000" dirty="0">
              <a:latin typeface="나눔바른고딕OTF" panose="020B0600000101010101"/>
              <a:ea typeface="나눔바른고딕OTF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8021B-49A9-4D69-9D5A-001CF48C90EF}"/>
              </a:ext>
            </a:extLst>
          </p:cNvPr>
          <p:cNvSpPr txBox="1"/>
          <p:nvPr/>
        </p:nvSpPr>
        <p:spPr>
          <a:xfrm>
            <a:off x="4543578" y="2395143"/>
            <a:ext cx="4607958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Tether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사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발행처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의 불안정성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미국의 암호화폐 산업 규제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의 영역 미규정 상태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상품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(Commodity) vs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증권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(Security))</a:t>
            </a: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3558EE42-7471-4351-B239-0019E01FFF64}"/>
              </a:ext>
            </a:extLst>
          </p:cNvPr>
          <p:cNvSpPr/>
          <p:nvPr/>
        </p:nvSpPr>
        <p:spPr>
          <a:xfrm>
            <a:off x="617265" y="160255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3E0DEA41-36D7-47D4-A7FC-D4782E49005C}"/>
              </a:ext>
            </a:extLst>
          </p:cNvPr>
          <p:cNvSpPr/>
          <p:nvPr/>
        </p:nvSpPr>
        <p:spPr>
          <a:xfrm rot="10800000">
            <a:off x="8151648" y="1766662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</a:t>
            </a:r>
            <a:r>
              <a:rPr lang="ko-KR" alt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 Hedge Mode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DEA342-2240-43EB-A359-ED54308D7F3D}"/>
              </a:ext>
            </a:extLst>
          </p:cNvPr>
          <p:cNvSpPr/>
          <p:nvPr/>
        </p:nvSpPr>
        <p:spPr>
          <a:xfrm>
            <a:off x="1917567" y="1586966"/>
            <a:ext cx="2052165" cy="20654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29C15A1-B7FE-401E-AE7B-D602B90F0E79}"/>
              </a:ext>
            </a:extLst>
          </p:cNvPr>
          <p:cNvSpPr/>
          <p:nvPr/>
        </p:nvSpPr>
        <p:spPr>
          <a:xfrm rot="5400000">
            <a:off x="5269605" y="1593589"/>
            <a:ext cx="1975990" cy="205216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214C4-132E-4947-8F0D-462264BAC80D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양방향 포지션 </a:t>
            </a:r>
            <a:r>
              <a:rPr lang="en-US" altLang="ko-KR" sz="1000" dirty="0">
                <a:solidFill>
                  <a:srgbClr val="24292F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국내 메이저 거래소에서 지원하지 않는 추가 기능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268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62">
            <a:extLst>
              <a:ext uri="{FF2B5EF4-FFF2-40B4-BE49-F238E27FC236}">
                <a16:creationId xmlns:a16="http://schemas.microsoft.com/office/drawing/2014/main" id="{64E43451-1BBB-E003-540E-431060C2C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269182"/>
              </p:ext>
            </p:extLst>
          </p:nvPr>
        </p:nvGraphicFramePr>
        <p:xfrm>
          <a:off x="1583667" y="1275606"/>
          <a:ext cx="5976665" cy="23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">
            <a:extLst>
              <a:ext uri="{FF2B5EF4-FFF2-40B4-BE49-F238E27FC236}">
                <a16:creationId xmlns:a16="http://schemas.microsoft.com/office/drawing/2014/main" id="{A9D87305-7B3B-F0BA-90AD-4CE9E47454C8}"/>
              </a:ext>
            </a:extLst>
          </p:cNvPr>
          <p:cNvGrpSpPr/>
          <p:nvPr/>
        </p:nvGrpSpPr>
        <p:grpSpPr>
          <a:xfrm>
            <a:off x="1937004" y="3659397"/>
            <a:ext cx="5193776" cy="153307"/>
            <a:chOff x="3881029" y="3284984"/>
            <a:chExt cx="6164578" cy="216024"/>
          </a:xfrm>
        </p:grpSpPr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93041936-9889-D8BA-688C-160F3D53C434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F0C6D95-0395-7917-0F04-6242B0441221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088DD-5BCC-B37B-3B1E-4C29A194B2C4}"/>
              </a:ext>
            </a:extLst>
          </p:cNvPr>
          <p:cNvSpPr txBox="1"/>
          <p:nvPr/>
        </p:nvSpPr>
        <p:spPr>
          <a:xfrm>
            <a:off x="3709102" y="1273686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Custom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3D7-226C-1BEF-DF76-7BBFEE8B1970}"/>
              </a:ext>
            </a:extLst>
          </p:cNvPr>
          <p:cNvSpPr txBox="1"/>
          <p:nvPr/>
        </p:nvSpPr>
        <p:spPr>
          <a:xfrm>
            <a:off x="5701186" y="1273686"/>
            <a:ext cx="149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Copy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7DDC-6E69-C4A9-65A1-95EBADA675B6}"/>
              </a:ext>
            </a:extLst>
          </p:cNvPr>
          <p:cNvSpPr txBox="1"/>
          <p:nvPr/>
        </p:nvSpPr>
        <p:spPr>
          <a:xfrm>
            <a:off x="1944644" y="1273686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Fixed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B533B-43BE-42C2-A981-E6E3774B097A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8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70D165-8EDC-4D9B-8B17-5890A13C0C63}"/>
              </a:ext>
            </a:extLst>
          </p:cNvPr>
          <p:cNvGrpSpPr/>
          <p:nvPr/>
        </p:nvGrpSpPr>
        <p:grpSpPr>
          <a:xfrm>
            <a:off x="3502731" y="2047639"/>
            <a:ext cx="2095383" cy="1737401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F73C0F9A-6D8C-4669-A2B4-8B3B473928DF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FF5757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BCF255A-3261-47E7-B698-349EA5BA112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84CCE4FB-25BB-48F8-9DC4-B3D5D51D24AE}"/>
              </a:ext>
            </a:extLst>
          </p:cNvPr>
          <p:cNvSpPr/>
          <p:nvPr/>
        </p:nvSpPr>
        <p:spPr>
          <a:xfrm rot="54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F0CAEFB-B7B1-4C6D-A83B-E5CFEAD997AA}"/>
              </a:ext>
            </a:extLst>
          </p:cNvPr>
          <p:cNvSpPr/>
          <p:nvPr/>
        </p:nvSpPr>
        <p:spPr>
          <a:xfrm rot="162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F01E-BCBE-4B2C-8D84-4E9DE4AB5138}"/>
              </a:ext>
            </a:extLst>
          </p:cNvPr>
          <p:cNvSpPr txBox="1"/>
          <p:nvPr/>
        </p:nvSpPr>
        <p:spPr>
          <a:xfrm>
            <a:off x="5936133" y="1303735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B : Bullish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61E3-A986-48EC-93DA-75F61AF0B65A}"/>
              </a:ext>
            </a:extLst>
          </p:cNvPr>
          <p:cNvSpPr txBox="1"/>
          <p:nvPr/>
        </p:nvSpPr>
        <p:spPr>
          <a:xfrm>
            <a:off x="6647008" y="2650670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Fixed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026F-7E30-4E19-A25F-DAD37553D44E}"/>
              </a:ext>
            </a:extLst>
          </p:cNvPr>
          <p:cNvSpPr txBox="1"/>
          <p:nvPr/>
        </p:nvSpPr>
        <p:spPr>
          <a:xfrm>
            <a:off x="5936133" y="3813889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Custom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BA81E-F1AF-45E8-BA39-97D9CB683905}"/>
              </a:ext>
            </a:extLst>
          </p:cNvPr>
          <p:cNvSpPr txBox="1"/>
          <p:nvPr/>
        </p:nvSpPr>
        <p:spPr>
          <a:xfrm>
            <a:off x="1143000" y="1303732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A : Bearish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E4AB3-4F37-4176-8EB9-46545AEC952F}"/>
              </a:ext>
            </a:extLst>
          </p:cNvPr>
          <p:cNvSpPr txBox="1"/>
          <p:nvPr/>
        </p:nvSpPr>
        <p:spPr>
          <a:xfrm>
            <a:off x="780450" y="2870593"/>
            <a:ext cx="185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Hedge</a:t>
            </a:r>
            <a:r>
              <a:rPr lang="ko-KR" altLang="en-US" sz="1000" dirty="0"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Mode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97297-F777-4EBA-A6C5-F32AE20569AE}"/>
              </a:ext>
            </a:extLst>
          </p:cNvPr>
          <p:cNvSpPr txBox="1"/>
          <p:nvPr/>
        </p:nvSpPr>
        <p:spPr>
          <a:xfrm>
            <a:off x="1059119" y="3783008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Copy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F19E-2934-4237-A8A7-740E6D8CAB5A}"/>
              </a:ext>
            </a:extLst>
          </p:cNvPr>
          <p:cNvSpPr txBox="1"/>
          <p:nvPr/>
        </p:nvSpPr>
        <p:spPr>
          <a:xfrm>
            <a:off x="4590144" y="2480427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4A59A-C4F0-4688-A74E-1DCC8F26CECF}"/>
              </a:ext>
            </a:extLst>
          </p:cNvPr>
          <p:cNvSpPr txBox="1"/>
          <p:nvPr/>
        </p:nvSpPr>
        <p:spPr>
          <a:xfrm>
            <a:off x="3691055" y="3140754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DEDABE7E-1F38-4235-993D-0D130F47E364}"/>
              </a:ext>
            </a:extLst>
          </p:cNvPr>
          <p:cNvCxnSpPr/>
          <p:nvPr/>
        </p:nvCxnSpPr>
        <p:spPr>
          <a:xfrm rot="10800000">
            <a:off x="3158120" y="391747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8815EF0C-6F06-4C3F-B6C7-8AA13031378A}"/>
              </a:ext>
            </a:extLst>
          </p:cNvPr>
          <p:cNvCxnSpPr>
            <a:cxnSpLocks/>
          </p:cNvCxnSpPr>
          <p:nvPr/>
        </p:nvCxnSpPr>
        <p:spPr>
          <a:xfrm>
            <a:off x="5923606" y="2270212"/>
            <a:ext cx="1217947" cy="282992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C9A6F7D6-7032-4949-9850-7243600B0534}"/>
              </a:ext>
            </a:extLst>
          </p:cNvPr>
          <p:cNvCxnSpPr/>
          <p:nvPr/>
        </p:nvCxnSpPr>
        <p:spPr>
          <a:xfrm flipH="1" flipV="1">
            <a:off x="2217396" y="3304134"/>
            <a:ext cx="1013383" cy="279669"/>
          </a:xfrm>
          <a:prstGeom prst="bentConnector2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DDB10A-D903-44A3-A75C-37F02B6E1084}"/>
              </a:ext>
            </a:extLst>
          </p:cNvPr>
          <p:cNvSpPr/>
          <p:nvPr/>
        </p:nvSpPr>
        <p:spPr>
          <a:xfrm>
            <a:off x="5109810" y="1485559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CEB911-41D9-4686-A75D-378D8DC54455}"/>
              </a:ext>
            </a:extLst>
          </p:cNvPr>
          <p:cNvSpPr/>
          <p:nvPr/>
        </p:nvSpPr>
        <p:spPr>
          <a:xfrm>
            <a:off x="5680248" y="2139702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67AA3-FA5A-4565-98E8-1B616180622F}"/>
              </a:ext>
            </a:extLst>
          </p:cNvPr>
          <p:cNvSpPr/>
          <p:nvPr/>
        </p:nvSpPr>
        <p:spPr>
          <a:xfrm>
            <a:off x="5109810" y="3982164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0B05F2-EE83-4701-9467-C3B617329981}"/>
              </a:ext>
            </a:extLst>
          </p:cNvPr>
          <p:cNvSpPr/>
          <p:nvPr/>
        </p:nvSpPr>
        <p:spPr>
          <a:xfrm>
            <a:off x="3688534" y="3982164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0A6344-76C8-4818-9EBC-A094C7D61FF7}"/>
              </a:ext>
            </a:extLst>
          </p:cNvPr>
          <p:cNvSpPr/>
          <p:nvPr/>
        </p:nvSpPr>
        <p:spPr>
          <a:xfrm>
            <a:off x="3688534" y="1485559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B150D-2CB5-4AFD-8B8C-42DE8437325E}"/>
              </a:ext>
            </a:extLst>
          </p:cNvPr>
          <p:cNvSpPr/>
          <p:nvPr/>
        </p:nvSpPr>
        <p:spPr>
          <a:xfrm>
            <a:off x="3124935" y="3438096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393AFDEA-1D42-4D08-A5CC-151A9FA29E36}"/>
              </a:ext>
            </a:extLst>
          </p:cNvPr>
          <p:cNvCxnSpPr/>
          <p:nvPr/>
        </p:nvCxnSpPr>
        <p:spPr>
          <a:xfrm rot="10800000" flipH="1">
            <a:off x="5304286" y="3917470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6738C768-1CFC-4BA8-957F-31CBAE272D22}"/>
              </a:ext>
            </a:extLst>
          </p:cNvPr>
          <p:cNvCxnSpPr/>
          <p:nvPr/>
        </p:nvCxnSpPr>
        <p:spPr>
          <a:xfrm rot="10800000">
            <a:off x="3158120" y="143418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56B344E6-AD67-4EDC-9625-D6307BF4D20C}"/>
              </a:ext>
            </a:extLst>
          </p:cNvPr>
          <p:cNvCxnSpPr/>
          <p:nvPr/>
        </p:nvCxnSpPr>
        <p:spPr>
          <a:xfrm rot="10800000" flipH="1">
            <a:off x="5304285" y="1434181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50E1138E-1A6C-4B07-A0EF-BAA551A5DE24}"/>
              </a:ext>
            </a:extLst>
          </p:cNvPr>
          <p:cNvSpPr/>
          <p:nvPr/>
        </p:nvSpPr>
        <p:spPr>
          <a:xfrm>
            <a:off x="4496787" y="3116814"/>
            <a:ext cx="256060" cy="30607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685F633-3A6D-448E-A116-6E8C7FD0ED22}"/>
              </a:ext>
            </a:extLst>
          </p:cNvPr>
          <p:cNvSpPr/>
          <p:nvPr/>
        </p:nvSpPr>
        <p:spPr>
          <a:xfrm>
            <a:off x="4244523" y="247068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DC3D2E-AAD5-4714-8E8B-5A467A479A0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85D519-FEB7-47DC-89D5-B4A3A91ADFF5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C75C6-D1E3-463B-95CE-4E60A216A8CE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Market Condition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96C03-36F0-44F1-8DE7-770E028FDBDF}"/>
              </a:ext>
            </a:extLst>
          </p:cNvPr>
          <p:cNvSpPr txBox="1"/>
          <p:nvPr/>
        </p:nvSpPr>
        <p:spPr>
          <a:xfrm>
            <a:off x="1587078" y="400740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수익률을 고려한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유저간 전략 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65666-B942-49C4-BA61-4A1461C82CCC}"/>
              </a:ext>
            </a:extLst>
          </p:cNvPr>
          <p:cNvSpPr txBox="1"/>
          <p:nvPr/>
        </p:nvSpPr>
        <p:spPr>
          <a:xfrm>
            <a:off x="1059119" y="2492171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목표 수익 제시와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위험의 최소화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16428-D2F6-43D1-A9F4-ED0257A16E76}"/>
              </a:ext>
            </a:extLst>
          </p:cNvPr>
          <p:cNvSpPr txBox="1"/>
          <p:nvPr/>
        </p:nvSpPr>
        <p:spPr>
          <a:xfrm>
            <a:off x="1229752" y="1533847"/>
            <a:ext cx="1729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하락장에 따른 리스크 감소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A55BF-82EC-485D-974F-CDA35429D98F}"/>
              </a:ext>
            </a:extLst>
          </p:cNvPr>
          <p:cNvSpPr txBox="1"/>
          <p:nvPr/>
        </p:nvSpPr>
        <p:spPr>
          <a:xfrm>
            <a:off x="5923606" y="15167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상승장에 따른 리스크 확대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C8D91-8FC4-4D05-953C-490B3918D27A}"/>
              </a:ext>
            </a:extLst>
          </p:cNvPr>
          <p:cNvSpPr txBox="1"/>
          <p:nvPr/>
        </p:nvSpPr>
        <p:spPr>
          <a:xfrm>
            <a:off x="6647008" y="2870593"/>
            <a:ext cx="192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3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년간의 데이터에 근거한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수익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E32AA-2F2F-4A89-AAF3-614E26C5228D}"/>
              </a:ext>
            </a:extLst>
          </p:cNvPr>
          <p:cNvSpPr txBox="1"/>
          <p:nvPr/>
        </p:nvSpPr>
        <p:spPr>
          <a:xfrm>
            <a:off x="5948645" y="4035855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상세한 요구사항을 실행할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기능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947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Information Architecture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user story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3B22B90A-F9A0-4422-ABDA-FFC6E00A0E7A}"/>
              </a:ext>
            </a:extLst>
          </p:cNvPr>
          <p:cNvSpPr/>
          <p:nvPr/>
        </p:nvSpPr>
        <p:spPr>
          <a:xfrm>
            <a:off x="821813" y="3224916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42219CA3-A09A-4FC0-96F4-3062FAC8040A}"/>
              </a:ext>
            </a:extLst>
          </p:cNvPr>
          <p:cNvSpPr/>
          <p:nvPr/>
        </p:nvSpPr>
        <p:spPr>
          <a:xfrm>
            <a:off x="5743484" y="3224280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32BC2BE5-B9AE-4400-A315-DBDF576C4450}"/>
              </a:ext>
            </a:extLst>
          </p:cNvPr>
          <p:cNvSpPr/>
          <p:nvPr/>
        </p:nvSpPr>
        <p:spPr>
          <a:xfrm>
            <a:off x="4103948" y="3224280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State/</a:t>
            </a:r>
            <a:b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Record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8" name="Google Shape;297;g284785a2eaf_0_107">
            <a:extLst>
              <a:ext uri="{FF2B5EF4-FFF2-40B4-BE49-F238E27FC236}">
                <a16:creationId xmlns:a16="http://schemas.microsoft.com/office/drawing/2014/main" id="{C6188AA4-D638-4CD0-B419-031A4D8174F6}"/>
              </a:ext>
            </a:extLst>
          </p:cNvPr>
          <p:cNvSpPr/>
          <p:nvPr/>
        </p:nvSpPr>
        <p:spPr>
          <a:xfrm>
            <a:off x="2461349" y="3226394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Trade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02C06598-9174-4E07-85DE-C98EB5E9373E}"/>
              </a:ext>
            </a:extLst>
          </p:cNvPr>
          <p:cNvSpPr/>
          <p:nvPr/>
        </p:nvSpPr>
        <p:spPr>
          <a:xfrm>
            <a:off x="7386083" y="3224280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64B81CBB-1D63-43AC-9C06-5A834750A4CD}"/>
              </a:ext>
            </a:extLst>
          </p:cNvPr>
          <p:cNvSpPr/>
          <p:nvPr/>
        </p:nvSpPr>
        <p:spPr>
          <a:xfrm>
            <a:off x="2461349" y="445131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Order Book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A8B518A5-A6D9-4CC1-B46F-55E7249C4F9B}"/>
              </a:ext>
            </a:extLst>
          </p:cNvPr>
          <p:cNvSpPr/>
          <p:nvPr/>
        </p:nvSpPr>
        <p:spPr>
          <a:xfrm>
            <a:off x="2461349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Chart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1EDA2D-BFD4-4FC2-AA8B-EC39D12A17E5}"/>
              </a:ext>
            </a:extLst>
          </p:cNvPr>
          <p:cNvSpPr/>
          <p:nvPr/>
        </p:nvSpPr>
        <p:spPr>
          <a:xfrm>
            <a:off x="7383729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4C68E6DA-841E-476C-A277-763C47AECEA8}"/>
              </a:ext>
            </a:extLst>
          </p:cNvPr>
          <p:cNvSpPr/>
          <p:nvPr/>
        </p:nvSpPr>
        <p:spPr>
          <a:xfrm>
            <a:off x="5743484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Notice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751932A-087B-468D-B367-82F11404D325}"/>
              </a:ext>
            </a:extLst>
          </p:cNvPr>
          <p:cNvSpPr/>
          <p:nvPr/>
        </p:nvSpPr>
        <p:spPr>
          <a:xfrm>
            <a:off x="4103239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Trade</a:t>
            </a:r>
            <a:b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history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2D46C778-3BC1-45E4-A213-19037235296A}"/>
              </a:ext>
            </a:extLst>
          </p:cNvPr>
          <p:cNvSpPr/>
          <p:nvPr/>
        </p:nvSpPr>
        <p:spPr>
          <a:xfrm>
            <a:off x="4117073" y="445131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Order</a:t>
            </a:r>
            <a:b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history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0554F02E-C789-4FEA-A692-7DA811161F93}"/>
              </a:ext>
            </a:extLst>
          </p:cNvPr>
          <p:cNvSpPr/>
          <p:nvPr/>
        </p:nvSpPr>
        <p:spPr>
          <a:xfrm>
            <a:off x="821813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Key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0" name="Google Shape;297;g284785a2eaf_0_107">
            <a:extLst>
              <a:ext uri="{FF2B5EF4-FFF2-40B4-BE49-F238E27FC236}">
                <a16:creationId xmlns:a16="http://schemas.microsoft.com/office/drawing/2014/main" id="{00BE6F83-1EC9-4D6A-80EE-3F521D3A09A9}"/>
              </a:ext>
            </a:extLst>
          </p:cNvPr>
          <p:cNvSpPr/>
          <p:nvPr/>
        </p:nvSpPr>
        <p:spPr>
          <a:xfrm>
            <a:off x="800327" y="187981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D9975BF5-C04B-420A-8404-98408704D350}"/>
              </a:ext>
            </a:extLst>
          </p:cNvPr>
          <p:cNvSpPr/>
          <p:nvPr/>
        </p:nvSpPr>
        <p:spPr>
          <a:xfrm>
            <a:off x="2461349" y="18918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메인 페이지</a:t>
            </a:r>
            <a:endParaRPr sz="1000" b="1" dirty="0">
              <a:latin typeface="+mj-ea"/>
              <a:ea typeface="+mj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1802A2-9E20-4C99-8C8F-22BE27252167}"/>
              </a:ext>
            </a:extLst>
          </p:cNvPr>
          <p:cNvCxnSpPr>
            <a:cxnSpLocks/>
          </p:cNvCxnSpPr>
          <p:nvPr/>
        </p:nvCxnSpPr>
        <p:spPr>
          <a:xfrm>
            <a:off x="1867228" y="2091343"/>
            <a:ext cx="4355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999DC9E6-603C-48B4-934A-8A0A1741B342}"/>
              </a:ext>
            </a:extLst>
          </p:cNvPr>
          <p:cNvSpPr/>
          <p:nvPr/>
        </p:nvSpPr>
        <p:spPr>
          <a:xfrm>
            <a:off x="800327" y="904359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회원가입</a:t>
            </a:r>
            <a:endParaRPr sz="1000" b="1" dirty="0">
              <a:latin typeface="+mj-ea"/>
              <a:ea typeface="+mj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336030-2FCC-4CBE-87CE-8A7D491DAB81}"/>
              </a:ext>
            </a:extLst>
          </p:cNvPr>
          <p:cNvCxnSpPr>
            <a:cxnSpLocks/>
          </p:cNvCxnSpPr>
          <p:nvPr/>
        </p:nvCxnSpPr>
        <p:spPr>
          <a:xfrm>
            <a:off x="1262971" y="1419622"/>
            <a:ext cx="0" cy="356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1AC4EE-51F3-40F4-B650-6F364C771DA0}"/>
              </a:ext>
            </a:extLst>
          </p:cNvPr>
          <p:cNvCxnSpPr>
            <a:cxnSpLocks/>
          </p:cNvCxnSpPr>
          <p:nvPr/>
        </p:nvCxnSpPr>
        <p:spPr>
          <a:xfrm>
            <a:off x="1262971" y="2635462"/>
            <a:ext cx="6588810" cy="23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8897F8-C666-4309-8A0E-F9F4EA66AD60}"/>
              </a:ext>
            </a:extLst>
          </p:cNvPr>
          <p:cNvCxnSpPr>
            <a:cxnSpLocks/>
          </p:cNvCxnSpPr>
          <p:nvPr/>
        </p:nvCxnSpPr>
        <p:spPr>
          <a:xfrm>
            <a:off x="1272497" y="2625936"/>
            <a:ext cx="0" cy="450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597C2D-7E32-4E14-80FA-3D31DFEE6CE3}"/>
              </a:ext>
            </a:extLst>
          </p:cNvPr>
          <p:cNvCxnSpPr>
            <a:cxnSpLocks/>
          </p:cNvCxnSpPr>
          <p:nvPr/>
        </p:nvCxnSpPr>
        <p:spPr>
          <a:xfrm>
            <a:off x="4585125" y="2647435"/>
            <a:ext cx="0" cy="444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7E7C7D-2513-4166-A069-7B68FE62C281}"/>
              </a:ext>
            </a:extLst>
          </p:cNvPr>
          <p:cNvCxnSpPr>
            <a:cxnSpLocks/>
          </p:cNvCxnSpPr>
          <p:nvPr/>
        </p:nvCxnSpPr>
        <p:spPr>
          <a:xfrm>
            <a:off x="6199726" y="2659408"/>
            <a:ext cx="0" cy="432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21C4AC-1A6A-4FBE-AD23-DCCDB97499AB}"/>
              </a:ext>
            </a:extLst>
          </p:cNvPr>
          <p:cNvCxnSpPr>
            <a:cxnSpLocks/>
          </p:cNvCxnSpPr>
          <p:nvPr/>
        </p:nvCxnSpPr>
        <p:spPr>
          <a:xfrm>
            <a:off x="7844501" y="2649883"/>
            <a:ext cx="0" cy="432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EC1D3CA-6280-4166-9098-42D5114B131A}"/>
              </a:ext>
            </a:extLst>
          </p:cNvPr>
          <p:cNvCxnSpPr>
            <a:cxnSpLocks/>
          </p:cNvCxnSpPr>
          <p:nvPr/>
        </p:nvCxnSpPr>
        <p:spPr>
          <a:xfrm>
            <a:off x="2943650" y="2427734"/>
            <a:ext cx="0" cy="6643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3974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902</Words>
  <Application>Microsoft Office PowerPoint</Application>
  <PresentationFormat>화면 슬라이드 쇼(16:9)</PresentationFormat>
  <Paragraphs>210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Noto Sans CJK KR Black</vt:lpstr>
      <vt:lpstr>나눔바른고딕OTF</vt:lpstr>
      <vt:lpstr>나눔바른고딕OTF Light</vt:lpstr>
      <vt:lpstr>맑은 고딕</vt:lpstr>
      <vt:lpstr>Arial</vt:lpstr>
      <vt:lpstr>Bahnschrift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student00</cp:lastModifiedBy>
  <cp:revision>187</cp:revision>
  <dcterms:created xsi:type="dcterms:W3CDTF">2006-10-05T04:04:58Z</dcterms:created>
  <dcterms:modified xsi:type="dcterms:W3CDTF">2024-02-15T07:17:52Z</dcterms:modified>
</cp:coreProperties>
</file>