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7" r:id="rId4"/>
    <p:sldId id="258" r:id="rId5"/>
    <p:sldId id="264" r:id="rId6"/>
    <p:sldId id="260" r:id="rId7"/>
    <p:sldId id="261" r:id="rId8"/>
    <p:sldId id="262" r:id="rId9"/>
    <p:sldId id="280" r:id="rId10"/>
    <p:sldId id="263" r:id="rId11"/>
    <p:sldId id="265" r:id="rId12"/>
    <p:sldId id="266" r:id="rId13"/>
    <p:sldId id="269" r:id="rId14"/>
    <p:sldId id="267" r:id="rId15"/>
    <p:sldId id="283" r:id="rId16"/>
    <p:sldId id="270" r:id="rId17"/>
    <p:sldId id="268" r:id="rId18"/>
    <p:sldId id="271" r:id="rId19"/>
    <p:sldId id="272" r:id="rId20"/>
    <p:sldId id="274" r:id="rId21"/>
    <p:sldId id="275" r:id="rId22"/>
    <p:sldId id="276" r:id="rId23"/>
    <p:sldId id="277"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185912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314920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323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659926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6889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418272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3663379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85802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2733020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2AEE3-1645-45F6-83FA-91531B6AAD2F}"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12129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22AEE3-1645-45F6-83FA-91531B6AAD2F}"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348720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22AEE3-1645-45F6-83FA-91531B6AAD2F}"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43572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2AEE3-1645-45F6-83FA-91531B6AAD2F}"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131808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2AEE3-1645-45F6-83FA-91531B6AAD2F}"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167598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2AEE3-1645-45F6-83FA-91531B6AAD2F}"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381140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2AEE3-1645-45F6-83FA-91531B6AAD2F}"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E0416-486E-452F-8E57-4C296A6D74D4}" type="slidenum">
              <a:rPr lang="en-US" smtClean="0"/>
              <a:t>‹#›</a:t>
            </a:fld>
            <a:endParaRPr lang="en-US"/>
          </a:p>
        </p:txBody>
      </p:sp>
    </p:spTree>
    <p:extLst>
      <p:ext uri="{BB962C8B-B14F-4D97-AF65-F5344CB8AC3E}">
        <p14:creationId xmlns:p14="http://schemas.microsoft.com/office/powerpoint/2010/main" val="389736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22AEE3-1645-45F6-83FA-91531B6AAD2F}" type="datetimeFigureOut">
              <a:rPr lang="en-US" smtClean="0"/>
              <a:t>5/5/2020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BE0416-486E-452F-8E57-4C296A6D74D4}" type="slidenum">
              <a:rPr lang="en-US" smtClean="0"/>
              <a:t>‹#›</a:t>
            </a:fld>
            <a:endParaRPr lang="en-US"/>
          </a:p>
        </p:txBody>
      </p:sp>
    </p:spTree>
    <p:extLst>
      <p:ext uri="{BB962C8B-B14F-4D97-AF65-F5344CB8AC3E}">
        <p14:creationId xmlns:p14="http://schemas.microsoft.com/office/powerpoint/2010/main" val="3001819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an7.org/linux/man-pages/man2/execve.2.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linux.die.net/man/3/waitpid"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c-program-demonstrate-fork-and-pipe/" TargetMode="External"/><Relationship Id="rId2" Type="http://schemas.openxmlformats.org/officeDocument/2006/relationships/hyperlink" Target="https://www.geeksforgeeks.org/pipe-system-call/"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7836-FC44-4F5D-865D-CB436194B98E}"/>
              </a:ext>
            </a:extLst>
          </p:cNvPr>
          <p:cNvSpPr>
            <a:spLocks noGrp="1"/>
          </p:cNvSpPr>
          <p:nvPr>
            <p:ph type="ctrTitle"/>
          </p:nvPr>
        </p:nvSpPr>
        <p:spPr/>
        <p:txBody>
          <a:bodyPr/>
          <a:lstStyle/>
          <a:p>
            <a:pPr algn="ctr"/>
            <a:r>
              <a:rPr lang="en-US" dirty="0"/>
              <a:t>Shell Lab 1</a:t>
            </a:r>
          </a:p>
        </p:txBody>
      </p:sp>
      <p:sp>
        <p:nvSpPr>
          <p:cNvPr id="3" name="Subtitle 2">
            <a:extLst>
              <a:ext uri="{FF2B5EF4-FFF2-40B4-BE49-F238E27FC236}">
                <a16:creationId xmlns:a16="http://schemas.microsoft.com/office/drawing/2014/main" id="{88816132-1BD6-4AC6-8EC5-47DD03C36F24}"/>
              </a:ext>
            </a:extLst>
          </p:cNvPr>
          <p:cNvSpPr>
            <a:spLocks noGrp="1"/>
          </p:cNvSpPr>
          <p:nvPr>
            <p:ph type="subTitle" idx="1"/>
          </p:nvPr>
        </p:nvSpPr>
        <p:spPr>
          <a:xfrm>
            <a:off x="0" y="6580341"/>
            <a:ext cx="1966049" cy="277659"/>
          </a:xfrm>
        </p:spPr>
        <p:txBody>
          <a:bodyPr anchor="ctr">
            <a:normAutofit fontScale="85000" lnSpcReduction="20000"/>
          </a:bodyPr>
          <a:lstStyle/>
          <a:p>
            <a:pPr algn="ctr"/>
            <a:r>
              <a:rPr lang="en-US" dirty="0"/>
              <a:t>by Ethan Hurst</a:t>
            </a:r>
          </a:p>
        </p:txBody>
      </p:sp>
    </p:spTree>
    <p:extLst>
      <p:ext uri="{BB962C8B-B14F-4D97-AF65-F5344CB8AC3E}">
        <p14:creationId xmlns:p14="http://schemas.microsoft.com/office/powerpoint/2010/main" val="282449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In order to figure out what to do with our input, we first have to parse it into discrete arguments</a:t>
            </a:r>
          </a:p>
          <a:p>
            <a:r>
              <a:rPr lang="en-US" dirty="0"/>
              <a:t>By a miraculous coincidence, there is a function that does exactly that!</a:t>
            </a:r>
          </a:p>
          <a:p>
            <a:r>
              <a:rPr lang="en-US" dirty="0"/>
              <a:t>It even tells you if the command should be run in the background!</a:t>
            </a:r>
          </a:p>
          <a:p>
            <a:r>
              <a:rPr lang="en-US" dirty="0"/>
              <a:t>All it needs is a buffer to modify, I suggest something like this:</a:t>
            </a:r>
          </a:p>
        </p:txBody>
      </p:sp>
      <p:pic>
        <p:nvPicPr>
          <p:cNvPr id="7" name="Picture 6">
            <a:extLst>
              <a:ext uri="{FF2B5EF4-FFF2-40B4-BE49-F238E27FC236}">
                <a16:creationId xmlns:a16="http://schemas.microsoft.com/office/drawing/2014/main" id="{C7B0D1C4-F828-4BCF-BAFC-6AEA2C23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1" y="3386532"/>
            <a:ext cx="6431551" cy="1504153"/>
          </a:xfrm>
          <a:prstGeom prst="rect">
            <a:avLst/>
          </a:prstGeom>
        </p:spPr>
      </p:pic>
      <p:pic>
        <p:nvPicPr>
          <p:cNvPr id="9" name="Picture 8">
            <a:extLst>
              <a:ext uri="{FF2B5EF4-FFF2-40B4-BE49-F238E27FC236}">
                <a16:creationId xmlns:a16="http://schemas.microsoft.com/office/drawing/2014/main" id="{F363E3F4-7624-4128-857E-2B04D997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072" y="3015916"/>
            <a:ext cx="2491350" cy="323552"/>
          </a:xfrm>
          <a:prstGeom prst="rect">
            <a:avLst/>
          </a:prstGeom>
        </p:spPr>
      </p:pic>
      <p:sp>
        <p:nvSpPr>
          <p:cNvPr id="10" name="Rectangle 9">
            <a:extLst>
              <a:ext uri="{FF2B5EF4-FFF2-40B4-BE49-F238E27FC236}">
                <a16:creationId xmlns:a16="http://schemas.microsoft.com/office/drawing/2014/main" id="{57ED2134-814F-453E-81EE-11D734B285DF}"/>
              </a:ext>
            </a:extLst>
          </p:cNvPr>
          <p:cNvSpPr/>
          <p:nvPr/>
        </p:nvSpPr>
        <p:spPr>
          <a:xfrm>
            <a:off x="1158599" y="5545710"/>
            <a:ext cx="2426813"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“Raw input from command line”</a:t>
            </a:r>
          </a:p>
        </p:txBody>
      </p:sp>
      <p:sp>
        <p:nvSpPr>
          <p:cNvPr id="11" name="Rectangle 10">
            <a:extLst>
              <a:ext uri="{FF2B5EF4-FFF2-40B4-BE49-F238E27FC236}">
                <a16:creationId xmlns:a16="http://schemas.microsoft.com/office/drawing/2014/main" id="{859FC1F4-4A42-4D57-89DE-1FE492A27729}"/>
              </a:ext>
            </a:extLst>
          </p:cNvPr>
          <p:cNvSpPr/>
          <p:nvPr/>
        </p:nvSpPr>
        <p:spPr>
          <a:xfrm>
            <a:off x="6633412" y="5063032"/>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“Raw”</a:t>
            </a:r>
          </a:p>
        </p:txBody>
      </p:sp>
      <p:sp>
        <p:nvSpPr>
          <p:cNvPr id="13" name="Rectangle 12">
            <a:extLst>
              <a:ext uri="{FF2B5EF4-FFF2-40B4-BE49-F238E27FC236}">
                <a16:creationId xmlns:a16="http://schemas.microsoft.com/office/drawing/2014/main" id="{8D188467-D717-4603-9BB2-40E65BE5D56D}"/>
              </a:ext>
            </a:extLst>
          </p:cNvPr>
          <p:cNvSpPr/>
          <p:nvPr/>
        </p:nvSpPr>
        <p:spPr>
          <a:xfrm>
            <a:off x="6633411" y="5349449"/>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14" name="Rectangle 13">
            <a:extLst>
              <a:ext uri="{FF2B5EF4-FFF2-40B4-BE49-F238E27FC236}">
                <a16:creationId xmlns:a16="http://schemas.microsoft.com/office/drawing/2014/main" id="{CA7B5727-29EA-4035-A824-4A7A121D747C}"/>
              </a:ext>
            </a:extLst>
          </p:cNvPr>
          <p:cNvSpPr/>
          <p:nvPr/>
        </p:nvSpPr>
        <p:spPr>
          <a:xfrm>
            <a:off x="6633410" y="5635866"/>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“from”</a:t>
            </a:r>
          </a:p>
        </p:txBody>
      </p:sp>
      <p:sp>
        <p:nvSpPr>
          <p:cNvPr id="15" name="Rectangle 14">
            <a:extLst>
              <a:ext uri="{FF2B5EF4-FFF2-40B4-BE49-F238E27FC236}">
                <a16:creationId xmlns:a16="http://schemas.microsoft.com/office/drawing/2014/main" id="{894F44D9-06DB-4A6F-8A52-4620113D49EB}"/>
              </a:ext>
            </a:extLst>
          </p:cNvPr>
          <p:cNvSpPr/>
          <p:nvPr/>
        </p:nvSpPr>
        <p:spPr>
          <a:xfrm>
            <a:off x="6633409" y="5922283"/>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“command”</a:t>
            </a:r>
          </a:p>
        </p:txBody>
      </p:sp>
      <p:sp>
        <p:nvSpPr>
          <p:cNvPr id="16" name="Rectangle 15">
            <a:extLst>
              <a:ext uri="{FF2B5EF4-FFF2-40B4-BE49-F238E27FC236}">
                <a16:creationId xmlns:a16="http://schemas.microsoft.com/office/drawing/2014/main" id="{B3EC3A25-FC6E-4836-B914-B4A35FB4A81E}"/>
              </a:ext>
            </a:extLst>
          </p:cNvPr>
          <p:cNvSpPr/>
          <p:nvPr/>
        </p:nvSpPr>
        <p:spPr>
          <a:xfrm>
            <a:off x="6633407" y="6204461"/>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“line”</a:t>
            </a:r>
          </a:p>
        </p:txBody>
      </p:sp>
      <p:sp>
        <p:nvSpPr>
          <p:cNvPr id="17" name="Rectangle 16">
            <a:extLst>
              <a:ext uri="{FF2B5EF4-FFF2-40B4-BE49-F238E27FC236}">
                <a16:creationId xmlns:a16="http://schemas.microsoft.com/office/drawing/2014/main" id="{FCB27F8A-76B3-413A-AEB5-5EAF60848C47}"/>
              </a:ext>
            </a:extLst>
          </p:cNvPr>
          <p:cNvSpPr/>
          <p:nvPr/>
        </p:nvSpPr>
        <p:spPr>
          <a:xfrm>
            <a:off x="6352675" y="506303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18" name="Rectangle 17">
            <a:extLst>
              <a:ext uri="{FF2B5EF4-FFF2-40B4-BE49-F238E27FC236}">
                <a16:creationId xmlns:a16="http://schemas.microsoft.com/office/drawing/2014/main" id="{BBDDFC9B-66FE-4401-AAA1-0B2F013E3D12}"/>
              </a:ext>
            </a:extLst>
          </p:cNvPr>
          <p:cNvSpPr/>
          <p:nvPr/>
        </p:nvSpPr>
        <p:spPr>
          <a:xfrm>
            <a:off x="6352675" y="5349448"/>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19" name="Rectangle 18">
            <a:extLst>
              <a:ext uri="{FF2B5EF4-FFF2-40B4-BE49-F238E27FC236}">
                <a16:creationId xmlns:a16="http://schemas.microsoft.com/office/drawing/2014/main" id="{BDF953F2-797A-4301-9D66-50BFA3687A7C}"/>
              </a:ext>
            </a:extLst>
          </p:cNvPr>
          <p:cNvSpPr/>
          <p:nvPr/>
        </p:nvSpPr>
        <p:spPr>
          <a:xfrm>
            <a:off x="6352674" y="563586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20" name="Rectangle 19">
            <a:extLst>
              <a:ext uri="{FF2B5EF4-FFF2-40B4-BE49-F238E27FC236}">
                <a16:creationId xmlns:a16="http://schemas.microsoft.com/office/drawing/2014/main" id="{4200A4F0-EFC6-42B1-9DB4-B06E233DA823}"/>
              </a:ext>
            </a:extLst>
          </p:cNvPr>
          <p:cNvSpPr/>
          <p:nvPr/>
        </p:nvSpPr>
        <p:spPr>
          <a:xfrm>
            <a:off x="6352671" y="5920164"/>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21" name="Rectangle 20">
            <a:extLst>
              <a:ext uri="{FF2B5EF4-FFF2-40B4-BE49-F238E27FC236}">
                <a16:creationId xmlns:a16="http://schemas.microsoft.com/office/drawing/2014/main" id="{A9E36AC2-181F-4F3A-AE60-6F33FD81B507}"/>
              </a:ext>
            </a:extLst>
          </p:cNvPr>
          <p:cNvSpPr/>
          <p:nvPr/>
        </p:nvSpPr>
        <p:spPr>
          <a:xfrm>
            <a:off x="6352671" y="620446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22" name="Arrow: Right 21">
            <a:extLst>
              <a:ext uri="{FF2B5EF4-FFF2-40B4-BE49-F238E27FC236}">
                <a16:creationId xmlns:a16="http://schemas.microsoft.com/office/drawing/2014/main" id="{E407EF46-2019-46B3-BA5C-FDF9C9DDB8A3}"/>
              </a:ext>
            </a:extLst>
          </p:cNvPr>
          <p:cNvSpPr/>
          <p:nvPr/>
        </p:nvSpPr>
        <p:spPr>
          <a:xfrm>
            <a:off x="3814009" y="5557949"/>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3: Parse the command line</a:t>
            </a:r>
          </a:p>
        </p:txBody>
      </p:sp>
      <p:sp>
        <p:nvSpPr>
          <p:cNvPr id="23" name="TextBox 22">
            <a:extLst>
              <a:ext uri="{FF2B5EF4-FFF2-40B4-BE49-F238E27FC236}">
                <a16:creationId xmlns:a16="http://schemas.microsoft.com/office/drawing/2014/main" id="{8CF3F5B2-A8FA-4A28-988B-901EDE84B877}"/>
              </a:ext>
            </a:extLst>
          </p:cNvPr>
          <p:cNvSpPr txBox="1"/>
          <p:nvPr/>
        </p:nvSpPr>
        <p:spPr>
          <a:xfrm>
            <a:off x="3805987" y="5317960"/>
            <a:ext cx="2273971" cy="369332"/>
          </a:xfrm>
          <a:prstGeom prst="rect">
            <a:avLst/>
          </a:prstGeom>
          <a:noFill/>
        </p:spPr>
        <p:txBody>
          <a:bodyPr wrap="square" rtlCol="0" anchor="ctr">
            <a:spAutoFit/>
          </a:bodyPr>
          <a:lstStyle/>
          <a:p>
            <a:pPr algn="ctr"/>
            <a:r>
              <a:rPr lang="en-US" dirty="0" err="1"/>
              <a:t>parseline</a:t>
            </a:r>
            <a:r>
              <a:rPr lang="en-US" dirty="0"/>
              <a:t>()</a:t>
            </a:r>
          </a:p>
        </p:txBody>
      </p:sp>
      <p:sp>
        <p:nvSpPr>
          <p:cNvPr id="24" name="TextBox 23">
            <a:extLst>
              <a:ext uri="{FF2B5EF4-FFF2-40B4-BE49-F238E27FC236}">
                <a16:creationId xmlns:a16="http://schemas.microsoft.com/office/drawing/2014/main" id="{59DE9711-30F7-4F5C-BEF9-BB14043E9465}"/>
              </a:ext>
            </a:extLst>
          </p:cNvPr>
          <p:cNvSpPr txBox="1"/>
          <p:nvPr/>
        </p:nvSpPr>
        <p:spPr>
          <a:xfrm>
            <a:off x="6362196" y="4783443"/>
            <a:ext cx="1251282" cy="276999"/>
          </a:xfrm>
          <a:prstGeom prst="rect">
            <a:avLst/>
          </a:prstGeom>
          <a:noFill/>
        </p:spPr>
        <p:txBody>
          <a:bodyPr wrap="square" rtlCol="0" anchor="ctr">
            <a:spAutoFit/>
          </a:bodyPr>
          <a:lstStyle/>
          <a:p>
            <a:pPr algn="ctr"/>
            <a:r>
              <a:rPr lang="en-US" sz="1200" dirty="0" err="1"/>
              <a:t>argv</a:t>
            </a:r>
            <a:endParaRPr lang="en-US" sz="1200" dirty="0"/>
          </a:p>
        </p:txBody>
      </p:sp>
    </p:spTree>
    <p:extLst>
      <p:ext uri="{BB962C8B-B14F-4D97-AF65-F5344CB8AC3E}">
        <p14:creationId xmlns:p14="http://schemas.microsoft.com/office/powerpoint/2010/main" val="1659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EA65-94DA-444E-A035-31522C7C0BEF}"/>
              </a:ext>
            </a:extLst>
          </p:cNvPr>
          <p:cNvSpPr>
            <a:spLocks noGrp="1"/>
          </p:cNvSpPr>
          <p:nvPr>
            <p:ph type="title"/>
          </p:nvPr>
        </p:nvSpPr>
        <p:spPr>
          <a:xfrm>
            <a:off x="677334" y="609600"/>
            <a:ext cx="9409641" cy="682752"/>
          </a:xfrm>
        </p:spPr>
        <p:txBody>
          <a:bodyPr>
            <a:normAutofit/>
          </a:bodyPr>
          <a:lstStyle/>
          <a:p>
            <a:r>
              <a:rPr lang="en-US" dirty="0"/>
              <a:t>Step 3: Parse the command line</a:t>
            </a:r>
          </a:p>
        </p:txBody>
      </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Now that we have an array of discrete arguments, we can check whether or not it is a built-in command (quit, jobs, </a:t>
            </a:r>
            <a:r>
              <a:rPr lang="en-US" dirty="0" err="1"/>
              <a:t>bg</a:t>
            </a:r>
            <a:r>
              <a:rPr lang="en-US" dirty="0"/>
              <a:t>, </a:t>
            </a:r>
            <a:r>
              <a:rPr lang="en-US" dirty="0" err="1"/>
              <a:t>fg</a:t>
            </a:r>
            <a:r>
              <a:rPr lang="en-US" dirty="0"/>
              <a:t>)</a:t>
            </a:r>
          </a:p>
          <a:p>
            <a:r>
              <a:rPr lang="en-US" dirty="0"/>
              <a:t>If it is a built-in command, it should be executed immediately, skipping over everything else</a:t>
            </a:r>
          </a:p>
        </p:txBody>
      </p:sp>
      <p:pic>
        <p:nvPicPr>
          <p:cNvPr id="23" name="Picture 22">
            <a:extLst>
              <a:ext uri="{FF2B5EF4-FFF2-40B4-BE49-F238E27FC236}">
                <a16:creationId xmlns:a16="http://schemas.microsoft.com/office/drawing/2014/main" id="{8F8D1F01-ABF7-4F58-8DF7-BDEE9A7211E3}"/>
              </a:ext>
            </a:extLst>
          </p:cNvPr>
          <p:cNvPicPr>
            <a:picLocks noChangeAspect="1"/>
          </p:cNvPicPr>
          <p:nvPr/>
        </p:nvPicPr>
        <p:blipFill>
          <a:blip r:embed="rId2"/>
          <a:stretch>
            <a:fillRect/>
          </a:stretch>
        </p:blipFill>
        <p:spPr>
          <a:xfrm>
            <a:off x="1088019" y="2764020"/>
            <a:ext cx="4614009" cy="1111809"/>
          </a:xfrm>
          <a:prstGeom prst="rect">
            <a:avLst/>
          </a:prstGeom>
        </p:spPr>
      </p:pic>
      <p:sp>
        <p:nvSpPr>
          <p:cNvPr id="24" name="Rectangle 23">
            <a:extLst>
              <a:ext uri="{FF2B5EF4-FFF2-40B4-BE49-F238E27FC236}">
                <a16:creationId xmlns:a16="http://schemas.microsoft.com/office/drawing/2014/main" id="{A71F2ED2-0F3C-45D1-BDAB-3CE62503E4C1}"/>
              </a:ext>
            </a:extLst>
          </p:cNvPr>
          <p:cNvSpPr/>
          <p:nvPr/>
        </p:nvSpPr>
        <p:spPr>
          <a:xfrm>
            <a:off x="1368760" y="472513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“quit”</a:t>
            </a:r>
          </a:p>
        </p:txBody>
      </p:sp>
      <p:sp>
        <p:nvSpPr>
          <p:cNvPr id="26" name="Rectangle 25">
            <a:extLst>
              <a:ext uri="{FF2B5EF4-FFF2-40B4-BE49-F238E27FC236}">
                <a16:creationId xmlns:a16="http://schemas.microsoft.com/office/drawing/2014/main" id="{F926346C-CA9B-4A03-B1E7-70A2C373CE4A}"/>
              </a:ext>
            </a:extLst>
          </p:cNvPr>
          <p:cNvSpPr/>
          <p:nvPr/>
        </p:nvSpPr>
        <p:spPr>
          <a:xfrm>
            <a:off x="1088023" y="4725137"/>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28" name="Rectangle 27">
            <a:extLst>
              <a:ext uri="{FF2B5EF4-FFF2-40B4-BE49-F238E27FC236}">
                <a16:creationId xmlns:a16="http://schemas.microsoft.com/office/drawing/2014/main" id="{8722DABA-9072-4996-90C6-93BFBCB80CF0}"/>
              </a:ext>
            </a:extLst>
          </p:cNvPr>
          <p:cNvSpPr/>
          <p:nvPr/>
        </p:nvSpPr>
        <p:spPr>
          <a:xfrm>
            <a:off x="1368760" y="3968664"/>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r>
              <a:rPr lang="en-US" sz="1200" dirty="0" err="1"/>
              <a:t>myspin</a:t>
            </a:r>
            <a:r>
              <a:rPr lang="en-US" sz="1200" dirty="0"/>
              <a:t>”</a:t>
            </a:r>
          </a:p>
        </p:txBody>
      </p:sp>
      <p:sp>
        <p:nvSpPr>
          <p:cNvPr id="29" name="Rectangle 28">
            <a:extLst>
              <a:ext uri="{FF2B5EF4-FFF2-40B4-BE49-F238E27FC236}">
                <a16:creationId xmlns:a16="http://schemas.microsoft.com/office/drawing/2014/main" id="{B871FD15-30E3-40E3-9BCC-D23275855FE4}"/>
              </a:ext>
            </a:extLst>
          </p:cNvPr>
          <p:cNvSpPr/>
          <p:nvPr/>
        </p:nvSpPr>
        <p:spPr>
          <a:xfrm>
            <a:off x="1368759" y="4255081"/>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a:t>
            </a:r>
          </a:p>
        </p:txBody>
      </p:sp>
      <p:sp>
        <p:nvSpPr>
          <p:cNvPr id="30" name="Rectangle 29">
            <a:extLst>
              <a:ext uri="{FF2B5EF4-FFF2-40B4-BE49-F238E27FC236}">
                <a16:creationId xmlns:a16="http://schemas.microsoft.com/office/drawing/2014/main" id="{178F0C8F-D52F-42C3-A585-CE51A0D44877}"/>
              </a:ext>
            </a:extLst>
          </p:cNvPr>
          <p:cNvSpPr/>
          <p:nvPr/>
        </p:nvSpPr>
        <p:spPr>
          <a:xfrm>
            <a:off x="1088023" y="3968664"/>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31" name="Rectangle 30">
            <a:extLst>
              <a:ext uri="{FF2B5EF4-FFF2-40B4-BE49-F238E27FC236}">
                <a16:creationId xmlns:a16="http://schemas.microsoft.com/office/drawing/2014/main" id="{E65A9BC5-2654-4FA0-823E-06C775C49BCA}"/>
              </a:ext>
            </a:extLst>
          </p:cNvPr>
          <p:cNvSpPr/>
          <p:nvPr/>
        </p:nvSpPr>
        <p:spPr>
          <a:xfrm>
            <a:off x="1088023" y="425508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6" name="Multiplication Sign 5">
            <a:extLst>
              <a:ext uri="{FF2B5EF4-FFF2-40B4-BE49-F238E27FC236}">
                <a16:creationId xmlns:a16="http://schemas.microsoft.com/office/drawing/2014/main" id="{0CE32CE4-0482-4C15-8DF6-2EC27A793737}"/>
              </a:ext>
            </a:extLst>
          </p:cNvPr>
          <p:cNvSpPr/>
          <p:nvPr/>
        </p:nvSpPr>
        <p:spPr>
          <a:xfrm>
            <a:off x="2421334" y="3899347"/>
            <a:ext cx="770313" cy="770313"/>
          </a:xfrm>
          <a:prstGeom prst="mathMultiply">
            <a:avLst>
              <a:gd name="adj1" fmla="val 947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3" name="L-Shape 32">
            <a:extLst>
              <a:ext uri="{FF2B5EF4-FFF2-40B4-BE49-F238E27FC236}">
                <a16:creationId xmlns:a16="http://schemas.microsoft.com/office/drawing/2014/main" id="{DDBDAFFB-3CE3-4337-BBD9-4351B1B302EC}"/>
              </a:ext>
            </a:extLst>
          </p:cNvPr>
          <p:cNvSpPr/>
          <p:nvPr/>
        </p:nvSpPr>
        <p:spPr>
          <a:xfrm rot="2700000" flipH="1">
            <a:off x="2667924" y="4667403"/>
            <a:ext cx="234309" cy="455953"/>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B61E5547-9DAA-4B01-B4A6-96FB306143E0}"/>
              </a:ext>
            </a:extLst>
          </p:cNvPr>
          <p:cNvSpPr/>
          <p:nvPr/>
        </p:nvSpPr>
        <p:spPr>
          <a:xfrm>
            <a:off x="3428061" y="4662189"/>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Right 34">
            <a:extLst>
              <a:ext uri="{FF2B5EF4-FFF2-40B4-BE49-F238E27FC236}">
                <a16:creationId xmlns:a16="http://schemas.microsoft.com/office/drawing/2014/main" id="{8F63BD6D-BBF4-4EBB-9560-8D04DA25335F}"/>
              </a:ext>
            </a:extLst>
          </p:cNvPr>
          <p:cNvSpPr/>
          <p:nvPr/>
        </p:nvSpPr>
        <p:spPr>
          <a:xfrm>
            <a:off x="3428057" y="4052089"/>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2625EF62-5910-46C2-93B0-948C6D4697DE}"/>
              </a:ext>
            </a:extLst>
          </p:cNvPr>
          <p:cNvPicPr>
            <a:picLocks noChangeAspect="1"/>
          </p:cNvPicPr>
          <p:nvPr/>
        </p:nvPicPr>
        <p:blipFill rotWithShape="1">
          <a:blip r:embed="rId2"/>
          <a:srcRect l="4855" t="70043" r="81011" b="12647"/>
          <a:stretch/>
        </p:blipFill>
        <p:spPr>
          <a:xfrm>
            <a:off x="5820232" y="4110495"/>
            <a:ext cx="970548" cy="286416"/>
          </a:xfrm>
          <a:prstGeom prst="rect">
            <a:avLst/>
          </a:prstGeom>
        </p:spPr>
      </p:pic>
      <p:pic>
        <p:nvPicPr>
          <p:cNvPr id="37" name="Picture 36">
            <a:extLst>
              <a:ext uri="{FF2B5EF4-FFF2-40B4-BE49-F238E27FC236}">
                <a16:creationId xmlns:a16="http://schemas.microsoft.com/office/drawing/2014/main" id="{E0C3E6A3-99A3-40FB-961E-D821631CE22D}"/>
              </a:ext>
            </a:extLst>
          </p:cNvPr>
          <p:cNvPicPr>
            <a:picLocks noChangeAspect="1"/>
          </p:cNvPicPr>
          <p:nvPr/>
        </p:nvPicPr>
        <p:blipFill rotWithShape="1">
          <a:blip r:embed="rId3">
            <a:extLst>
              <a:ext uri="{28A0092B-C50C-407E-A947-70E740481C1C}">
                <a14:useLocalDpi xmlns:a14="http://schemas.microsoft.com/office/drawing/2010/main" val="0"/>
              </a:ext>
            </a:extLst>
          </a:blip>
          <a:srcRect l="5450" t="95904" r="83700" b="1735"/>
          <a:stretch/>
        </p:blipFill>
        <p:spPr>
          <a:xfrm>
            <a:off x="5852252" y="4734793"/>
            <a:ext cx="734137" cy="275952"/>
          </a:xfrm>
          <a:prstGeom prst="rect">
            <a:avLst/>
          </a:prstGeom>
        </p:spPr>
      </p:pic>
      <p:sp>
        <p:nvSpPr>
          <p:cNvPr id="38" name="Rectangle 37">
            <a:extLst>
              <a:ext uri="{FF2B5EF4-FFF2-40B4-BE49-F238E27FC236}">
                <a16:creationId xmlns:a16="http://schemas.microsoft.com/office/drawing/2014/main" id="{E44923DC-F9AF-42BB-82F1-EE1DC156A1EE}"/>
              </a:ext>
            </a:extLst>
          </p:cNvPr>
          <p:cNvSpPr/>
          <p:nvPr/>
        </p:nvSpPr>
        <p:spPr>
          <a:xfrm>
            <a:off x="1368756" y="5269072"/>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“jobs”</a:t>
            </a:r>
          </a:p>
        </p:txBody>
      </p:sp>
      <p:sp>
        <p:nvSpPr>
          <p:cNvPr id="39" name="Rectangle 38">
            <a:extLst>
              <a:ext uri="{FF2B5EF4-FFF2-40B4-BE49-F238E27FC236}">
                <a16:creationId xmlns:a16="http://schemas.microsoft.com/office/drawing/2014/main" id="{AC68635D-6BF9-45C5-954C-7CB346EC536E}"/>
              </a:ext>
            </a:extLst>
          </p:cNvPr>
          <p:cNvSpPr/>
          <p:nvPr/>
        </p:nvSpPr>
        <p:spPr>
          <a:xfrm>
            <a:off x="1088019" y="526907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40" name="L-Shape 39">
            <a:extLst>
              <a:ext uri="{FF2B5EF4-FFF2-40B4-BE49-F238E27FC236}">
                <a16:creationId xmlns:a16="http://schemas.microsoft.com/office/drawing/2014/main" id="{576CB96D-058C-4CB4-8799-43BF01392548}"/>
              </a:ext>
            </a:extLst>
          </p:cNvPr>
          <p:cNvSpPr/>
          <p:nvPr/>
        </p:nvSpPr>
        <p:spPr>
          <a:xfrm rot="2700000" flipH="1">
            <a:off x="2667923" y="5185284"/>
            <a:ext cx="234309" cy="455953"/>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6E7D9CCE-F120-4E7B-854F-F3D406B8F04E}"/>
              </a:ext>
            </a:extLst>
          </p:cNvPr>
          <p:cNvSpPr/>
          <p:nvPr/>
        </p:nvSpPr>
        <p:spPr>
          <a:xfrm>
            <a:off x="3428057" y="5206124"/>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EF352BB4-7D6D-4570-8302-620418616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0232" y="5209944"/>
            <a:ext cx="2920964" cy="372394"/>
          </a:xfrm>
          <a:prstGeom prst="rect">
            <a:avLst/>
          </a:prstGeom>
        </p:spPr>
      </p:pic>
      <p:sp>
        <p:nvSpPr>
          <p:cNvPr id="45" name="Rectangle 44">
            <a:extLst>
              <a:ext uri="{FF2B5EF4-FFF2-40B4-BE49-F238E27FC236}">
                <a16:creationId xmlns:a16="http://schemas.microsoft.com/office/drawing/2014/main" id="{23226551-8269-4F75-AF68-F6B3688F12E1}"/>
              </a:ext>
            </a:extLst>
          </p:cNvPr>
          <p:cNvSpPr/>
          <p:nvPr/>
        </p:nvSpPr>
        <p:spPr>
          <a:xfrm>
            <a:off x="1368756" y="5718550"/>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r>
              <a:rPr lang="en-US" sz="1200" dirty="0" err="1"/>
              <a:t>bg</a:t>
            </a:r>
            <a:r>
              <a:rPr lang="en-US" sz="1200" dirty="0"/>
              <a:t>”</a:t>
            </a:r>
          </a:p>
        </p:txBody>
      </p:sp>
      <p:sp>
        <p:nvSpPr>
          <p:cNvPr id="46" name="Rectangle 45">
            <a:extLst>
              <a:ext uri="{FF2B5EF4-FFF2-40B4-BE49-F238E27FC236}">
                <a16:creationId xmlns:a16="http://schemas.microsoft.com/office/drawing/2014/main" id="{7DE7F6C7-5342-44C4-9721-96D637A03A92}"/>
              </a:ext>
            </a:extLst>
          </p:cNvPr>
          <p:cNvSpPr/>
          <p:nvPr/>
        </p:nvSpPr>
        <p:spPr>
          <a:xfrm>
            <a:off x="1368755" y="600496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7" name="Rectangle 46">
            <a:extLst>
              <a:ext uri="{FF2B5EF4-FFF2-40B4-BE49-F238E27FC236}">
                <a16:creationId xmlns:a16="http://schemas.microsoft.com/office/drawing/2014/main" id="{776E1671-E2D9-4309-8370-10C9C4C52292}"/>
              </a:ext>
            </a:extLst>
          </p:cNvPr>
          <p:cNvSpPr/>
          <p:nvPr/>
        </p:nvSpPr>
        <p:spPr>
          <a:xfrm>
            <a:off x="1088019" y="571855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48" name="Rectangle 47">
            <a:extLst>
              <a:ext uri="{FF2B5EF4-FFF2-40B4-BE49-F238E27FC236}">
                <a16:creationId xmlns:a16="http://schemas.microsoft.com/office/drawing/2014/main" id="{24191034-B3A2-42A8-B721-212B4E5B1ADB}"/>
              </a:ext>
            </a:extLst>
          </p:cNvPr>
          <p:cNvSpPr/>
          <p:nvPr/>
        </p:nvSpPr>
        <p:spPr>
          <a:xfrm>
            <a:off x="1088019" y="6004966"/>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9" name="L-Shape 48">
            <a:extLst>
              <a:ext uri="{FF2B5EF4-FFF2-40B4-BE49-F238E27FC236}">
                <a16:creationId xmlns:a16="http://schemas.microsoft.com/office/drawing/2014/main" id="{335291E2-E1D4-47F9-8B03-F2F70653AC96}"/>
              </a:ext>
            </a:extLst>
          </p:cNvPr>
          <p:cNvSpPr/>
          <p:nvPr/>
        </p:nvSpPr>
        <p:spPr>
          <a:xfrm rot="2700000" flipH="1">
            <a:off x="2689336" y="5759311"/>
            <a:ext cx="234309" cy="455953"/>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70D6DE37-2544-434F-8AF7-9B20F49F1CE1}"/>
              </a:ext>
            </a:extLst>
          </p:cNvPr>
          <p:cNvSpPr/>
          <p:nvPr/>
        </p:nvSpPr>
        <p:spPr>
          <a:xfrm>
            <a:off x="3416034" y="5798810"/>
            <a:ext cx="2273971"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a:extLst>
              <a:ext uri="{FF2B5EF4-FFF2-40B4-BE49-F238E27FC236}">
                <a16:creationId xmlns:a16="http://schemas.microsoft.com/office/drawing/2014/main" id="{5DE3A601-8B46-4D4A-8CE1-0558442D1F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232" y="5568519"/>
            <a:ext cx="3470212" cy="1003781"/>
          </a:xfrm>
          <a:prstGeom prst="rect">
            <a:avLst/>
          </a:prstGeom>
        </p:spPr>
      </p:pic>
      <p:sp>
        <p:nvSpPr>
          <p:cNvPr id="55" name="TextBox 54">
            <a:extLst>
              <a:ext uri="{FF2B5EF4-FFF2-40B4-BE49-F238E27FC236}">
                <a16:creationId xmlns:a16="http://schemas.microsoft.com/office/drawing/2014/main" id="{57ED049D-3A9B-44F8-A9E9-EC2087932071}"/>
              </a:ext>
            </a:extLst>
          </p:cNvPr>
          <p:cNvSpPr txBox="1"/>
          <p:nvPr/>
        </p:nvSpPr>
        <p:spPr>
          <a:xfrm>
            <a:off x="7703790" y="4759138"/>
            <a:ext cx="2174193" cy="523220"/>
          </a:xfrm>
          <a:prstGeom prst="rect">
            <a:avLst/>
          </a:prstGeom>
          <a:noFill/>
        </p:spPr>
        <p:txBody>
          <a:bodyPr wrap="square" rtlCol="0">
            <a:spAutoFit/>
          </a:bodyPr>
          <a:lstStyle/>
          <a:p>
            <a:pPr algn="ctr"/>
            <a:r>
              <a:rPr lang="en-US" sz="1400" dirty="0"/>
              <a:t>This function is already implemented for you</a:t>
            </a:r>
          </a:p>
        </p:txBody>
      </p:sp>
      <p:sp>
        <p:nvSpPr>
          <p:cNvPr id="58" name="TextBox 57">
            <a:extLst>
              <a:ext uri="{FF2B5EF4-FFF2-40B4-BE49-F238E27FC236}">
                <a16:creationId xmlns:a16="http://schemas.microsoft.com/office/drawing/2014/main" id="{FB5BC567-E1BF-4B01-BDB0-F6DAEE7C84F0}"/>
              </a:ext>
            </a:extLst>
          </p:cNvPr>
          <p:cNvSpPr txBox="1"/>
          <p:nvPr/>
        </p:nvSpPr>
        <p:spPr>
          <a:xfrm>
            <a:off x="5025616" y="3612225"/>
            <a:ext cx="2174193" cy="307777"/>
          </a:xfrm>
          <a:prstGeom prst="rect">
            <a:avLst/>
          </a:prstGeom>
          <a:noFill/>
        </p:spPr>
        <p:txBody>
          <a:bodyPr wrap="square" rtlCol="0">
            <a:spAutoFit/>
          </a:bodyPr>
          <a:lstStyle/>
          <a:p>
            <a:pPr algn="ctr"/>
            <a:r>
              <a:rPr lang="en-US" sz="1400" dirty="0"/>
              <a:t>Hint: if(!</a:t>
            </a:r>
            <a:r>
              <a:rPr lang="en-US" sz="1400" dirty="0" err="1"/>
              <a:t>strcmp</a:t>
            </a:r>
            <a:r>
              <a:rPr lang="en-US" sz="1400" dirty="0"/>
              <a:t>())</a:t>
            </a:r>
          </a:p>
        </p:txBody>
      </p:sp>
      <p:sp>
        <p:nvSpPr>
          <p:cNvPr id="63" name="TextBox 62">
            <a:extLst>
              <a:ext uri="{FF2B5EF4-FFF2-40B4-BE49-F238E27FC236}">
                <a16:creationId xmlns:a16="http://schemas.microsoft.com/office/drawing/2014/main" id="{F68CDDDC-ED0B-4F85-97B7-068930279B0B}"/>
              </a:ext>
            </a:extLst>
          </p:cNvPr>
          <p:cNvSpPr txBox="1"/>
          <p:nvPr/>
        </p:nvSpPr>
        <p:spPr>
          <a:xfrm>
            <a:off x="6586389" y="6148174"/>
            <a:ext cx="2322480" cy="523220"/>
          </a:xfrm>
          <a:prstGeom prst="rect">
            <a:avLst/>
          </a:prstGeom>
          <a:noFill/>
        </p:spPr>
        <p:txBody>
          <a:bodyPr wrap="square" rtlCol="0">
            <a:spAutoFit/>
          </a:bodyPr>
          <a:lstStyle/>
          <a:p>
            <a:pPr algn="ctr"/>
            <a:r>
              <a:rPr lang="en-US" sz="1400" dirty="0"/>
              <a:t>This is a function you will implement in the next lab</a:t>
            </a:r>
          </a:p>
        </p:txBody>
      </p:sp>
    </p:spTree>
    <p:extLst>
      <p:ext uri="{BB962C8B-B14F-4D97-AF65-F5344CB8AC3E}">
        <p14:creationId xmlns:p14="http://schemas.microsoft.com/office/powerpoint/2010/main" val="397895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Now that you have an </a:t>
            </a:r>
            <a:r>
              <a:rPr lang="en-US" dirty="0" err="1"/>
              <a:t>argv</a:t>
            </a:r>
            <a:r>
              <a:rPr lang="en-US" dirty="0"/>
              <a:t>, you can use									    to figure out which commands need to be evaluated </a:t>
            </a:r>
          </a:p>
          <a:p>
            <a:r>
              <a:rPr lang="en-US" dirty="0"/>
              <a:t>You pass the </a:t>
            </a:r>
            <a:r>
              <a:rPr lang="en-US" dirty="0" err="1"/>
              <a:t>argv</a:t>
            </a:r>
            <a:r>
              <a:rPr lang="en-US" dirty="0"/>
              <a:t> array that was modified by </a:t>
            </a:r>
            <a:r>
              <a:rPr lang="en-US" dirty="0" err="1"/>
              <a:t>parseline</a:t>
            </a:r>
            <a:r>
              <a:rPr lang="en-US" dirty="0"/>
              <a:t>() as well as empty arrays for </a:t>
            </a:r>
            <a:r>
              <a:rPr lang="en-US" i="1" dirty="0"/>
              <a:t>int *</a:t>
            </a:r>
            <a:r>
              <a:rPr lang="en-US" i="1" dirty="0" err="1"/>
              <a:t>cmds</a:t>
            </a:r>
            <a:r>
              <a:rPr lang="en-US" dirty="0"/>
              <a:t>, </a:t>
            </a:r>
            <a:r>
              <a:rPr lang="en-US" i="1" dirty="0"/>
              <a:t>int *</a:t>
            </a:r>
            <a:r>
              <a:rPr lang="en-US" i="1" dirty="0" err="1"/>
              <a:t>stdin_redir</a:t>
            </a:r>
            <a:r>
              <a:rPr lang="en-US" dirty="0"/>
              <a:t>, and </a:t>
            </a:r>
            <a:r>
              <a:rPr lang="en-US" i="1" dirty="0"/>
              <a:t>int *</a:t>
            </a:r>
            <a:r>
              <a:rPr lang="en-US" i="1" dirty="0" err="1"/>
              <a:t>stdout_redir</a:t>
            </a:r>
            <a:r>
              <a:rPr lang="en-US" i="1" dirty="0"/>
              <a:t> </a:t>
            </a:r>
            <a:r>
              <a:rPr lang="en-US" dirty="0"/>
              <a:t>to </a:t>
            </a:r>
            <a:r>
              <a:rPr lang="en-US" dirty="0" err="1"/>
              <a:t>parseargs</a:t>
            </a:r>
            <a:r>
              <a:rPr lang="en-US" dirty="0"/>
              <a:t>()</a:t>
            </a:r>
          </a:p>
          <a:p>
            <a:pPr lvl="1"/>
            <a:r>
              <a:rPr lang="en-US" sz="1400" i="1" dirty="0" err="1"/>
              <a:t>cmds</a:t>
            </a:r>
            <a:r>
              <a:rPr lang="en-US" sz="1400" dirty="0"/>
              <a:t> are the indexes for the command names that need to be evaluated</a:t>
            </a:r>
          </a:p>
          <a:p>
            <a:pPr lvl="1"/>
            <a:r>
              <a:rPr lang="en-US" sz="1400" i="1" dirty="0" err="1"/>
              <a:t>stdin_redir</a:t>
            </a:r>
            <a:r>
              <a:rPr lang="en-US" sz="1400" i="1" dirty="0"/>
              <a:t> </a:t>
            </a:r>
            <a:r>
              <a:rPr lang="en-US" sz="1400" dirty="0"/>
              <a:t>are the indexes for the input file names of the their respective commands</a:t>
            </a:r>
          </a:p>
          <a:p>
            <a:pPr lvl="1"/>
            <a:r>
              <a:rPr lang="en-US" sz="1400" i="1" dirty="0" err="1"/>
              <a:t>stdout_redir</a:t>
            </a:r>
            <a:r>
              <a:rPr lang="en-US" sz="1400" i="1" dirty="0"/>
              <a:t> </a:t>
            </a:r>
            <a:r>
              <a:rPr lang="en-US" sz="1400" dirty="0"/>
              <a:t>are the indexes for the output file names of the their respective commands</a:t>
            </a:r>
          </a:p>
          <a:p>
            <a:pPr lvl="1"/>
            <a:endParaRPr lang="en-US" i="1" dirty="0"/>
          </a:p>
        </p:txBody>
      </p:sp>
      <p:sp>
        <p:nvSpPr>
          <p:cNvPr id="10" name="Rectangle 9">
            <a:extLst>
              <a:ext uri="{FF2B5EF4-FFF2-40B4-BE49-F238E27FC236}">
                <a16:creationId xmlns:a16="http://schemas.microsoft.com/office/drawing/2014/main" id="{57ED2134-814F-453E-81EE-11D734B285DF}"/>
              </a:ext>
            </a:extLst>
          </p:cNvPr>
          <p:cNvSpPr/>
          <p:nvPr/>
        </p:nvSpPr>
        <p:spPr>
          <a:xfrm>
            <a:off x="258738" y="5015548"/>
            <a:ext cx="1880833" cy="412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“/bin/cat &lt; input.txt | /bin/grep [a-z] &gt; output.txt”</a:t>
            </a:r>
          </a:p>
        </p:txBody>
      </p:sp>
      <p:sp>
        <p:nvSpPr>
          <p:cNvPr id="22" name="Arrow: Right 21">
            <a:extLst>
              <a:ext uri="{FF2B5EF4-FFF2-40B4-BE49-F238E27FC236}">
                <a16:creationId xmlns:a16="http://schemas.microsoft.com/office/drawing/2014/main" id="{E407EF46-2019-46B3-BA5C-FDF9C9DDB8A3}"/>
              </a:ext>
            </a:extLst>
          </p:cNvPr>
          <p:cNvSpPr/>
          <p:nvPr/>
        </p:nvSpPr>
        <p:spPr>
          <a:xfrm>
            <a:off x="2243494" y="5015548"/>
            <a:ext cx="1092879"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3: Parse the command line</a:t>
            </a:r>
          </a:p>
        </p:txBody>
      </p:sp>
      <p:pic>
        <p:nvPicPr>
          <p:cNvPr id="4" name="Picture 3">
            <a:extLst>
              <a:ext uri="{FF2B5EF4-FFF2-40B4-BE49-F238E27FC236}">
                <a16:creationId xmlns:a16="http://schemas.microsoft.com/office/drawing/2014/main" id="{9DE35D25-868B-4807-8DE7-E2FC2C4D5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869" y="1636296"/>
            <a:ext cx="5008782" cy="145042"/>
          </a:xfrm>
          <a:prstGeom prst="rect">
            <a:avLst/>
          </a:prstGeom>
        </p:spPr>
      </p:pic>
      <p:grpSp>
        <p:nvGrpSpPr>
          <p:cNvPr id="5" name="Group 4">
            <a:extLst>
              <a:ext uri="{FF2B5EF4-FFF2-40B4-BE49-F238E27FC236}">
                <a16:creationId xmlns:a16="http://schemas.microsoft.com/office/drawing/2014/main" id="{31A0458A-E827-4391-93C4-C6219EC98D7F}"/>
              </a:ext>
            </a:extLst>
          </p:cNvPr>
          <p:cNvGrpSpPr/>
          <p:nvPr/>
        </p:nvGrpSpPr>
        <p:grpSpPr>
          <a:xfrm>
            <a:off x="3467884" y="4084278"/>
            <a:ext cx="1251288" cy="2274380"/>
            <a:chOff x="6472986" y="3974020"/>
            <a:chExt cx="1251288" cy="2274380"/>
          </a:xfrm>
        </p:grpSpPr>
        <p:sp>
          <p:nvSpPr>
            <p:cNvPr id="11" name="Rectangle 10">
              <a:extLst>
                <a:ext uri="{FF2B5EF4-FFF2-40B4-BE49-F238E27FC236}">
                  <a16:creationId xmlns:a16="http://schemas.microsoft.com/office/drawing/2014/main" id="{859FC1F4-4A42-4D57-89DE-1FE492A27729}"/>
                </a:ext>
              </a:extLst>
            </p:cNvPr>
            <p:cNvSpPr/>
            <p:nvPr/>
          </p:nvSpPr>
          <p:spPr>
            <a:xfrm>
              <a:off x="6753727" y="3974020"/>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“/bin/cat”</a:t>
              </a:r>
            </a:p>
          </p:txBody>
        </p:sp>
        <p:sp>
          <p:nvSpPr>
            <p:cNvPr id="13" name="Rectangle 12">
              <a:extLst>
                <a:ext uri="{FF2B5EF4-FFF2-40B4-BE49-F238E27FC236}">
                  <a16:creationId xmlns:a16="http://schemas.microsoft.com/office/drawing/2014/main" id="{8D188467-D717-4603-9BB2-40E65BE5D56D}"/>
                </a:ext>
              </a:extLst>
            </p:cNvPr>
            <p:cNvSpPr/>
            <p:nvPr/>
          </p:nvSpPr>
          <p:spPr>
            <a:xfrm>
              <a:off x="6753726" y="426043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a:t>
              </a:r>
            </a:p>
          </p:txBody>
        </p:sp>
        <p:sp>
          <p:nvSpPr>
            <p:cNvPr id="14" name="Rectangle 13">
              <a:extLst>
                <a:ext uri="{FF2B5EF4-FFF2-40B4-BE49-F238E27FC236}">
                  <a16:creationId xmlns:a16="http://schemas.microsoft.com/office/drawing/2014/main" id="{CA7B5727-29EA-4035-A824-4A7A121D747C}"/>
                </a:ext>
              </a:extLst>
            </p:cNvPr>
            <p:cNvSpPr/>
            <p:nvPr/>
          </p:nvSpPr>
          <p:spPr>
            <a:xfrm>
              <a:off x="6753725" y="4546854"/>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“input.txt”</a:t>
              </a:r>
            </a:p>
          </p:txBody>
        </p:sp>
        <p:sp>
          <p:nvSpPr>
            <p:cNvPr id="15" name="Rectangle 14">
              <a:extLst>
                <a:ext uri="{FF2B5EF4-FFF2-40B4-BE49-F238E27FC236}">
                  <a16:creationId xmlns:a16="http://schemas.microsoft.com/office/drawing/2014/main" id="{894F44D9-06DB-4A6F-8A52-4620113D49EB}"/>
                </a:ext>
              </a:extLst>
            </p:cNvPr>
            <p:cNvSpPr/>
            <p:nvPr/>
          </p:nvSpPr>
          <p:spPr>
            <a:xfrm>
              <a:off x="6753724" y="4833271"/>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t>
              </a:r>
            </a:p>
          </p:txBody>
        </p:sp>
        <p:sp>
          <p:nvSpPr>
            <p:cNvPr id="16" name="Rectangle 15">
              <a:extLst>
                <a:ext uri="{FF2B5EF4-FFF2-40B4-BE49-F238E27FC236}">
                  <a16:creationId xmlns:a16="http://schemas.microsoft.com/office/drawing/2014/main" id="{B3EC3A25-FC6E-4836-B914-B4A35FB4A81E}"/>
                </a:ext>
              </a:extLst>
            </p:cNvPr>
            <p:cNvSpPr/>
            <p:nvPr/>
          </p:nvSpPr>
          <p:spPr>
            <a:xfrm>
              <a:off x="6753722" y="5115449"/>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“/bin/grep”</a:t>
              </a:r>
            </a:p>
          </p:txBody>
        </p:sp>
        <p:sp>
          <p:nvSpPr>
            <p:cNvPr id="17" name="Rectangle 16">
              <a:extLst>
                <a:ext uri="{FF2B5EF4-FFF2-40B4-BE49-F238E27FC236}">
                  <a16:creationId xmlns:a16="http://schemas.microsoft.com/office/drawing/2014/main" id="{FCB27F8A-76B3-413A-AEB5-5EAF60848C47}"/>
                </a:ext>
              </a:extLst>
            </p:cNvPr>
            <p:cNvSpPr/>
            <p:nvPr/>
          </p:nvSpPr>
          <p:spPr>
            <a:xfrm>
              <a:off x="6472990" y="397402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18" name="Rectangle 17">
              <a:extLst>
                <a:ext uri="{FF2B5EF4-FFF2-40B4-BE49-F238E27FC236}">
                  <a16:creationId xmlns:a16="http://schemas.microsoft.com/office/drawing/2014/main" id="{BBDDFC9B-66FE-4401-AAA1-0B2F013E3D12}"/>
                </a:ext>
              </a:extLst>
            </p:cNvPr>
            <p:cNvSpPr/>
            <p:nvPr/>
          </p:nvSpPr>
          <p:spPr>
            <a:xfrm>
              <a:off x="6472990" y="4260436"/>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19" name="Rectangle 18">
              <a:extLst>
                <a:ext uri="{FF2B5EF4-FFF2-40B4-BE49-F238E27FC236}">
                  <a16:creationId xmlns:a16="http://schemas.microsoft.com/office/drawing/2014/main" id="{BDF953F2-797A-4301-9D66-50BFA3687A7C}"/>
                </a:ext>
              </a:extLst>
            </p:cNvPr>
            <p:cNvSpPr/>
            <p:nvPr/>
          </p:nvSpPr>
          <p:spPr>
            <a:xfrm>
              <a:off x="6472989" y="4546853"/>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20" name="Rectangle 19">
              <a:extLst>
                <a:ext uri="{FF2B5EF4-FFF2-40B4-BE49-F238E27FC236}">
                  <a16:creationId xmlns:a16="http://schemas.microsoft.com/office/drawing/2014/main" id="{4200A4F0-EFC6-42B1-9DB4-B06E233DA823}"/>
                </a:ext>
              </a:extLst>
            </p:cNvPr>
            <p:cNvSpPr/>
            <p:nvPr/>
          </p:nvSpPr>
          <p:spPr>
            <a:xfrm>
              <a:off x="6472986" y="483115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21" name="Rectangle 20">
              <a:extLst>
                <a:ext uri="{FF2B5EF4-FFF2-40B4-BE49-F238E27FC236}">
                  <a16:creationId xmlns:a16="http://schemas.microsoft.com/office/drawing/2014/main" id="{A9E36AC2-181F-4F3A-AE60-6F33FD81B507}"/>
                </a:ext>
              </a:extLst>
            </p:cNvPr>
            <p:cNvSpPr/>
            <p:nvPr/>
          </p:nvSpPr>
          <p:spPr>
            <a:xfrm>
              <a:off x="6472986" y="511545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23" name="Rectangle 22">
              <a:extLst>
                <a:ext uri="{FF2B5EF4-FFF2-40B4-BE49-F238E27FC236}">
                  <a16:creationId xmlns:a16="http://schemas.microsoft.com/office/drawing/2014/main" id="{1B7D08ED-341D-47DE-9B63-B8A9B4824939}"/>
                </a:ext>
              </a:extLst>
            </p:cNvPr>
            <p:cNvSpPr/>
            <p:nvPr/>
          </p:nvSpPr>
          <p:spPr>
            <a:xfrm>
              <a:off x="6753722" y="539762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“[a-z]”</a:t>
              </a:r>
            </a:p>
          </p:txBody>
        </p:sp>
        <p:sp>
          <p:nvSpPr>
            <p:cNvPr id="24" name="Rectangle 23">
              <a:extLst>
                <a:ext uri="{FF2B5EF4-FFF2-40B4-BE49-F238E27FC236}">
                  <a16:creationId xmlns:a16="http://schemas.microsoft.com/office/drawing/2014/main" id="{318E6CF7-C659-458C-A09C-B40233A74647}"/>
                </a:ext>
              </a:extLst>
            </p:cNvPr>
            <p:cNvSpPr/>
            <p:nvPr/>
          </p:nvSpPr>
          <p:spPr>
            <a:xfrm>
              <a:off x="6472986" y="5397628"/>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25" name="Rectangle 24">
              <a:extLst>
                <a:ext uri="{FF2B5EF4-FFF2-40B4-BE49-F238E27FC236}">
                  <a16:creationId xmlns:a16="http://schemas.microsoft.com/office/drawing/2014/main" id="{C9687675-897B-4799-BB63-70BD798739A8}"/>
                </a:ext>
              </a:extLst>
            </p:cNvPr>
            <p:cNvSpPr/>
            <p:nvPr/>
          </p:nvSpPr>
          <p:spPr>
            <a:xfrm>
              <a:off x="6753722" y="5679805"/>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“&gt;”</a:t>
              </a:r>
            </a:p>
          </p:txBody>
        </p:sp>
        <p:sp>
          <p:nvSpPr>
            <p:cNvPr id="27" name="Rectangle 26">
              <a:extLst>
                <a:ext uri="{FF2B5EF4-FFF2-40B4-BE49-F238E27FC236}">
                  <a16:creationId xmlns:a16="http://schemas.microsoft.com/office/drawing/2014/main" id="{C05C6113-ED88-476A-AE3F-D3AE3B21387D}"/>
                </a:ext>
              </a:extLst>
            </p:cNvPr>
            <p:cNvSpPr/>
            <p:nvPr/>
          </p:nvSpPr>
          <p:spPr>
            <a:xfrm>
              <a:off x="6472986" y="5679806"/>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sp>
          <p:nvSpPr>
            <p:cNvPr id="28" name="Rectangle 27">
              <a:extLst>
                <a:ext uri="{FF2B5EF4-FFF2-40B4-BE49-F238E27FC236}">
                  <a16:creationId xmlns:a16="http://schemas.microsoft.com/office/drawing/2014/main" id="{DC868DD1-27A0-45A5-B06E-D5922019D89A}"/>
                </a:ext>
              </a:extLst>
            </p:cNvPr>
            <p:cNvSpPr/>
            <p:nvPr/>
          </p:nvSpPr>
          <p:spPr>
            <a:xfrm>
              <a:off x="6753722" y="5961982"/>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“output.txt”</a:t>
              </a:r>
            </a:p>
          </p:txBody>
        </p:sp>
        <p:sp>
          <p:nvSpPr>
            <p:cNvPr id="29" name="Rectangle 28">
              <a:extLst>
                <a:ext uri="{FF2B5EF4-FFF2-40B4-BE49-F238E27FC236}">
                  <a16:creationId xmlns:a16="http://schemas.microsoft.com/office/drawing/2014/main" id="{DED98FA3-1C8F-469D-9D4C-0D00D29F91E6}"/>
                </a:ext>
              </a:extLst>
            </p:cNvPr>
            <p:cNvSpPr/>
            <p:nvPr/>
          </p:nvSpPr>
          <p:spPr>
            <a:xfrm>
              <a:off x="6472986" y="5961983"/>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7</a:t>
              </a:r>
            </a:p>
          </p:txBody>
        </p:sp>
      </p:grpSp>
      <p:sp>
        <p:nvSpPr>
          <p:cNvPr id="6" name="TextBox 5">
            <a:extLst>
              <a:ext uri="{FF2B5EF4-FFF2-40B4-BE49-F238E27FC236}">
                <a16:creationId xmlns:a16="http://schemas.microsoft.com/office/drawing/2014/main" id="{17B96101-FE97-441F-9A56-A74B36EAEE6C}"/>
              </a:ext>
            </a:extLst>
          </p:cNvPr>
          <p:cNvSpPr txBox="1"/>
          <p:nvPr/>
        </p:nvSpPr>
        <p:spPr>
          <a:xfrm>
            <a:off x="2139571" y="4877048"/>
            <a:ext cx="1092880" cy="276999"/>
          </a:xfrm>
          <a:prstGeom prst="rect">
            <a:avLst/>
          </a:prstGeom>
          <a:noFill/>
        </p:spPr>
        <p:txBody>
          <a:bodyPr wrap="square" rtlCol="0" anchor="ctr">
            <a:spAutoFit/>
          </a:bodyPr>
          <a:lstStyle/>
          <a:p>
            <a:pPr algn="ctr"/>
            <a:r>
              <a:rPr lang="en-US" sz="1200" dirty="0" err="1"/>
              <a:t>parseline</a:t>
            </a:r>
            <a:r>
              <a:rPr lang="en-US" sz="1200" dirty="0"/>
              <a:t>()</a:t>
            </a:r>
          </a:p>
        </p:txBody>
      </p:sp>
      <p:sp>
        <p:nvSpPr>
          <p:cNvPr id="30" name="TextBox 29">
            <a:extLst>
              <a:ext uri="{FF2B5EF4-FFF2-40B4-BE49-F238E27FC236}">
                <a16:creationId xmlns:a16="http://schemas.microsoft.com/office/drawing/2014/main" id="{EA84233E-4D79-49DC-BCFD-6D7EC30F6FC7}"/>
              </a:ext>
            </a:extLst>
          </p:cNvPr>
          <p:cNvSpPr txBox="1"/>
          <p:nvPr/>
        </p:nvSpPr>
        <p:spPr>
          <a:xfrm>
            <a:off x="3467885" y="3811515"/>
            <a:ext cx="1251282" cy="276999"/>
          </a:xfrm>
          <a:prstGeom prst="rect">
            <a:avLst/>
          </a:prstGeom>
          <a:noFill/>
        </p:spPr>
        <p:txBody>
          <a:bodyPr wrap="square" rtlCol="0" anchor="ctr">
            <a:spAutoFit/>
          </a:bodyPr>
          <a:lstStyle/>
          <a:p>
            <a:pPr algn="ctr"/>
            <a:r>
              <a:rPr lang="en-US" sz="1200" dirty="0" err="1"/>
              <a:t>argv</a:t>
            </a:r>
            <a:endParaRPr lang="en-US" sz="1200" dirty="0"/>
          </a:p>
        </p:txBody>
      </p:sp>
      <p:sp>
        <p:nvSpPr>
          <p:cNvPr id="31" name="TextBox 30">
            <a:extLst>
              <a:ext uri="{FF2B5EF4-FFF2-40B4-BE49-F238E27FC236}">
                <a16:creationId xmlns:a16="http://schemas.microsoft.com/office/drawing/2014/main" id="{BD90B9B0-8957-42AB-9472-6A3CA0768A28}"/>
              </a:ext>
            </a:extLst>
          </p:cNvPr>
          <p:cNvSpPr txBox="1"/>
          <p:nvPr/>
        </p:nvSpPr>
        <p:spPr>
          <a:xfrm>
            <a:off x="258738" y="4738548"/>
            <a:ext cx="1880833" cy="276999"/>
          </a:xfrm>
          <a:prstGeom prst="rect">
            <a:avLst/>
          </a:prstGeom>
          <a:noFill/>
        </p:spPr>
        <p:txBody>
          <a:bodyPr wrap="square" rtlCol="0" anchor="ctr">
            <a:spAutoFit/>
          </a:bodyPr>
          <a:lstStyle/>
          <a:p>
            <a:pPr algn="ctr"/>
            <a:r>
              <a:rPr lang="en-US" sz="1200" dirty="0" err="1"/>
              <a:t>cmdline</a:t>
            </a:r>
            <a:endParaRPr lang="en-US" sz="1200" dirty="0"/>
          </a:p>
        </p:txBody>
      </p:sp>
      <p:sp>
        <p:nvSpPr>
          <p:cNvPr id="32" name="Arrow: Right 31">
            <a:extLst>
              <a:ext uri="{FF2B5EF4-FFF2-40B4-BE49-F238E27FC236}">
                <a16:creationId xmlns:a16="http://schemas.microsoft.com/office/drawing/2014/main" id="{E3CC1DBD-BD36-4F1A-956D-FA30C05F482E}"/>
              </a:ext>
            </a:extLst>
          </p:cNvPr>
          <p:cNvSpPr/>
          <p:nvPr/>
        </p:nvSpPr>
        <p:spPr>
          <a:xfrm>
            <a:off x="4823099" y="4997020"/>
            <a:ext cx="1092879" cy="412312"/>
          </a:xfrm>
          <a:prstGeom prst="rightArrow">
            <a:avLst>
              <a:gd name="adj1" fmla="val 284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143A372B-2994-4765-B103-016F71F091C2}"/>
              </a:ext>
            </a:extLst>
          </p:cNvPr>
          <p:cNvSpPr txBox="1"/>
          <p:nvPr/>
        </p:nvSpPr>
        <p:spPr>
          <a:xfrm>
            <a:off x="4719176" y="4858520"/>
            <a:ext cx="1092880" cy="276999"/>
          </a:xfrm>
          <a:prstGeom prst="rect">
            <a:avLst/>
          </a:prstGeom>
          <a:noFill/>
        </p:spPr>
        <p:txBody>
          <a:bodyPr wrap="square" rtlCol="0" anchor="ctr">
            <a:spAutoFit/>
          </a:bodyPr>
          <a:lstStyle/>
          <a:p>
            <a:pPr algn="ctr"/>
            <a:r>
              <a:rPr lang="en-US" sz="1200" dirty="0" err="1"/>
              <a:t>parseargs</a:t>
            </a:r>
            <a:r>
              <a:rPr lang="en-US" sz="1200" dirty="0"/>
              <a:t>()</a:t>
            </a:r>
          </a:p>
        </p:txBody>
      </p:sp>
      <p:sp>
        <p:nvSpPr>
          <p:cNvPr id="34" name="TextBox 33">
            <a:extLst>
              <a:ext uri="{FF2B5EF4-FFF2-40B4-BE49-F238E27FC236}">
                <a16:creationId xmlns:a16="http://schemas.microsoft.com/office/drawing/2014/main" id="{16C02CBF-7434-4FBB-A260-DA57252EAC82}"/>
              </a:ext>
            </a:extLst>
          </p:cNvPr>
          <p:cNvSpPr txBox="1"/>
          <p:nvPr/>
        </p:nvSpPr>
        <p:spPr>
          <a:xfrm>
            <a:off x="2932909" y="6372318"/>
            <a:ext cx="2344172" cy="276999"/>
          </a:xfrm>
          <a:prstGeom prst="rect">
            <a:avLst/>
          </a:prstGeom>
          <a:noFill/>
        </p:spPr>
        <p:txBody>
          <a:bodyPr wrap="square" rtlCol="0" anchor="ctr">
            <a:spAutoFit/>
          </a:bodyPr>
          <a:lstStyle/>
          <a:p>
            <a:pPr algn="ctr"/>
            <a:r>
              <a:rPr lang="en-US" sz="1200" dirty="0"/>
              <a:t>returns: 0 (background status)</a:t>
            </a:r>
          </a:p>
        </p:txBody>
      </p:sp>
      <p:grpSp>
        <p:nvGrpSpPr>
          <p:cNvPr id="12" name="Group 11">
            <a:extLst>
              <a:ext uri="{FF2B5EF4-FFF2-40B4-BE49-F238E27FC236}">
                <a16:creationId xmlns:a16="http://schemas.microsoft.com/office/drawing/2014/main" id="{60E8DB32-22C0-4624-9FEE-B8842DC9BA7C}"/>
              </a:ext>
            </a:extLst>
          </p:cNvPr>
          <p:cNvGrpSpPr/>
          <p:nvPr/>
        </p:nvGrpSpPr>
        <p:grpSpPr>
          <a:xfrm>
            <a:off x="7901528" y="3797003"/>
            <a:ext cx="1251288" cy="2547143"/>
            <a:chOff x="8063453" y="3738529"/>
            <a:chExt cx="1251288" cy="2547143"/>
          </a:xfrm>
        </p:grpSpPr>
        <p:sp>
          <p:nvSpPr>
            <p:cNvPr id="36" name="Rectangle 35">
              <a:extLst>
                <a:ext uri="{FF2B5EF4-FFF2-40B4-BE49-F238E27FC236}">
                  <a16:creationId xmlns:a16="http://schemas.microsoft.com/office/drawing/2014/main" id="{04382F3B-2E8F-4915-9074-C170C5E25D86}"/>
                </a:ext>
              </a:extLst>
            </p:cNvPr>
            <p:cNvSpPr/>
            <p:nvPr/>
          </p:nvSpPr>
          <p:spPr>
            <a:xfrm>
              <a:off x="8344194" y="4011292"/>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“/bin/cat”</a:t>
              </a:r>
            </a:p>
          </p:txBody>
        </p:sp>
        <p:sp>
          <p:nvSpPr>
            <p:cNvPr id="37" name="Rectangle 36">
              <a:extLst>
                <a:ext uri="{FF2B5EF4-FFF2-40B4-BE49-F238E27FC236}">
                  <a16:creationId xmlns:a16="http://schemas.microsoft.com/office/drawing/2014/main" id="{6735B736-85DE-419B-8ECB-149A2F7C5F7B}"/>
                </a:ext>
              </a:extLst>
            </p:cNvPr>
            <p:cNvSpPr/>
            <p:nvPr/>
          </p:nvSpPr>
          <p:spPr>
            <a:xfrm>
              <a:off x="8344193" y="4297709"/>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“NULL”</a:t>
              </a:r>
            </a:p>
          </p:txBody>
        </p:sp>
        <p:sp>
          <p:nvSpPr>
            <p:cNvPr id="38" name="Rectangle 37">
              <a:extLst>
                <a:ext uri="{FF2B5EF4-FFF2-40B4-BE49-F238E27FC236}">
                  <a16:creationId xmlns:a16="http://schemas.microsoft.com/office/drawing/2014/main" id="{C2768D3D-0233-4277-876E-D9D487626BFD}"/>
                </a:ext>
              </a:extLst>
            </p:cNvPr>
            <p:cNvSpPr/>
            <p:nvPr/>
          </p:nvSpPr>
          <p:spPr>
            <a:xfrm>
              <a:off x="8344192" y="4584126"/>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“input.txt”</a:t>
              </a:r>
            </a:p>
          </p:txBody>
        </p:sp>
        <p:sp>
          <p:nvSpPr>
            <p:cNvPr id="39" name="Rectangle 38">
              <a:extLst>
                <a:ext uri="{FF2B5EF4-FFF2-40B4-BE49-F238E27FC236}">
                  <a16:creationId xmlns:a16="http://schemas.microsoft.com/office/drawing/2014/main" id="{512F8388-9B2D-4340-89C3-E9B63BC4A965}"/>
                </a:ext>
              </a:extLst>
            </p:cNvPr>
            <p:cNvSpPr/>
            <p:nvPr/>
          </p:nvSpPr>
          <p:spPr>
            <a:xfrm>
              <a:off x="8344191" y="4870543"/>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“NULL”</a:t>
              </a:r>
            </a:p>
          </p:txBody>
        </p:sp>
        <p:sp>
          <p:nvSpPr>
            <p:cNvPr id="40" name="Rectangle 39">
              <a:extLst>
                <a:ext uri="{FF2B5EF4-FFF2-40B4-BE49-F238E27FC236}">
                  <a16:creationId xmlns:a16="http://schemas.microsoft.com/office/drawing/2014/main" id="{D7601AF4-0EBA-4E91-93BC-6FB166C256AA}"/>
                </a:ext>
              </a:extLst>
            </p:cNvPr>
            <p:cNvSpPr/>
            <p:nvPr/>
          </p:nvSpPr>
          <p:spPr>
            <a:xfrm>
              <a:off x="8344189" y="5152721"/>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“/bin/grep”</a:t>
              </a:r>
            </a:p>
          </p:txBody>
        </p:sp>
        <p:sp>
          <p:nvSpPr>
            <p:cNvPr id="41" name="Rectangle 40">
              <a:extLst>
                <a:ext uri="{FF2B5EF4-FFF2-40B4-BE49-F238E27FC236}">
                  <a16:creationId xmlns:a16="http://schemas.microsoft.com/office/drawing/2014/main" id="{B689458F-54E6-40CB-9C89-CB676F292F4A}"/>
                </a:ext>
              </a:extLst>
            </p:cNvPr>
            <p:cNvSpPr/>
            <p:nvPr/>
          </p:nvSpPr>
          <p:spPr>
            <a:xfrm>
              <a:off x="8063457" y="401129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42" name="Rectangle 41">
              <a:extLst>
                <a:ext uri="{FF2B5EF4-FFF2-40B4-BE49-F238E27FC236}">
                  <a16:creationId xmlns:a16="http://schemas.microsoft.com/office/drawing/2014/main" id="{25E65A55-114C-49D6-B6FA-1BE9131204C7}"/>
                </a:ext>
              </a:extLst>
            </p:cNvPr>
            <p:cNvSpPr/>
            <p:nvPr/>
          </p:nvSpPr>
          <p:spPr>
            <a:xfrm>
              <a:off x="8063457" y="4297708"/>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3" name="Rectangle 42">
              <a:extLst>
                <a:ext uri="{FF2B5EF4-FFF2-40B4-BE49-F238E27FC236}">
                  <a16:creationId xmlns:a16="http://schemas.microsoft.com/office/drawing/2014/main" id="{F182C85E-C13B-4CC8-A167-F5495B339463}"/>
                </a:ext>
              </a:extLst>
            </p:cNvPr>
            <p:cNvSpPr/>
            <p:nvPr/>
          </p:nvSpPr>
          <p:spPr>
            <a:xfrm>
              <a:off x="8063456" y="458412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44" name="Rectangle 43">
              <a:extLst>
                <a:ext uri="{FF2B5EF4-FFF2-40B4-BE49-F238E27FC236}">
                  <a16:creationId xmlns:a16="http://schemas.microsoft.com/office/drawing/2014/main" id="{EFC5059C-6134-4646-821E-A521B5ADB31A}"/>
                </a:ext>
              </a:extLst>
            </p:cNvPr>
            <p:cNvSpPr/>
            <p:nvPr/>
          </p:nvSpPr>
          <p:spPr>
            <a:xfrm>
              <a:off x="8063453" y="4868424"/>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45" name="Rectangle 44">
              <a:extLst>
                <a:ext uri="{FF2B5EF4-FFF2-40B4-BE49-F238E27FC236}">
                  <a16:creationId xmlns:a16="http://schemas.microsoft.com/office/drawing/2014/main" id="{917F0122-7383-4E19-BC09-271F24A800C9}"/>
                </a:ext>
              </a:extLst>
            </p:cNvPr>
            <p:cNvSpPr/>
            <p:nvPr/>
          </p:nvSpPr>
          <p:spPr>
            <a:xfrm>
              <a:off x="8063453" y="5152722"/>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46" name="Rectangle 45">
              <a:extLst>
                <a:ext uri="{FF2B5EF4-FFF2-40B4-BE49-F238E27FC236}">
                  <a16:creationId xmlns:a16="http://schemas.microsoft.com/office/drawing/2014/main" id="{49EE046E-E246-4A43-BEE6-41390AD04BF7}"/>
                </a:ext>
              </a:extLst>
            </p:cNvPr>
            <p:cNvSpPr/>
            <p:nvPr/>
          </p:nvSpPr>
          <p:spPr>
            <a:xfrm>
              <a:off x="8344189" y="5434899"/>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“[a-z]”</a:t>
              </a:r>
            </a:p>
          </p:txBody>
        </p:sp>
        <p:sp>
          <p:nvSpPr>
            <p:cNvPr id="47" name="Rectangle 46">
              <a:extLst>
                <a:ext uri="{FF2B5EF4-FFF2-40B4-BE49-F238E27FC236}">
                  <a16:creationId xmlns:a16="http://schemas.microsoft.com/office/drawing/2014/main" id="{5CED540F-7D16-40C3-9A25-15F5BEDFB6E2}"/>
                </a:ext>
              </a:extLst>
            </p:cNvPr>
            <p:cNvSpPr/>
            <p:nvPr/>
          </p:nvSpPr>
          <p:spPr>
            <a:xfrm>
              <a:off x="8063453" y="543490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48" name="Rectangle 47">
              <a:extLst>
                <a:ext uri="{FF2B5EF4-FFF2-40B4-BE49-F238E27FC236}">
                  <a16:creationId xmlns:a16="http://schemas.microsoft.com/office/drawing/2014/main" id="{98E3750A-88AF-4C43-B401-F3B5C5874AC2}"/>
                </a:ext>
              </a:extLst>
            </p:cNvPr>
            <p:cNvSpPr/>
            <p:nvPr/>
          </p:nvSpPr>
          <p:spPr>
            <a:xfrm>
              <a:off x="8344189" y="571707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“NULL”</a:t>
              </a:r>
            </a:p>
          </p:txBody>
        </p:sp>
        <p:sp>
          <p:nvSpPr>
            <p:cNvPr id="49" name="Rectangle 48">
              <a:extLst>
                <a:ext uri="{FF2B5EF4-FFF2-40B4-BE49-F238E27FC236}">
                  <a16:creationId xmlns:a16="http://schemas.microsoft.com/office/drawing/2014/main" id="{D27F703A-3401-4364-AAB3-3A14FC5837F2}"/>
                </a:ext>
              </a:extLst>
            </p:cNvPr>
            <p:cNvSpPr/>
            <p:nvPr/>
          </p:nvSpPr>
          <p:spPr>
            <a:xfrm>
              <a:off x="8063453" y="5717078"/>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sp>
          <p:nvSpPr>
            <p:cNvPr id="50" name="Rectangle 49">
              <a:extLst>
                <a:ext uri="{FF2B5EF4-FFF2-40B4-BE49-F238E27FC236}">
                  <a16:creationId xmlns:a16="http://schemas.microsoft.com/office/drawing/2014/main" id="{291C0C94-6CF8-40AD-A2CE-82323634AC82}"/>
                </a:ext>
              </a:extLst>
            </p:cNvPr>
            <p:cNvSpPr/>
            <p:nvPr/>
          </p:nvSpPr>
          <p:spPr>
            <a:xfrm>
              <a:off x="8344189" y="5999254"/>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“output.txt”</a:t>
              </a:r>
            </a:p>
          </p:txBody>
        </p:sp>
        <p:sp>
          <p:nvSpPr>
            <p:cNvPr id="51" name="Rectangle 50">
              <a:extLst>
                <a:ext uri="{FF2B5EF4-FFF2-40B4-BE49-F238E27FC236}">
                  <a16:creationId xmlns:a16="http://schemas.microsoft.com/office/drawing/2014/main" id="{AA2B13A0-9532-4B85-ACAE-D9CB70FEE0E8}"/>
                </a:ext>
              </a:extLst>
            </p:cNvPr>
            <p:cNvSpPr/>
            <p:nvPr/>
          </p:nvSpPr>
          <p:spPr>
            <a:xfrm>
              <a:off x="8063453" y="599925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7</a:t>
              </a:r>
            </a:p>
          </p:txBody>
        </p:sp>
        <p:sp>
          <p:nvSpPr>
            <p:cNvPr id="52" name="TextBox 51">
              <a:extLst>
                <a:ext uri="{FF2B5EF4-FFF2-40B4-BE49-F238E27FC236}">
                  <a16:creationId xmlns:a16="http://schemas.microsoft.com/office/drawing/2014/main" id="{0037F9D1-13D2-4F61-BABC-3DDA0A9CBEBE}"/>
                </a:ext>
              </a:extLst>
            </p:cNvPr>
            <p:cNvSpPr txBox="1"/>
            <p:nvPr/>
          </p:nvSpPr>
          <p:spPr>
            <a:xfrm>
              <a:off x="8063453" y="3738529"/>
              <a:ext cx="1251282" cy="276999"/>
            </a:xfrm>
            <a:prstGeom prst="rect">
              <a:avLst/>
            </a:prstGeom>
            <a:noFill/>
          </p:spPr>
          <p:txBody>
            <a:bodyPr wrap="square" rtlCol="0" anchor="ctr">
              <a:spAutoFit/>
            </a:bodyPr>
            <a:lstStyle/>
            <a:p>
              <a:pPr algn="ctr"/>
              <a:r>
                <a:rPr lang="en-US" sz="1200" dirty="0" err="1"/>
                <a:t>argv</a:t>
              </a:r>
              <a:endParaRPr lang="en-US" sz="1200" dirty="0"/>
            </a:p>
          </p:txBody>
        </p:sp>
      </p:grpSp>
      <p:sp>
        <p:nvSpPr>
          <p:cNvPr id="53" name="Rectangle 52">
            <a:extLst>
              <a:ext uri="{FF2B5EF4-FFF2-40B4-BE49-F238E27FC236}">
                <a16:creationId xmlns:a16="http://schemas.microsoft.com/office/drawing/2014/main" id="{0B23329D-BAF0-46D9-91B1-AED6E143D4B4}"/>
              </a:ext>
            </a:extLst>
          </p:cNvPr>
          <p:cNvSpPr/>
          <p:nvPr/>
        </p:nvSpPr>
        <p:spPr>
          <a:xfrm>
            <a:off x="6237453" y="4073699"/>
            <a:ext cx="970547" cy="286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0</a:t>
            </a:r>
          </a:p>
        </p:txBody>
      </p:sp>
      <p:sp>
        <p:nvSpPr>
          <p:cNvPr id="54" name="Rectangle 53">
            <a:extLst>
              <a:ext uri="{FF2B5EF4-FFF2-40B4-BE49-F238E27FC236}">
                <a16:creationId xmlns:a16="http://schemas.microsoft.com/office/drawing/2014/main" id="{50D6C58A-0597-4C01-B4C7-368A21A16437}"/>
              </a:ext>
            </a:extLst>
          </p:cNvPr>
          <p:cNvSpPr/>
          <p:nvPr/>
        </p:nvSpPr>
        <p:spPr>
          <a:xfrm>
            <a:off x="5956717" y="4073700"/>
            <a:ext cx="280736" cy="286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0</a:t>
            </a:r>
          </a:p>
        </p:txBody>
      </p:sp>
      <p:sp>
        <p:nvSpPr>
          <p:cNvPr id="55" name="Rectangle 54">
            <a:extLst>
              <a:ext uri="{FF2B5EF4-FFF2-40B4-BE49-F238E27FC236}">
                <a16:creationId xmlns:a16="http://schemas.microsoft.com/office/drawing/2014/main" id="{43FD8A4C-6EB9-4AF1-B41A-D3CC1F9A525E}"/>
              </a:ext>
            </a:extLst>
          </p:cNvPr>
          <p:cNvSpPr/>
          <p:nvPr/>
        </p:nvSpPr>
        <p:spPr>
          <a:xfrm>
            <a:off x="6237453" y="4355876"/>
            <a:ext cx="970547" cy="286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a:t>4</a:t>
            </a:r>
          </a:p>
        </p:txBody>
      </p:sp>
      <p:sp>
        <p:nvSpPr>
          <p:cNvPr id="56" name="Rectangle 55">
            <a:extLst>
              <a:ext uri="{FF2B5EF4-FFF2-40B4-BE49-F238E27FC236}">
                <a16:creationId xmlns:a16="http://schemas.microsoft.com/office/drawing/2014/main" id="{DEF32173-78F7-496D-8789-61517FF61415}"/>
              </a:ext>
            </a:extLst>
          </p:cNvPr>
          <p:cNvSpPr/>
          <p:nvPr/>
        </p:nvSpPr>
        <p:spPr>
          <a:xfrm>
            <a:off x="5956717" y="4355877"/>
            <a:ext cx="280736" cy="286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1</a:t>
            </a:r>
          </a:p>
        </p:txBody>
      </p:sp>
      <p:sp>
        <p:nvSpPr>
          <p:cNvPr id="57" name="TextBox 56">
            <a:extLst>
              <a:ext uri="{FF2B5EF4-FFF2-40B4-BE49-F238E27FC236}">
                <a16:creationId xmlns:a16="http://schemas.microsoft.com/office/drawing/2014/main" id="{321C841E-DE0D-452B-A797-B70D2F3D2F19}"/>
              </a:ext>
            </a:extLst>
          </p:cNvPr>
          <p:cNvSpPr txBox="1"/>
          <p:nvPr/>
        </p:nvSpPr>
        <p:spPr>
          <a:xfrm>
            <a:off x="5949237" y="3779431"/>
            <a:ext cx="1251282" cy="276999"/>
          </a:xfrm>
          <a:prstGeom prst="rect">
            <a:avLst/>
          </a:prstGeom>
          <a:noFill/>
        </p:spPr>
        <p:txBody>
          <a:bodyPr wrap="square" rtlCol="0" anchor="ctr">
            <a:spAutoFit/>
          </a:bodyPr>
          <a:lstStyle/>
          <a:p>
            <a:pPr algn="ctr"/>
            <a:r>
              <a:rPr lang="en-US" sz="1200" dirty="0" err="1"/>
              <a:t>cmds</a:t>
            </a:r>
            <a:endParaRPr lang="en-US" sz="1200" dirty="0"/>
          </a:p>
        </p:txBody>
      </p:sp>
      <p:sp>
        <p:nvSpPr>
          <p:cNvPr id="58" name="Rectangle 57">
            <a:extLst>
              <a:ext uri="{FF2B5EF4-FFF2-40B4-BE49-F238E27FC236}">
                <a16:creationId xmlns:a16="http://schemas.microsoft.com/office/drawing/2014/main" id="{2A465442-4076-407B-988D-06D10FAC4E02}"/>
              </a:ext>
            </a:extLst>
          </p:cNvPr>
          <p:cNvSpPr/>
          <p:nvPr/>
        </p:nvSpPr>
        <p:spPr>
          <a:xfrm>
            <a:off x="6237453" y="4929663"/>
            <a:ext cx="970547" cy="28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59" name="Rectangle 58">
            <a:extLst>
              <a:ext uri="{FF2B5EF4-FFF2-40B4-BE49-F238E27FC236}">
                <a16:creationId xmlns:a16="http://schemas.microsoft.com/office/drawing/2014/main" id="{74D50E77-F6A5-4B21-8585-0167DE3653AF}"/>
              </a:ext>
            </a:extLst>
          </p:cNvPr>
          <p:cNvSpPr/>
          <p:nvPr/>
        </p:nvSpPr>
        <p:spPr>
          <a:xfrm>
            <a:off x="5956717" y="4929664"/>
            <a:ext cx="280736" cy="28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0</a:t>
            </a:r>
          </a:p>
        </p:txBody>
      </p:sp>
      <p:sp>
        <p:nvSpPr>
          <p:cNvPr id="60" name="Rectangle 59">
            <a:extLst>
              <a:ext uri="{FF2B5EF4-FFF2-40B4-BE49-F238E27FC236}">
                <a16:creationId xmlns:a16="http://schemas.microsoft.com/office/drawing/2014/main" id="{AD70E97F-145A-4AA8-916E-F7154AFE811B}"/>
              </a:ext>
            </a:extLst>
          </p:cNvPr>
          <p:cNvSpPr/>
          <p:nvPr/>
        </p:nvSpPr>
        <p:spPr>
          <a:xfrm>
            <a:off x="6237453" y="5211840"/>
            <a:ext cx="970547" cy="28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-1</a:t>
            </a:r>
          </a:p>
        </p:txBody>
      </p:sp>
      <p:sp>
        <p:nvSpPr>
          <p:cNvPr id="61" name="Rectangle 60">
            <a:extLst>
              <a:ext uri="{FF2B5EF4-FFF2-40B4-BE49-F238E27FC236}">
                <a16:creationId xmlns:a16="http://schemas.microsoft.com/office/drawing/2014/main" id="{18E61C55-28B3-49D5-BE63-96ECBDD44FF1}"/>
              </a:ext>
            </a:extLst>
          </p:cNvPr>
          <p:cNvSpPr/>
          <p:nvPr/>
        </p:nvSpPr>
        <p:spPr>
          <a:xfrm>
            <a:off x="5956717" y="5211841"/>
            <a:ext cx="280736" cy="28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62" name="TextBox 61">
            <a:extLst>
              <a:ext uri="{FF2B5EF4-FFF2-40B4-BE49-F238E27FC236}">
                <a16:creationId xmlns:a16="http://schemas.microsoft.com/office/drawing/2014/main" id="{6B78AE84-2389-4A86-AD99-FFF0331B700B}"/>
              </a:ext>
            </a:extLst>
          </p:cNvPr>
          <p:cNvSpPr txBox="1"/>
          <p:nvPr/>
        </p:nvSpPr>
        <p:spPr>
          <a:xfrm>
            <a:off x="5955959" y="4647486"/>
            <a:ext cx="1251282" cy="276999"/>
          </a:xfrm>
          <a:prstGeom prst="rect">
            <a:avLst/>
          </a:prstGeom>
          <a:noFill/>
        </p:spPr>
        <p:txBody>
          <a:bodyPr wrap="square" rtlCol="0" anchor="ctr">
            <a:spAutoFit/>
          </a:bodyPr>
          <a:lstStyle/>
          <a:p>
            <a:pPr algn="ctr"/>
            <a:r>
              <a:rPr lang="en-US" sz="1200" dirty="0" err="1"/>
              <a:t>stdin_redir</a:t>
            </a:r>
            <a:endParaRPr lang="en-US" sz="1200" dirty="0"/>
          </a:p>
        </p:txBody>
      </p:sp>
      <p:sp>
        <p:nvSpPr>
          <p:cNvPr id="63" name="Rectangle 62">
            <a:extLst>
              <a:ext uri="{FF2B5EF4-FFF2-40B4-BE49-F238E27FC236}">
                <a16:creationId xmlns:a16="http://schemas.microsoft.com/office/drawing/2014/main" id="{3302C6F4-9166-4C38-BA58-AB079F0C95C7}"/>
              </a:ext>
            </a:extLst>
          </p:cNvPr>
          <p:cNvSpPr/>
          <p:nvPr/>
        </p:nvSpPr>
        <p:spPr>
          <a:xfrm>
            <a:off x="6230731" y="5773980"/>
            <a:ext cx="970547" cy="2864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-1</a:t>
            </a:r>
          </a:p>
        </p:txBody>
      </p:sp>
      <p:sp>
        <p:nvSpPr>
          <p:cNvPr id="64" name="Rectangle 63">
            <a:extLst>
              <a:ext uri="{FF2B5EF4-FFF2-40B4-BE49-F238E27FC236}">
                <a16:creationId xmlns:a16="http://schemas.microsoft.com/office/drawing/2014/main" id="{334C233E-A1F2-4845-AC8B-7F01AEE1DA7A}"/>
              </a:ext>
            </a:extLst>
          </p:cNvPr>
          <p:cNvSpPr/>
          <p:nvPr/>
        </p:nvSpPr>
        <p:spPr>
          <a:xfrm>
            <a:off x="5949995" y="5773981"/>
            <a:ext cx="280736" cy="2864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0</a:t>
            </a:r>
          </a:p>
        </p:txBody>
      </p:sp>
      <p:sp>
        <p:nvSpPr>
          <p:cNvPr id="65" name="Rectangle 64">
            <a:extLst>
              <a:ext uri="{FF2B5EF4-FFF2-40B4-BE49-F238E27FC236}">
                <a16:creationId xmlns:a16="http://schemas.microsoft.com/office/drawing/2014/main" id="{F2A59494-BBA8-4FBA-B7B6-43C6423F99F7}"/>
              </a:ext>
            </a:extLst>
          </p:cNvPr>
          <p:cNvSpPr/>
          <p:nvPr/>
        </p:nvSpPr>
        <p:spPr>
          <a:xfrm>
            <a:off x="6230731" y="6056157"/>
            <a:ext cx="970547" cy="2864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7</a:t>
            </a:r>
          </a:p>
        </p:txBody>
      </p:sp>
      <p:sp>
        <p:nvSpPr>
          <p:cNvPr id="66" name="Rectangle 65">
            <a:extLst>
              <a:ext uri="{FF2B5EF4-FFF2-40B4-BE49-F238E27FC236}">
                <a16:creationId xmlns:a16="http://schemas.microsoft.com/office/drawing/2014/main" id="{CB4B5C08-BF0E-4F52-A1C2-4A1947ABDB23}"/>
              </a:ext>
            </a:extLst>
          </p:cNvPr>
          <p:cNvSpPr/>
          <p:nvPr/>
        </p:nvSpPr>
        <p:spPr>
          <a:xfrm>
            <a:off x="5949995" y="6056158"/>
            <a:ext cx="280736" cy="2864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1</a:t>
            </a:r>
          </a:p>
        </p:txBody>
      </p:sp>
      <p:sp>
        <p:nvSpPr>
          <p:cNvPr id="67" name="TextBox 66">
            <a:extLst>
              <a:ext uri="{FF2B5EF4-FFF2-40B4-BE49-F238E27FC236}">
                <a16:creationId xmlns:a16="http://schemas.microsoft.com/office/drawing/2014/main" id="{929063B7-16D9-4D01-9D19-702F9125E6F1}"/>
              </a:ext>
            </a:extLst>
          </p:cNvPr>
          <p:cNvSpPr txBox="1"/>
          <p:nvPr/>
        </p:nvSpPr>
        <p:spPr>
          <a:xfrm>
            <a:off x="5949237" y="5507845"/>
            <a:ext cx="1251282" cy="276999"/>
          </a:xfrm>
          <a:prstGeom prst="rect">
            <a:avLst/>
          </a:prstGeom>
          <a:noFill/>
        </p:spPr>
        <p:txBody>
          <a:bodyPr wrap="square" rtlCol="0" anchor="ctr">
            <a:spAutoFit/>
          </a:bodyPr>
          <a:lstStyle/>
          <a:p>
            <a:pPr algn="ctr"/>
            <a:r>
              <a:rPr lang="en-US" sz="1200" dirty="0" err="1"/>
              <a:t>stdout_redir</a:t>
            </a:r>
            <a:endParaRPr lang="en-US" sz="1200" dirty="0"/>
          </a:p>
        </p:txBody>
      </p:sp>
      <p:sp>
        <p:nvSpPr>
          <p:cNvPr id="69" name="TextBox 68">
            <a:extLst>
              <a:ext uri="{FF2B5EF4-FFF2-40B4-BE49-F238E27FC236}">
                <a16:creationId xmlns:a16="http://schemas.microsoft.com/office/drawing/2014/main" id="{8D68DC91-A933-4B1B-B98E-32ABCA8B7B67}"/>
              </a:ext>
            </a:extLst>
          </p:cNvPr>
          <p:cNvSpPr txBox="1"/>
          <p:nvPr/>
        </p:nvSpPr>
        <p:spPr>
          <a:xfrm>
            <a:off x="5529087" y="6373594"/>
            <a:ext cx="2105025" cy="276999"/>
          </a:xfrm>
          <a:prstGeom prst="rect">
            <a:avLst/>
          </a:prstGeom>
          <a:noFill/>
        </p:spPr>
        <p:txBody>
          <a:bodyPr wrap="square" rtlCol="0" anchor="ctr">
            <a:spAutoFit/>
          </a:bodyPr>
          <a:lstStyle/>
          <a:p>
            <a:pPr algn="ctr"/>
            <a:r>
              <a:rPr lang="en-US" sz="1200" dirty="0"/>
              <a:t>returns: 2 (# of commands)</a:t>
            </a:r>
          </a:p>
        </p:txBody>
      </p:sp>
      <p:cxnSp>
        <p:nvCxnSpPr>
          <p:cNvPr id="71" name="Straight Arrow Connector 70">
            <a:extLst>
              <a:ext uri="{FF2B5EF4-FFF2-40B4-BE49-F238E27FC236}">
                <a16:creationId xmlns:a16="http://schemas.microsoft.com/office/drawing/2014/main" id="{BBC3655D-078A-49E1-B8FA-7F5DF9236162}"/>
              </a:ext>
            </a:extLst>
          </p:cNvPr>
          <p:cNvCxnSpPr>
            <a:stCxn id="53" idx="3"/>
            <a:endCxn id="41" idx="1"/>
          </p:cNvCxnSpPr>
          <p:nvPr/>
        </p:nvCxnSpPr>
        <p:spPr>
          <a:xfrm flipV="1">
            <a:off x="7208000" y="4212975"/>
            <a:ext cx="693532" cy="3933"/>
          </a:xfrm>
          <a:prstGeom prst="straightConnector1">
            <a:avLst/>
          </a:prstGeom>
          <a:ln w="50800">
            <a:tailEnd type="triangle"/>
          </a:ln>
        </p:spPr>
        <p:style>
          <a:lnRef idx="2">
            <a:schemeClr val="accent3"/>
          </a:lnRef>
          <a:fillRef idx="0">
            <a:schemeClr val="accent3"/>
          </a:fillRef>
          <a:effectRef idx="1">
            <a:schemeClr val="accent3"/>
          </a:effectRef>
          <a:fontRef idx="minor">
            <a:schemeClr val="tx1"/>
          </a:fontRef>
        </p:style>
      </p:cxnSp>
      <p:cxnSp>
        <p:nvCxnSpPr>
          <p:cNvPr id="73" name="Straight Arrow Connector 72">
            <a:extLst>
              <a:ext uri="{FF2B5EF4-FFF2-40B4-BE49-F238E27FC236}">
                <a16:creationId xmlns:a16="http://schemas.microsoft.com/office/drawing/2014/main" id="{CFA58817-629B-4F9C-AA72-083D97194572}"/>
              </a:ext>
            </a:extLst>
          </p:cNvPr>
          <p:cNvCxnSpPr>
            <a:stCxn id="55" idx="3"/>
            <a:endCxn id="45" idx="1"/>
          </p:cNvCxnSpPr>
          <p:nvPr/>
        </p:nvCxnSpPr>
        <p:spPr>
          <a:xfrm>
            <a:off x="7208000" y="4499085"/>
            <a:ext cx="693528" cy="855320"/>
          </a:xfrm>
          <a:prstGeom prst="straightConnector1">
            <a:avLst/>
          </a:prstGeom>
          <a:ln w="50800">
            <a:tailEnd type="triangle"/>
          </a:ln>
        </p:spPr>
        <p:style>
          <a:lnRef idx="2">
            <a:schemeClr val="accent3"/>
          </a:lnRef>
          <a:fillRef idx="0">
            <a:schemeClr val="accent3"/>
          </a:fillRef>
          <a:effectRef idx="1">
            <a:schemeClr val="accent3"/>
          </a:effectRef>
          <a:fontRef idx="minor">
            <a:schemeClr val="tx1"/>
          </a:fontRef>
        </p:style>
      </p:cxnSp>
      <p:cxnSp>
        <p:nvCxnSpPr>
          <p:cNvPr id="75" name="Straight Arrow Connector 74">
            <a:extLst>
              <a:ext uri="{FF2B5EF4-FFF2-40B4-BE49-F238E27FC236}">
                <a16:creationId xmlns:a16="http://schemas.microsoft.com/office/drawing/2014/main" id="{04B65063-3CCB-4982-BD66-B17095C06423}"/>
              </a:ext>
            </a:extLst>
          </p:cNvPr>
          <p:cNvCxnSpPr>
            <a:stCxn id="58" idx="3"/>
            <a:endCxn id="43" idx="1"/>
          </p:cNvCxnSpPr>
          <p:nvPr/>
        </p:nvCxnSpPr>
        <p:spPr>
          <a:xfrm flipV="1">
            <a:off x="7208000" y="4785808"/>
            <a:ext cx="693531" cy="287064"/>
          </a:xfrm>
          <a:prstGeom prst="straightConnector1">
            <a:avLst/>
          </a:prstGeom>
          <a:ln w="50800">
            <a:tailEnd type="triangle"/>
          </a:ln>
        </p:spPr>
        <p:style>
          <a:lnRef idx="2">
            <a:schemeClr val="accent4"/>
          </a:lnRef>
          <a:fillRef idx="0">
            <a:schemeClr val="accent4"/>
          </a:fillRef>
          <a:effectRef idx="1">
            <a:schemeClr val="accent4"/>
          </a:effectRef>
          <a:fontRef idx="minor">
            <a:schemeClr val="tx1"/>
          </a:fontRef>
        </p:style>
      </p:cxnSp>
      <p:cxnSp>
        <p:nvCxnSpPr>
          <p:cNvPr id="77" name="Straight Arrow Connector 76">
            <a:extLst>
              <a:ext uri="{FF2B5EF4-FFF2-40B4-BE49-F238E27FC236}">
                <a16:creationId xmlns:a16="http://schemas.microsoft.com/office/drawing/2014/main" id="{55C88DBF-F381-482D-85F6-B98ECDF47E06}"/>
              </a:ext>
            </a:extLst>
          </p:cNvPr>
          <p:cNvCxnSpPr>
            <a:stCxn id="65" idx="3"/>
            <a:endCxn id="51" idx="1"/>
          </p:cNvCxnSpPr>
          <p:nvPr/>
        </p:nvCxnSpPr>
        <p:spPr>
          <a:xfrm>
            <a:off x="7201278" y="6199366"/>
            <a:ext cx="700250" cy="1572"/>
          </a:xfrm>
          <a:prstGeom prst="straightConnector1">
            <a:avLst/>
          </a:prstGeom>
          <a:ln w="508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0639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At this point you should be able to pass test01 (end of file) and test02 (quit)</a:t>
            </a:r>
          </a:p>
          <a:p>
            <a:r>
              <a:rPr lang="en-US" dirty="0"/>
              <a:t>Type “</a:t>
            </a:r>
            <a:r>
              <a:rPr lang="en-US" dirty="0">
                <a:solidFill>
                  <a:schemeClr val="tx1"/>
                </a:solidFill>
                <a:latin typeface="Lucida Console" panose="020B0609040504020204" pitchFamily="49" charset="0"/>
              </a:rPr>
              <a:t>make test01</a:t>
            </a:r>
            <a:r>
              <a:rPr lang="en-US" dirty="0">
                <a:solidFill>
                  <a:schemeClr val="tx1"/>
                </a:solidFill>
              </a:rPr>
              <a:t>” and </a:t>
            </a:r>
            <a:r>
              <a:rPr lang="en-US" dirty="0">
                <a:solidFill>
                  <a:prstClr val="white">
                    <a:lumMod val="75000"/>
                    <a:lumOff val="25000"/>
                  </a:prstClr>
                </a:solidFill>
              </a:rPr>
              <a:t>“</a:t>
            </a:r>
            <a:r>
              <a:rPr lang="en-US" dirty="0">
                <a:solidFill>
                  <a:prstClr val="white"/>
                </a:solidFill>
                <a:latin typeface="Lucida Console" panose="020B0609040504020204" pitchFamily="49" charset="0"/>
              </a:rPr>
              <a:t>make test02</a:t>
            </a:r>
            <a:r>
              <a:rPr lang="en-US" dirty="0">
                <a:solidFill>
                  <a:prstClr val="white"/>
                </a:solidFill>
              </a:rPr>
              <a:t>” to run the test</a:t>
            </a:r>
            <a:endParaRPr lang="en-US" dirty="0">
              <a:solidFill>
                <a:schemeClr val="tx1"/>
              </a:solidFill>
              <a:latin typeface="Lucida Console" panose="020B0609040504020204" pitchFamily="49" charset="0"/>
            </a:endParaRP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Test what you have!</a:t>
            </a:r>
          </a:p>
        </p:txBody>
      </p:sp>
      <p:pic>
        <p:nvPicPr>
          <p:cNvPr id="5" name="Picture 4">
            <a:extLst>
              <a:ext uri="{FF2B5EF4-FFF2-40B4-BE49-F238E27FC236}">
                <a16:creationId xmlns:a16="http://schemas.microsoft.com/office/drawing/2014/main" id="{B5034B4B-9A16-4D79-BDD3-42E143377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40" y="2736962"/>
            <a:ext cx="4632728" cy="2423109"/>
          </a:xfrm>
          <a:prstGeom prst="rect">
            <a:avLst/>
          </a:prstGeom>
        </p:spPr>
      </p:pic>
      <p:pic>
        <p:nvPicPr>
          <p:cNvPr id="7" name="Picture 6">
            <a:extLst>
              <a:ext uri="{FF2B5EF4-FFF2-40B4-BE49-F238E27FC236}">
                <a16:creationId xmlns:a16="http://schemas.microsoft.com/office/drawing/2014/main" id="{8222728F-5C5C-4C61-BF63-55367DE3D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253" y="2736962"/>
            <a:ext cx="4632728" cy="2423109"/>
          </a:xfrm>
          <a:prstGeom prst="rect">
            <a:avLst/>
          </a:prstGeom>
        </p:spPr>
      </p:pic>
    </p:spTree>
    <p:extLst>
      <p:ext uri="{BB962C8B-B14F-4D97-AF65-F5344CB8AC3E}">
        <p14:creationId xmlns:p14="http://schemas.microsoft.com/office/powerpoint/2010/main" val="16991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At this point, you’ve parsed the command line and you know how many commands need to be evaluated</a:t>
            </a:r>
          </a:p>
          <a:p>
            <a:r>
              <a:rPr lang="en-US" dirty="0"/>
              <a:t>Before you worry about pipes and out/in redirection, focus on evaluating commands in a loop</a:t>
            </a:r>
          </a:p>
          <a:p>
            <a:pPr lvl="1"/>
            <a:r>
              <a:rPr lang="en-US" dirty="0"/>
              <a:t>This won’t behave correctly for more than one command until you implement pipes though</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4: Evaluate commands in a loop</a:t>
            </a:r>
          </a:p>
        </p:txBody>
      </p:sp>
      <p:grpSp>
        <p:nvGrpSpPr>
          <p:cNvPr id="2" name="Group 1">
            <a:extLst>
              <a:ext uri="{FF2B5EF4-FFF2-40B4-BE49-F238E27FC236}">
                <a16:creationId xmlns:a16="http://schemas.microsoft.com/office/drawing/2014/main" id="{D5984FD9-FC1D-4BCF-B2C2-ECD99D2DD7DC}"/>
              </a:ext>
            </a:extLst>
          </p:cNvPr>
          <p:cNvGrpSpPr/>
          <p:nvPr/>
        </p:nvGrpSpPr>
        <p:grpSpPr>
          <a:xfrm>
            <a:off x="2875511" y="3315079"/>
            <a:ext cx="4163058" cy="3361133"/>
            <a:chOff x="2917997" y="3274974"/>
            <a:chExt cx="4163058" cy="3361133"/>
          </a:xfrm>
        </p:grpSpPr>
        <p:sp>
          <p:nvSpPr>
            <p:cNvPr id="25" name="Rectangle 24">
              <a:extLst>
                <a:ext uri="{FF2B5EF4-FFF2-40B4-BE49-F238E27FC236}">
                  <a16:creationId xmlns:a16="http://schemas.microsoft.com/office/drawing/2014/main" id="{25E4E229-9B63-4709-9115-38D6B3D883DB}"/>
                </a:ext>
              </a:extLst>
            </p:cNvPr>
            <p:cNvSpPr/>
            <p:nvPr/>
          </p:nvSpPr>
          <p:spPr>
            <a:xfrm>
              <a:off x="2917999" y="327497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 each command</a:t>
              </a:r>
            </a:p>
          </p:txBody>
        </p:sp>
        <p:sp>
          <p:nvSpPr>
            <p:cNvPr id="27" name="Rectangle 26">
              <a:extLst>
                <a:ext uri="{FF2B5EF4-FFF2-40B4-BE49-F238E27FC236}">
                  <a16:creationId xmlns:a16="http://schemas.microsoft.com/office/drawing/2014/main" id="{18E92A0C-B3F3-4D1D-8B59-CB52A853C1FB}"/>
                </a:ext>
              </a:extLst>
            </p:cNvPr>
            <p:cNvSpPr/>
            <p:nvPr/>
          </p:nvSpPr>
          <p:spPr>
            <a:xfrm>
              <a:off x="2917998" y="4044062"/>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Fork</a:t>
              </a:r>
            </a:p>
          </p:txBody>
        </p:sp>
        <p:sp>
          <p:nvSpPr>
            <p:cNvPr id="28" name="Rectangle 27">
              <a:extLst>
                <a:ext uri="{FF2B5EF4-FFF2-40B4-BE49-F238E27FC236}">
                  <a16:creationId xmlns:a16="http://schemas.microsoft.com/office/drawing/2014/main" id="{2B99AE81-D64F-4159-B3AA-2C4FDA2EEE31}"/>
                </a:ext>
              </a:extLst>
            </p:cNvPr>
            <p:cNvSpPr/>
            <p:nvPr/>
          </p:nvSpPr>
          <p:spPr>
            <a:xfrm>
              <a:off x="2917998" y="5805110"/>
              <a:ext cx="1698901"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200" dirty="0"/>
                <a:t>Set the group id of the current child to the </a:t>
              </a:r>
              <a:r>
                <a:rPr lang="en-US" sz="1200" dirty="0" err="1"/>
                <a:t>pid</a:t>
              </a:r>
              <a:r>
                <a:rPr lang="en-US" sz="1200" dirty="0"/>
                <a:t> of first command</a:t>
              </a:r>
            </a:p>
          </p:txBody>
        </p:sp>
        <p:sp>
          <p:nvSpPr>
            <p:cNvPr id="29" name="Rectangle 28">
              <a:extLst>
                <a:ext uri="{FF2B5EF4-FFF2-40B4-BE49-F238E27FC236}">
                  <a16:creationId xmlns:a16="http://schemas.microsoft.com/office/drawing/2014/main" id="{A859A0B0-12B9-45EC-A352-1517DEF41A38}"/>
                </a:ext>
              </a:extLst>
            </p:cNvPr>
            <p:cNvSpPr/>
            <p:nvPr/>
          </p:nvSpPr>
          <p:spPr>
            <a:xfrm>
              <a:off x="5382154" y="4044062"/>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the command</a:t>
              </a:r>
            </a:p>
          </p:txBody>
        </p:sp>
        <p:sp>
          <p:nvSpPr>
            <p:cNvPr id="30" name="Rectangle 29">
              <a:extLst>
                <a:ext uri="{FF2B5EF4-FFF2-40B4-BE49-F238E27FC236}">
                  <a16:creationId xmlns:a16="http://schemas.microsoft.com/office/drawing/2014/main" id="{703CB600-57AE-42A8-9D1E-74B9EAA756B4}"/>
                </a:ext>
              </a:extLst>
            </p:cNvPr>
            <p:cNvSpPr/>
            <p:nvPr/>
          </p:nvSpPr>
          <p:spPr>
            <a:xfrm>
              <a:off x="2917997" y="4918362"/>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this the first command?</a:t>
              </a:r>
            </a:p>
          </p:txBody>
        </p:sp>
        <p:sp>
          <p:nvSpPr>
            <p:cNvPr id="31" name="Rectangle 30">
              <a:extLst>
                <a:ext uri="{FF2B5EF4-FFF2-40B4-BE49-F238E27FC236}">
                  <a16:creationId xmlns:a16="http://schemas.microsoft.com/office/drawing/2014/main" id="{396F7C8B-48A9-4CE9-A966-0CA4B8EC9FFD}"/>
                </a:ext>
              </a:extLst>
            </p:cNvPr>
            <p:cNvSpPr/>
            <p:nvPr/>
          </p:nvSpPr>
          <p:spPr>
            <a:xfrm>
              <a:off x="5382154" y="4918362"/>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 the child’s </a:t>
              </a:r>
              <a:r>
                <a:rPr lang="en-US" sz="1200" dirty="0" err="1"/>
                <a:t>pid</a:t>
              </a:r>
              <a:endParaRPr lang="en-US" sz="1200" dirty="0"/>
            </a:p>
          </p:txBody>
        </p:sp>
        <p:cxnSp>
          <p:nvCxnSpPr>
            <p:cNvPr id="4" name="Straight Arrow Connector 3">
              <a:extLst>
                <a:ext uri="{FF2B5EF4-FFF2-40B4-BE49-F238E27FC236}">
                  <a16:creationId xmlns:a16="http://schemas.microsoft.com/office/drawing/2014/main" id="{C34EC867-B6E8-4312-A9F7-9CB082A3A142}"/>
                </a:ext>
              </a:extLst>
            </p:cNvPr>
            <p:cNvCxnSpPr>
              <a:stCxn id="25" idx="2"/>
              <a:endCxn id="27" idx="0"/>
            </p:cNvCxnSpPr>
            <p:nvPr/>
          </p:nvCxnSpPr>
          <p:spPr>
            <a:xfrm flipH="1">
              <a:off x="3767449" y="3711764"/>
              <a:ext cx="1" cy="33229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62C754-88A4-4F0E-ABC8-730BD0970D50}"/>
                </a:ext>
              </a:extLst>
            </p:cNvPr>
            <p:cNvCxnSpPr>
              <a:stCxn id="27" idx="2"/>
              <a:endCxn id="30" idx="0"/>
            </p:cNvCxnSpPr>
            <p:nvPr/>
          </p:nvCxnSpPr>
          <p:spPr>
            <a:xfrm flipH="1">
              <a:off x="3767448" y="4480852"/>
              <a:ext cx="1" cy="43751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2611C8-D2E5-487E-8BB3-F33347435805}"/>
                </a:ext>
              </a:extLst>
            </p:cNvPr>
            <p:cNvCxnSpPr>
              <a:stCxn id="27" idx="3"/>
              <a:endCxn id="29" idx="1"/>
            </p:cNvCxnSpPr>
            <p:nvPr/>
          </p:nvCxnSpPr>
          <p:spPr>
            <a:xfrm>
              <a:off x="4616899" y="4262457"/>
              <a:ext cx="765255"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4FDC30C-0B25-438B-A902-1C59EBA50876}"/>
                </a:ext>
              </a:extLst>
            </p:cNvPr>
            <p:cNvCxnSpPr>
              <a:stCxn id="30" idx="3"/>
              <a:endCxn id="31" idx="1"/>
            </p:cNvCxnSpPr>
            <p:nvPr/>
          </p:nvCxnSpPr>
          <p:spPr>
            <a:xfrm>
              <a:off x="4616898" y="5136757"/>
              <a:ext cx="765256"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3B4E96A-58E1-464E-A5B1-952C89BF2451}"/>
                </a:ext>
              </a:extLst>
            </p:cNvPr>
            <p:cNvCxnSpPr>
              <a:stCxn id="30" idx="2"/>
              <a:endCxn id="28" idx="0"/>
            </p:cNvCxnSpPr>
            <p:nvPr/>
          </p:nvCxnSpPr>
          <p:spPr>
            <a:xfrm>
              <a:off x="3767448" y="5355152"/>
              <a:ext cx="1" cy="44995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DD66B8DA-797C-4D79-BED7-F5DA3FB1E86C}"/>
                </a:ext>
              </a:extLst>
            </p:cNvPr>
            <p:cNvCxnSpPr>
              <a:stCxn id="31" idx="2"/>
              <a:endCxn id="28" idx="3"/>
            </p:cNvCxnSpPr>
            <p:nvPr/>
          </p:nvCxnSpPr>
          <p:spPr>
            <a:xfrm rot="5400000">
              <a:off x="4991524" y="4980527"/>
              <a:ext cx="865457" cy="1614706"/>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FAF6FEB-0E2F-44E2-BB66-2BCD469CAA20}"/>
                </a:ext>
              </a:extLst>
            </p:cNvPr>
            <p:cNvSpPr txBox="1"/>
            <p:nvPr/>
          </p:nvSpPr>
          <p:spPr>
            <a:xfrm>
              <a:off x="4741304" y="4854067"/>
              <a:ext cx="468727" cy="276999"/>
            </a:xfrm>
            <a:prstGeom prst="rect">
              <a:avLst/>
            </a:prstGeom>
            <a:noFill/>
          </p:spPr>
          <p:txBody>
            <a:bodyPr wrap="square" rtlCol="0">
              <a:spAutoFit/>
            </a:bodyPr>
            <a:lstStyle/>
            <a:p>
              <a:pPr algn="ctr"/>
              <a:r>
                <a:rPr lang="en-US" sz="1200" dirty="0"/>
                <a:t>Yes</a:t>
              </a:r>
            </a:p>
          </p:txBody>
        </p:sp>
        <p:sp>
          <p:nvSpPr>
            <p:cNvPr id="43" name="TextBox 42">
              <a:extLst>
                <a:ext uri="{FF2B5EF4-FFF2-40B4-BE49-F238E27FC236}">
                  <a16:creationId xmlns:a16="http://schemas.microsoft.com/office/drawing/2014/main" id="{4CF6AE12-95DF-4BE2-8C80-1C344037B48B}"/>
                </a:ext>
              </a:extLst>
            </p:cNvPr>
            <p:cNvSpPr txBox="1"/>
            <p:nvPr/>
          </p:nvSpPr>
          <p:spPr>
            <a:xfrm>
              <a:off x="3815624" y="5359625"/>
              <a:ext cx="376549" cy="276999"/>
            </a:xfrm>
            <a:prstGeom prst="rect">
              <a:avLst/>
            </a:prstGeom>
            <a:noFill/>
          </p:spPr>
          <p:txBody>
            <a:bodyPr wrap="square" rtlCol="0">
              <a:spAutoFit/>
            </a:bodyPr>
            <a:lstStyle/>
            <a:p>
              <a:pPr algn="ctr"/>
              <a:r>
                <a:rPr lang="en-US" sz="1200" dirty="0"/>
                <a:t>No</a:t>
              </a:r>
            </a:p>
          </p:txBody>
        </p:sp>
        <p:sp>
          <p:nvSpPr>
            <p:cNvPr id="44" name="TextBox 43">
              <a:extLst>
                <a:ext uri="{FF2B5EF4-FFF2-40B4-BE49-F238E27FC236}">
                  <a16:creationId xmlns:a16="http://schemas.microsoft.com/office/drawing/2014/main" id="{611E9115-466A-4336-AC85-0CBB8D15E624}"/>
                </a:ext>
              </a:extLst>
            </p:cNvPr>
            <p:cNvSpPr txBox="1"/>
            <p:nvPr/>
          </p:nvSpPr>
          <p:spPr>
            <a:xfrm>
              <a:off x="4688914" y="3985458"/>
              <a:ext cx="573505" cy="276999"/>
            </a:xfrm>
            <a:prstGeom prst="rect">
              <a:avLst/>
            </a:prstGeom>
            <a:noFill/>
          </p:spPr>
          <p:txBody>
            <a:bodyPr wrap="square" rtlCol="0">
              <a:spAutoFit/>
            </a:bodyPr>
            <a:lstStyle/>
            <a:p>
              <a:pPr algn="ctr"/>
              <a:r>
                <a:rPr lang="en-US" sz="1200" dirty="0"/>
                <a:t>Child</a:t>
              </a:r>
            </a:p>
          </p:txBody>
        </p:sp>
        <p:sp>
          <p:nvSpPr>
            <p:cNvPr id="45" name="TextBox 44">
              <a:extLst>
                <a:ext uri="{FF2B5EF4-FFF2-40B4-BE49-F238E27FC236}">
                  <a16:creationId xmlns:a16="http://schemas.microsoft.com/office/drawing/2014/main" id="{F6DB29F6-6987-40FC-AA8F-6E65E82AB2CA}"/>
                </a:ext>
              </a:extLst>
            </p:cNvPr>
            <p:cNvSpPr txBox="1"/>
            <p:nvPr/>
          </p:nvSpPr>
          <p:spPr>
            <a:xfrm>
              <a:off x="3767450" y="4476569"/>
              <a:ext cx="680724" cy="276999"/>
            </a:xfrm>
            <a:prstGeom prst="rect">
              <a:avLst/>
            </a:prstGeom>
            <a:noFill/>
          </p:spPr>
          <p:txBody>
            <a:bodyPr wrap="square" rtlCol="0">
              <a:spAutoFit/>
            </a:bodyPr>
            <a:lstStyle/>
            <a:p>
              <a:pPr algn="ctr"/>
              <a:r>
                <a:rPr lang="en-US" sz="1200" dirty="0"/>
                <a:t>Parent</a:t>
              </a:r>
            </a:p>
          </p:txBody>
        </p:sp>
        <p:cxnSp>
          <p:nvCxnSpPr>
            <p:cNvPr id="47" name="Connector: Elbow 46">
              <a:extLst>
                <a:ext uri="{FF2B5EF4-FFF2-40B4-BE49-F238E27FC236}">
                  <a16:creationId xmlns:a16="http://schemas.microsoft.com/office/drawing/2014/main" id="{9BE824F7-0019-420B-9022-AAD9E8A7C031}"/>
                </a:ext>
              </a:extLst>
            </p:cNvPr>
            <p:cNvCxnSpPr>
              <a:stCxn id="28" idx="1"/>
              <a:endCxn id="25" idx="1"/>
            </p:cNvCxnSpPr>
            <p:nvPr/>
          </p:nvCxnSpPr>
          <p:spPr>
            <a:xfrm rot="10800000" flipH="1">
              <a:off x="2917997" y="3493369"/>
              <a:ext cx="1" cy="2727240"/>
            </a:xfrm>
            <a:prstGeom prst="bentConnector3">
              <a:avLst>
                <a:gd name="adj1" fmla="val -22860000000"/>
              </a:avLst>
            </a:prstGeom>
            <a:ln w="50800">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EFEE2D89-7D7B-4DDE-B2D5-ADD31D81537C}"/>
              </a:ext>
            </a:extLst>
          </p:cNvPr>
          <p:cNvSpPr txBox="1"/>
          <p:nvPr/>
        </p:nvSpPr>
        <p:spPr>
          <a:xfrm>
            <a:off x="6189118" y="5369386"/>
            <a:ext cx="3084884" cy="1015663"/>
          </a:xfrm>
          <a:prstGeom prst="rect">
            <a:avLst/>
          </a:prstGeom>
          <a:noFill/>
        </p:spPr>
        <p:txBody>
          <a:bodyPr wrap="square" rtlCol="0">
            <a:spAutoFit/>
          </a:bodyPr>
          <a:lstStyle/>
          <a:p>
            <a:r>
              <a:rPr lang="en-US" sz="1200" dirty="0"/>
              <a:t>We want all the commands in a pipeline to have the same group id so that when we send a signal, it stops or pauses ALL the commands in the pipeline (this will be important next lab)</a:t>
            </a:r>
          </a:p>
        </p:txBody>
      </p:sp>
    </p:spTree>
    <p:extLst>
      <p:ext uri="{BB962C8B-B14F-4D97-AF65-F5344CB8AC3E}">
        <p14:creationId xmlns:p14="http://schemas.microsoft.com/office/powerpoint/2010/main" val="83718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err="1"/>
              <a:t>Execve</a:t>
            </a:r>
            <a:r>
              <a:rPr lang="en-US" dirty="0"/>
              <a:t>() needs the name of a command and a pointer to an array of arguments:</a:t>
            </a:r>
          </a:p>
          <a:p>
            <a:pPr lvl="1"/>
            <a:r>
              <a:rPr lang="en-US" dirty="0">
                <a:hlinkClick r:id="rId2"/>
              </a:rPr>
              <a:t>http://man7.org/linux/man-pages/man2/execve.2.html</a:t>
            </a:r>
            <a:endParaRPr lang="en-US" dirty="0"/>
          </a:p>
          <a:p>
            <a:r>
              <a:rPr lang="en-US" dirty="0"/>
              <a:t>For this lab, you don’t need to create a new array of arguments, you can just give </a:t>
            </a:r>
            <a:r>
              <a:rPr lang="en-US" dirty="0" err="1"/>
              <a:t>execve</a:t>
            </a:r>
            <a:r>
              <a:rPr lang="en-US" dirty="0"/>
              <a:t>() a reference to an index in </a:t>
            </a:r>
            <a:r>
              <a:rPr lang="en-US" dirty="0" err="1"/>
              <a:t>argv</a:t>
            </a:r>
            <a:r>
              <a:rPr lang="en-US" dirty="0"/>
              <a:t>[]</a:t>
            </a:r>
          </a:p>
          <a:p>
            <a:r>
              <a:rPr lang="en-US" dirty="0"/>
              <a:t>The environment pointer can just be NULL</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4: Evaluate commands in a loop</a:t>
            </a:r>
          </a:p>
        </p:txBody>
      </p:sp>
      <p:grpSp>
        <p:nvGrpSpPr>
          <p:cNvPr id="23" name="Group 22">
            <a:extLst>
              <a:ext uri="{FF2B5EF4-FFF2-40B4-BE49-F238E27FC236}">
                <a16:creationId xmlns:a16="http://schemas.microsoft.com/office/drawing/2014/main" id="{DBAE73C0-EABF-4755-94CA-3E9AD403088C}"/>
              </a:ext>
            </a:extLst>
          </p:cNvPr>
          <p:cNvGrpSpPr/>
          <p:nvPr/>
        </p:nvGrpSpPr>
        <p:grpSpPr>
          <a:xfrm>
            <a:off x="4756510" y="4232196"/>
            <a:ext cx="1251288" cy="2274380"/>
            <a:chOff x="6472986" y="3974020"/>
            <a:chExt cx="1251288" cy="2274380"/>
          </a:xfrm>
        </p:grpSpPr>
        <p:sp>
          <p:nvSpPr>
            <p:cNvPr id="24" name="Rectangle 23">
              <a:extLst>
                <a:ext uri="{FF2B5EF4-FFF2-40B4-BE49-F238E27FC236}">
                  <a16:creationId xmlns:a16="http://schemas.microsoft.com/office/drawing/2014/main" id="{0D6A8BE7-EE18-4DFF-B04C-B6BC166A5D84}"/>
                </a:ext>
              </a:extLst>
            </p:cNvPr>
            <p:cNvSpPr/>
            <p:nvPr/>
          </p:nvSpPr>
          <p:spPr>
            <a:xfrm>
              <a:off x="6753727" y="3974020"/>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“/bin/cat”</a:t>
              </a:r>
            </a:p>
          </p:txBody>
        </p:sp>
        <p:sp>
          <p:nvSpPr>
            <p:cNvPr id="32" name="Rectangle 31">
              <a:extLst>
                <a:ext uri="{FF2B5EF4-FFF2-40B4-BE49-F238E27FC236}">
                  <a16:creationId xmlns:a16="http://schemas.microsoft.com/office/drawing/2014/main" id="{00728931-ACDD-42AB-BE99-659C936B5D58}"/>
                </a:ext>
              </a:extLst>
            </p:cNvPr>
            <p:cNvSpPr/>
            <p:nvPr/>
          </p:nvSpPr>
          <p:spPr>
            <a:xfrm>
              <a:off x="6753726" y="426043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NULL</a:t>
              </a:r>
            </a:p>
          </p:txBody>
        </p:sp>
        <p:sp>
          <p:nvSpPr>
            <p:cNvPr id="34" name="Rectangle 33">
              <a:extLst>
                <a:ext uri="{FF2B5EF4-FFF2-40B4-BE49-F238E27FC236}">
                  <a16:creationId xmlns:a16="http://schemas.microsoft.com/office/drawing/2014/main" id="{AF38B038-E083-4F26-88B0-210EDE7F830D}"/>
                </a:ext>
              </a:extLst>
            </p:cNvPr>
            <p:cNvSpPr/>
            <p:nvPr/>
          </p:nvSpPr>
          <p:spPr>
            <a:xfrm>
              <a:off x="6753725" y="4546854"/>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“input.txt”</a:t>
              </a:r>
            </a:p>
          </p:txBody>
        </p:sp>
        <p:sp>
          <p:nvSpPr>
            <p:cNvPr id="36" name="Rectangle 35">
              <a:extLst>
                <a:ext uri="{FF2B5EF4-FFF2-40B4-BE49-F238E27FC236}">
                  <a16:creationId xmlns:a16="http://schemas.microsoft.com/office/drawing/2014/main" id="{369A8D5C-5BA2-42DA-9518-C6F861B0929D}"/>
                </a:ext>
              </a:extLst>
            </p:cNvPr>
            <p:cNvSpPr/>
            <p:nvPr/>
          </p:nvSpPr>
          <p:spPr>
            <a:xfrm>
              <a:off x="6753724" y="4833271"/>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NULL</a:t>
              </a:r>
            </a:p>
          </p:txBody>
        </p:sp>
        <p:sp>
          <p:nvSpPr>
            <p:cNvPr id="38" name="Rectangle 37">
              <a:extLst>
                <a:ext uri="{FF2B5EF4-FFF2-40B4-BE49-F238E27FC236}">
                  <a16:creationId xmlns:a16="http://schemas.microsoft.com/office/drawing/2014/main" id="{1B5A934C-DB07-4340-8A9F-57766EFF0B8E}"/>
                </a:ext>
              </a:extLst>
            </p:cNvPr>
            <p:cNvSpPr/>
            <p:nvPr/>
          </p:nvSpPr>
          <p:spPr>
            <a:xfrm>
              <a:off x="6753722" y="5115449"/>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“/bin/grep”</a:t>
              </a:r>
            </a:p>
          </p:txBody>
        </p:sp>
        <p:sp>
          <p:nvSpPr>
            <p:cNvPr id="39" name="Rectangle 38">
              <a:extLst>
                <a:ext uri="{FF2B5EF4-FFF2-40B4-BE49-F238E27FC236}">
                  <a16:creationId xmlns:a16="http://schemas.microsoft.com/office/drawing/2014/main" id="{C6C69DD3-10B9-4785-B5B8-D266F472A595}"/>
                </a:ext>
              </a:extLst>
            </p:cNvPr>
            <p:cNvSpPr/>
            <p:nvPr/>
          </p:nvSpPr>
          <p:spPr>
            <a:xfrm>
              <a:off x="6472990" y="397402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a:t>
              </a:r>
            </a:p>
          </p:txBody>
        </p:sp>
        <p:sp>
          <p:nvSpPr>
            <p:cNvPr id="40" name="Rectangle 39">
              <a:extLst>
                <a:ext uri="{FF2B5EF4-FFF2-40B4-BE49-F238E27FC236}">
                  <a16:creationId xmlns:a16="http://schemas.microsoft.com/office/drawing/2014/main" id="{419B33EA-6E89-4A2D-9265-E80965C7A4AF}"/>
                </a:ext>
              </a:extLst>
            </p:cNvPr>
            <p:cNvSpPr/>
            <p:nvPr/>
          </p:nvSpPr>
          <p:spPr>
            <a:xfrm>
              <a:off x="6472990" y="4260436"/>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41" name="Rectangle 40">
              <a:extLst>
                <a:ext uri="{FF2B5EF4-FFF2-40B4-BE49-F238E27FC236}">
                  <a16:creationId xmlns:a16="http://schemas.microsoft.com/office/drawing/2014/main" id="{97C16FC1-0D14-4AC1-A2AE-75865036FE23}"/>
                </a:ext>
              </a:extLst>
            </p:cNvPr>
            <p:cNvSpPr/>
            <p:nvPr/>
          </p:nvSpPr>
          <p:spPr>
            <a:xfrm>
              <a:off x="6472989" y="4546853"/>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46" name="Rectangle 45">
              <a:extLst>
                <a:ext uri="{FF2B5EF4-FFF2-40B4-BE49-F238E27FC236}">
                  <a16:creationId xmlns:a16="http://schemas.microsoft.com/office/drawing/2014/main" id="{289D52A6-348C-4A05-90AE-8B4E5E6C026B}"/>
                </a:ext>
              </a:extLst>
            </p:cNvPr>
            <p:cNvSpPr/>
            <p:nvPr/>
          </p:nvSpPr>
          <p:spPr>
            <a:xfrm>
              <a:off x="6472986" y="4840677"/>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
          <p:nvSpPr>
            <p:cNvPr id="49" name="Rectangle 48">
              <a:extLst>
                <a:ext uri="{FF2B5EF4-FFF2-40B4-BE49-F238E27FC236}">
                  <a16:creationId xmlns:a16="http://schemas.microsoft.com/office/drawing/2014/main" id="{CB18F03E-9164-40CE-B607-26E04C64D3FC}"/>
                </a:ext>
              </a:extLst>
            </p:cNvPr>
            <p:cNvSpPr/>
            <p:nvPr/>
          </p:nvSpPr>
          <p:spPr>
            <a:xfrm>
              <a:off x="6472986" y="5115450"/>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4</a:t>
              </a:r>
            </a:p>
          </p:txBody>
        </p:sp>
        <p:sp>
          <p:nvSpPr>
            <p:cNvPr id="50" name="Rectangle 49">
              <a:extLst>
                <a:ext uri="{FF2B5EF4-FFF2-40B4-BE49-F238E27FC236}">
                  <a16:creationId xmlns:a16="http://schemas.microsoft.com/office/drawing/2014/main" id="{572005DC-1736-484D-9218-FABB6D966F15}"/>
                </a:ext>
              </a:extLst>
            </p:cNvPr>
            <p:cNvSpPr/>
            <p:nvPr/>
          </p:nvSpPr>
          <p:spPr>
            <a:xfrm>
              <a:off x="6753722" y="5397627"/>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“[a-z]”</a:t>
              </a:r>
            </a:p>
          </p:txBody>
        </p:sp>
        <p:sp>
          <p:nvSpPr>
            <p:cNvPr id="51" name="Rectangle 50">
              <a:extLst>
                <a:ext uri="{FF2B5EF4-FFF2-40B4-BE49-F238E27FC236}">
                  <a16:creationId xmlns:a16="http://schemas.microsoft.com/office/drawing/2014/main" id="{F5274127-9DEF-44CB-BC9B-9476FF871DE2}"/>
                </a:ext>
              </a:extLst>
            </p:cNvPr>
            <p:cNvSpPr/>
            <p:nvPr/>
          </p:nvSpPr>
          <p:spPr>
            <a:xfrm>
              <a:off x="6472986" y="5397628"/>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a:t>
              </a:r>
            </a:p>
          </p:txBody>
        </p:sp>
        <p:sp>
          <p:nvSpPr>
            <p:cNvPr id="52" name="Rectangle 51">
              <a:extLst>
                <a:ext uri="{FF2B5EF4-FFF2-40B4-BE49-F238E27FC236}">
                  <a16:creationId xmlns:a16="http://schemas.microsoft.com/office/drawing/2014/main" id="{BF0C70E2-30CD-4AF4-AE73-789E7446E64D}"/>
                </a:ext>
              </a:extLst>
            </p:cNvPr>
            <p:cNvSpPr/>
            <p:nvPr/>
          </p:nvSpPr>
          <p:spPr>
            <a:xfrm>
              <a:off x="6753722" y="5679805"/>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NULL</a:t>
              </a:r>
            </a:p>
          </p:txBody>
        </p:sp>
        <p:sp>
          <p:nvSpPr>
            <p:cNvPr id="53" name="Rectangle 52">
              <a:extLst>
                <a:ext uri="{FF2B5EF4-FFF2-40B4-BE49-F238E27FC236}">
                  <a16:creationId xmlns:a16="http://schemas.microsoft.com/office/drawing/2014/main" id="{DED657A2-A244-400D-85DD-8E0F3E3442B7}"/>
                </a:ext>
              </a:extLst>
            </p:cNvPr>
            <p:cNvSpPr/>
            <p:nvPr/>
          </p:nvSpPr>
          <p:spPr>
            <a:xfrm>
              <a:off x="6472986" y="5679806"/>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a:t>
              </a:r>
            </a:p>
          </p:txBody>
        </p:sp>
        <p:sp>
          <p:nvSpPr>
            <p:cNvPr id="54" name="Rectangle 53">
              <a:extLst>
                <a:ext uri="{FF2B5EF4-FFF2-40B4-BE49-F238E27FC236}">
                  <a16:creationId xmlns:a16="http://schemas.microsoft.com/office/drawing/2014/main" id="{C133A76D-B4C6-4226-8C32-B5BF61157468}"/>
                </a:ext>
              </a:extLst>
            </p:cNvPr>
            <p:cNvSpPr/>
            <p:nvPr/>
          </p:nvSpPr>
          <p:spPr>
            <a:xfrm>
              <a:off x="6753722" y="5961982"/>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“output.txt”</a:t>
              </a:r>
            </a:p>
          </p:txBody>
        </p:sp>
        <p:sp>
          <p:nvSpPr>
            <p:cNvPr id="55" name="Rectangle 54">
              <a:extLst>
                <a:ext uri="{FF2B5EF4-FFF2-40B4-BE49-F238E27FC236}">
                  <a16:creationId xmlns:a16="http://schemas.microsoft.com/office/drawing/2014/main" id="{24F9EFB2-28D4-4AEE-AE0B-05AAEFD9EF97}"/>
                </a:ext>
              </a:extLst>
            </p:cNvPr>
            <p:cNvSpPr/>
            <p:nvPr/>
          </p:nvSpPr>
          <p:spPr>
            <a:xfrm>
              <a:off x="6472986" y="5961983"/>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7</a:t>
              </a:r>
            </a:p>
          </p:txBody>
        </p:sp>
      </p:grpSp>
      <p:sp>
        <p:nvSpPr>
          <p:cNvPr id="5" name="TextBox 4">
            <a:extLst>
              <a:ext uri="{FF2B5EF4-FFF2-40B4-BE49-F238E27FC236}">
                <a16:creationId xmlns:a16="http://schemas.microsoft.com/office/drawing/2014/main" id="{C5E630FA-AB69-4FED-9F0E-D4A236512B53}"/>
              </a:ext>
            </a:extLst>
          </p:cNvPr>
          <p:cNvSpPr txBox="1"/>
          <p:nvPr/>
        </p:nvSpPr>
        <p:spPr>
          <a:xfrm>
            <a:off x="3220888" y="5660982"/>
            <a:ext cx="1211179" cy="276999"/>
          </a:xfrm>
          <a:prstGeom prst="rect">
            <a:avLst/>
          </a:prstGeom>
          <a:noFill/>
        </p:spPr>
        <p:txBody>
          <a:bodyPr wrap="square" rtlCol="0">
            <a:spAutoFit/>
          </a:bodyPr>
          <a:lstStyle/>
          <a:p>
            <a:r>
              <a:rPr lang="en-US" sz="1200" dirty="0"/>
              <a:t>&amp;</a:t>
            </a:r>
            <a:r>
              <a:rPr lang="en-US" sz="1200" dirty="0" err="1"/>
              <a:t>argv</a:t>
            </a:r>
            <a:r>
              <a:rPr lang="en-US" sz="1200" dirty="0"/>
              <a:t>[</a:t>
            </a:r>
            <a:r>
              <a:rPr lang="en-US" sz="1200" dirty="0" err="1"/>
              <a:t>cmds</a:t>
            </a:r>
            <a:r>
              <a:rPr lang="en-US" sz="1200" dirty="0"/>
              <a:t>[</a:t>
            </a:r>
            <a:r>
              <a:rPr lang="en-US" sz="1200" dirty="0" err="1"/>
              <a:t>i</a:t>
            </a:r>
            <a:r>
              <a:rPr lang="en-US" sz="1200" dirty="0"/>
              <a:t>]]</a:t>
            </a:r>
          </a:p>
        </p:txBody>
      </p:sp>
      <p:sp>
        <p:nvSpPr>
          <p:cNvPr id="8" name="Left Brace 7">
            <a:extLst>
              <a:ext uri="{FF2B5EF4-FFF2-40B4-BE49-F238E27FC236}">
                <a16:creationId xmlns:a16="http://schemas.microsoft.com/office/drawing/2014/main" id="{6733D9AC-4F7E-4479-9F24-49F67F261E15}"/>
              </a:ext>
            </a:extLst>
          </p:cNvPr>
          <p:cNvSpPr/>
          <p:nvPr/>
        </p:nvSpPr>
        <p:spPr>
          <a:xfrm>
            <a:off x="4432067" y="5369386"/>
            <a:ext cx="280736" cy="849624"/>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85E829F5-E953-4182-A3DF-7ECE15366E9A}"/>
              </a:ext>
            </a:extLst>
          </p:cNvPr>
          <p:cNvSpPr txBox="1"/>
          <p:nvPr/>
        </p:nvSpPr>
        <p:spPr>
          <a:xfrm>
            <a:off x="3280251" y="5378910"/>
            <a:ext cx="1088658" cy="276999"/>
          </a:xfrm>
          <a:prstGeom prst="rect">
            <a:avLst/>
          </a:prstGeom>
          <a:noFill/>
        </p:spPr>
        <p:txBody>
          <a:bodyPr wrap="square" rtlCol="0">
            <a:spAutoFit/>
          </a:bodyPr>
          <a:lstStyle/>
          <a:p>
            <a:r>
              <a:rPr lang="en-US" sz="1200" dirty="0" err="1"/>
              <a:t>argv</a:t>
            </a:r>
            <a:r>
              <a:rPr lang="en-US" sz="1200" dirty="0"/>
              <a:t>[</a:t>
            </a:r>
            <a:r>
              <a:rPr lang="en-US" sz="1200" dirty="0" err="1"/>
              <a:t>cmds</a:t>
            </a:r>
            <a:r>
              <a:rPr lang="en-US" sz="1200" dirty="0"/>
              <a:t>[</a:t>
            </a:r>
            <a:r>
              <a:rPr lang="en-US" sz="1200" dirty="0" err="1"/>
              <a:t>i</a:t>
            </a:r>
            <a:r>
              <a:rPr lang="en-US" sz="1200" dirty="0"/>
              <a:t>]]</a:t>
            </a:r>
          </a:p>
        </p:txBody>
      </p:sp>
      <p:cxnSp>
        <p:nvCxnSpPr>
          <p:cNvPr id="10" name="Straight Arrow Connector 9">
            <a:extLst>
              <a:ext uri="{FF2B5EF4-FFF2-40B4-BE49-F238E27FC236}">
                <a16:creationId xmlns:a16="http://schemas.microsoft.com/office/drawing/2014/main" id="{65270CB0-7427-4273-A731-82D837AA9217}"/>
              </a:ext>
            </a:extLst>
          </p:cNvPr>
          <p:cNvCxnSpPr>
            <a:cxnSpLocks/>
            <a:stCxn id="56" idx="3"/>
            <a:endCxn id="49" idx="1"/>
          </p:cNvCxnSpPr>
          <p:nvPr/>
        </p:nvCxnSpPr>
        <p:spPr>
          <a:xfrm flipV="1">
            <a:off x="4368909" y="5516835"/>
            <a:ext cx="387601" cy="575"/>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63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Now that you can execute commands, you should be able to pass test03 (foreground job)</a:t>
            </a:r>
          </a:p>
          <a:p>
            <a:r>
              <a:rPr lang="en-US" dirty="0"/>
              <a:t>Type “</a:t>
            </a:r>
            <a:r>
              <a:rPr lang="en-US" dirty="0">
                <a:solidFill>
                  <a:schemeClr val="tx1"/>
                </a:solidFill>
                <a:latin typeface="Lucida Console" panose="020B0609040504020204" pitchFamily="49" charset="0"/>
              </a:rPr>
              <a:t>make test03</a:t>
            </a:r>
            <a:r>
              <a:rPr lang="en-US" dirty="0">
                <a:solidFill>
                  <a:schemeClr val="tx1"/>
                </a:solidFill>
              </a:rPr>
              <a:t>” </a:t>
            </a:r>
            <a:r>
              <a:rPr lang="en-US" dirty="0">
                <a:solidFill>
                  <a:prstClr val="white"/>
                </a:solidFill>
              </a:rPr>
              <a:t>to run the test</a:t>
            </a:r>
            <a:endParaRPr lang="en-US" dirty="0">
              <a:solidFill>
                <a:schemeClr val="tx1"/>
              </a:solidFill>
              <a:latin typeface="Lucida Console" panose="020B0609040504020204" pitchFamily="49" charset="0"/>
            </a:endParaRP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Test what you have!</a:t>
            </a:r>
          </a:p>
        </p:txBody>
      </p:sp>
      <p:pic>
        <p:nvPicPr>
          <p:cNvPr id="4" name="Picture 3">
            <a:extLst>
              <a:ext uri="{FF2B5EF4-FFF2-40B4-BE49-F238E27FC236}">
                <a16:creationId xmlns:a16="http://schemas.microsoft.com/office/drawing/2014/main" id="{D4743C59-D840-4FCA-BCAD-116107B8A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729245"/>
            <a:ext cx="4843185" cy="2836402"/>
          </a:xfrm>
          <a:prstGeom prst="rect">
            <a:avLst/>
          </a:prstGeom>
        </p:spPr>
      </p:pic>
    </p:spTree>
    <p:extLst>
      <p:ext uri="{BB962C8B-B14F-4D97-AF65-F5344CB8AC3E}">
        <p14:creationId xmlns:p14="http://schemas.microsoft.com/office/powerpoint/2010/main" val="374924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803550" cy="3880773"/>
          </a:xfrm>
        </p:spPr>
        <p:txBody>
          <a:bodyPr/>
          <a:lstStyle/>
          <a:p>
            <a:r>
              <a:rPr lang="en-US" dirty="0"/>
              <a:t>This step is not required to pass this lab, but I </a:t>
            </a:r>
            <a:r>
              <a:rPr lang="en-US" b="1" u="sng" dirty="0"/>
              <a:t>highly</a:t>
            </a:r>
            <a:r>
              <a:rPr lang="en-US" dirty="0"/>
              <a:t> recommend you do it to get ahead on next week’s lab (this step shouldn’t be more than 15 lines of code)</a:t>
            </a:r>
          </a:p>
          <a:p>
            <a:r>
              <a:rPr lang="en-US" dirty="0"/>
              <a:t>Now that you can execute commands in a loop, you need to prevent the user from entering new commands until all of the previous one are finished</a:t>
            </a:r>
          </a:p>
          <a:p>
            <a:r>
              <a:rPr lang="en-US" dirty="0"/>
              <a:t>Here is an example of a command pipeline that a user has entered</a:t>
            </a:r>
          </a:p>
          <a:p>
            <a:pPr lvl="1"/>
            <a:r>
              <a:rPr lang="en-US" dirty="0"/>
              <a:t>The </a:t>
            </a:r>
            <a:r>
              <a:rPr lang="en-US" dirty="0" err="1"/>
              <a:t>pid’s</a:t>
            </a:r>
            <a:r>
              <a:rPr lang="en-US" dirty="0"/>
              <a:t> and </a:t>
            </a:r>
            <a:r>
              <a:rPr lang="en-US" dirty="0" err="1"/>
              <a:t>pgid’s</a:t>
            </a:r>
            <a:r>
              <a:rPr lang="en-US" dirty="0"/>
              <a:t> are arbitrary, and will be different every time you run your program</a:t>
            </a: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Autofit/>
          </a:bodyPr>
          <a:lstStyle/>
          <a:p>
            <a:r>
              <a:rPr lang="en-US" sz="2800" dirty="0"/>
              <a:t>Step 4.5: Add job, </a:t>
            </a:r>
            <a:r>
              <a:rPr lang="en-US" sz="2800" dirty="0" err="1"/>
              <a:t>waitfg</a:t>
            </a:r>
            <a:r>
              <a:rPr lang="en-US" sz="2800" dirty="0"/>
              <a:t>, and </a:t>
            </a:r>
            <a:r>
              <a:rPr lang="en-US" sz="2800" dirty="0" err="1"/>
              <a:t>sigchld_handler</a:t>
            </a:r>
            <a:r>
              <a:rPr lang="en-US" sz="2800" dirty="0"/>
              <a:t> (Optional)</a:t>
            </a:r>
          </a:p>
        </p:txBody>
      </p:sp>
      <p:sp>
        <p:nvSpPr>
          <p:cNvPr id="2" name="TextBox 1">
            <a:extLst>
              <a:ext uri="{FF2B5EF4-FFF2-40B4-BE49-F238E27FC236}">
                <a16:creationId xmlns:a16="http://schemas.microsoft.com/office/drawing/2014/main" id="{680BB8A9-AF5E-4237-9E7F-E770007A2196}"/>
              </a:ext>
            </a:extLst>
          </p:cNvPr>
          <p:cNvSpPr txBox="1"/>
          <p:nvPr/>
        </p:nvSpPr>
        <p:spPr>
          <a:xfrm>
            <a:off x="3483643" y="3750318"/>
            <a:ext cx="2863516" cy="369332"/>
          </a:xfrm>
          <a:prstGeom prst="rect">
            <a:avLst/>
          </a:prstGeom>
          <a:noFill/>
        </p:spPr>
        <p:txBody>
          <a:bodyPr wrap="square" rtlCol="0" anchor="ctr">
            <a:spAutoFit/>
          </a:bodyPr>
          <a:lstStyle/>
          <a:p>
            <a:pPr algn="ctr"/>
            <a:r>
              <a:rPr lang="en-US" dirty="0" err="1"/>
              <a:t>tsh</a:t>
            </a:r>
            <a:r>
              <a:rPr lang="en-US" dirty="0"/>
              <a:t>&gt; cmd0 | cmd1 | cmd2</a:t>
            </a:r>
          </a:p>
        </p:txBody>
      </p:sp>
      <p:sp>
        <p:nvSpPr>
          <p:cNvPr id="4" name="Rectangle 3">
            <a:extLst>
              <a:ext uri="{FF2B5EF4-FFF2-40B4-BE49-F238E27FC236}">
                <a16:creationId xmlns:a16="http://schemas.microsoft.com/office/drawing/2014/main" id="{0EB3C4E6-439C-4197-836B-84A9F10BDC48}"/>
              </a:ext>
            </a:extLst>
          </p:cNvPr>
          <p:cNvSpPr/>
          <p:nvPr/>
        </p:nvSpPr>
        <p:spPr>
          <a:xfrm>
            <a:off x="3149266" y="4256298"/>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6" name="Rectangle 5">
            <a:extLst>
              <a:ext uri="{FF2B5EF4-FFF2-40B4-BE49-F238E27FC236}">
                <a16:creationId xmlns:a16="http://schemas.microsoft.com/office/drawing/2014/main" id="{1C4CA5B4-4769-4603-8826-A4F2D8DFF68E}"/>
              </a:ext>
            </a:extLst>
          </p:cNvPr>
          <p:cNvSpPr/>
          <p:nvPr/>
        </p:nvSpPr>
        <p:spPr>
          <a:xfrm>
            <a:off x="5146508" y="4256298"/>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p:txBody>
      </p:sp>
      <p:sp>
        <p:nvSpPr>
          <p:cNvPr id="7" name="Rectangle 6">
            <a:extLst>
              <a:ext uri="{FF2B5EF4-FFF2-40B4-BE49-F238E27FC236}">
                <a16:creationId xmlns:a16="http://schemas.microsoft.com/office/drawing/2014/main" id="{2BBEC389-094C-44DD-8B71-24D806E048FF}"/>
              </a:ext>
            </a:extLst>
          </p:cNvPr>
          <p:cNvSpPr/>
          <p:nvPr/>
        </p:nvSpPr>
        <p:spPr>
          <a:xfrm>
            <a:off x="7143750" y="4256298"/>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1234</a:t>
            </a:r>
          </a:p>
        </p:txBody>
      </p:sp>
      <p:sp>
        <p:nvSpPr>
          <p:cNvPr id="5" name="TextBox 4">
            <a:extLst>
              <a:ext uri="{FF2B5EF4-FFF2-40B4-BE49-F238E27FC236}">
                <a16:creationId xmlns:a16="http://schemas.microsoft.com/office/drawing/2014/main" id="{6D002C06-3DCB-4E00-8CBB-8A143B9DAF77}"/>
              </a:ext>
            </a:extLst>
          </p:cNvPr>
          <p:cNvSpPr txBox="1"/>
          <p:nvPr/>
        </p:nvSpPr>
        <p:spPr>
          <a:xfrm>
            <a:off x="3279106" y="5684699"/>
            <a:ext cx="3272589" cy="738664"/>
          </a:xfrm>
          <a:prstGeom prst="rect">
            <a:avLst/>
          </a:prstGeom>
          <a:noFill/>
        </p:spPr>
        <p:txBody>
          <a:bodyPr wrap="square" rtlCol="0">
            <a:spAutoFit/>
          </a:bodyPr>
          <a:lstStyle/>
          <a:p>
            <a:r>
              <a:rPr lang="en-US" sz="1400" dirty="0"/>
              <a:t>Notice how all of the commands in the pipeline have the same parent group id as the first command</a:t>
            </a:r>
          </a:p>
        </p:txBody>
      </p:sp>
      <p:cxnSp>
        <p:nvCxnSpPr>
          <p:cNvPr id="9" name="Straight Arrow Connector 8">
            <a:extLst>
              <a:ext uri="{FF2B5EF4-FFF2-40B4-BE49-F238E27FC236}">
                <a16:creationId xmlns:a16="http://schemas.microsoft.com/office/drawing/2014/main" id="{4AA8ED6D-4FCA-48E6-ABAC-35E124F06680}"/>
              </a:ext>
            </a:extLst>
          </p:cNvPr>
          <p:cNvCxnSpPr>
            <a:cxnSpLocks/>
            <a:stCxn id="5" idx="0"/>
          </p:cNvCxnSpPr>
          <p:nvPr/>
        </p:nvCxnSpPr>
        <p:spPr>
          <a:xfrm flipH="1" flipV="1">
            <a:off x="4363873" y="5052560"/>
            <a:ext cx="551528" cy="632139"/>
          </a:xfrm>
          <a:prstGeom prst="straightConnector1">
            <a:avLst/>
          </a:prstGeom>
          <a:ln w="50800">
            <a:solidFill>
              <a:schemeClr val="accent4"/>
            </a:solidFill>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2005CE6A-FF01-4621-AE04-7CBDB1C00375}"/>
              </a:ext>
            </a:extLst>
          </p:cNvPr>
          <p:cNvCxnSpPr>
            <a:cxnSpLocks/>
            <a:stCxn id="5" idx="0"/>
          </p:cNvCxnSpPr>
          <p:nvPr/>
        </p:nvCxnSpPr>
        <p:spPr>
          <a:xfrm flipV="1">
            <a:off x="4915401" y="4968656"/>
            <a:ext cx="1214607" cy="716043"/>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3A3CD07-A063-458A-B0B5-10311822269F}"/>
              </a:ext>
            </a:extLst>
          </p:cNvPr>
          <p:cNvCxnSpPr>
            <a:cxnSpLocks/>
            <a:stCxn id="5" idx="0"/>
          </p:cNvCxnSpPr>
          <p:nvPr/>
        </p:nvCxnSpPr>
        <p:spPr>
          <a:xfrm flipV="1">
            <a:off x="4915401" y="4968656"/>
            <a:ext cx="3225709" cy="716043"/>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39EA6F0-59C7-4BD7-8FE7-5C7FC5376C43}"/>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23" name="TextBox 22">
            <a:extLst>
              <a:ext uri="{FF2B5EF4-FFF2-40B4-BE49-F238E27FC236}">
                <a16:creationId xmlns:a16="http://schemas.microsoft.com/office/drawing/2014/main" id="{BB185231-9835-4B6D-913C-D2D29C11B11A}"/>
              </a:ext>
            </a:extLst>
          </p:cNvPr>
          <p:cNvSpPr txBox="1"/>
          <p:nvPr/>
        </p:nvSpPr>
        <p:spPr>
          <a:xfrm>
            <a:off x="3279106" y="5686360"/>
            <a:ext cx="3639893" cy="738664"/>
          </a:xfrm>
          <a:prstGeom prst="rect">
            <a:avLst/>
          </a:prstGeom>
          <a:noFill/>
        </p:spPr>
        <p:txBody>
          <a:bodyPr wrap="square" rtlCol="0">
            <a:spAutoFit/>
          </a:bodyPr>
          <a:lstStyle/>
          <a:p>
            <a:r>
              <a:rPr lang="en-US" sz="1400" dirty="0"/>
              <a:t>Right now, if you were to run a pipeline like this in your shell, all of the commands would execute at the same time.</a:t>
            </a:r>
          </a:p>
        </p:txBody>
      </p:sp>
      <p:sp>
        <p:nvSpPr>
          <p:cNvPr id="24" name="Rectangle 23">
            <a:extLst>
              <a:ext uri="{FF2B5EF4-FFF2-40B4-BE49-F238E27FC236}">
                <a16:creationId xmlns:a16="http://schemas.microsoft.com/office/drawing/2014/main" id="{49DFE46B-2CD9-4793-BC10-D1FE4D18CFD1}"/>
              </a:ext>
            </a:extLst>
          </p:cNvPr>
          <p:cNvSpPr/>
          <p:nvPr/>
        </p:nvSpPr>
        <p:spPr>
          <a:xfrm>
            <a:off x="3149266" y="4255400"/>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25" name="Rectangle 24">
            <a:extLst>
              <a:ext uri="{FF2B5EF4-FFF2-40B4-BE49-F238E27FC236}">
                <a16:creationId xmlns:a16="http://schemas.microsoft.com/office/drawing/2014/main" id="{A2AAD6F6-E8B6-46CE-971F-5DA63DF157DD}"/>
              </a:ext>
            </a:extLst>
          </p:cNvPr>
          <p:cNvSpPr/>
          <p:nvPr/>
        </p:nvSpPr>
        <p:spPr>
          <a:xfrm>
            <a:off x="5146508" y="4255400"/>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p:txBody>
      </p:sp>
      <p:sp>
        <p:nvSpPr>
          <p:cNvPr id="27" name="Rectangle 26">
            <a:extLst>
              <a:ext uri="{FF2B5EF4-FFF2-40B4-BE49-F238E27FC236}">
                <a16:creationId xmlns:a16="http://schemas.microsoft.com/office/drawing/2014/main" id="{67795EFC-78AE-4F50-B42A-C424AE641F1D}"/>
              </a:ext>
            </a:extLst>
          </p:cNvPr>
          <p:cNvSpPr/>
          <p:nvPr/>
        </p:nvSpPr>
        <p:spPr>
          <a:xfrm>
            <a:off x="7143750" y="4254311"/>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1234</a:t>
            </a:r>
          </a:p>
        </p:txBody>
      </p:sp>
      <p:sp>
        <p:nvSpPr>
          <p:cNvPr id="21" name="TextBox 20">
            <a:extLst>
              <a:ext uri="{FF2B5EF4-FFF2-40B4-BE49-F238E27FC236}">
                <a16:creationId xmlns:a16="http://schemas.microsoft.com/office/drawing/2014/main" id="{5AD53536-EC88-412B-A07F-3EBBFBD6F95B}"/>
              </a:ext>
            </a:extLst>
          </p:cNvPr>
          <p:cNvSpPr txBox="1"/>
          <p:nvPr/>
        </p:nvSpPr>
        <p:spPr>
          <a:xfrm>
            <a:off x="8754067" y="4264143"/>
            <a:ext cx="1686227" cy="923330"/>
          </a:xfrm>
          <a:prstGeom prst="rect">
            <a:avLst/>
          </a:prstGeom>
          <a:noFill/>
        </p:spPr>
        <p:txBody>
          <a:bodyPr wrap="square" rtlCol="0">
            <a:spAutoFit/>
          </a:bodyPr>
          <a:lstStyle/>
          <a:p>
            <a:r>
              <a:rPr lang="en-US" dirty="0">
                <a:solidFill>
                  <a:schemeClr val="accent3"/>
                </a:solidFill>
              </a:rPr>
              <a:t>Running</a:t>
            </a:r>
          </a:p>
          <a:p>
            <a:r>
              <a:rPr lang="en-US" dirty="0">
                <a:solidFill>
                  <a:schemeClr val="accent4"/>
                </a:solidFill>
              </a:rPr>
              <a:t>Waiting</a:t>
            </a:r>
          </a:p>
          <a:p>
            <a:r>
              <a:rPr lang="en-US" dirty="0">
                <a:solidFill>
                  <a:schemeClr val="accent5"/>
                </a:solidFill>
              </a:rPr>
              <a:t>Finished</a:t>
            </a:r>
          </a:p>
        </p:txBody>
      </p:sp>
      <p:sp>
        <p:nvSpPr>
          <p:cNvPr id="30" name="Rectangle 29">
            <a:extLst>
              <a:ext uri="{FF2B5EF4-FFF2-40B4-BE49-F238E27FC236}">
                <a16:creationId xmlns:a16="http://schemas.microsoft.com/office/drawing/2014/main" id="{FD7BFDBC-9652-4849-ACAC-CC99134301E6}"/>
              </a:ext>
            </a:extLst>
          </p:cNvPr>
          <p:cNvSpPr/>
          <p:nvPr/>
        </p:nvSpPr>
        <p:spPr>
          <a:xfrm>
            <a:off x="1152024" y="4256298"/>
            <a:ext cx="1483895" cy="922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5" name="Rectangle 34">
            <a:extLst>
              <a:ext uri="{FF2B5EF4-FFF2-40B4-BE49-F238E27FC236}">
                <a16:creationId xmlns:a16="http://schemas.microsoft.com/office/drawing/2014/main" id="{E9107E33-B747-476D-B535-4DEFA4B319F1}"/>
              </a:ext>
            </a:extLst>
          </p:cNvPr>
          <p:cNvSpPr/>
          <p:nvPr/>
        </p:nvSpPr>
        <p:spPr>
          <a:xfrm>
            <a:off x="1152023" y="4264143"/>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6" name="TextBox 35">
            <a:extLst>
              <a:ext uri="{FF2B5EF4-FFF2-40B4-BE49-F238E27FC236}">
                <a16:creationId xmlns:a16="http://schemas.microsoft.com/office/drawing/2014/main" id="{3A82776C-F91C-4BE1-879C-A6ED2476549B}"/>
              </a:ext>
            </a:extLst>
          </p:cNvPr>
          <p:cNvSpPr txBox="1"/>
          <p:nvPr/>
        </p:nvSpPr>
        <p:spPr>
          <a:xfrm>
            <a:off x="1134388" y="5590284"/>
            <a:ext cx="3639893" cy="954107"/>
          </a:xfrm>
          <a:prstGeom prst="rect">
            <a:avLst/>
          </a:prstGeom>
          <a:noFill/>
        </p:spPr>
        <p:txBody>
          <a:bodyPr wrap="square" rtlCol="0">
            <a:spAutoFit/>
          </a:bodyPr>
          <a:lstStyle/>
          <a:p>
            <a:r>
              <a:rPr lang="en-US" sz="1400" dirty="0"/>
              <a:t>Because the shell is still running, the user is still able to enter new commands while the previous ones are still running. This is a problem! </a:t>
            </a:r>
          </a:p>
        </p:txBody>
      </p:sp>
      <p:sp>
        <p:nvSpPr>
          <p:cNvPr id="37" name="TextBox 36">
            <a:extLst>
              <a:ext uri="{FF2B5EF4-FFF2-40B4-BE49-F238E27FC236}">
                <a16:creationId xmlns:a16="http://schemas.microsoft.com/office/drawing/2014/main" id="{6655DF2A-6CB8-4B8C-B51B-95175157E0A9}"/>
              </a:ext>
            </a:extLst>
          </p:cNvPr>
          <p:cNvSpPr txBox="1"/>
          <p:nvPr/>
        </p:nvSpPr>
        <p:spPr>
          <a:xfrm>
            <a:off x="1134387" y="5584299"/>
            <a:ext cx="3639893" cy="738664"/>
          </a:xfrm>
          <a:prstGeom prst="rect">
            <a:avLst/>
          </a:prstGeom>
          <a:noFill/>
        </p:spPr>
        <p:txBody>
          <a:bodyPr wrap="square" rtlCol="0">
            <a:spAutoFit/>
          </a:bodyPr>
          <a:lstStyle/>
          <a:p>
            <a:r>
              <a:rPr lang="en-US" sz="1400" dirty="0"/>
              <a:t>We need a way to pause the shell until the last command in the pipeline has finished running</a:t>
            </a:r>
          </a:p>
        </p:txBody>
      </p:sp>
      <p:sp>
        <p:nvSpPr>
          <p:cNvPr id="38" name="Rectangle 37">
            <a:extLst>
              <a:ext uri="{FF2B5EF4-FFF2-40B4-BE49-F238E27FC236}">
                <a16:creationId xmlns:a16="http://schemas.microsoft.com/office/drawing/2014/main" id="{ADF285E3-4D4B-4CA3-886A-C389FE385750}"/>
              </a:ext>
            </a:extLst>
          </p:cNvPr>
          <p:cNvSpPr/>
          <p:nvPr/>
        </p:nvSpPr>
        <p:spPr>
          <a:xfrm>
            <a:off x="1152023" y="4260495"/>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39" name="Rectangle 38">
            <a:extLst>
              <a:ext uri="{FF2B5EF4-FFF2-40B4-BE49-F238E27FC236}">
                <a16:creationId xmlns:a16="http://schemas.microsoft.com/office/drawing/2014/main" id="{BFBEF509-B379-4D62-A480-E3532AAC6102}"/>
              </a:ext>
            </a:extLst>
          </p:cNvPr>
          <p:cNvSpPr/>
          <p:nvPr/>
        </p:nvSpPr>
        <p:spPr>
          <a:xfrm>
            <a:off x="3149266" y="4258906"/>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40" name="Rectangle 39">
            <a:extLst>
              <a:ext uri="{FF2B5EF4-FFF2-40B4-BE49-F238E27FC236}">
                <a16:creationId xmlns:a16="http://schemas.microsoft.com/office/drawing/2014/main" id="{ABB8AAE9-5A79-421C-8166-1188A0341354}"/>
              </a:ext>
            </a:extLst>
          </p:cNvPr>
          <p:cNvSpPr/>
          <p:nvPr/>
        </p:nvSpPr>
        <p:spPr>
          <a:xfrm>
            <a:off x="5146508" y="4258906"/>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p:txBody>
      </p:sp>
      <p:sp>
        <p:nvSpPr>
          <p:cNvPr id="41" name="Rectangle 40">
            <a:extLst>
              <a:ext uri="{FF2B5EF4-FFF2-40B4-BE49-F238E27FC236}">
                <a16:creationId xmlns:a16="http://schemas.microsoft.com/office/drawing/2014/main" id="{ACB39DC6-2ECF-4495-80FE-6CA2CDACEF85}"/>
              </a:ext>
            </a:extLst>
          </p:cNvPr>
          <p:cNvSpPr/>
          <p:nvPr/>
        </p:nvSpPr>
        <p:spPr>
          <a:xfrm>
            <a:off x="7143750" y="4257817"/>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1234</a:t>
            </a:r>
          </a:p>
        </p:txBody>
      </p:sp>
      <p:sp>
        <p:nvSpPr>
          <p:cNvPr id="42" name="TextBox 41">
            <a:extLst>
              <a:ext uri="{FF2B5EF4-FFF2-40B4-BE49-F238E27FC236}">
                <a16:creationId xmlns:a16="http://schemas.microsoft.com/office/drawing/2014/main" id="{14E1DAC8-1EEA-4A9E-B69D-D749950B448B}"/>
              </a:ext>
            </a:extLst>
          </p:cNvPr>
          <p:cNvSpPr txBox="1"/>
          <p:nvPr/>
        </p:nvSpPr>
        <p:spPr>
          <a:xfrm>
            <a:off x="1134388" y="5572806"/>
            <a:ext cx="3639893" cy="738664"/>
          </a:xfrm>
          <a:prstGeom prst="rect">
            <a:avLst/>
          </a:prstGeom>
          <a:noFill/>
        </p:spPr>
        <p:txBody>
          <a:bodyPr wrap="square" rtlCol="0">
            <a:spAutoFit/>
          </a:bodyPr>
          <a:lstStyle/>
          <a:p>
            <a:r>
              <a:rPr lang="en-US" sz="1400" dirty="0"/>
              <a:t>But how can you tell the shell to </a:t>
            </a:r>
            <a:r>
              <a:rPr lang="en-US" sz="1400" dirty="0" err="1"/>
              <a:t>unpause</a:t>
            </a:r>
            <a:r>
              <a:rPr lang="en-US" sz="1400" dirty="0"/>
              <a:t> after the last command if it’s running in a different process? With signals!</a:t>
            </a:r>
          </a:p>
        </p:txBody>
      </p:sp>
    </p:spTree>
    <p:extLst>
      <p:ext uri="{BB962C8B-B14F-4D97-AF65-F5344CB8AC3E}">
        <p14:creationId xmlns:p14="http://schemas.microsoft.com/office/powerpoint/2010/main" val="1595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4"/>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5"/>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6"/>
                                        </p:tgtEl>
                                        <p:attrNameLst>
                                          <p:attrName>style.visibility</p:attrName>
                                        </p:attrNameLst>
                                      </p:cBhvr>
                                      <p:to>
                                        <p:strVal val="visible"/>
                                      </p:to>
                                    </p:set>
                                  </p:childTnLst>
                                </p:cTn>
                              </p:par>
                              <p:par>
                                <p:cTn id="58" presetID="1" presetClass="exit" presetSubtype="0" fill="hold" grpId="1" nodeType="withEffect">
                                  <p:stCondLst>
                                    <p:cond delay="0"/>
                                  </p:stCondLst>
                                  <p:childTnLst>
                                    <p:set>
                                      <p:cBhvr>
                                        <p:cTn id="59" dur="1" fill="hold">
                                          <p:stCondLst>
                                            <p:cond delay="0"/>
                                          </p:stCondLst>
                                        </p:cTn>
                                        <p:tgtEl>
                                          <p:spTgt spid="2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xit" presetSubtype="0" fill="hold" grpId="1" nodeType="withEffect">
                                  <p:stCondLst>
                                    <p:cond delay="0"/>
                                  </p:stCondLst>
                                  <p:childTnLst>
                                    <p:animEffect transition="out" filter="fade">
                                      <p:cBhvr>
                                        <p:cTn id="68" dur="500"/>
                                        <p:tgtEl>
                                          <p:spTgt spid="35"/>
                                        </p:tgtEl>
                                      </p:cBhvr>
                                    </p:animEffect>
                                    <p:set>
                                      <p:cBhvr>
                                        <p:cTn id="69" dur="1" fill="hold">
                                          <p:stCondLst>
                                            <p:cond delay="499"/>
                                          </p:stCondLst>
                                        </p:cTn>
                                        <p:tgtEl>
                                          <p:spTgt spid="35"/>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3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2"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childTnLst>
                                </p:cTn>
                              </p:par>
                              <p:par>
                                <p:cTn id="88" presetID="10" presetClass="exit" presetSubtype="0" fill="hold" grpId="1" nodeType="withEffect">
                                  <p:stCondLst>
                                    <p:cond delay="0"/>
                                  </p:stCondLst>
                                  <p:childTnLst>
                                    <p:animEffect transition="out" filter="fade">
                                      <p:cBhvr>
                                        <p:cTn id="89" dur="500"/>
                                        <p:tgtEl>
                                          <p:spTgt spid="38"/>
                                        </p:tgtEl>
                                      </p:cBhvr>
                                    </p:animEffect>
                                    <p:set>
                                      <p:cBhvr>
                                        <p:cTn id="90" dur="1" fill="hold">
                                          <p:stCondLst>
                                            <p:cond delay="499"/>
                                          </p:stCondLst>
                                        </p:cTn>
                                        <p:tgtEl>
                                          <p:spTgt spid="3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7"/>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7"/>
                                        </p:tgtEl>
                                      </p:cBhvr>
                                    </p:animEffect>
                                    <p:set>
                                      <p:cBhvr>
                                        <p:cTn id="95" dur="1" fill="hold">
                                          <p:stCondLst>
                                            <p:cond delay="499"/>
                                          </p:stCondLst>
                                        </p:cTn>
                                        <p:tgtEl>
                                          <p:spTgt spid="27"/>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5"/>
                                        </p:tgtEl>
                                      </p:cBhvr>
                                    </p:animEffect>
                                    <p:set>
                                      <p:cBhvr>
                                        <p:cTn id="98" dur="1" fill="hold">
                                          <p:stCondLst>
                                            <p:cond delay="499"/>
                                          </p:stCondLst>
                                        </p:cTn>
                                        <p:tgtEl>
                                          <p:spTgt spid="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24"/>
                                        </p:tgtEl>
                                      </p:cBhvr>
                                    </p:animEffect>
                                    <p:set>
                                      <p:cBhvr>
                                        <p:cTn id="10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5" grpId="0"/>
      <p:bldP spid="5" grpId="1"/>
      <p:bldP spid="23" grpId="0"/>
      <p:bldP spid="23" grpId="1"/>
      <p:bldP spid="24" grpId="0" animBg="1"/>
      <p:bldP spid="24" grpId="1" animBg="1"/>
      <p:bldP spid="25" grpId="0" animBg="1"/>
      <p:bldP spid="25" grpId="1" animBg="1"/>
      <p:bldP spid="27" grpId="0" animBg="1"/>
      <p:bldP spid="27" grpId="1" animBg="1"/>
      <p:bldP spid="21" grpId="0"/>
      <p:bldP spid="30" grpId="0" animBg="1"/>
      <p:bldP spid="35" grpId="0" animBg="1"/>
      <p:bldP spid="35" grpId="1" animBg="1"/>
      <p:bldP spid="35" grpId="2" animBg="1"/>
      <p:bldP spid="36" grpId="0"/>
      <p:bldP spid="36" grpId="1"/>
      <p:bldP spid="37" grpId="0"/>
      <p:bldP spid="37" grpId="1"/>
      <p:bldP spid="38" grpId="0" animBg="1"/>
      <p:bldP spid="38" grpId="1" animBg="1"/>
      <p:bldP spid="39" grpId="0" animBg="1"/>
      <p:bldP spid="40" grpId="0" animBg="1"/>
      <p:bldP spid="41" grpId="0" animBg="1"/>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In this step, you will be implementing </a:t>
            </a:r>
            <a:r>
              <a:rPr lang="en-US" dirty="0" err="1"/>
              <a:t>waitfg</a:t>
            </a:r>
            <a:r>
              <a:rPr lang="en-US" dirty="0"/>
              <a:t>() and  </a:t>
            </a:r>
            <a:r>
              <a:rPr lang="en-US" dirty="0" err="1"/>
              <a:t>sigchld_handler</a:t>
            </a:r>
            <a:r>
              <a:rPr lang="en-US" dirty="0"/>
              <a:t>()</a:t>
            </a:r>
          </a:p>
          <a:p>
            <a:r>
              <a:rPr lang="en-US" dirty="0">
                <a:solidFill>
                  <a:schemeClr val="tx1"/>
                </a:solidFill>
              </a:rPr>
              <a:t>Immediately after your loop, you need to add a SINGLE job to the jobs list with the information from the LAST command (the state of the job comes from </a:t>
            </a:r>
            <a:r>
              <a:rPr lang="en-US" dirty="0" err="1">
                <a:solidFill>
                  <a:schemeClr val="tx1"/>
                </a:solidFill>
              </a:rPr>
              <a:t>parseline</a:t>
            </a:r>
            <a:r>
              <a:rPr lang="en-US" dirty="0">
                <a:solidFill>
                  <a:schemeClr val="tx1"/>
                </a:solidFill>
              </a:rPr>
              <a:t>())</a:t>
            </a:r>
          </a:p>
          <a:p>
            <a:pPr lvl="1"/>
            <a:r>
              <a:rPr lang="en-US" dirty="0" err="1">
                <a:solidFill>
                  <a:schemeClr val="tx1"/>
                </a:solidFill>
              </a:rPr>
              <a:t>addjob</a:t>
            </a:r>
            <a:r>
              <a:rPr lang="en-US" dirty="0">
                <a:solidFill>
                  <a:schemeClr val="tx1"/>
                </a:solidFill>
              </a:rPr>
              <a:t>() has already been implemented for you</a:t>
            </a:r>
          </a:p>
          <a:p>
            <a:r>
              <a:rPr lang="en-US" dirty="0">
                <a:solidFill>
                  <a:schemeClr val="tx1"/>
                </a:solidFill>
              </a:rPr>
              <a:t>Then you need to call </a:t>
            </a:r>
            <a:r>
              <a:rPr lang="en-US" dirty="0" err="1">
                <a:solidFill>
                  <a:schemeClr val="tx1"/>
                </a:solidFill>
              </a:rPr>
              <a:t>waitfg</a:t>
            </a:r>
            <a:r>
              <a:rPr lang="en-US" dirty="0">
                <a:solidFill>
                  <a:schemeClr val="tx1"/>
                </a:solidFill>
              </a:rPr>
              <a:t>() and pass it the process id of the LAST command in the pipe line</a:t>
            </a: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sz="2800" dirty="0"/>
              <a:t>Step 4.5: Add job, </a:t>
            </a:r>
            <a:r>
              <a:rPr lang="en-US" sz="2800" dirty="0" err="1"/>
              <a:t>waitfg</a:t>
            </a:r>
            <a:r>
              <a:rPr lang="en-US" sz="2800" dirty="0"/>
              <a:t>, and </a:t>
            </a:r>
            <a:r>
              <a:rPr lang="en-US" sz="2800" dirty="0" err="1"/>
              <a:t>sigchld_handler</a:t>
            </a:r>
            <a:r>
              <a:rPr lang="en-US" sz="2800" dirty="0"/>
              <a:t> (Optional)</a:t>
            </a:r>
          </a:p>
        </p:txBody>
      </p:sp>
      <p:pic>
        <p:nvPicPr>
          <p:cNvPr id="5" name="Picture 4">
            <a:extLst>
              <a:ext uri="{FF2B5EF4-FFF2-40B4-BE49-F238E27FC236}">
                <a16:creationId xmlns:a16="http://schemas.microsoft.com/office/drawing/2014/main" id="{65FA1673-3E31-4C48-88C4-F5A49525E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4322940"/>
            <a:ext cx="5506317" cy="1201775"/>
          </a:xfrm>
          <a:prstGeom prst="rect">
            <a:avLst/>
          </a:prstGeom>
        </p:spPr>
      </p:pic>
      <p:pic>
        <p:nvPicPr>
          <p:cNvPr id="7" name="Picture 6">
            <a:extLst>
              <a:ext uri="{FF2B5EF4-FFF2-40B4-BE49-F238E27FC236}">
                <a16:creationId xmlns:a16="http://schemas.microsoft.com/office/drawing/2014/main" id="{7D7270DA-64CF-4FB0-A785-5A5353688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3984068"/>
            <a:ext cx="6619376" cy="367085"/>
          </a:xfrm>
          <a:prstGeom prst="rect">
            <a:avLst/>
          </a:prstGeom>
        </p:spPr>
      </p:pic>
      <p:sp>
        <p:nvSpPr>
          <p:cNvPr id="9" name="Rectangle 8">
            <a:extLst>
              <a:ext uri="{FF2B5EF4-FFF2-40B4-BE49-F238E27FC236}">
                <a16:creationId xmlns:a16="http://schemas.microsoft.com/office/drawing/2014/main" id="{A5397E1D-23DF-4114-A7DC-22D2B43BBD82}"/>
              </a:ext>
            </a:extLst>
          </p:cNvPr>
          <p:cNvSpPr/>
          <p:nvPr/>
        </p:nvSpPr>
        <p:spPr>
          <a:xfrm>
            <a:off x="4607113" y="531050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the </a:t>
            </a:r>
            <a:r>
              <a:rPr lang="en-US" sz="1200" dirty="0" err="1"/>
              <a:t>pid</a:t>
            </a:r>
            <a:r>
              <a:rPr lang="en-US" sz="1200" dirty="0"/>
              <a:t> the same as the foreground </a:t>
            </a:r>
            <a:r>
              <a:rPr lang="en-US" sz="1200" dirty="0" err="1"/>
              <a:t>pid</a:t>
            </a:r>
            <a:r>
              <a:rPr lang="en-US" sz="1200" dirty="0"/>
              <a:t>?</a:t>
            </a:r>
          </a:p>
        </p:txBody>
      </p:sp>
      <p:sp>
        <p:nvSpPr>
          <p:cNvPr id="10" name="Rectangle 9">
            <a:extLst>
              <a:ext uri="{FF2B5EF4-FFF2-40B4-BE49-F238E27FC236}">
                <a16:creationId xmlns:a16="http://schemas.microsoft.com/office/drawing/2014/main" id="{0B5D181E-B47A-43A2-B12B-657982F9A37B}"/>
              </a:ext>
            </a:extLst>
          </p:cNvPr>
          <p:cNvSpPr/>
          <p:nvPr/>
        </p:nvSpPr>
        <p:spPr>
          <a:xfrm>
            <a:off x="4607113" y="620642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Sleep for 1 second</a:t>
            </a:r>
          </a:p>
        </p:txBody>
      </p:sp>
      <p:sp>
        <p:nvSpPr>
          <p:cNvPr id="11" name="Rectangle 10">
            <a:extLst>
              <a:ext uri="{FF2B5EF4-FFF2-40B4-BE49-F238E27FC236}">
                <a16:creationId xmlns:a16="http://schemas.microsoft.com/office/drawing/2014/main" id="{B68DBD8A-DB54-4A46-A484-A9AEEF64A25B}"/>
              </a:ext>
            </a:extLst>
          </p:cNvPr>
          <p:cNvSpPr/>
          <p:nvPr/>
        </p:nvSpPr>
        <p:spPr>
          <a:xfrm>
            <a:off x="6991436" y="5310504"/>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p>
        </p:txBody>
      </p:sp>
      <p:cxnSp>
        <p:nvCxnSpPr>
          <p:cNvPr id="12" name="Straight Arrow Connector 11">
            <a:extLst>
              <a:ext uri="{FF2B5EF4-FFF2-40B4-BE49-F238E27FC236}">
                <a16:creationId xmlns:a16="http://schemas.microsoft.com/office/drawing/2014/main" id="{6EF974E2-8F32-4D3A-A040-F4D063D63631}"/>
              </a:ext>
            </a:extLst>
          </p:cNvPr>
          <p:cNvCxnSpPr>
            <a:cxnSpLocks/>
            <a:stCxn id="9" idx="2"/>
            <a:endCxn id="10" idx="0"/>
          </p:cNvCxnSpPr>
          <p:nvPr/>
        </p:nvCxnSpPr>
        <p:spPr>
          <a:xfrm>
            <a:off x="5456564" y="5747294"/>
            <a:ext cx="0" cy="45913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9BFB66-B552-405C-9F23-A98A81DF9992}"/>
              </a:ext>
            </a:extLst>
          </p:cNvPr>
          <p:cNvCxnSpPr>
            <a:stCxn id="9" idx="3"/>
            <a:endCxn id="11" idx="1"/>
          </p:cNvCxnSpPr>
          <p:nvPr/>
        </p:nvCxnSpPr>
        <p:spPr>
          <a:xfrm>
            <a:off x="6306014" y="5528899"/>
            <a:ext cx="68542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643D2B8-69D6-4FF9-A36D-02ED6C366666}"/>
              </a:ext>
            </a:extLst>
          </p:cNvPr>
          <p:cNvCxnSpPr>
            <a:stCxn id="10" idx="1"/>
            <a:endCxn id="9" idx="1"/>
          </p:cNvCxnSpPr>
          <p:nvPr/>
        </p:nvCxnSpPr>
        <p:spPr>
          <a:xfrm rot="10800000">
            <a:off x="4607113" y="5528899"/>
            <a:ext cx="12700" cy="895920"/>
          </a:xfrm>
          <a:prstGeom prst="bentConnector3">
            <a:avLst>
              <a:gd name="adj1" fmla="val 180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4CEF515-A62E-46D2-A6A5-13648D10D96B}"/>
              </a:ext>
            </a:extLst>
          </p:cNvPr>
          <p:cNvSpPr txBox="1"/>
          <p:nvPr/>
        </p:nvSpPr>
        <p:spPr>
          <a:xfrm>
            <a:off x="5456563" y="5747294"/>
            <a:ext cx="468727" cy="276999"/>
          </a:xfrm>
          <a:prstGeom prst="rect">
            <a:avLst/>
          </a:prstGeom>
          <a:noFill/>
        </p:spPr>
        <p:txBody>
          <a:bodyPr wrap="square" rtlCol="0">
            <a:spAutoFit/>
          </a:bodyPr>
          <a:lstStyle/>
          <a:p>
            <a:pPr algn="ctr"/>
            <a:r>
              <a:rPr lang="en-US" sz="1200" dirty="0"/>
              <a:t>Yes</a:t>
            </a:r>
          </a:p>
        </p:txBody>
      </p:sp>
      <p:sp>
        <p:nvSpPr>
          <p:cNvPr id="20" name="TextBox 19">
            <a:extLst>
              <a:ext uri="{FF2B5EF4-FFF2-40B4-BE49-F238E27FC236}">
                <a16:creationId xmlns:a16="http://schemas.microsoft.com/office/drawing/2014/main" id="{9C888BEA-3954-4809-9667-E225F6323017}"/>
              </a:ext>
            </a:extLst>
          </p:cNvPr>
          <p:cNvSpPr txBox="1"/>
          <p:nvPr/>
        </p:nvSpPr>
        <p:spPr>
          <a:xfrm>
            <a:off x="6414361" y="5255173"/>
            <a:ext cx="468727" cy="276999"/>
          </a:xfrm>
          <a:prstGeom prst="rect">
            <a:avLst/>
          </a:prstGeom>
          <a:noFill/>
        </p:spPr>
        <p:txBody>
          <a:bodyPr wrap="square" rtlCol="0">
            <a:spAutoFit/>
          </a:bodyPr>
          <a:lstStyle/>
          <a:p>
            <a:pPr algn="ctr"/>
            <a:r>
              <a:rPr lang="en-US" sz="1200" dirty="0"/>
              <a:t>No</a:t>
            </a:r>
          </a:p>
        </p:txBody>
      </p:sp>
      <p:pic>
        <p:nvPicPr>
          <p:cNvPr id="21" name="Picture 20">
            <a:extLst>
              <a:ext uri="{FF2B5EF4-FFF2-40B4-BE49-F238E27FC236}">
                <a16:creationId xmlns:a16="http://schemas.microsoft.com/office/drawing/2014/main" id="{BD039487-6AC8-49BA-89D2-B26E5CE94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3912" y="4867908"/>
            <a:ext cx="5369835" cy="355766"/>
          </a:xfrm>
          <a:prstGeom prst="rect">
            <a:avLst/>
          </a:prstGeom>
        </p:spPr>
      </p:pic>
    </p:spTree>
    <p:extLst>
      <p:ext uri="{BB962C8B-B14F-4D97-AF65-F5344CB8AC3E}">
        <p14:creationId xmlns:p14="http://schemas.microsoft.com/office/powerpoint/2010/main" val="2880834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The purpose of </a:t>
            </a:r>
            <a:r>
              <a:rPr lang="en-US" dirty="0" err="1"/>
              <a:t>sigchld_handler</a:t>
            </a:r>
            <a:r>
              <a:rPr lang="en-US" dirty="0"/>
              <a:t> is twofold:</a:t>
            </a:r>
          </a:p>
          <a:p>
            <a:pPr lvl="1"/>
            <a:r>
              <a:rPr lang="en-US" dirty="0"/>
              <a:t>It reaps child processes once they’ve terminated (becoming a zombie)</a:t>
            </a:r>
          </a:p>
          <a:p>
            <a:pPr lvl="1"/>
            <a:r>
              <a:rPr lang="en-US" dirty="0"/>
              <a:t>It removes completed jobs from the job list</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sz="2800" dirty="0"/>
              <a:t>Step 4.5: Add job, </a:t>
            </a:r>
            <a:r>
              <a:rPr lang="en-US" sz="2800" dirty="0" err="1"/>
              <a:t>waitfg</a:t>
            </a:r>
            <a:r>
              <a:rPr lang="en-US" sz="2800" dirty="0"/>
              <a:t>, and </a:t>
            </a:r>
            <a:r>
              <a:rPr lang="en-US" sz="2800" dirty="0" err="1"/>
              <a:t>sigchld_handler</a:t>
            </a:r>
            <a:r>
              <a:rPr lang="en-US" sz="2800" dirty="0"/>
              <a:t> (Optional)</a:t>
            </a:r>
          </a:p>
        </p:txBody>
      </p:sp>
      <p:sp>
        <p:nvSpPr>
          <p:cNvPr id="5" name="TextBox 4">
            <a:extLst>
              <a:ext uri="{FF2B5EF4-FFF2-40B4-BE49-F238E27FC236}">
                <a16:creationId xmlns:a16="http://schemas.microsoft.com/office/drawing/2014/main" id="{82FAAA81-DA80-4901-A8FF-BACBCC911B6C}"/>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6" name="TextBox 5">
            <a:extLst>
              <a:ext uri="{FF2B5EF4-FFF2-40B4-BE49-F238E27FC236}">
                <a16:creationId xmlns:a16="http://schemas.microsoft.com/office/drawing/2014/main" id="{462210D3-858F-40D2-9F46-A7B41380C05E}"/>
              </a:ext>
            </a:extLst>
          </p:cNvPr>
          <p:cNvSpPr txBox="1"/>
          <p:nvPr/>
        </p:nvSpPr>
        <p:spPr>
          <a:xfrm>
            <a:off x="8052074" y="1679330"/>
            <a:ext cx="1221928" cy="923330"/>
          </a:xfrm>
          <a:prstGeom prst="rect">
            <a:avLst/>
          </a:prstGeom>
          <a:noFill/>
        </p:spPr>
        <p:txBody>
          <a:bodyPr wrap="square" rtlCol="0">
            <a:spAutoFit/>
          </a:bodyPr>
          <a:lstStyle/>
          <a:p>
            <a:r>
              <a:rPr lang="en-US" dirty="0">
                <a:solidFill>
                  <a:schemeClr val="accent3"/>
                </a:solidFill>
              </a:rPr>
              <a:t>Running</a:t>
            </a:r>
          </a:p>
          <a:p>
            <a:r>
              <a:rPr lang="en-US" dirty="0">
                <a:solidFill>
                  <a:schemeClr val="accent4"/>
                </a:solidFill>
              </a:rPr>
              <a:t>Waiting</a:t>
            </a:r>
          </a:p>
          <a:p>
            <a:r>
              <a:rPr lang="en-US" dirty="0">
                <a:solidFill>
                  <a:schemeClr val="accent5"/>
                </a:solidFill>
              </a:rPr>
              <a:t>Finished</a:t>
            </a:r>
          </a:p>
        </p:txBody>
      </p:sp>
      <p:pic>
        <p:nvPicPr>
          <p:cNvPr id="7" name="Graphic 6" descr="Flag">
            <a:extLst>
              <a:ext uri="{FF2B5EF4-FFF2-40B4-BE49-F238E27FC236}">
                <a16:creationId xmlns:a16="http://schemas.microsoft.com/office/drawing/2014/main" id="{99B65B74-9EE2-4E6D-95E2-2B7AEB1A86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6145" y="4838786"/>
            <a:ext cx="570545" cy="570545"/>
          </a:xfrm>
          <a:prstGeom prst="rect">
            <a:avLst/>
          </a:prstGeom>
        </p:spPr>
      </p:pic>
      <p:sp>
        <p:nvSpPr>
          <p:cNvPr id="9" name="Rectangle 8">
            <a:extLst>
              <a:ext uri="{FF2B5EF4-FFF2-40B4-BE49-F238E27FC236}">
                <a16:creationId xmlns:a16="http://schemas.microsoft.com/office/drawing/2014/main" id="{A58BFBE2-F5C6-44DE-94D0-CD4B708A04E0}"/>
              </a:ext>
            </a:extLst>
          </p:cNvPr>
          <p:cNvSpPr/>
          <p:nvPr/>
        </p:nvSpPr>
        <p:spPr>
          <a:xfrm>
            <a:off x="1357900" y="5494308"/>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pPr algn="ctr"/>
            <a:r>
              <a:rPr lang="en-US" sz="1400" dirty="0" err="1"/>
              <a:t>waitfg</a:t>
            </a:r>
            <a:r>
              <a:rPr lang="en-US" sz="1400" dirty="0"/>
              <a:t>()</a:t>
            </a:r>
          </a:p>
          <a:p>
            <a:pPr algn="ctr"/>
            <a:r>
              <a:rPr lang="en-US" sz="1200" dirty="0"/>
              <a:t>waiting on foreground job…</a:t>
            </a:r>
          </a:p>
        </p:txBody>
      </p:sp>
      <p:sp>
        <p:nvSpPr>
          <p:cNvPr id="10" name="Rectangle 9">
            <a:extLst>
              <a:ext uri="{FF2B5EF4-FFF2-40B4-BE49-F238E27FC236}">
                <a16:creationId xmlns:a16="http://schemas.microsoft.com/office/drawing/2014/main" id="{E03F133E-8B64-41F8-AFA7-8C4E1EAF80AD}"/>
              </a:ext>
            </a:extLst>
          </p:cNvPr>
          <p:cNvSpPr/>
          <p:nvPr/>
        </p:nvSpPr>
        <p:spPr>
          <a:xfrm>
            <a:off x="3833578" y="5495678"/>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pPr algn="ctr"/>
            <a:endParaRPr lang="en-US" sz="1400" b="1" u="sng" dirty="0"/>
          </a:p>
          <a:p>
            <a:pPr algn="ctr"/>
            <a:r>
              <a:rPr lang="en-US" sz="1200" dirty="0" err="1"/>
              <a:t>sigchld_handler</a:t>
            </a:r>
            <a:r>
              <a:rPr lang="en-US" sz="1200" dirty="0"/>
              <a:t>()</a:t>
            </a:r>
          </a:p>
        </p:txBody>
      </p:sp>
      <p:sp>
        <p:nvSpPr>
          <p:cNvPr id="11" name="Rectangle 10">
            <a:extLst>
              <a:ext uri="{FF2B5EF4-FFF2-40B4-BE49-F238E27FC236}">
                <a16:creationId xmlns:a16="http://schemas.microsoft.com/office/drawing/2014/main" id="{579FB787-4005-4DFE-A704-3E9C633F46BD}"/>
              </a:ext>
            </a:extLst>
          </p:cNvPr>
          <p:cNvSpPr/>
          <p:nvPr/>
        </p:nvSpPr>
        <p:spPr>
          <a:xfrm>
            <a:off x="1357901" y="3802659"/>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a:p>
            <a:r>
              <a:rPr lang="en-US" sz="1400" dirty="0"/>
              <a:t>status	alive</a:t>
            </a:r>
          </a:p>
        </p:txBody>
      </p:sp>
      <p:sp>
        <p:nvSpPr>
          <p:cNvPr id="12" name="Rectangle 11">
            <a:extLst>
              <a:ext uri="{FF2B5EF4-FFF2-40B4-BE49-F238E27FC236}">
                <a16:creationId xmlns:a16="http://schemas.microsoft.com/office/drawing/2014/main" id="{B508A0AB-726B-47A4-8C27-4EA1FB703FD1}"/>
              </a:ext>
            </a:extLst>
          </p:cNvPr>
          <p:cNvSpPr/>
          <p:nvPr/>
        </p:nvSpPr>
        <p:spPr>
          <a:xfrm>
            <a:off x="3833578" y="3802659"/>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a:p>
            <a:r>
              <a:rPr lang="en-US" sz="1400" dirty="0"/>
              <a:t>status    zombie</a:t>
            </a:r>
          </a:p>
        </p:txBody>
      </p:sp>
      <p:cxnSp>
        <p:nvCxnSpPr>
          <p:cNvPr id="13" name="Straight Arrow Connector 12">
            <a:extLst>
              <a:ext uri="{FF2B5EF4-FFF2-40B4-BE49-F238E27FC236}">
                <a16:creationId xmlns:a16="http://schemas.microsoft.com/office/drawing/2014/main" id="{E6ADF6E0-15B1-46A2-9013-71BD99B193B6}"/>
              </a:ext>
            </a:extLst>
          </p:cNvPr>
          <p:cNvCxnSpPr>
            <a:stCxn id="11" idx="3"/>
            <a:endCxn id="12" idx="1"/>
          </p:cNvCxnSpPr>
          <p:nvPr/>
        </p:nvCxnSpPr>
        <p:spPr>
          <a:xfrm>
            <a:off x="2841796" y="4263870"/>
            <a:ext cx="9917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B7C253-00CD-44C5-B06E-CD894FC2B365}"/>
              </a:ext>
            </a:extLst>
          </p:cNvPr>
          <p:cNvSpPr txBox="1"/>
          <p:nvPr/>
        </p:nvSpPr>
        <p:spPr>
          <a:xfrm>
            <a:off x="2644764" y="4936917"/>
            <a:ext cx="1091381" cy="369332"/>
          </a:xfrm>
          <a:prstGeom prst="rect">
            <a:avLst/>
          </a:prstGeom>
          <a:noFill/>
        </p:spPr>
        <p:txBody>
          <a:bodyPr wrap="square" rtlCol="0">
            <a:spAutoFit/>
          </a:bodyPr>
          <a:lstStyle/>
          <a:p>
            <a:r>
              <a:rPr lang="en-US" dirty="0"/>
              <a:t>SIGCHLD</a:t>
            </a:r>
          </a:p>
        </p:txBody>
      </p:sp>
      <p:sp>
        <p:nvSpPr>
          <p:cNvPr id="16" name="Rectangle 15">
            <a:extLst>
              <a:ext uri="{FF2B5EF4-FFF2-40B4-BE49-F238E27FC236}">
                <a16:creationId xmlns:a16="http://schemas.microsoft.com/office/drawing/2014/main" id="{58EB19D3-43B6-4AD5-AC8F-094217C42045}"/>
              </a:ext>
            </a:extLst>
          </p:cNvPr>
          <p:cNvSpPr/>
          <p:nvPr/>
        </p:nvSpPr>
        <p:spPr>
          <a:xfrm>
            <a:off x="1357901" y="2725453"/>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a:p>
            <a:r>
              <a:rPr lang="en-US" sz="1400" dirty="0"/>
              <a:t>status	alive</a:t>
            </a:r>
          </a:p>
        </p:txBody>
      </p:sp>
      <p:sp>
        <p:nvSpPr>
          <p:cNvPr id="17" name="Rectangle 16">
            <a:extLst>
              <a:ext uri="{FF2B5EF4-FFF2-40B4-BE49-F238E27FC236}">
                <a16:creationId xmlns:a16="http://schemas.microsoft.com/office/drawing/2014/main" id="{08BBDD8C-2949-4DD5-9978-124E432ED5F2}"/>
              </a:ext>
            </a:extLst>
          </p:cNvPr>
          <p:cNvSpPr/>
          <p:nvPr/>
        </p:nvSpPr>
        <p:spPr>
          <a:xfrm>
            <a:off x="3833578" y="2725453"/>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a:p>
            <a:r>
              <a:rPr lang="en-US" sz="1400" dirty="0"/>
              <a:t>status    zombie</a:t>
            </a:r>
          </a:p>
        </p:txBody>
      </p:sp>
      <p:cxnSp>
        <p:nvCxnSpPr>
          <p:cNvPr id="18" name="Straight Arrow Connector 17">
            <a:extLst>
              <a:ext uri="{FF2B5EF4-FFF2-40B4-BE49-F238E27FC236}">
                <a16:creationId xmlns:a16="http://schemas.microsoft.com/office/drawing/2014/main" id="{D6AB4E48-20F0-4139-87C2-6605A2A26374}"/>
              </a:ext>
            </a:extLst>
          </p:cNvPr>
          <p:cNvCxnSpPr>
            <a:stCxn id="16" idx="3"/>
            <a:endCxn id="17" idx="1"/>
          </p:cNvCxnSpPr>
          <p:nvPr/>
        </p:nvCxnSpPr>
        <p:spPr>
          <a:xfrm>
            <a:off x="2841796" y="3186664"/>
            <a:ext cx="99178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439EF8-9A9C-4AD0-AB70-0DB2C1C96F32}"/>
              </a:ext>
            </a:extLst>
          </p:cNvPr>
          <p:cNvCxnSpPr>
            <a:cxnSpLocks/>
            <a:stCxn id="9" idx="3"/>
            <a:endCxn id="10" idx="1"/>
          </p:cNvCxnSpPr>
          <p:nvPr/>
        </p:nvCxnSpPr>
        <p:spPr>
          <a:xfrm>
            <a:off x="2841795" y="5955519"/>
            <a:ext cx="991783" cy="13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0F136F4-0D88-42F2-919F-7ED87F0C5118}"/>
              </a:ext>
            </a:extLst>
          </p:cNvPr>
          <p:cNvSpPr txBox="1"/>
          <p:nvPr/>
        </p:nvSpPr>
        <p:spPr>
          <a:xfrm>
            <a:off x="1779274" y="5627500"/>
            <a:ext cx="3116825" cy="738664"/>
          </a:xfrm>
          <a:prstGeom prst="rect">
            <a:avLst/>
          </a:prstGeom>
          <a:noFill/>
        </p:spPr>
        <p:txBody>
          <a:bodyPr wrap="square" rtlCol="0">
            <a:spAutoFit/>
          </a:bodyPr>
          <a:lstStyle/>
          <a:p>
            <a:r>
              <a:rPr lang="en-US" sz="1400" dirty="0"/>
              <a:t>When a child process terminates or stops, a SIGCHLD signal is sent to the kernel</a:t>
            </a:r>
          </a:p>
        </p:txBody>
      </p:sp>
      <p:sp>
        <p:nvSpPr>
          <p:cNvPr id="23" name="TextBox 22">
            <a:extLst>
              <a:ext uri="{FF2B5EF4-FFF2-40B4-BE49-F238E27FC236}">
                <a16:creationId xmlns:a16="http://schemas.microsoft.com/office/drawing/2014/main" id="{7627C19A-EE1C-4F28-9866-2753D83A3B59}"/>
              </a:ext>
            </a:extLst>
          </p:cNvPr>
          <p:cNvSpPr txBox="1"/>
          <p:nvPr/>
        </p:nvSpPr>
        <p:spPr>
          <a:xfrm>
            <a:off x="5381217" y="4560500"/>
            <a:ext cx="3536677" cy="1169551"/>
          </a:xfrm>
          <a:prstGeom prst="rect">
            <a:avLst/>
          </a:prstGeom>
          <a:noFill/>
        </p:spPr>
        <p:txBody>
          <a:bodyPr wrap="square" rtlCol="0">
            <a:spAutoFit/>
          </a:bodyPr>
          <a:lstStyle/>
          <a:p>
            <a:r>
              <a:rPr lang="en-US" sz="1400" dirty="0"/>
              <a:t>Since it has been specified in main() that you want to handle all SIGCHLD signals, your shell will immediately jump to the </a:t>
            </a:r>
            <a:r>
              <a:rPr lang="en-US" sz="1400" dirty="0" err="1"/>
              <a:t>sigchld_handler</a:t>
            </a:r>
            <a:r>
              <a:rPr lang="en-US" sz="1400" dirty="0"/>
              <a:t>() from where ever it is, and the signal will be consumed</a:t>
            </a:r>
          </a:p>
        </p:txBody>
      </p:sp>
      <p:pic>
        <p:nvPicPr>
          <p:cNvPr id="24" name="Picture 23">
            <a:extLst>
              <a:ext uri="{FF2B5EF4-FFF2-40B4-BE49-F238E27FC236}">
                <a16:creationId xmlns:a16="http://schemas.microsoft.com/office/drawing/2014/main" id="{D6AAC831-27A5-43D1-9EE7-A65EE818746B}"/>
              </a:ext>
            </a:extLst>
          </p:cNvPr>
          <p:cNvPicPr>
            <a:picLocks noChangeAspect="1"/>
          </p:cNvPicPr>
          <p:nvPr/>
        </p:nvPicPr>
        <p:blipFill rotWithShape="1">
          <a:blip r:embed="rId4">
            <a:extLst>
              <a:ext uri="{28A0092B-C50C-407E-A947-70E740481C1C}">
                <a14:useLocalDpi xmlns:a14="http://schemas.microsoft.com/office/drawing/2010/main" val="0"/>
              </a:ext>
            </a:extLst>
          </a:blip>
          <a:srcRect t="22367" r="49410" b="285"/>
          <a:stretch/>
        </p:blipFill>
        <p:spPr>
          <a:xfrm>
            <a:off x="5414967" y="5730051"/>
            <a:ext cx="2905694" cy="567918"/>
          </a:xfrm>
          <a:prstGeom prst="rect">
            <a:avLst/>
          </a:prstGeom>
        </p:spPr>
      </p:pic>
      <p:pic>
        <p:nvPicPr>
          <p:cNvPr id="27" name="Graphic 26" descr="Flag">
            <a:extLst>
              <a:ext uri="{FF2B5EF4-FFF2-40B4-BE49-F238E27FC236}">
                <a16:creationId xmlns:a16="http://schemas.microsoft.com/office/drawing/2014/main" id="{6841A84C-EA63-4095-AB3D-78417F87AA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736145" y="4834342"/>
            <a:ext cx="570545" cy="570545"/>
          </a:xfrm>
          <a:prstGeom prst="rect">
            <a:avLst/>
          </a:prstGeom>
        </p:spPr>
      </p:pic>
      <p:sp>
        <p:nvSpPr>
          <p:cNvPr id="31" name="TextBox 30">
            <a:extLst>
              <a:ext uri="{FF2B5EF4-FFF2-40B4-BE49-F238E27FC236}">
                <a16:creationId xmlns:a16="http://schemas.microsoft.com/office/drawing/2014/main" id="{12C53DC6-F97C-4059-804F-F1AD234FDB41}"/>
              </a:ext>
            </a:extLst>
          </p:cNvPr>
          <p:cNvSpPr txBox="1"/>
          <p:nvPr/>
        </p:nvSpPr>
        <p:spPr>
          <a:xfrm>
            <a:off x="5415809" y="2708970"/>
            <a:ext cx="3536677" cy="3539430"/>
          </a:xfrm>
          <a:prstGeom prst="rect">
            <a:avLst/>
          </a:prstGeom>
          <a:noFill/>
        </p:spPr>
        <p:txBody>
          <a:bodyPr wrap="square" rtlCol="0">
            <a:spAutoFit/>
          </a:bodyPr>
          <a:lstStyle/>
          <a:p>
            <a:r>
              <a:rPr lang="en-US" sz="1400" dirty="0"/>
              <a:t>Inside </a:t>
            </a:r>
            <a:r>
              <a:rPr lang="en-US" sz="1400" dirty="0" err="1"/>
              <a:t>sigchld_handler</a:t>
            </a:r>
            <a:r>
              <a:rPr lang="en-US" sz="1400" dirty="0"/>
              <a:t>(), you want to reap the child process using </a:t>
            </a:r>
            <a:r>
              <a:rPr lang="en-US" sz="1400" dirty="0" err="1"/>
              <a:t>waitpid</a:t>
            </a:r>
            <a:r>
              <a:rPr lang="en-US" sz="1400" dirty="0"/>
              <a:t>():</a:t>
            </a:r>
            <a:br>
              <a:rPr lang="en-US" sz="1400" dirty="0"/>
            </a:br>
            <a:br>
              <a:rPr lang="en-US" sz="1400" dirty="0"/>
            </a:br>
            <a:r>
              <a:rPr lang="en-US" sz="1400" dirty="0">
                <a:hlinkClick r:id="rId6"/>
              </a:rPr>
              <a:t>https://linux.die.net/man/3/waitpid</a:t>
            </a:r>
            <a:endParaRPr lang="en-US" sz="1400" dirty="0"/>
          </a:p>
          <a:p>
            <a:endParaRPr lang="en-US" sz="1400" dirty="0"/>
          </a:p>
          <a:p>
            <a:r>
              <a:rPr lang="en-US" sz="1400" dirty="0"/>
              <a:t>You’ll want to use the following options for </a:t>
            </a:r>
            <a:r>
              <a:rPr lang="en-US" sz="1400" dirty="0" err="1"/>
              <a:t>waitpid</a:t>
            </a:r>
            <a:r>
              <a:rPr lang="en-US" sz="1400" dirty="0"/>
              <a:t>(): </a:t>
            </a:r>
          </a:p>
          <a:p>
            <a:endParaRPr lang="en-US" sz="1400" dirty="0"/>
          </a:p>
          <a:p>
            <a:pPr marL="285750" indent="-285750">
              <a:buFont typeface="Arial" panose="020B0604020202020204" pitchFamily="34" charset="0"/>
              <a:buChar char="•"/>
            </a:pPr>
            <a:r>
              <a:rPr lang="en-US" sz="1400" dirty="0" err="1"/>
              <a:t>pid</a:t>
            </a:r>
            <a:r>
              <a:rPr lang="en-US" sz="1400" dirty="0"/>
              <a:t> -1 means you want to wait for any child (effectively making </a:t>
            </a:r>
            <a:r>
              <a:rPr lang="en-US" sz="1400" dirty="0" err="1"/>
              <a:t>waitpid</a:t>
            </a:r>
            <a:r>
              <a:rPr lang="en-US" sz="1400" dirty="0"/>
              <a:t>() behave like wait()), </a:t>
            </a:r>
          </a:p>
          <a:p>
            <a:pPr marL="285750" indent="-285750">
              <a:buFont typeface="Arial" panose="020B0604020202020204" pitchFamily="34" charset="0"/>
              <a:buChar char="•"/>
            </a:pPr>
            <a:r>
              <a:rPr lang="en-US" sz="1400" dirty="0"/>
              <a:t>WNOHANG means </a:t>
            </a:r>
            <a:r>
              <a:rPr lang="en-US" sz="1400" dirty="0" err="1"/>
              <a:t>waitpid</a:t>
            </a:r>
            <a:r>
              <a:rPr lang="en-US" sz="1400" dirty="0"/>
              <a:t>() will return immediately instead of blocking, </a:t>
            </a:r>
          </a:p>
          <a:p>
            <a:pPr marL="285750" indent="-285750">
              <a:buFont typeface="Arial" panose="020B0604020202020204" pitchFamily="34" charset="0"/>
              <a:buChar char="•"/>
            </a:pPr>
            <a:r>
              <a:rPr lang="en-US" sz="1400" dirty="0"/>
              <a:t>and WUNTRACED means stopped processes will be reaped</a:t>
            </a:r>
          </a:p>
        </p:txBody>
      </p:sp>
      <p:pic>
        <p:nvPicPr>
          <p:cNvPr id="33" name="Picture 32">
            <a:extLst>
              <a:ext uri="{FF2B5EF4-FFF2-40B4-BE49-F238E27FC236}">
                <a16:creationId xmlns:a16="http://schemas.microsoft.com/office/drawing/2014/main" id="{95D8EF3A-B0DA-43D8-A245-67C8D4FD55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4692" y="3444206"/>
            <a:ext cx="4182059" cy="295316"/>
          </a:xfrm>
          <a:prstGeom prst="rect">
            <a:avLst/>
          </a:prstGeom>
        </p:spPr>
      </p:pic>
      <p:sp>
        <p:nvSpPr>
          <p:cNvPr id="34" name="TextBox 33">
            <a:extLst>
              <a:ext uri="{FF2B5EF4-FFF2-40B4-BE49-F238E27FC236}">
                <a16:creationId xmlns:a16="http://schemas.microsoft.com/office/drawing/2014/main" id="{886F5F35-ECA4-4FF7-BC9E-1D109384742C}"/>
              </a:ext>
            </a:extLst>
          </p:cNvPr>
          <p:cNvSpPr txBox="1"/>
          <p:nvPr/>
        </p:nvSpPr>
        <p:spPr>
          <a:xfrm>
            <a:off x="1218039" y="3751960"/>
            <a:ext cx="3536677" cy="954107"/>
          </a:xfrm>
          <a:prstGeom prst="rect">
            <a:avLst/>
          </a:prstGeom>
          <a:noFill/>
        </p:spPr>
        <p:txBody>
          <a:bodyPr wrap="square" rtlCol="0">
            <a:spAutoFit/>
          </a:bodyPr>
          <a:lstStyle/>
          <a:p>
            <a:r>
              <a:rPr lang="en-US" sz="1400" dirty="0"/>
              <a:t>Don’t forget to delete the job from the job list! This is how </a:t>
            </a:r>
            <a:r>
              <a:rPr lang="en-US" sz="1400" dirty="0" err="1"/>
              <a:t>waitfg</a:t>
            </a:r>
            <a:r>
              <a:rPr lang="en-US" sz="1400" dirty="0"/>
              <a:t>() will know that the current job is no longer in the foreground</a:t>
            </a:r>
          </a:p>
        </p:txBody>
      </p:sp>
      <p:sp>
        <p:nvSpPr>
          <p:cNvPr id="35" name="Rectangle 34">
            <a:extLst>
              <a:ext uri="{FF2B5EF4-FFF2-40B4-BE49-F238E27FC236}">
                <a16:creationId xmlns:a16="http://schemas.microsoft.com/office/drawing/2014/main" id="{3CA4565D-49B9-4913-8363-7C09D3B7CBD2}"/>
              </a:ext>
            </a:extLst>
          </p:cNvPr>
          <p:cNvSpPr/>
          <p:nvPr/>
        </p:nvSpPr>
        <p:spPr>
          <a:xfrm>
            <a:off x="3830736" y="5494308"/>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pPr algn="ctr"/>
            <a:r>
              <a:rPr lang="en-US" sz="1400" dirty="0"/>
              <a:t>main()</a:t>
            </a:r>
          </a:p>
          <a:p>
            <a:pPr algn="ctr"/>
            <a:r>
              <a:rPr lang="en-US" sz="1200" dirty="0"/>
              <a:t>waiting for user input… </a:t>
            </a:r>
          </a:p>
        </p:txBody>
      </p:sp>
      <p:sp>
        <p:nvSpPr>
          <p:cNvPr id="40" name="TextBox 39">
            <a:extLst>
              <a:ext uri="{FF2B5EF4-FFF2-40B4-BE49-F238E27FC236}">
                <a16:creationId xmlns:a16="http://schemas.microsoft.com/office/drawing/2014/main" id="{35B33D8D-28B8-4135-8E4D-B3ACB468E4EC}"/>
              </a:ext>
            </a:extLst>
          </p:cNvPr>
          <p:cNvSpPr txBox="1"/>
          <p:nvPr/>
        </p:nvSpPr>
        <p:spPr>
          <a:xfrm>
            <a:off x="5384025" y="3777665"/>
            <a:ext cx="3684903" cy="1600438"/>
          </a:xfrm>
          <a:prstGeom prst="rect">
            <a:avLst/>
          </a:prstGeom>
          <a:noFill/>
        </p:spPr>
        <p:txBody>
          <a:bodyPr wrap="square" rtlCol="0">
            <a:spAutoFit/>
          </a:bodyPr>
          <a:lstStyle/>
          <a:p>
            <a:r>
              <a:rPr lang="en-US" sz="1400" dirty="0"/>
              <a:t>What happens when 2 child processes finish at the same time? Signals behave like flags until they are handled, thus SIGCHLD will only be signaled once. This means that your shell will only be interrupted once, and only one of the processes will be reaped. This is a problem!</a:t>
            </a:r>
          </a:p>
        </p:txBody>
      </p:sp>
      <p:sp>
        <p:nvSpPr>
          <p:cNvPr id="41" name="TextBox 40">
            <a:extLst>
              <a:ext uri="{FF2B5EF4-FFF2-40B4-BE49-F238E27FC236}">
                <a16:creationId xmlns:a16="http://schemas.microsoft.com/office/drawing/2014/main" id="{DF95CA6A-45AF-48DC-989C-E3AB0DCD9FA7}"/>
              </a:ext>
            </a:extLst>
          </p:cNvPr>
          <p:cNvSpPr txBox="1"/>
          <p:nvPr/>
        </p:nvSpPr>
        <p:spPr>
          <a:xfrm>
            <a:off x="1131849" y="3015735"/>
            <a:ext cx="4283118" cy="1600438"/>
          </a:xfrm>
          <a:prstGeom prst="rect">
            <a:avLst/>
          </a:prstGeom>
          <a:noFill/>
        </p:spPr>
        <p:txBody>
          <a:bodyPr wrap="square" rtlCol="0">
            <a:spAutoFit/>
          </a:bodyPr>
          <a:lstStyle/>
          <a:p>
            <a:r>
              <a:rPr lang="en-US" sz="1400" dirty="0"/>
              <a:t>Since there may be more than one child process waiting to be reaped when </a:t>
            </a:r>
            <a:r>
              <a:rPr lang="en-US" sz="1400" dirty="0" err="1"/>
              <a:t>sigchld_handler</a:t>
            </a:r>
            <a:r>
              <a:rPr lang="en-US" sz="1400" dirty="0"/>
              <a:t>() is called, you need to call </a:t>
            </a:r>
            <a:r>
              <a:rPr lang="en-US" sz="1400" dirty="0" err="1"/>
              <a:t>waitpid</a:t>
            </a:r>
            <a:r>
              <a:rPr lang="en-US" sz="1400" dirty="0"/>
              <a:t>() in a loop until it returns something less than 0. By reaping and deleting jobs in a loop, you ensure that all zombie processes are reaped and no jobs are left unaccounted for.</a:t>
            </a:r>
          </a:p>
        </p:txBody>
      </p:sp>
    </p:spTree>
    <p:extLst>
      <p:ext uri="{BB962C8B-B14F-4D97-AF65-F5344CB8AC3E}">
        <p14:creationId xmlns:p14="http://schemas.microsoft.com/office/powerpoint/2010/main" val="226382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xit" presetSubtype="0" fill="hold" grpId="1" nodeType="withEffect">
                                  <p:stCondLst>
                                    <p:cond delay="0"/>
                                  </p:stCondLst>
                                  <p:childTnLst>
                                    <p:animEffect transition="out" filter="fade">
                                      <p:cBhvr>
                                        <p:cTn id="49" dur="500"/>
                                        <p:tgtEl>
                                          <p:spTgt spid="23"/>
                                        </p:tgtEl>
                                      </p:cBhvr>
                                    </p:animEffect>
                                    <p:set>
                                      <p:cBhvr>
                                        <p:cTn id="50" dur="1" fill="hold">
                                          <p:stCondLst>
                                            <p:cond delay="499"/>
                                          </p:stCondLst>
                                        </p:cTn>
                                        <p:tgtEl>
                                          <p:spTgt spid="2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par>
                                <p:cTn id="83" presetID="10" presetClass="entr" presetSubtype="0" fill="hold" grpId="2"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xit" presetSubtype="0" fill="hold" nodeType="withEffect">
                                  <p:stCondLst>
                                    <p:cond delay="0"/>
                                  </p:stCondLst>
                                  <p:childTnLst>
                                    <p:animEffect transition="out" filter="fade">
                                      <p:cBhvr>
                                        <p:cTn id="90" dur="500"/>
                                        <p:tgtEl>
                                          <p:spTgt spid="27"/>
                                        </p:tgtEl>
                                      </p:cBhvr>
                                    </p:animEffect>
                                    <p:set>
                                      <p:cBhvr>
                                        <p:cTn id="91" dur="1" fill="hold">
                                          <p:stCondLst>
                                            <p:cond delay="499"/>
                                          </p:stCondLst>
                                        </p:cTn>
                                        <p:tgtEl>
                                          <p:spTgt spid="27"/>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1"/>
                                        </p:tgtEl>
                                      </p:cBhvr>
                                    </p:animEffect>
                                    <p:set>
                                      <p:cBhvr>
                                        <p:cTn id="94" dur="1" fill="hold">
                                          <p:stCondLst>
                                            <p:cond delay="499"/>
                                          </p:stCondLst>
                                        </p:cTn>
                                        <p:tgtEl>
                                          <p:spTgt spid="31"/>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35"/>
                                        </p:tgtEl>
                                      </p:cBhvr>
                                    </p:animEffect>
                                    <p:set>
                                      <p:cBhvr>
                                        <p:cTn id="103" dur="1" fill="hold">
                                          <p:stCondLst>
                                            <p:cond delay="499"/>
                                          </p:stCondLst>
                                        </p:cTn>
                                        <p:tgtEl>
                                          <p:spTgt spid="35"/>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500"/>
                                        <p:tgtEl>
                                          <p:spTgt spid="41"/>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par>
                                <p:cTn id="112" presetID="10" presetClass="entr" presetSubtype="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500"/>
                                        <p:tgtEl>
                                          <p:spTgt spid="27"/>
                                        </p:tgtEl>
                                      </p:cBhvr>
                                    </p:animEffect>
                                  </p:childTnLst>
                                </p:cTn>
                              </p:par>
                              <p:par>
                                <p:cTn id="115" presetID="10" presetClass="exit" presetSubtype="0" fill="hold" grpId="1" nodeType="withEffect">
                                  <p:stCondLst>
                                    <p:cond delay="0"/>
                                  </p:stCondLst>
                                  <p:childTnLst>
                                    <p:animEffect transition="out" filter="fade">
                                      <p:cBhvr>
                                        <p:cTn id="116" dur="500"/>
                                        <p:tgtEl>
                                          <p:spTgt spid="40"/>
                                        </p:tgtEl>
                                      </p:cBhvr>
                                    </p:animEffect>
                                    <p:set>
                                      <p:cBhvr>
                                        <p:cTn id="117" dur="1" fill="hold">
                                          <p:stCondLst>
                                            <p:cond delay="499"/>
                                          </p:stCondLst>
                                        </p:cTn>
                                        <p:tgtEl>
                                          <p:spTgt spid="40"/>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3"/>
                                        </p:tgtEl>
                                      </p:cBhvr>
                                    </p:animEffect>
                                    <p:set>
                                      <p:cBhvr>
                                        <p:cTn id="120" dur="1" fill="hold">
                                          <p:stCondLst>
                                            <p:cond delay="499"/>
                                          </p:stCondLst>
                                        </p:cTn>
                                        <p:tgtEl>
                                          <p:spTgt spid="13"/>
                                        </p:tgtEl>
                                        <p:attrNameLst>
                                          <p:attrName>style.visibility</p:attrName>
                                        </p:attrNameLst>
                                      </p:cBhvr>
                                      <p:to>
                                        <p:strVal val="hidden"/>
                                      </p:to>
                                    </p:set>
                                  </p:childTnLst>
                                </p:cTn>
                              </p:par>
                              <p:par>
                                <p:cTn id="121" presetID="10" presetClass="exit" presetSubtype="0" fill="hold" grpId="2" nodeType="withEffect">
                                  <p:stCondLst>
                                    <p:cond delay="0"/>
                                  </p:stCondLst>
                                  <p:childTnLst>
                                    <p:animEffect transition="out" filter="fade">
                                      <p:cBhvr>
                                        <p:cTn id="122" dur="500"/>
                                        <p:tgtEl>
                                          <p:spTgt spid="11"/>
                                        </p:tgtEl>
                                      </p:cBhvr>
                                    </p:animEffect>
                                    <p:set>
                                      <p:cBhvr>
                                        <p:cTn id="123" dur="1" fill="hold">
                                          <p:stCondLst>
                                            <p:cond delay="499"/>
                                          </p:stCondLst>
                                        </p:cTn>
                                        <p:tgtEl>
                                          <p:spTgt spid="11"/>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transition="out" filter="fade">
                                      <p:cBhvr>
                                        <p:cTn id="125" dur="500"/>
                                        <p:tgtEl>
                                          <p:spTgt spid="12"/>
                                        </p:tgtEl>
                                      </p:cBhvr>
                                    </p:animEffect>
                                    <p:set>
                                      <p:cBhvr>
                                        <p:cTn id="126" dur="1" fill="hold">
                                          <p:stCondLst>
                                            <p:cond delay="499"/>
                                          </p:stCondLst>
                                        </p:cTn>
                                        <p:tgtEl>
                                          <p:spTgt spid="12"/>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17"/>
                                        </p:tgtEl>
                                      </p:cBhvr>
                                    </p:animEffect>
                                    <p:set>
                                      <p:cBhvr>
                                        <p:cTn id="129" dur="1" fill="hold">
                                          <p:stCondLst>
                                            <p:cond delay="499"/>
                                          </p:stCondLst>
                                        </p:cTn>
                                        <p:tgtEl>
                                          <p:spTgt spid="17"/>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8"/>
                                        </p:tgtEl>
                                      </p:cBhvr>
                                    </p:animEffect>
                                    <p:set>
                                      <p:cBhvr>
                                        <p:cTn id="132" dur="1" fill="hold">
                                          <p:stCondLst>
                                            <p:cond delay="499"/>
                                          </p:stCondLst>
                                        </p:cTn>
                                        <p:tgtEl>
                                          <p:spTgt spid="18"/>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16"/>
                                        </p:tgtEl>
                                      </p:cBhvr>
                                    </p:animEffect>
                                    <p:set>
                                      <p:cBhvr>
                                        <p:cTn id="135" dur="1" fill="hold">
                                          <p:stCondLst>
                                            <p:cond delay="499"/>
                                          </p:stCondLst>
                                        </p:cTn>
                                        <p:tgtEl>
                                          <p:spTgt spid="16"/>
                                        </p:tgtEl>
                                        <p:attrNameLst>
                                          <p:attrName>style.visibility</p:attrName>
                                        </p:attrNameLst>
                                      </p:cBhvr>
                                      <p:to>
                                        <p:strVal val="hidden"/>
                                      </p:to>
                                    </p:set>
                                  </p:childTnLst>
                                </p:cTn>
                              </p:par>
                              <p:par>
                                <p:cTn id="136" presetID="10" presetClass="exit" presetSubtype="0" fill="hold" grpId="3" nodeType="withEffect">
                                  <p:stCondLst>
                                    <p:cond delay="0"/>
                                  </p:stCondLst>
                                  <p:childTnLst>
                                    <p:animEffect transition="out" filter="fade">
                                      <p:cBhvr>
                                        <p:cTn id="137" dur="500"/>
                                        <p:tgtEl>
                                          <p:spTgt spid="10"/>
                                        </p:tgtEl>
                                      </p:cBhvr>
                                    </p:animEffect>
                                    <p:set>
                                      <p:cBhvr>
                                        <p:cTn id="138" dur="1" fill="hold">
                                          <p:stCondLst>
                                            <p:cond delay="499"/>
                                          </p:stCondLst>
                                        </p:cTn>
                                        <p:tgtEl>
                                          <p:spTgt spid="10"/>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7"/>
                                        </p:tgtEl>
                                      </p:cBhvr>
                                    </p:animEffect>
                                    <p:set>
                                      <p:cBhvr>
                                        <p:cTn id="14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0" grpId="2" animBg="1"/>
      <p:bldP spid="10" grpId="3" animBg="1"/>
      <p:bldP spid="11" grpId="0" animBg="1"/>
      <p:bldP spid="11" grpId="1" animBg="1"/>
      <p:bldP spid="11" grpId="2" animBg="1"/>
      <p:bldP spid="12" grpId="0" animBg="1"/>
      <p:bldP spid="12" grpId="1" animBg="1"/>
      <p:bldP spid="12" grpId="2" animBg="1"/>
      <p:bldP spid="16" grpId="0" animBg="1"/>
      <p:bldP spid="16" grpId="1" animBg="1"/>
      <p:bldP spid="17" grpId="0" animBg="1"/>
      <p:bldP spid="17" grpId="1" animBg="1"/>
      <p:bldP spid="21" grpId="0"/>
      <p:bldP spid="23" grpId="0"/>
      <p:bldP spid="23" grpId="1"/>
      <p:bldP spid="31" grpId="0"/>
      <p:bldP spid="31" grpId="1"/>
      <p:bldP spid="34" grpId="0"/>
      <p:bldP spid="34" grpId="1"/>
      <p:bldP spid="35" grpId="0" animBg="1"/>
      <p:bldP spid="35" grpId="1" animBg="1"/>
      <p:bldP spid="35" grpId="2" animBg="1"/>
      <p:bldP spid="40" grpId="0"/>
      <p:bldP spid="40" grpId="1"/>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7FA1-148B-437B-B617-5AF9664524BB}"/>
              </a:ext>
            </a:extLst>
          </p:cNvPr>
          <p:cNvSpPr>
            <a:spLocks noGrp="1"/>
          </p:cNvSpPr>
          <p:nvPr>
            <p:ph type="title"/>
          </p:nvPr>
        </p:nvSpPr>
        <p:spPr/>
        <p:txBody>
          <a:bodyPr>
            <a:normAutofit fontScale="90000"/>
          </a:bodyPr>
          <a:lstStyle/>
          <a:p>
            <a:r>
              <a:rPr lang="en-US" dirty="0"/>
              <a:t>This presentation is NOT a replacement for reading the specs! If you haven’t read them yet, GO READ THE SPECS!</a:t>
            </a:r>
          </a:p>
        </p:txBody>
      </p:sp>
    </p:spTree>
    <p:extLst>
      <p:ext uri="{BB962C8B-B14F-4D97-AF65-F5344CB8AC3E}">
        <p14:creationId xmlns:p14="http://schemas.microsoft.com/office/powerpoint/2010/main" val="352891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So far, when the shell fork()s a child, all the child does is execute its command</a:t>
            </a:r>
          </a:p>
          <a:p>
            <a:r>
              <a:rPr lang="en-US" dirty="0"/>
              <a:t>Before you call </a:t>
            </a:r>
            <a:r>
              <a:rPr lang="en-US" dirty="0" err="1"/>
              <a:t>execve</a:t>
            </a:r>
            <a:r>
              <a:rPr lang="en-US" dirty="0"/>
              <a:t>(), you should check </a:t>
            </a:r>
            <a:r>
              <a:rPr lang="en-US" dirty="0" err="1"/>
              <a:t>stdin_redir</a:t>
            </a:r>
            <a:r>
              <a:rPr lang="en-US" dirty="0"/>
              <a:t>[] and </a:t>
            </a:r>
            <a:r>
              <a:rPr lang="en-US" dirty="0" err="1"/>
              <a:t>stdout_redir</a:t>
            </a:r>
            <a:r>
              <a:rPr lang="en-US" dirty="0"/>
              <a:t>[] to see if the command has any input/output redirection</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5: Input/output redirection</a:t>
            </a:r>
          </a:p>
        </p:txBody>
      </p:sp>
      <p:grpSp>
        <p:nvGrpSpPr>
          <p:cNvPr id="79" name="Group 78">
            <a:extLst>
              <a:ext uri="{FF2B5EF4-FFF2-40B4-BE49-F238E27FC236}">
                <a16:creationId xmlns:a16="http://schemas.microsoft.com/office/drawing/2014/main" id="{FD9D5F28-CD2B-4CCF-A8E1-CA314A4B3D05}"/>
              </a:ext>
            </a:extLst>
          </p:cNvPr>
          <p:cNvGrpSpPr/>
          <p:nvPr/>
        </p:nvGrpSpPr>
        <p:grpSpPr>
          <a:xfrm>
            <a:off x="3717897" y="3102302"/>
            <a:ext cx="6408239" cy="3060209"/>
            <a:chOff x="4208952" y="2323980"/>
            <a:chExt cx="6408239" cy="3060209"/>
          </a:xfrm>
        </p:grpSpPr>
        <p:cxnSp>
          <p:nvCxnSpPr>
            <p:cNvPr id="23" name="Straight Arrow Connector 22">
              <a:extLst>
                <a:ext uri="{FF2B5EF4-FFF2-40B4-BE49-F238E27FC236}">
                  <a16:creationId xmlns:a16="http://schemas.microsoft.com/office/drawing/2014/main" id="{AD61A852-04AB-4D5A-9D11-978970B0903C}"/>
                </a:ext>
              </a:extLst>
            </p:cNvPr>
            <p:cNvCxnSpPr>
              <a:cxnSpLocks/>
              <a:stCxn id="6" idx="2"/>
              <a:endCxn id="12" idx="0"/>
            </p:cNvCxnSpPr>
            <p:nvPr/>
          </p:nvCxnSpPr>
          <p:spPr>
            <a:xfrm>
              <a:off x="5155811" y="4259844"/>
              <a:ext cx="0" cy="6875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73402556-03A2-4DFF-875C-6F513D3E8F10}"/>
                </a:ext>
              </a:extLst>
            </p:cNvPr>
            <p:cNvGrpSpPr/>
            <p:nvPr/>
          </p:nvGrpSpPr>
          <p:grpSpPr>
            <a:xfrm>
              <a:off x="4208952" y="2323980"/>
              <a:ext cx="6408239" cy="3060209"/>
              <a:chOff x="3581206" y="2366876"/>
              <a:chExt cx="6408239" cy="3060209"/>
            </a:xfrm>
          </p:grpSpPr>
          <p:cxnSp>
            <p:nvCxnSpPr>
              <p:cNvPr id="28" name="Connector: Elbow 27">
                <a:extLst>
                  <a:ext uri="{FF2B5EF4-FFF2-40B4-BE49-F238E27FC236}">
                    <a16:creationId xmlns:a16="http://schemas.microsoft.com/office/drawing/2014/main" id="{96624FE1-05A7-452F-B28B-A3D52B2CC54A}"/>
                  </a:ext>
                </a:extLst>
              </p:cNvPr>
              <p:cNvCxnSpPr>
                <a:cxnSpLocks/>
                <a:stCxn id="10" idx="2"/>
                <a:endCxn id="12" idx="0"/>
              </p:cNvCxnSpPr>
              <p:nvPr/>
            </p:nvCxnSpPr>
            <p:spPr>
              <a:xfrm rot="5400000">
                <a:off x="6420738" y="2410067"/>
                <a:ext cx="687555" cy="4472900"/>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43C048A-DF16-4ED9-B983-FAEA05C2593A}"/>
                  </a:ext>
                </a:extLst>
              </p:cNvPr>
              <p:cNvCxnSpPr>
                <a:stCxn id="6" idx="3"/>
                <a:endCxn id="8" idx="1"/>
              </p:cNvCxnSpPr>
              <p:nvPr/>
            </p:nvCxnSpPr>
            <p:spPr>
              <a:xfrm>
                <a:off x="5474923" y="4084345"/>
                <a:ext cx="433676"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92CE11F-A035-42BB-895D-BAFD4E769564}"/>
                  </a:ext>
                </a:extLst>
              </p:cNvPr>
              <p:cNvCxnSpPr>
                <a:stCxn id="5" idx="2"/>
                <a:endCxn id="6" idx="0"/>
              </p:cNvCxnSpPr>
              <p:nvPr/>
            </p:nvCxnSpPr>
            <p:spPr>
              <a:xfrm>
                <a:off x="4528065" y="3107447"/>
                <a:ext cx="0" cy="7585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457B6CA-F109-4C72-B91F-FBF5900868DC}"/>
                  </a:ext>
                </a:extLst>
              </p:cNvPr>
              <p:cNvSpPr/>
              <p:nvPr/>
            </p:nvSpPr>
            <p:spPr>
              <a:xfrm>
                <a:off x="3581206" y="2670657"/>
                <a:ext cx="1893717"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Does this command have any input redirections?</a:t>
                </a:r>
              </a:p>
            </p:txBody>
          </p:sp>
          <p:sp>
            <p:nvSpPr>
              <p:cNvPr id="6" name="Rectangle 5">
                <a:extLst>
                  <a:ext uri="{FF2B5EF4-FFF2-40B4-BE49-F238E27FC236}">
                    <a16:creationId xmlns:a16="http://schemas.microsoft.com/office/drawing/2014/main" id="{429E3A82-13AD-452D-BDAF-F152EBDA14CF}"/>
                  </a:ext>
                </a:extLst>
              </p:cNvPr>
              <p:cNvSpPr/>
              <p:nvPr/>
            </p:nvSpPr>
            <p:spPr>
              <a:xfrm>
                <a:off x="3581206" y="3865950"/>
                <a:ext cx="1893717"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Does this command have any output redirections?</a:t>
                </a:r>
              </a:p>
            </p:txBody>
          </p:sp>
          <p:sp>
            <p:nvSpPr>
              <p:cNvPr id="7" name="Rectangle 6">
                <a:extLst>
                  <a:ext uri="{FF2B5EF4-FFF2-40B4-BE49-F238E27FC236}">
                    <a16:creationId xmlns:a16="http://schemas.microsoft.com/office/drawing/2014/main" id="{99727B8D-2BCF-4A13-BD6C-C6EAACC2AF82}"/>
                  </a:ext>
                </a:extLst>
              </p:cNvPr>
              <p:cNvSpPr/>
              <p:nvPr/>
            </p:nvSpPr>
            <p:spPr>
              <a:xfrm>
                <a:off x="5908600" y="2670657"/>
                <a:ext cx="1893717"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Open the specified file for reading</a:t>
                </a:r>
              </a:p>
            </p:txBody>
          </p:sp>
          <p:sp>
            <p:nvSpPr>
              <p:cNvPr id="8" name="Rectangle 7">
                <a:extLst>
                  <a:ext uri="{FF2B5EF4-FFF2-40B4-BE49-F238E27FC236}">
                    <a16:creationId xmlns:a16="http://schemas.microsoft.com/office/drawing/2014/main" id="{F84326DB-3597-4BAB-AD87-D77CCBB585FD}"/>
                  </a:ext>
                </a:extLst>
              </p:cNvPr>
              <p:cNvSpPr/>
              <p:nvPr/>
            </p:nvSpPr>
            <p:spPr>
              <a:xfrm>
                <a:off x="5908599" y="3865950"/>
                <a:ext cx="1893717"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Open the specified file for writing</a:t>
                </a:r>
              </a:p>
            </p:txBody>
          </p:sp>
          <p:sp>
            <p:nvSpPr>
              <p:cNvPr id="9" name="Rectangle 8">
                <a:extLst>
                  <a:ext uri="{FF2B5EF4-FFF2-40B4-BE49-F238E27FC236}">
                    <a16:creationId xmlns:a16="http://schemas.microsoft.com/office/drawing/2014/main" id="{276327B9-F86B-4DE1-9E8F-BE73D077CF8B}"/>
                  </a:ext>
                </a:extLst>
              </p:cNvPr>
              <p:cNvSpPr/>
              <p:nvPr/>
            </p:nvSpPr>
            <p:spPr>
              <a:xfrm>
                <a:off x="8054107" y="2670657"/>
                <a:ext cx="1893717"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Duplicate the file descriptor over stdin</a:t>
                </a:r>
              </a:p>
            </p:txBody>
          </p:sp>
          <p:sp>
            <p:nvSpPr>
              <p:cNvPr id="10" name="Rectangle 9">
                <a:extLst>
                  <a:ext uri="{FF2B5EF4-FFF2-40B4-BE49-F238E27FC236}">
                    <a16:creationId xmlns:a16="http://schemas.microsoft.com/office/drawing/2014/main" id="{23143766-5ACC-4D65-9B68-0C4DD86127B9}"/>
                  </a:ext>
                </a:extLst>
              </p:cNvPr>
              <p:cNvSpPr/>
              <p:nvPr/>
            </p:nvSpPr>
            <p:spPr>
              <a:xfrm>
                <a:off x="8054106" y="3865950"/>
                <a:ext cx="1893717"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Duplicate the file descriptor over </a:t>
                </a:r>
                <a:r>
                  <a:rPr lang="en-US" sz="1200" dirty="0" err="1"/>
                  <a:t>stdout</a:t>
                </a:r>
                <a:endParaRPr lang="en-US" sz="1200" dirty="0"/>
              </a:p>
            </p:txBody>
          </p:sp>
          <p:sp>
            <p:nvSpPr>
              <p:cNvPr id="2" name="TextBox 1">
                <a:extLst>
                  <a:ext uri="{FF2B5EF4-FFF2-40B4-BE49-F238E27FC236}">
                    <a16:creationId xmlns:a16="http://schemas.microsoft.com/office/drawing/2014/main" id="{BD1F4941-28B3-4E05-A3A3-AEAC9F04AAF9}"/>
                  </a:ext>
                </a:extLst>
              </p:cNvPr>
              <p:cNvSpPr txBox="1"/>
              <p:nvPr/>
            </p:nvSpPr>
            <p:spPr>
              <a:xfrm>
                <a:off x="8424078" y="2366876"/>
                <a:ext cx="1565367" cy="307776"/>
              </a:xfrm>
              <a:prstGeom prst="rect">
                <a:avLst/>
              </a:prstGeom>
              <a:noFill/>
            </p:spPr>
            <p:txBody>
              <a:bodyPr wrap="square" rtlCol="0">
                <a:spAutoFit/>
              </a:bodyPr>
              <a:lstStyle/>
              <a:p>
                <a:r>
                  <a:rPr lang="en-US" sz="1400" dirty="0"/>
                  <a:t>Hint: </a:t>
                </a:r>
                <a:r>
                  <a:rPr lang="en-US" sz="1400" dirty="0" err="1"/>
                  <a:t>fileno</a:t>
                </a:r>
                <a:r>
                  <a:rPr lang="en-US" sz="1400" dirty="0"/>
                  <a:t>()</a:t>
                </a:r>
              </a:p>
            </p:txBody>
          </p:sp>
          <p:sp>
            <p:nvSpPr>
              <p:cNvPr id="12" name="Rectangle 11">
                <a:extLst>
                  <a:ext uri="{FF2B5EF4-FFF2-40B4-BE49-F238E27FC236}">
                    <a16:creationId xmlns:a16="http://schemas.microsoft.com/office/drawing/2014/main" id="{3DB78538-2ED5-4091-B2FC-A7537EF89E8B}"/>
                  </a:ext>
                </a:extLst>
              </p:cNvPr>
              <p:cNvSpPr/>
              <p:nvPr/>
            </p:nvSpPr>
            <p:spPr>
              <a:xfrm>
                <a:off x="3581206" y="4990295"/>
                <a:ext cx="1893717"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the command</a:t>
                </a:r>
              </a:p>
            </p:txBody>
          </p:sp>
          <p:cxnSp>
            <p:nvCxnSpPr>
              <p:cNvPr id="13" name="Straight Arrow Connector 12">
                <a:extLst>
                  <a:ext uri="{FF2B5EF4-FFF2-40B4-BE49-F238E27FC236}">
                    <a16:creationId xmlns:a16="http://schemas.microsoft.com/office/drawing/2014/main" id="{A8785408-E3F1-4D67-97EF-F3B6C8692ED7}"/>
                  </a:ext>
                </a:extLst>
              </p:cNvPr>
              <p:cNvCxnSpPr>
                <a:stCxn id="5" idx="3"/>
                <a:endCxn id="7" idx="1"/>
              </p:cNvCxnSpPr>
              <p:nvPr/>
            </p:nvCxnSpPr>
            <p:spPr>
              <a:xfrm>
                <a:off x="5474923" y="2889052"/>
                <a:ext cx="43367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5F3A02-70F3-4F05-9480-07591B418B86}"/>
                  </a:ext>
                </a:extLst>
              </p:cNvPr>
              <p:cNvCxnSpPr>
                <a:stCxn id="7" idx="3"/>
                <a:endCxn id="9" idx="1"/>
              </p:cNvCxnSpPr>
              <p:nvPr/>
            </p:nvCxnSpPr>
            <p:spPr>
              <a:xfrm>
                <a:off x="7802317" y="2889052"/>
                <a:ext cx="25179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BDA1BCC-9F2C-40CB-BF89-59A3BD9D3B64}"/>
                  </a:ext>
                </a:extLst>
              </p:cNvPr>
              <p:cNvCxnSpPr>
                <a:cxnSpLocks/>
                <a:stCxn id="8" idx="3"/>
                <a:endCxn id="10" idx="1"/>
              </p:cNvCxnSpPr>
              <p:nvPr/>
            </p:nvCxnSpPr>
            <p:spPr>
              <a:xfrm>
                <a:off x="7802316" y="4084345"/>
                <a:ext cx="25179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E565B18-C68A-4853-AAF6-563670966702}"/>
                  </a:ext>
                </a:extLst>
              </p:cNvPr>
              <p:cNvCxnSpPr>
                <a:stCxn id="9" idx="2"/>
                <a:endCxn id="6" idx="0"/>
              </p:cNvCxnSpPr>
              <p:nvPr/>
            </p:nvCxnSpPr>
            <p:spPr>
              <a:xfrm rot="5400000">
                <a:off x="6385265" y="1250248"/>
                <a:ext cx="758503" cy="4472901"/>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8D8F4FD-25F6-4012-8FCD-7BE0EFD2D008}"/>
                  </a:ext>
                </a:extLst>
              </p:cNvPr>
              <p:cNvSpPr txBox="1"/>
              <p:nvPr/>
            </p:nvSpPr>
            <p:spPr>
              <a:xfrm>
                <a:off x="5422445" y="3807344"/>
                <a:ext cx="468727" cy="276999"/>
              </a:xfrm>
              <a:prstGeom prst="rect">
                <a:avLst/>
              </a:prstGeom>
              <a:noFill/>
            </p:spPr>
            <p:txBody>
              <a:bodyPr wrap="square" rtlCol="0">
                <a:spAutoFit/>
              </a:bodyPr>
              <a:lstStyle/>
              <a:p>
                <a:pPr algn="ctr"/>
                <a:r>
                  <a:rPr lang="en-US" sz="1200" dirty="0"/>
                  <a:t>Yes</a:t>
                </a:r>
              </a:p>
            </p:txBody>
          </p:sp>
          <p:sp>
            <p:nvSpPr>
              <p:cNvPr id="33" name="TextBox 32">
                <a:extLst>
                  <a:ext uri="{FF2B5EF4-FFF2-40B4-BE49-F238E27FC236}">
                    <a16:creationId xmlns:a16="http://schemas.microsoft.com/office/drawing/2014/main" id="{13360237-A14A-47B0-ACD9-FEB87D83885B}"/>
                  </a:ext>
                </a:extLst>
              </p:cNvPr>
              <p:cNvSpPr txBox="1"/>
              <p:nvPr/>
            </p:nvSpPr>
            <p:spPr>
              <a:xfrm>
                <a:off x="5398252" y="2612052"/>
                <a:ext cx="468727" cy="276999"/>
              </a:xfrm>
              <a:prstGeom prst="rect">
                <a:avLst/>
              </a:prstGeom>
              <a:noFill/>
            </p:spPr>
            <p:txBody>
              <a:bodyPr wrap="square" rtlCol="0">
                <a:spAutoFit/>
              </a:bodyPr>
              <a:lstStyle/>
              <a:p>
                <a:pPr algn="ctr"/>
                <a:r>
                  <a:rPr lang="en-US" sz="1200" dirty="0"/>
                  <a:t>Yes</a:t>
                </a:r>
              </a:p>
            </p:txBody>
          </p:sp>
          <p:sp>
            <p:nvSpPr>
              <p:cNvPr id="34" name="TextBox 33">
                <a:extLst>
                  <a:ext uri="{FF2B5EF4-FFF2-40B4-BE49-F238E27FC236}">
                    <a16:creationId xmlns:a16="http://schemas.microsoft.com/office/drawing/2014/main" id="{554F5E1A-F6AF-4C4A-A3D6-CA1B7D254A69}"/>
                  </a:ext>
                </a:extLst>
              </p:cNvPr>
              <p:cNvSpPr txBox="1"/>
              <p:nvPr/>
            </p:nvSpPr>
            <p:spPr>
              <a:xfrm>
                <a:off x="4151515" y="3098173"/>
                <a:ext cx="376549" cy="276999"/>
              </a:xfrm>
              <a:prstGeom prst="rect">
                <a:avLst/>
              </a:prstGeom>
              <a:noFill/>
            </p:spPr>
            <p:txBody>
              <a:bodyPr wrap="square" rtlCol="0">
                <a:spAutoFit/>
              </a:bodyPr>
              <a:lstStyle/>
              <a:p>
                <a:pPr algn="ctr"/>
                <a:r>
                  <a:rPr lang="en-US" sz="1200" dirty="0"/>
                  <a:t>No</a:t>
                </a:r>
              </a:p>
            </p:txBody>
          </p:sp>
          <p:sp>
            <p:nvSpPr>
              <p:cNvPr id="35" name="TextBox 34">
                <a:extLst>
                  <a:ext uri="{FF2B5EF4-FFF2-40B4-BE49-F238E27FC236}">
                    <a16:creationId xmlns:a16="http://schemas.microsoft.com/office/drawing/2014/main" id="{BBCE7935-FE5F-4DB9-ADE9-2B9E5AED8946}"/>
                  </a:ext>
                </a:extLst>
              </p:cNvPr>
              <p:cNvSpPr txBox="1"/>
              <p:nvPr/>
            </p:nvSpPr>
            <p:spPr>
              <a:xfrm>
                <a:off x="4159647" y="4290187"/>
                <a:ext cx="376549" cy="276999"/>
              </a:xfrm>
              <a:prstGeom prst="rect">
                <a:avLst/>
              </a:prstGeom>
              <a:noFill/>
            </p:spPr>
            <p:txBody>
              <a:bodyPr wrap="square" rtlCol="0">
                <a:spAutoFit/>
              </a:bodyPr>
              <a:lstStyle/>
              <a:p>
                <a:pPr algn="ctr"/>
                <a:r>
                  <a:rPr lang="en-US" sz="1200" dirty="0"/>
                  <a:t>No</a:t>
                </a:r>
              </a:p>
            </p:txBody>
          </p:sp>
        </p:grpSp>
      </p:grpSp>
      <p:grpSp>
        <p:nvGrpSpPr>
          <p:cNvPr id="36" name="Group 35">
            <a:extLst>
              <a:ext uri="{FF2B5EF4-FFF2-40B4-BE49-F238E27FC236}">
                <a16:creationId xmlns:a16="http://schemas.microsoft.com/office/drawing/2014/main" id="{10D876A4-E585-4130-9407-7BF4E7C14E5A}"/>
              </a:ext>
            </a:extLst>
          </p:cNvPr>
          <p:cNvGrpSpPr/>
          <p:nvPr/>
        </p:nvGrpSpPr>
        <p:grpSpPr>
          <a:xfrm>
            <a:off x="2281015" y="3441399"/>
            <a:ext cx="1251288" cy="2547143"/>
            <a:chOff x="8063453" y="3738529"/>
            <a:chExt cx="1251288" cy="2547143"/>
          </a:xfrm>
        </p:grpSpPr>
        <p:sp>
          <p:nvSpPr>
            <p:cNvPr id="37" name="Rectangle 36">
              <a:extLst>
                <a:ext uri="{FF2B5EF4-FFF2-40B4-BE49-F238E27FC236}">
                  <a16:creationId xmlns:a16="http://schemas.microsoft.com/office/drawing/2014/main" id="{CCDED4F4-4542-4E59-BADD-976415C3149B}"/>
                </a:ext>
              </a:extLst>
            </p:cNvPr>
            <p:cNvSpPr/>
            <p:nvPr/>
          </p:nvSpPr>
          <p:spPr>
            <a:xfrm>
              <a:off x="8344194" y="4011292"/>
              <a:ext cx="970547"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“/bin/cat”</a:t>
              </a:r>
            </a:p>
          </p:txBody>
        </p:sp>
        <p:sp>
          <p:nvSpPr>
            <p:cNvPr id="38" name="Rectangle 37">
              <a:extLst>
                <a:ext uri="{FF2B5EF4-FFF2-40B4-BE49-F238E27FC236}">
                  <a16:creationId xmlns:a16="http://schemas.microsoft.com/office/drawing/2014/main" id="{5285F2F3-3924-4326-9625-195270A91B00}"/>
                </a:ext>
              </a:extLst>
            </p:cNvPr>
            <p:cNvSpPr/>
            <p:nvPr/>
          </p:nvSpPr>
          <p:spPr>
            <a:xfrm>
              <a:off x="8344193" y="4297709"/>
              <a:ext cx="970547"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“NULL”</a:t>
              </a:r>
            </a:p>
          </p:txBody>
        </p:sp>
        <p:sp>
          <p:nvSpPr>
            <p:cNvPr id="39" name="Rectangle 38">
              <a:extLst>
                <a:ext uri="{FF2B5EF4-FFF2-40B4-BE49-F238E27FC236}">
                  <a16:creationId xmlns:a16="http://schemas.microsoft.com/office/drawing/2014/main" id="{03FC9B4B-46F2-4978-AE6E-77A87E2115B9}"/>
                </a:ext>
              </a:extLst>
            </p:cNvPr>
            <p:cNvSpPr/>
            <p:nvPr/>
          </p:nvSpPr>
          <p:spPr>
            <a:xfrm>
              <a:off x="8344192" y="4584126"/>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“input.txt”</a:t>
              </a:r>
            </a:p>
          </p:txBody>
        </p:sp>
        <p:sp>
          <p:nvSpPr>
            <p:cNvPr id="40" name="Rectangle 39">
              <a:extLst>
                <a:ext uri="{FF2B5EF4-FFF2-40B4-BE49-F238E27FC236}">
                  <a16:creationId xmlns:a16="http://schemas.microsoft.com/office/drawing/2014/main" id="{5858E848-B24F-40FF-B019-DE0DF1E603DD}"/>
                </a:ext>
              </a:extLst>
            </p:cNvPr>
            <p:cNvSpPr/>
            <p:nvPr/>
          </p:nvSpPr>
          <p:spPr>
            <a:xfrm>
              <a:off x="8344191" y="4870543"/>
              <a:ext cx="970547"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schemeClr>
                  </a:solidFill>
                </a:rPr>
                <a:t>“NULL”</a:t>
              </a:r>
            </a:p>
          </p:txBody>
        </p:sp>
        <p:sp>
          <p:nvSpPr>
            <p:cNvPr id="41" name="Rectangle 40">
              <a:extLst>
                <a:ext uri="{FF2B5EF4-FFF2-40B4-BE49-F238E27FC236}">
                  <a16:creationId xmlns:a16="http://schemas.microsoft.com/office/drawing/2014/main" id="{2CB892D7-A2B0-4CB6-AB87-DD75ACEA753A}"/>
                </a:ext>
              </a:extLst>
            </p:cNvPr>
            <p:cNvSpPr/>
            <p:nvPr/>
          </p:nvSpPr>
          <p:spPr>
            <a:xfrm>
              <a:off x="8344189" y="5152721"/>
              <a:ext cx="970547"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schemeClr>
                  </a:solidFill>
                </a:rPr>
                <a:t>“/bin/grep”</a:t>
              </a:r>
            </a:p>
          </p:txBody>
        </p:sp>
        <p:sp>
          <p:nvSpPr>
            <p:cNvPr id="42" name="Rectangle 41">
              <a:extLst>
                <a:ext uri="{FF2B5EF4-FFF2-40B4-BE49-F238E27FC236}">
                  <a16:creationId xmlns:a16="http://schemas.microsoft.com/office/drawing/2014/main" id="{BB5A4BEF-0037-49CB-ACC8-16463B7BCC58}"/>
                </a:ext>
              </a:extLst>
            </p:cNvPr>
            <p:cNvSpPr/>
            <p:nvPr/>
          </p:nvSpPr>
          <p:spPr>
            <a:xfrm>
              <a:off x="8063457" y="4011292"/>
              <a:ext cx="280736"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0</a:t>
              </a:r>
            </a:p>
          </p:txBody>
        </p:sp>
        <p:sp>
          <p:nvSpPr>
            <p:cNvPr id="43" name="Rectangle 42">
              <a:extLst>
                <a:ext uri="{FF2B5EF4-FFF2-40B4-BE49-F238E27FC236}">
                  <a16:creationId xmlns:a16="http://schemas.microsoft.com/office/drawing/2014/main" id="{B5E1C756-4773-4E3D-877B-0545F97E74E0}"/>
                </a:ext>
              </a:extLst>
            </p:cNvPr>
            <p:cNvSpPr/>
            <p:nvPr/>
          </p:nvSpPr>
          <p:spPr>
            <a:xfrm>
              <a:off x="8063457" y="4297708"/>
              <a:ext cx="280736"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1</a:t>
              </a:r>
            </a:p>
          </p:txBody>
        </p:sp>
        <p:sp>
          <p:nvSpPr>
            <p:cNvPr id="44" name="Rectangle 43">
              <a:extLst>
                <a:ext uri="{FF2B5EF4-FFF2-40B4-BE49-F238E27FC236}">
                  <a16:creationId xmlns:a16="http://schemas.microsoft.com/office/drawing/2014/main" id="{7BEEAFD1-B7E9-4624-A9DB-43193B62E78A}"/>
                </a:ext>
              </a:extLst>
            </p:cNvPr>
            <p:cNvSpPr/>
            <p:nvPr/>
          </p:nvSpPr>
          <p:spPr>
            <a:xfrm>
              <a:off x="8063456" y="458412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45" name="Rectangle 44">
              <a:extLst>
                <a:ext uri="{FF2B5EF4-FFF2-40B4-BE49-F238E27FC236}">
                  <a16:creationId xmlns:a16="http://schemas.microsoft.com/office/drawing/2014/main" id="{11632F30-DB60-4557-864C-2169B9FC4CAC}"/>
                </a:ext>
              </a:extLst>
            </p:cNvPr>
            <p:cNvSpPr/>
            <p:nvPr/>
          </p:nvSpPr>
          <p:spPr>
            <a:xfrm>
              <a:off x="8063453" y="4868424"/>
              <a:ext cx="280736"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3</a:t>
              </a:r>
            </a:p>
          </p:txBody>
        </p:sp>
        <p:sp>
          <p:nvSpPr>
            <p:cNvPr id="46" name="Rectangle 45">
              <a:extLst>
                <a:ext uri="{FF2B5EF4-FFF2-40B4-BE49-F238E27FC236}">
                  <a16:creationId xmlns:a16="http://schemas.microsoft.com/office/drawing/2014/main" id="{039FEFC3-F739-4088-903D-99810FC5B8FC}"/>
                </a:ext>
              </a:extLst>
            </p:cNvPr>
            <p:cNvSpPr/>
            <p:nvPr/>
          </p:nvSpPr>
          <p:spPr>
            <a:xfrm>
              <a:off x="8063453" y="5152722"/>
              <a:ext cx="280736"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4</a:t>
              </a:r>
            </a:p>
          </p:txBody>
        </p:sp>
        <p:sp>
          <p:nvSpPr>
            <p:cNvPr id="47" name="Rectangle 46">
              <a:extLst>
                <a:ext uri="{FF2B5EF4-FFF2-40B4-BE49-F238E27FC236}">
                  <a16:creationId xmlns:a16="http://schemas.microsoft.com/office/drawing/2014/main" id="{89A3C801-A213-43AF-9603-CE70F8096CF4}"/>
                </a:ext>
              </a:extLst>
            </p:cNvPr>
            <p:cNvSpPr/>
            <p:nvPr/>
          </p:nvSpPr>
          <p:spPr>
            <a:xfrm>
              <a:off x="8344189" y="5434899"/>
              <a:ext cx="970547"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“[a-z]”</a:t>
              </a:r>
            </a:p>
          </p:txBody>
        </p:sp>
        <p:sp>
          <p:nvSpPr>
            <p:cNvPr id="48" name="Rectangle 47">
              <a:extLst>
                <a:ext uri="{FF2B5EF4-FFF2-40B4-BE49-F238E27FC236}">
                  <a16:creationId xmlns:a16="http://schemas.microsoft.com/office/drawing/2014/main" id="{A9325839-CC3E-4410-9B8E-A560A8C96EB3}"/>
                </a:ext>
              </a:extLst>
            </p:cNvPr>
            <p:cNvSpPr/>
            <p:nvPr/>
          </p:nvSpPr>
          <p:spPr>
            <a:xfrm>
              <a:off x="8063453" y="5434900"/>
              <a:ext cx="280736"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5</a:t>
              </a:r>
            </a:p>
          </p:txBody>
        </p:sp>
        <p:sp>
          <p:nvSpPr>
            <p:cNvPr id="49" name="Rectangle 48">
              <a:extLst>
                <a:ext uri="{FF2B5EF4-FFF2-40B4-BE49-F238E27FC236}">
                  <a16:creationId xmlns:a16="http://schemas.microsoft.com/office/drawing/2014/main" id="{0B792710-CFA5-47CD-B304-AC2CDBC49504}"/>
                </a:ext>
              </a:extLst>
            </p:cNvPr>
            <p:cNvSpPr/>
            <p:nvPr/>
          </p:nvSpPr>
          <p:spPr>
            <a:xfrm>
              <a:off x="8344189" y="5717077"/>
              <a:ext cx="970547"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“NULL”</a:t>
              </a:r>
            </a:p>
          </p:txBody>
        </p:sp>
        <p:sp>
          <p:nvSpPr>
            <p:cNvPr id="50" name="Rectangle 49">
              <a:extLst>
                <a:ext uri="{FF2B5EF4-FFF2-40B4-BE49-F238E27FC236}">
                  <a16:creationId xmlns:a16="http://schemas.microsoft.com/office/drawing/2014/main" id="{57421402-A400-493C-88BC-3140A2F498A7}"/>
                </a:ext>
              </a:extLst>
            </p:cNvPr>
            <p:cNvSpPr/>
            <p:nvPr/>
          </p:nvSpPr>
          <p:spPr>
            <a:xfrm>
              <a:off x="8063453" y="5717078"/>
              <a:ext cx="280736" cy="28641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schemeClr>
                  </a:solidFill>
                </a:rPr>
                <a:t>6</a:t>
              </a:r>
            </a:p>
          </p:txBody>
        </p:sp>
        <p:sp>
          <p:nvSpPr>
            <p:cNvPr id="51" name="Rectangle 50">
              <a:extLst>
                <a:ext uri="{FF2B5EF4-FFF2-40B4-BE49-F238E27FC236}">
                  <a16:creationId xmlns:a16="http://schemas.microsoft.com/office/drawing/2014/main" id="{C698E848-875C-4810-85B3-96E3862CEB55}"/>
                </a:ext>
              </a:extLst>
            </p:cNvPr>
            <p:cNvSpPr/>
            <p:nvPr/>
          </p:nvSpPr>
          <p:spPr>
            <a:xfrm>
              <a:off x="8344189" y="5999254"/>
              <a:ext cx="970547"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“output.txt”</a:t>
              </a:r>
            </a:p>
          </p:txBody>
        </p:sp>
        <p:sp>
          <p:nvSpPr>
            <p:cNvPr id="52" name="Rectangle 51">
              <a:extLst>
                <a:ext uri="{FF2B5EF4-FFF2-40B4-BE49-F238E27FC236}">
                  <a16:creationId xmlns:a16="http://schemas.microsoft.com/office/drawing/2014/main" id="{689DCA6D-1741-4BD6-9C88-C0E47BF98A68}"/>
                </a:ext>
              </a:extLst>
            </p:cNvPr>
            <p:cNvSpPr/>
            <p:nvPr/>
          </p:nvSpPr>
          <p:spPr>
            <a:xfrm>
              <a:off x="8063453" y="5999255"/>
              <a:ext cx="280736" cy="286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7</a:t>
              </a:r>
            </a:p>
          </p:txBody>
        </p:sp>
        <p:sp>
          <p:nvSpPr>
            <p:cNvPr id="53" name="TextBox 52">
              <a:extLst>
                <a:ext uri="{FF2B5EF4-FFF2-40B4-BE49-F238E27FC236}">
                  <a16:creationId xmlns:a16="http://schemas.microsoft.com/office/drawing/2014/main" id="{2EECDDBB-5A77-4991-AEEC-1150053D4DA4}"/>
                </a:ext>
              </a:extLst>
            </p:cNvPr>
            <p:cNvSpPr txBox="1"/>
            <p:nvPr/>
          </p:nvSpPr>
          <p:spPr>
            <a:xfrm>
              <a:off x="8063453" y="3738529"/>
              <a:ext cx="1251282" cy="276999"/>
            </a:xfrm>
            <a:prstGeom prst="rect">
              <a:avLst/>
            </a:prstGeom>
            <a:noFill/>
          </p:spPr>
          <p:txBody>
            <a:bodyPr wrap="square" rtlCol="0" anchor="ctr">
              <a:spAutoFit/>
            </a:bodyPr>
            <a:lstStyle/>
            <a:p>
              <a:pPr algn="ctr"/>
              <a:r>
                <a:rPr lang="en-US" sz="1200" dirty="0"/>
                <a:t>*</a:t>
              </a:r>
              <a:r>
                <a:rPr lang="en-US" sz="1200" dirty="0" err="1"/>
                <a:t>argv</a:t>
              </a:r>
              <a:r>
                <a:rPr lang="en-US" sz="1200" dirty="0"/>
                <a:t>[]</a:t>
              </a:r>
            </a:p>
          </p:txBody>
        </p:sp>
      </p:grpSp>
      <p:grpSp>
        <p:nvGrpSpPr>
          <p:cNvPr id="80" name="Group 79">
            <a:extLst>
              <a:ext uri="{FF2B5EF4-FFF2-40B4-BE49-F238E27FC236}">
                <a16:creationId xmlns:a16="http://schemas.microsoft.com/office/drawing/2014/main" id="{4E9CB369-CC7D-4247-A51B-B7CE1D7376E5}"/>
              </a:ext>
            </a:extLst>
          </p:cNvPr>
          <p:cNvGrpSpPr/>
          <p:nvPr/>
        </p:nvGrpSpPr>
        <p:grpSpPr>
          <a:xfrm>
            <a:off x="591651" y="3714162"/>
            <a:ext cx="1251283" cy="568595"/>
            <a:chOff x="-441182" y="4327560"/>
            <a:chExt cx="1251283" cy="568595"/>
          </a:xfrm>
        </p:grpSpPr>
        <p:sp>
          <p:nvSpPr>
            <p:cNvPr id="59" name="Rectangle 58">
              <a:extLst>
                <a:ext uri="{FF2B5EF4-FFF2-40B4-BE49-F238E27FC236}">
                  <a16:creationId xmlns:a16="http://schemas.microsoft.com/office/drawing/2014/main" id="{8E29B9D6-F8BF-4D4C-8B58-32A4D80E5FC3}"/>
                </a:ext>
              </a:extLst>
            </p:cNvPr>
            <p:cNvSpPr/>
            <p:nvPr/>
          </p:nvSpPr>
          <p:spPr>
            <a:xfrm>
              <a:off x="-160446" y="4327560"/>
              <a:ext cx="970547" cy="28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60" name="Rectangle 59">
              <a:extLst>
                <a:ext uri="{FF2B5EF4-FFF2-40B4-BE49-F238E27FC236}">
                  <a16:creationId xmlns:a16="http://schemas.microsoft.com/office/drawing/2014/main" id="{0A7F4929-E36D-43D8-83C5-E4F0E7DE7213}"/>
                </a:ext>
              </a:extLst>
            </p:cNvPr>
            <p:cNvSpPr/>
            <p:nvPr/>
          </p:nvSpPr>
          <p:spPr>
            <a:xfrm>
              <a:off x="-441182" y="4327561"/>
              <a:ext cx="280736" cy="28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0</a:t>
              </a:r>
            </a:p>
          </p:txBody>
        </p:sp>
        <p:sp>
          <p:nvSpPr>
            <p:cNvPr id="61" name="Rectangle 60">
              <a:extLst>
                <a:ext uri="{FF2B5EF4-FFF2-40B4-BE49-F238E27FC236}">
                  <a16:creationId xmlns:a16="http://schemas.microsoft.com/office/drawing/2014/main" id="{9530CAC2-FFC2-4CCC-A283-D166F1B81CB6}"/>
                </a:ext>
              </a:extLst>
            </p:cNvPr>
            <p:cNvSpPr/>
            <p:nvPr/>
          </p:nvSpPr>
          <p:spPr>
            <a:xfrm>
              <a:off x="-160446" y="4609737"/>
              <a:ext cx="970547" cy="28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-1</a:t>
              </a:r>
            </a:p>
          </p:txBody>
        </p:sp>
        <p:sp>
          <p:nvSpPr>
            <p:cNvPr id="62" name="Rectangle 61">
              <a:extLst>
                <a:ext uri="{FF2B5EF4-FFF2-40B4-BE49-F238E27FC236}">
                  <a16:creationId xmlns:a16="http://schemas.microsoft.com/office/drawing/2014/main" id="{07A5D2F9-2771-4DD1-B769-046344F2AEBB}"/>
                </a:ext>
              </a:extLst>
            </p:cNvPr>
            <p:cNvSpPr/>
            <p:nvPr/>
          </p:nvSpPr>
          <p:spPr>
            <a:xfrm>
              <a:off x="-441182" y="4609738"/>
              <a:ext cx="280736" cy="2864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grpSp>
      <p:sp>
        <p:nvSpPr>
          <p:cNvPr id="63" name="TextBox 62">
            <a:extLst>
              <a:ext uri="{FF2B5EF4-FFF2-40B4-BE49-F238E27FC236}">
                <a16:creationId xmlns:a16="http://schemas.microsoft.com/office/drawing/2014/main" id="{78AF6F61-588D-40A5-BFC6-D8EF1F726BC4}"/>
              </a:ext>
            </a:extLst>
          </p:cNvPr>
          <p:cNvSpPr txBox="1"/>
          <p:nvPr/>
        </p:nvSpPr>
        <p:spPr>
          <a:xfrm>
            <a:off x="590134" y="3431983"/>
            <a:ext cx="1251282" cy="276999"/>
          </a:xfrm>
          <a:prstGeom prst="rect">
            <a:avLst/>
          </a:prstGeom>
          <a:noFill/>
        </p:spPr>
        <p:txBody>
          <a:bodyPr wrap="square" rtlCol="0" anchor="ctr">
            <a:spAutoFit/>
          </a:bodyPr>
          <a:lstStyle/>
          <a:p>
            <a:pPr algn="ctr"/>
            <a:r>
              <a:rPr lang="en-US" sz="1200" dirty="0" err="1"/>
              <a:t>stdin_redir</a:t>
            </a:r>
            <a:r>
              <a:rPr lang="en-US" sz="1200" dirty="0"/>
              <a:t>[]</a:t>
            </a:r>
          </a:p>
        </p:txBody>
      </p:sp>
      <p:grpSp>
        <p:nvGrpSpPr>
          <p:cNvPr id="81" name="Group 80">
            <a:extLst>
              <a:ext uri="{FF2B5EF4-FFF2-40B4-BE49-F238E27FC236}">
                <a16:creationId xmlns:a16="http://schemas.microsoft.com/office/drawing/2014/main" id="{C959EF5C-4E94-4DD0-BD4A-BFC8B058C5D4}"/>
              </a:ext>
            </a:extLst>
          </p:cNvPr>
          <p:cNvGrpSpPr/>
          <p:nvPr/>
        </p:nvGrpSpPr>
        <p:grpSpPr>
          <a:xfrm>
            <a:off x="590892" y="5417826"/>
            <a:ext cx="1251283" cy="568595"/>
            <a:chOff x="-447904" y="5171877"/>
            <a:chExt cx="1251283" cy="568595"/>
          </a:xfrm>
        </p:grpSpPr>
        <p:sp>
          <p:nvSpPr>
            <p:cNvPr id="64" name="Rectangle 63">
              <a:extLst>
                <a:ext uri="{FF2B5EF4-FFF2-40B4-BE49-F238E27FC236}">
                  <a16:creationId xmlns:a16="http://schemas.microsoft.com/office/drawing/2014/main" id="{9A9E9B5C-13B0-4217-A0BE-EFC9F32BA680}"/>
                </a:ext>
              </a:extLst>
            </p:cNvPr>
            <p:cNvSpPr/>
            <p:nvPr/>
          </p:nvSpPr>
          <p:spPr>
            <a:xfrm>
              <a:off x="-167168" y="5171877"/>
              <a:ext cx="970547" cy="2864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-1</a:t>
              </a:r>
            </a:p>
          </p:txBody>
        </p:sp>
        <p:sp>
          <p:nvSpPr>
            <p:cNvPr id="65" name="Rectangle 64">
              <a:extLst>
                <a:ext uri="{FF2B5EF4-FFF2-40B4-BE49-F238E27FC236}">
                  <a16:creationId xmlns:a16="http://schemas.microsoft.com/office/drawing/2014/main" id="{C260C8CC-A1D5-4C28-AE00-8D9C949F2C7D}"/>
                </a:ext>
              </a:extLst>
            </p:cNvPr>
            <p:cNvSpPr/>
            <p:nvPr/>
          </p:nvSpPr>
          <p:spPr>
            <a:xfrm>
              <a:off x="-447904" y="5171878"/>
              <a:ext cx="280736" cy="2864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0</a:t>
              </a:r>
            </a:p>
          </p:txBody>
        </p:sp>
        <p:sp>
          <p:nvSpPr>
            <p:cNvPr id="66" name="Rectangle 65">
              <a:extLst>
                <a:ext uri="{FF2B5EF4-FFF2-40B4-BE49-F238E27FC236}">
                  <a16:creationId xmlns:a16="http://schemas.microsoft.com/office/drawing/2014/main" id="{D286C0D1-A000-4D28-AB2F-31EC5E6CF29F}"/>
                </a:ext>
              </a:extLst>
            </p:cNvPr>
            <p:cNvSpPr/>
            <p:nvPr/>
          </p:nvSpPr>
          <p:spPr>
            <a:xfrm>
              <a:off x="-167168" y="5454054"/>
              <a:ext cx="970547" cy="2864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7</a:t>
              </a:r>
            </a:p>
          </p:txBody>
        </p:sp>
        <p:sp>
          <p:nvSpPr>
            <p:cNvPr id="67" name="Rectangle 66">
              <a:extLst>
                <a:ext uri="{FF2B5EF4-FFF2-40B4-BE49-F238E27FC236}">
                  <a16:creationId xmlns:a16="http://schemas.microsoft.com/office/drawing/2014/main" id="{15BF0B07-A43F-405C-91BD-2F1DDADD0595}"/>
                </a:ext>
              </a:extLst>
            </p:cNvPr>
            <p:cNvSpPr/>
            <p:nvPr/>
          </p:nvSpPr>
          <p:spPr>
            <a:xfrm>
              <a:off x="-447904" y="5454055"/>
              <a:ext cx="280736" cy="2864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1</a:t>
              </a:r>
            </a:p>
          </p:txBody>
        </p:sp>
      </p:grpSp>
      <p:sp>
        <p:nvSpPr>
          <p:cNvPr id="68" name="TextBox 67">
            <a:extLst>
              <a:ext uri="{FF2B5EF4-FFF2-40B4-BE49-F238E27FC236}">
                <a16:creationId xmlns:a16="http://schemas.microsoft.com/office/drawing/2014/main" id="{F55B0F5A-A3B5-40C0-AA7D-932E55503F84}"/>
              </a:ext>
            </a:extLst>
          </p:cNvPr>
          <p:cNvSpPr txBox="1"/>
          <p:nvPr/>
        </p:nvSpPr>
        <p:spPr>
          <a:xfrm>
            <a:off x="590134" y="5151691"/>
            <a:ext cx="1251282" cy="276999"/>
          </a:xfrm>
          <a:prstGeom prst="rect">
            <a:avLst/>
          </a:prstGeom>
          <a:noFill/>
        </p:spPr>
        <p:txBody>
          <a:bodyPr wrap="square" rtlCol="0" anchor="ctr">
            <a:spAutoFit/>
          </a:bodyPr>
          <a:lstStyle/>
          <a:p>
            <a:pPr algn="ctr"/>
            <a:r>
              <a:rPr lang="en-US" sz="1200" dirty="0" err="1"/>
              <a:t>stdout_redir</a:t>
            </a:r>
            <a:r>
              <a:rPr lang="en-US" sz="1200" dirty="0"/>
              <a:t>[]</a:t>
            </a:r>
          </a:p>
        </p:txBody>
      </p:sp>
      <p:cxnSp>
        <p:nvCxnSpPr>
          <p:cNvPr id="72" name="Straight Arrow Connector 71">
            <a:extLst>
              <a:ext uri="{FF2B5EF4-FFF2-40B4-BE49-F238E27FC236}">
                <a16:creationId xmlns:a16="http://schemas.microsoft.com/office/drawing/2014/main" id="{C70203EC-31D7-4B55-9AFA-8327E4883D03}"/>
              </a:ext>
            </a:extLst>
          </p:cNvPr>
          <p:cNvCxnSpPr>
            <a:stCxn id="59" idx="3"/>
            <a:endCxn id="44" idx="1"/>
          </p:cNvCxnSpPr>
          <p:nvPr/>
        </p:nvCxnSpPr>
        <p:spPr>
          <a:xfrm>
            <a:off x="1842934" y="3857371"/>
            <a:ext cx="438084" cy="572833"/>
          </a:xfrm>
          <a:prstGeom prst="straightConnector1">
            <a:avLst/>
          </a:prstGeom>
          <a:ln w="50800">
            <a:tailEnd type="triangle"/>
          </a:ln>
        </p:spPr>
        <p:style>
          <a:lnRef idx="2">
            <a:schemeClr val="accent4"/>
          </a:lnRef>
          <a:fillRef idx="0">
            <a:schemeClr val="accent4"/>
          </a:fillRef>
          <a:effectRef idx="1">
            <a:schemeClr val="accent4"/>
          </a:effectRef>
          <a:fontRef idx="minor">
            <a:schemeClr val="tx1"/>
          </a:fontRef>
        </p:style>
      </p:cxnSp>
      <p:cxnSp>
        <p:nvCxnSpPr>
          <p:cNvPr id="73" name="Straight Arrow Connector 72">
            <a:extLst>
              <a:ext uri="{FF2B5EF4-FFF2-40B4-BE49-F238E27FC236}">
                <a16:creationId xmlns:a16="http://schemas.microsoft.com/office/drawing/2014/main" id="{A8BBABA0-3E65-4F4F-8930-2BFAF0583533}"/>
              </a:ext>
            </a:extLst>
          </p:cNvPr>
          <p:cNvCxnSpPr>
            <a:cxnSpLocks/>
            <a:stCxn id="66" idx="3"/>
            <a:endCxn id="52" idx="1"/>
          </p:cNvCxnSpPr>
          <p:nvPr/>
        </p:nvCxnSpPr>
        <p:spPr>
          <a:xfrm>
            <a:off x="1842175" y="5843212"/>
            <a:ext cx="438840" cy="2122"/>
          </a:xfrm>
          <a:prstGeom prst="straightConnector1">
            <a:avLst/>
          </a:prstGeom>
          <a:ln w="508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7496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With input/output redirection, you should be able to pass tests 34 and 35</a:t>
            </a:r>
          </a:p>
          <a:p>
            <a:r>
              <a:rPr lang="en-US" dirty="0"/>
              <a:t>Type “</a:t>
            </a:r>
            <a:r>
              <a:rPr lang="en-US" dirty="0">
                <a:solidFill>
                  <a:schemeClr val="tx1"/>
                </a:solidFill>
                <a:latin typeface="Lucida Console" panose="020B0609040504020204" pitchFamily="49" charset="0"/>
              </a:rPr>
              <a:t>make test34</a:t>
            </a:r>
            <a:r>
              <a:rPr lang="en-US" dirty="0">
                <a:solidFill>
                  <a:schemeClr val="tx1"/>
                </a:solidFill>
              </a:rPr>
              <a:t>” and </a:t>
            </a:r>
            <a:r>
              <a:rPr lang="en-US" dirty="0"/>
              <a:t>“</a:t>
            </a:r>
            <a:r>
              <a:rPr lang="en-US" dirty="0">
                <a:solidFill>
                  <a:schemeClr val="tx1"/>
                </a:solidFill>
                <a:latin typeface="Lucida Console" panose="020B0609040504020204" pitchFamily="49" charset="0"/>
              </a:rPr>
              <a:t>make test35</a:t>
            </a:r>
            <a:r>
              <a:rPr lang="en-US" dirty="0">
                <a:solidFill>
                  <a:schemeClr val="tx1"/>
                </a:solidFill>
              </a:rPr>
              <a:t>” </a:t>
            </a:r>
            <a:r>
              <a:rPr lang="en-US" dirty="0">
                <a:solidFill>
                  <a:prstClr val="white"/>
                </a:solidFill>
              </a:rPr>
              <a:t>to run the tests</a:t>
            </a:r>
            <a:endParaRPr lang="en-US" dirty="0">
              <a:solidFill>
                <a:schemeClr val="tx1"/>
              </a:solidFill>
              <a:latin typeface="Lucida Console" panose="020B0609040504020204" pitchFamily="49" charset="0"/>
            </a:endParaRP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Test what you have!</a:t>
            </a:r>
          </a:p>
        </p:txBody>
      </p:sp>
      <p:pic>
        <p:nvPicPr>
          <p:cNvPr id="4" name="Picture 3">
            <a:extLst>
              <a:ext uri="{FF2B5EF4-FFF2-40B4-BE49-F238E27FC236}">
                <a16:creationId xmlns:a16="http://schemas.microsoft.com/office/drawing/2014/main" id="{E774E44E-674A-4112-8EFA-5813192FB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52867"/>
            <a:ext cx="3024474" cy="4505133"/>
          </a:xfrm>
          <a:prstGeom prst="rect">
            <a:avLst/>
          </a:prstGeom>
        </p:spPr>
      </p:pic>
      <p:pic>
        <p:nvPicPr>
          <p:cNvPr id="8" name="Picture 7">
            <a:extLst>
              <a:ext uri="{FF2B5EF4-FFF2-40B4-BE49-F238E27FC236}">
                <a16:creationId xmlns:a16="http://schemas.microsoft.com/office/drawing/2014/main" id="{5BE72B4C-EDDA-49B6-991A-02FB23AD7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808" y="2352867"/>
            <a:ext cx="4115374" cy="2695951"/>
          </a:xfrm>
          <a:prstGeom prst="rect">
            <a:avLst/>
          </a:prstGeom>
        </p:spPr>
      </p:pic>
    </p:spTree>
    <p:extLst>
      <p:ext uri="{BB962C8B-B14F-4D97-AF65-F5344CB8AC3E}">
        <p14:creationId xmlns:p14="http://schemas.microsoft.com/office/powerpoint/2010/main" val="865701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This will most likely be the trickiest part of the lab for you (it was for me!)</a:t>
            </a:r>
          </a:p>
          <a:p>
            <a:r>
              <a:rPr lang="en-US" dirty="0"/>
              <a:t>I recommend reading up on how pipes work before you do this part</a:t>
            </a:r>
          </a:p>
          <a:p>
            <a:pPr lvl="1"/>
            <a:r>
              <a:rPr lang="en-US" dirty="0">
                <a:hlinkClick r:id="rId2"/>
              </a:rPr>
              <a:t>https://www.geeksforgeeks.org/pipe-system-call/</a:t>
            </a:r>
            <a:endParaRPr lang="en-US" dirty="0"/>
          </a:p>
          <a:p>
            <a:pPr lvl="1"/>
            <a:r>
              <a:rPr lang="en-US" dirty="0">
                <a:hlinkClick r:id="rId3"/>
              </a:rPr>
              <a:t>https://www.geeksforgeeks.org/c-program-demonstrate-fork-and-pipe/</a:t>
            </a:r>
            <a:endParaRPr lang="en-US" dirty="0"/>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6: Pipe output to input</a:t>
            </a:r>
          </a:p>
        </p:txBody>
      </p:sp>
      <p:sp>
        <p:nvSpPr>
          <p:cNvPr id="2" name="TextBox 1">
            <a:extLst>
              <a:ext uri="{FF2B5EF4-FFF2-40B4-BE49-F238E27FC236}">
                <a16:creationId xmlns:a16="http://schemas.microsoft.com/office/drawing/2014/main" id="{680BB8A9-AF5E-4237-9E7F-E770007A2196}"/>
              </a:ext>
            </a:extLst>
          </p:cNvPr>
          <p:cNvSpPr txBox="1"/>
          <p:nvPr/>
        </p:nvSpPr>
        <p:spPr>
          <a:xfrm>
            <a:off x="3493476" y="3086689"/>
            <a:ext cx="2863516" cy="369332"/>
          </a:xfrm>
          <a:prstGeom prst="rect">
            <a:avLst/>
          </a:prstGeom>
          <a:noFill/>
        </p:spPr>
        <p:txBody>
          <a:bodyPr wrap="square" rtlCol="0" anchor="ctr">
            <a:spAutoFit/>
          </a:bodyPr>
          <a:lstStyle/>
          <a:p>
            <a:pPr algn="ctr"/>
            <a:r>
              <a:rPr lang="en-US" dirty="0" err="1"/>
              <a:t>tsh</a:t>
            </a:r>
            <a:r>
              <a:rPr lang="en-US" dirty="0"/>
              <a:t>&gt; cmd0 | cmd1 | cmd2</a:t>
            </a:r>
          </a:p>
        </p:txBody>
      </p:sp>
      <p:sp>
        <p:nvSpPr>
          <p:cNvPr id="22" name="TextBox 21">
            <a:extLst>
              <a:ext uri="{FF2B5EF4-FFF2-40B4-BE49-F238E27FC236}">
                <a16:creationId xmlns:a16="http://schemas.microsoft.com/office/drawing/2014/main" id="{B39EA6F0-59C7-4BD7-8FE7-5C7FC5376C43}"/>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24" name="Rectangle 23">
            <a:extLst>
              <a:ext uri="{FF2B5EF4-FFF2-40B4-BE49-F238E27FC236}">
                <a16:creationId xmlns:a16="http://schemas.microsoft.com/office/drawing/2014/main" id="{49DFE46B-2CD9-4793-BC10-D1FE4D18CFD1}"/>
              </a:ext>
            </a:extLst>
          </p:cNvPr>
          <p:cNvSpPr/>
          <p:nvPr/>
        </p:nvSpPr>
        <p:spPr>
          <a:xfrm>
            <a:off x="214948" y="3827634"/>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25" name="Rectangle 24">
            <a:extLst>
              <a:ext uri="{FF2B5EF4-FFF2-40B4-BE49-F238E27FC236}">
                <a16:creationId xmlns:a16="http://schemas.microsoft.com/office/drawing/2014/main" id="{A2AAD6F6-E8B6-46CE-971F-5DA63DF157DD}"/>
              </a:ext>
            </a:extLst>
          </p:cNvPr>
          <p:cNvSpPr/>
          <p:nvPr/>
        </p:nvSpPr>
        <p:spPr>
          <a:xfrm>
            <a:off x="2919561" y="3816080"/>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p:txBody>
      </p:sp>
      <p:sp>
        <p:nvSpPr>
          <p:cNvPr id="27" name="Rectangle 26">
            <a:extLst>
              <a:ext uri="{FF2B5EF4-FFF2-40B4-BE49-F238E27FC236}">
                <a16:creationId xmlns:a16="http://schemas.microsoft.com/office/drawing/2014/main" id="{67795EFC-78AE-4F50-B42A-C424AE641F1D}"/>
              </a:ext>
            </a:extLst>
          </p:cNvPr>
          <p:cNvSpPr/>
          <p:nvPr/>
        </p:nvSpPr>
        <p:spPr>
          <a:xfrm>
            <a:off x="5701287" y="3814970"/>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1234</a:t>
            </a:r>
          </a:p>
        </p:txBody>
      </p:sp>
      <p:sp>
        <p:nvSpPr>
          <p:cNvPr id="21" name="TextBox 20">
            <a:extLst>
              <a:ext uri="{FF2B5EF4-FFF2-40B4-BE49-F238E27FC236}">
                <a16:creationId xmlns:a16="http://schemas.microsoft.com/office/drawing/2014/main" id="{5AD53536-EC88-412B-A07F-3EBBFBD6F95B}"/>
              </a:ext>
            </a:extLst>
          </p:cNvPr>
          <p:cNvSpPr txBox="1"/>
          <p:nvPr/>
        </p:nvSpPr>
        <p:spPr>
          <a:xfrm>
            <a:off x="8933633" y="3790495"/>
            <a:ext cx="1686227" cy="923330"/>
          </a:xfrm>
          <a:prstGeom prst="rect">
            <a:avLst/>
          </a:prstGeom>
          <a:noFill/>
        </p:spPr>
        <p:txBody>
          <a:bodyPr wrap="square" rtlCol="0">
            <a:spAutoFit/>
          </a:bodyPr>
          <a:lstStyle/>
          <a:p>
            <a:r>
              <a:rPr lang="en-US" dirty="0">
                <a:solidFill>
                  <a:schemeClr val="accent3"/>
                </a:solidFill>
              </a:rPr>
              <a:t>Running</a:t>
            </a:r>
          </a:p>
          <a:p>
            <a:r>
              <a:rPr lang="en-US" dirty="0">
                <a:solidFill>
                  <a:schemeClr val="accent4"/>
                </a:solidFill>
              </a:rPr>
              <a:t>Waiting</a:t>
            </a:r>
          </a:p>
          <a:p>
            <a:r>
              <a:rPr lang="en-US" dirty="0">
                <a:solidFill>
                  <a:schemeClr val="accent5"/>
                </a:solidFill>
              </a:rPr>
              <a:t>Finished</a:t>
            </a:r>
          </a:p>
        </p:txBody>
      </p:sp>
      <p:sp>
        <p:nvSpPr>
          <p:cNvPr id="35" name="Rectangle 34">
            <a:extLst>
              <a:ext uri="{FF2B5EF4-FFF2-40B4-BE49-F238E27FC236}">
                <a16:creationId xmlns:a16="http://schemas.microsoft.com/office/drawing/2014/main" id="{E9107E33-B747-476D-B535-4DEFA4B319F1}"/>
              </a:ext>
            </a:extLst>
          </p:cNvPr>
          <p:cNvSpPr/>
          <p:nvPr/>
        </p:nvSpPr>
        <p:spPr>
          <a:xfrm>
            <a:off x="7460325" y="3814969"/>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
        <p:nvSpPr>
          <p:cNvPr id="8" name="TextBox 7">
            <a:extLst>
              <a:ext uri="{FF2B5EF4-FFF2-40B4-BE49-F238E27FC236}">
                <a16:creationId xmlns:a16="http://schemas.microsoft.com/office/drawing/2014/main" id="{13CF605F-8E57-4032-B3A2-FC95F1CD2E73}"/>
              </a:ext>
            </a:extLst>
          </p:cNvPr>
          <p:cNvSpPr txBox="1"/>
          <p:nvPr/>
        </p:nvSpPr>
        <p:spPr>
          <a:xfrm>
            <a:off x="3178319" y="5218224"/>
            <a:ext cx="3594698" cy="738664"/>
          </a:xfrm>
          <a:prstGeom prst="rect">
            <a:avLst/>
          </a:prstGeom>
          <a:noFill/>
        </p:spPr>
        <p:txBody>
          <a:bodyPr wrap="square" rtlCol="0">
            <a:spAutoFit/>
          </a:bodyPr>
          <a:lstStyle/>
          <a:p>
            <a:r>
              <a:rPr lang="en-US" sz="1400" dirty="0"/>
              <a:t>So far, all the commands in a pipeline run independent of one another while the shell waits for the last one to finish</a:t>
            </a:r>
          </a:p>
        </p:txBody>
      </p:sp>
      <p:grpSp>
        <p:nvGrpSpPr>
          <p:cNvPr id="13" name="Group 12">
            <a:extLst>
              <a:ext uri="{FF2B5EF4-FFF2-40B4-BE49-F238E27FC236}">
                <a16:creationId xmlns:a16="http://schemas.microsoft.com/office/drawing/2014/main" id="{18E2A298-1878-4267-A1FF-0F75EB54B96C}"/>
              </a:ext>
            </a:extLst>
          </p:cNvPr>
          <p:cNvGrpSpPr/>
          <p:nvPr/>
        </p:nvGrpSpPr>
        <p:grpSpPr>
          <a:xfrm>
            <a:off x="1748060" y="4128191"/>
            <a:ext cx="1140236" cy="320399"/>
            <a:chOff x="4424823" y="2513003"/>
            <a:chExt cx="2083825" cy="585541"/>
          </a:xfrm>
        </p:grpSpPr>
        <p:pic>
          <p:nvPicPr>
            <p:cNvPr id="11" name="Picture 10">
              <a:extLst>
                <a:ext uri="{FF2B5EF4-FFF2-40B4-BE49-F238E27FC236}">
                  <a16:creationId xmlns:a16="http://schemas.microsoft.com/office/drawing/2014/main" id="{5F755F77-D858-4944-91A7-1B05410892CB}"/>
                </a:ext>
              </a:extLst>
            </p:cNvPr>
            <p:cNvPicPr>
              <a:picLocks noChangeAspect="1"/>
            </p:cNvPicPr>
            <p:nvPr/>
          </p:nvPicPr>
          <p:blipFill rotWithShape="1">
            <a:blip r:embed="rId4">
              <a:extLst>
                <a:ext uri="{28A0092B-C50C-407E-A947-70E740481C1C}">
                  <a14:useLocalDpi xmlns:a14="http://schemas.microsoft.com/office/drawing/2010/main" val="0"/>
                </a:ext>
              </a:extLst>
            </a:blip>
            <a:srcRect b="6481"/>
            <a:stretch/>
          </p:blipFill>
          <p:spPr>
            <a:xfrm rot="5400000">
              <a:off x="5696950" y="2286845"/>
              <a:ext cx="581484" cy="1041913"/>
            </a:xfrm>
            <a:prstGeom prst="rect">
              <a:avLst/>
            </a:prstGeom>
          </p:spPr>
        </p:pic>
        <p:pic>
          <p:nvPicPr>
            <p:cNvPr id="31" name="Picture 30">
              <a:extLst>
                <a:ext uri="{FF2B5EF4-FFF2-40B4-BE49-F238E27FC236}">
                  <a16:creationId xmlns:a16="http://schemas.microsoft.com/office/drawing/2014/main" id="{68B980D6-39D8-45F0-AB82-FB75FD8C773C}"/>
                </a:ext>
              </a:extLst>
            </p:cNvPr>
            <p:cNvPicPr>
              <a:picLocks noChangeAspect="1"/>
            </p:cNvPicPr>
            <p:nvPr/>
          </p:nvPicPr>
          <p:blipFill rotWithShape="1">
            <a:blip r:embed="rId4">
              <a:extLst>
                <a:ext uri="{28A0092B-C50C-407E-A947-70E740481C1C}">
                  <a14:useLocalDpi xmlns:a14="http://schemas.microsoft.com/office/drawing/2010/main" val="0"/>
                </a:ext>
              </a:extLst>
            </a:blip>
            <a:srcRect b="6481"/>
            <a:stretch/>
          </p:blipFill>
          <p:spPr>
            <a:xfrm rot="5400000" flipV="1">
              <a:off x="4655037" y="2282789"/>
              <a:ext cx="581484" cy="1041912"/>
            </a:xfrm>
            <a:prstGeom prst="rect">
              <a:avLst/>
            </a:prstGeom>
          </p:spPr>
        </p:pic>
      </p:grpSp>
      <p:grpSp>
        <p:nvGrpSpPr>
          <p:cNvPr id="32" name="Group 31">
            <a:extLst>
              <a:ext uri="{FF2B5EF4-FFF2-40B4-BE49-F238E27FC236}">
                <a16:creationId xmlns:a16="http://schemas.microsoft.com/office/drawing/2014/main" id="{C89226FF-43A7-4097-913A-B811B6862DA0}"/>
              </a:ext>
            </a:extLst>
          </p:cNvPr>
          <p:cNvGrpSpPr/>
          <p:nvPr/>
        </p:nvGrpSpPr>
        <p:grpSpPr>
          <a:xfrm>
            <a:off x="4482255" y="4111289"/>
            <a:ext cx="1140237" cy="323981"/>
            <a:chOff x="4424822" y="2502405"/>
            <a:chExt cx="2083827" cy="592088"/>
          </a:xfrm>
        </p:grpSpPr>
        <p:pic>
          <p:nvPicPr>
            <p:cNvPr id="33" name="Picture 32">
              <a:extLst>
                <a:ext uri="{FF2B5EF4-FFF2-40B4-BE49-F238E27FC236}">
                  <a16:creationId xmlns:a16="http://schemas.microsoft.com/office/drawing/2014/main" id="{B83B12BA-5C11-4280-9452-3F5607AFC0B9}"/>
                </a:ext>
              </a:extLst>
            </p:cNvPr>
            <p:cNvPicPr>
              <a:picLocks noChangeAspect="1"/>
            </p:cNvPicPr>
            <p:nvPr/>
          </p:nvPicPr>
          <p:blipFill rotWithShape="1">
            <a:blip r:embed="rId4">
              <a:extLst>
                <a:ext uri="{28A0092B-C50C-407E-A947-70E740481C1C}">
                  <a14:useLocalDpi xmlns:a14="http://schemas.microsoft.com/office/drawing/2010/main" val="0"/>
                </a:ext>
              </a:extLst>
            </a:blip>
            <a:srcRect b="6481"/>
            <a:stretch/>
          </p:blipFill>
          <p:spPr>
            <a:xfrm rot="5400000">
              <a:off x="5696950" y="2272191"/>
              <a:ext cx="581486" cy="1041913"/>
            </a:xfrm>
            <a:prstGeom prst="rect">
              <a:avLst/>
            </a:prstGeom>
          </p:spPr>
        </p:pic>
        <p:pic>
          <p:nvPicPr>
            <p:cNvPr id="34" name="Picture 33">
              <a:extLst>
                <a:ext uri="{FF2B5EF4-FFF2-40B4-BE49-F238E27FC236}">
                  <a16:creationId xmlns:a16="http://schemas.microsoft.com/office/drawing/2014/main" id="{E353F621-06C8-4652-A567-0AAE984C66AE}"/>
                </a:ext>
              </a:extLst>
            </p:cNvPr>
            <p:cNvPicPr>
              <a:picLocks noChangeAspect="1"/>
            </p:cNvPicPr>
            <p:nvPr/>
          </p:nvPicPr>
          <p:blipFill rotWithShape="1">
            <a:blip r:embed="rId4">
              <a:extLst>
                <a:ext uri="{28A0092B-C50C-407E-A947-70E740481C1C}">
                  <a14:useLocalDpi xmlns:a14="http://schemas.microsoft.com/office/drawing/2010/main" val="0"/>
                </a:ext>
              </a:extLst>
            </a:blip>
            <a:srcRect b="6481"/>
            <a:stretch/>
          </p:blipFill>
          <p:spPr>
            <a:xfrm rot="5400000" flipV="1">
              <a:off x="4655036" y="2282794"/>
              <a:ext cx="581485" cy="1041913"/>
            </a:xfrm>
            <a:prstGeom prst="rect">
              <a:avLst/>
            </a:prstGeom>
          </p:spPr>
        </p:pic>
      </p:grpSp>
      <p:sp>
        <p:nvSpPr>
          <p:cNvPr id="43" name="TextBox 42">
            <a:extLst>
              <a:ext uri="{FF2B5EF4-FFF2-40B4-BE49-F238E27FC236}">
                <a16:creationId xmlns:a16="http://schemas.microsoft.com/office/drawing/2014/main" id="{72C11B4F-DAA5-47FD-8B49-9359044237C3}"/>
              </a:ext>
            </a:extLst>
          </p:cNvPr>
          <p:cNvSpPr txBox="1"/>
          <p:nvPr/>
        </p:nvSpPr>
        <p:spPr>
          <a:xfrm>
            <a:off x="3172690" y="5217725"/>
            <a:ext cx="4329485" cy="738664"/>
          </a:xfrm>
          <a:prstGeom prst="rect">
            <a:avLst/>
          </a:prstGeom>
          <a:noFill/>
        </p:spPr>
        <p:txBody>
          <a:bodyPr wrap="square" rtlCol="0">
            <a:spAutoFit/>
          </a:bodyPr>
          <a:lstStyle/>
          <a:p>
            <a:r>
              <a:rPr lang="en-US" sz="1400" dirty="0"/>
              <a:t>Now we need to send information from one command to the next. We can’t have all of the commands running independently of each anymore</a:t>
            </a:r>
          </a:p>
        </p:txBody>
      </p:sp>
      <p:sp>
        <p:nvSpPr>
          <p:cNvPr id="44" name="Rectangle 43">
            <a:extLst>
              <a:ext uri="{FF2B5EF4-FFF2-40B4-BE49-F238E27FC236}">
                <a16:creationId xmlns:a16="http://schemas.microsoft.com/office/drawing/2014/main" id="{801E747A-247A-47DC-8EED-B878554E3BFF}"/>
              </a:ext>
            </a:extLst>
          </p:cNvPr>
          <p:cNvSpPr/>
          <p:nvPr/>
        </p:nvSpPr>
        <p:spPr>
          <a:xfrm>
            <a:off x="2917998" y="3807210"/>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p:txBody>
      </p:sp>
      <p:sp>
        <p:nvSpPr>
          <p:cNvPr id="45" name="Rectangle 44">
            <a:extLst>
              <a:ext uri="{FF2B5EF4-FFF2-40B4-BE49-F238E27FC236}">
                <a16:creationId xmlns:a16="http://schemas.microsoft.com/office/drawing/2014/main" id="{198925BE-E322-45D1-81A6-95AE0D6689E2}"/>
              </a:ext>
            </a:extLst>
          </p:cNvPr>
          <p:cNvSpPr/>
          <p:nvPr/>
        </p:nvSpPr>
        <p:spPr>
          <a:xfrm>
            <a:off x="5701287" y="3807209"/>
            <a:ext cx="1483895" cy="9224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1234</a:t>
            </a:r>
          </a:p>
        </p:txBody>
      </p:sp>
      <p:sp>
        <p:nvSpPr>
          <p:cNvPr id="46" name="Rectangle 45">
            <a:extLst>
              <a:ext uri="{FF2B5EF4-FFF2-40B4-BE49-F238E27FC236}">
                <a16:creationId xmlns:a16="http://schemas.microsoft.com/office/drawing/2014/main" id="{C1219149-64B1-4FAE-A69C-DF2097E58099}"/>
              </a:ext>
            </a:extLst>
          </p:cNvPr>
          <p:cNvSpPr/>
          <p:nvPr/>
        </p:nvSpPr>
        <p:spPr>
          <a:xfrm>
            <a:off x="212810" y="3827634"/>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cmd0</a:t>
            </a:r>
          </a:p>
          <a:p>
            <a:r>
              <a:rPr lang="en-US" sz="1400" dirty="0" err="1"/>
              <a:t>pid</a:t>
            </a:r>
            <a:r>
              <a:rPr lang="en-US" sz="1400" dirty="0"/>
              <a:t>		1234</a:t>
            </a:r>
          </a:p>
          <a:p>
            <a:r>
              <a:rPr lang="en-US" sz="1400" dirty="0" err="1"/>
              <a:t>pgid</a:t>
            </a:r>
            <a:r>
              <a:rPr lang="en-US" sz="1400" dirty="0"/>
              <a:t>		1234</a:t>
            </a:r>
          </a:p>
        </p:txBody>
      </p:sp>
      <p:sp>
        <p:nvSpPr>
          <p:cNvPr id="47" name="Rectangle 46">
            <a:extLst>
              <a:ext uri="{FF2B5EF4-FFF2-40B4-BE49-F238E27FC236}">
                <a16:creationId xmlns:a16="http://schemas.microsoft.com/office/drawing/2014/main" id="{108932A3-7C5A-4B6A-AA73-D569CD97F437}"/>
              </a:ext>
            </a:extLst>
          </p:cNvPr>
          <p:cNvSpPr/>
          <p:nvPr/>
        </p:nvSpPr>
        <p:spPr>
          <a:xfrm>
            <a:off x="2917998" y="3820385"/>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cmd1</a:t>
            </a:r>
          </a:p>
          <a:p>
            <a:r>
              <a:rPr lang="en-US" sz="1400" dirty="0" err="1"/>
              <a:t>pid</a:t>
            </a:r>
            <a:r>
              <a:rPr lang="en-US" sz="1400" dirty="0"/>
              <a:t>		5678</a:t>
            </a:r>
          </a:p>
          <a:p>
            <a:r>
              <a:rPr lang="en-US" sz="1400" dirty="0" err="1"/>
              <a:t>pgid</a:t>
            </a:r>
            <a:r>
              <a:rPr lang="en-US" sz="1400" dirty="0"/>
              <a:t>		1234</a:t>
            </a:r>
          </a:p>
        </p:txBody>
      </p:sp>
      <p:sp>
        <p:nvSpPr>
          <p:cNvPr id="48" name="Rectangle 47">
            <a:extLst>
              <a:ext uri="{FF2B5EF4-FFF2-40B4-BE49-F238E27FC236}">
                <a16:creationId xmlns:a16="http://schemas.microsoft.com/office/drawing/2014/main" id="{D258318C-2BB0-4AA8-93F0-8B5E8F4E36F9}"/>
              </a:ext>
            </a:extLst>
          </p:cNvPr>
          <p:cNvSpPr/>
          <p:nvPr/>
        </p:nvSpPr>
        <p:spPr>
          <a:xfrm>
            <a:off x="5701286" y="3814969"/>
            <a:ext cx="1483895" cy="922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sng" dirty="0"/>
              <a:t>cmd2</a:t>
            </a:r>
          </a:p>
          <a:p>
            <a:r>
              <a:rPr lang="en-US" sz="1400" dirty="0" err="1"/>
              <a:t>pid</a:t>
            </a:r>
            <a:r>
              <a:rPr lang="en-US" sz="1400" dirty="0"/>
              <a:t>		9012</a:t>
            </a:r>
          </a:p>
          <a:p>
            <a:r>
              <a:rPr lang="en-US" sz="1400" dirty="0" err="1"/>
              <a:t>pgid</a:t>
            </a:r>
            <a:r>
              <a:rPr lang="en-US" sz="1400" dirty="0"/>
              <a:t>		1234</a:t>
            </a:r>
          </a:p>
        </p:txBody>
      </p:sp>
      <p:sp>
        <p:nvSpPr>
          <p:cNvPr id="49" name="Rectangle 48">
            <a:extLst>
              <a:ext uri="{FF2B5EF4-FFF2-40B4-BE49-F238E27FC236}">
                <a16:creationId xmlns:a16="http://schemas.microsoft.com/office/drawing/2014/main" id="{A0BA7009-DC69-40D1-8AE1-D060E3F6332F}"/>
              </a:ext>
            </a:extLst>
          </p:cNvPr>
          <p:cNvSpPr/>
          <p:nvPr/>
        </p:nvSpPr>
        <p:spPr>
          <a:xfrm>
            <a:off x="7460325" y="3813018"/>
            <a:ext cx="1483895" cy="922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u="sng" dirty="0"/>
              <a:t>Shell</a:t>
            </a:r>
          </a:p>
          <a:p>
            <a:r>
              <a:rPr lang="en-US" sz="1400" dirty="0" err="1"/>
              <a:t>pid</a:t>
            </a:r>
            <a:r>
              <a:rPr lang="en-US" sz="1400" dirty="0"/>
              <a:t>		4398</a:t>
            </a:r>
          </a:p>
          <a:p>
            <a:r>
              <a:rPr lang="en-US" sz="1400" dirty="0" err="1"/>
              <a:t>pgid</a:t>
            </a:r>
            <a:r>
              <a:rPr lang="en-US" sz="1400" dirty="0"/>
              <a:t>		2222</a:t>
            </a:r>
          </a:p>
        </p:txBody>
      </p:sp>
    </p:spTree>
    <p:extLst>
      <p:ext uri="{BB962C8B-B14F-4D97-AF65-F5344CB8AC3E}">
        <p14:creationId xmlns:p14="http://schemas.microsoft.com/office/powerpoint/2010/main" val="303463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 presetClass="exit"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150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xit" presetSubtype="0" fill="hold" grpId="0" nodeType="withEffect">
                                  <p:stCondLst>
                                    <p:cond delay="1500"/>
                                  </p:stCondLst>
                                  <p:childTnLst>
                                    <p:animEffect transition="out" filter="fade">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par>
                                <p:cTn id="34" presetID="10" presetClass="entr" presetSubtype="0" fill="hold" grpId="1" nodeType="withEffect">
                                  <p:stCondLst>
                                    <p:cond delay="200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xit" presetSubtype="0" fill="hold" grpId="1" nodeType="withEffect">
                                  <p:stCondLst>
                                    <p:cond delay="2000"/>
                                  </p:stCondLst>
                                  <p:childTnLst>
                                    <p:animEffect transition="out" filter="fade">
                                      <p:cBhvr>
                                        <p:cTn id="38" dur="500"/>
                                        <p:tgtEl>
                                          <p:spTgt spid="44"/>
                                        </p:tgtEl>
                                      </p:cBhvr>
                                    </p:animEffect>
                                    <p:set>
                                      <p:cBhvr>
                                        <p:cTn id="39" dur="1" fill="hold">
                                          <p:stCondLst>
                                            <p:cond delay="499"/>
                                          </p:stCondLst>
                                        </p:cTn>
                                        <p:tgtEl>
                                          <p:spTgt spid="44"/>
                                        </p:tgtEl>
                                        <p:attrNameLst>
                                          <p:attrName>style.visibility</p:attrName>
                                        </p:attrNameLst>
                                      </p:cBhvr>
                                      <p:to>
                                        <p:strVal val="hidden"/>
                                      </p:to>
                                    </p:set>
                                  </p:childTnLst>
                                </p:cTn>
                              </p:par>
                            </p:childTnLst>
                          </p:cTn>
                        </p:par>
                        <p:par>
                          <p:cTn id="40" fill="hold">
                            <p:stCondLst>
                              <p:cond delay="3000"/>
                            </p:stCondLst>
                            <p:childTnLst>
                              <p:par>
                                <p:cTn id="41" presetID="10" presetClass="entr" presetSubtype="0" fill="hold" grpId="1" nodeType="afterEffect">
                                  <p:stCondLst>
                                    <p:cond delay="15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xit" presetSubtype="0" fill="hold" grpId="2" nodeType="withEffect">
                                  <p:stCondLst>
                                    <p:cond delay="1500"/>
                                  </p:stCondLst>
                                  <p:childTnLst>
                                    <p:animEffect transition="out" filter="fade">
                                      <p:cBhvr>
                                        <p:cTn id="45" dur="500"/>
                                        <p:tgtEl>
                                          <p:spTgt spid="25"/>
                                        </p:tgtEl>
                                      </p:cBhvr>
                                    </p:animEffect>
                                    <p:set>
                                      <p:cBhvr>
                                        <p:cTn id="46" dur="1" fill="hold">
                                          <p:stCondLst>
                                            <p:cond delay="499"/>
                                          </p:stCondLst>
                                        </p:cTn>
                                        <p:tgtEl>
                                          <p:spTgt spid="25"/>
                                        </p:tgtEl>
                                        <p:attrNameLst>
                                          <p:attrName>style.visibility</p:attrName>
                                        </p:attrNameLst>
                                      </p:cBhvr>
                                      <p:to>
                                        <p:strVal val="hidden"/>
                                      </p:to>
                                    </p:set>
                                  </p:childTnLst>
                                </p:cTn>
                              </p:par>
                              <p:par>
                                <p:cTn id="47" presetID="10" presetClass="entr" presetSubtype="0" fill="hold" grpId="1" nodeType="withEffect">
                                  <p:stCondLst>
                                    <p:cond delay="200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xit" presetSubtype="0" fill="hold" grpId="1" nodeType="withEffect">
                                  <p:stCondLst>
                                    <p:cond delay="200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childTnLst>
                          </p:cTn>
                        </p:par>
                        <p:par>
                          <p:cTn id="53" fill="hold">
                            <p:stCondLst>
                              <p:cond delay="5500"/>
                            </p:stCondLst>
                            <p:childTnLst>
                              <p:par>
                                <p:cTn id="54" presetID="10" presetClass="entr" presetSubtype="0" fill="hold" grpId="0" nodeType="afterEffect">
                                  <p:stCondLst>
                                    <p:cond delay="150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xit" presetSubtype="0" fill="hold" grpId="2" nodeType="withEffect">
                                  <p:stCondLst>
                                    <p:cond delay="1500"/>
                                  </p:stCondLst>
                                  <p:childTnLst>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10" presetClass="entr" presetSubtype="0"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xit" presetSubtype="0" fill="hold" grpId="0" nodeType="withEffect">
                                  <p:stCondLst>
                                    <p:cond delay="2000"/>
                                  </p:stCondLst>
                                  <p:childTnLst>
                                    <p:animEffect transition="out" filter="fade">
                                      <p:cBhvr>
                                        <p:cTn id="64" dur="500"/>
                                        <p:tgtEl>
                                          <p:spTgt spid="35"/>
                                        </p:tgtEl>
                                      </p:cBhvr>
                                    </p:animEffect>
                                    <p:set>
                                      <p:cBhvr>
                                        <p:cTn id="65"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5" grpId="2" animBg="1"/>
      <p:bldP spid="27" grpId="0" animBg="1"/>
      <p:bldP spid="27" grpId="1" animBg="1"/>
      <p:bldP spid="27" grpId="2" animBg="1"/>
      <p:bldP spid="35" grpId="0" animBg="1"/>
      <p:bldP spid="8" grpId="0"/>
      <p:bldP spid="43" grpId="0"/>
      <p:bldP spid="44" grpId="0" animBg="1"/>
      <p:bldP spid="44" grpId="1" animBg="1"/>
      <p:bldP spid="45" grpId="0" animBg="1"/>
      <p:bldP spid="45" grpId="1" animBg="1"/>
      <p:bldP spid="46" grpId="0" animBg="1"/>
      <p:bldP spid="47" grpId="1" animBg="1"/>
      <p:bldP spid="48" grpId="0" animBg="1"/>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17DE55BC-4242-4B4D-B637-BCE462598144}"/>
              </a:ext>
            </a:extLst>
          </p:cNvPr>
          <p:cNvGrpSpPr/>
          <p:nvPr/>
        </p:nvGrpSpPr>
        <p:grpSpPr>
          <a:xfrm>
            <a:off x="495327" y="2524813"/>
            <a:ext cx="2141347" cy="3499599"/>
            <a:chOff x="1350425" y="2657449"/>
            <a:chExt cx="2141347" cy="3499599"/>
          </a:xfrm>
        </p:grpSpPr>
        <p:sp>
          <p:nvSpPr>
            <p:cNvPr id="15" name="Rectangle 14">
              <a:extLst>
                <a:ext uri="{FF2B5EF4-FFF2-40B4-BE49-F238E27FC236}">
                  <a16:creationId xmlns:a16="http://schemas.microsoft.com/office/drawing/2014/main" id="{07CB9CDC-C47B-44B0-B336-AFC4151C582E}"/>
                </a:ext>
              </a:extLst>
            </p:cNvPr>
            <p:cNvSpPr/>
            <p:nvPr/>
          </p:nvSpPr>
          <p:spPr>
            <a:xfrm>
              <a:off x="2099850" y="4108463"/>
              <a:ext cx="603244"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Fork</a:t>
              </a:r>
            </a:p>
          </p:txBody>
        </p:sp>
        <p:sp>
          <p:nvSpPr>
            <p:cNvPr id="16" name="Rectangle 15">
              <a:extLst>
                <a:ext uri="{FF2B5EF4-FFF2-40B4-BE49-F238E27FC236}">
                  <a16:creationId xmlns:a16="http://schemas.microsoft.com/office/drawing/2014/main" id="{E603D6AF-A73B-41C3-A43F-AA01B7E3C52B}"/>
                </a:ext>
              </a:extLst>
            </p:cNvPr>
            <p:cNvSpPr/>
            <p:nvPr/>
          </p:nvSpPr>
          <p:spPr>
            <a:xfrm>
              <a:off x="2099850" y="2657449"/>
              <a:ext cx="603244"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Shell</a:t>
              </a:r>
            </a:p>
          </p:txBody>
        </p:sp>
        <p:sp>
          <p:nvSpPr>
            <p:cNvPr id="17" name="Rectangle 16">
              <a:extLst>
                <a:ext uri="{FF2B5EF4-FFF2-40B4-BE49-F238E27FC236}">
                  <a16:creationId xmlns:a16="http://schemas.microsoft.com/office/drawing/2014/main" id="{41B414F1-9490-4764-B3A8-A40C75BF0E39}"/>
                </a:ext>
              </a:extLst>
            </p:cNvPr>
            <p:cNvSpPr/>
            <p:nvPr/>
          </p:nvSpPr>
          <p:spPr>
            <a:xfrm>
              <a:off x="2742347" y="5720258"/>
              <a:ext cx="749425"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a:t>
              </a:r>
            </a:p>
          </p:txBody>
        </p:sp>
        <p:sp>
          <p:nvSpPr>
            <p:cNvPr id="18" name="Rectangle 17">
              <a:extLst>
                <a:ext uri="{FF2B5EF4-FFF2-40B4-BE49-F238E27FC236}">
                  <a16:creationId xmlns:a16="http://schemas.microsoft.com/office/drawing/2014/main" id="{86466772-B81B-4F99-BB72-C704826CE7CE}"/>
                </a:ext>
              </a:extLst>
            </p:cNvPr>
            <p:cNvSpPr/>
            <p:nvPr/>
          </p:nvSpPr>
          <p:spPr>
            <a:xfrm>
              <a:off x="1350425" y="5720258"/>
              <a:ext cx="749425"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Next</a:t>
              </a:r>
            </a:p>
          </p:txBody>
        </p:sp>
        <p:cxnSp>
          <p:nvCxnSpPr>
            <p:cNvPr id="19" name="Straight Arrow Connector 18">
              <a:extLst>
                <a:ext uri="{FF2B5EF4-FFF2-40B4-BE49-F238E27FC236}">
                  <a16:creationId xmlns:a16="http://schemas.microsoft.com/office/drawing/2014/main" id="{801E30D7-5A49-453A-93F8-63318A824B1C}"/>
                </a:ext>
              </a:extLst>
            </p:cNvPr>
            <p:cNvCxnSpPr>
              <a:stCxn id="16" idx="2"/>
              <a:endCxn id="15" idx="0"/>
            </p:cNvCxnSpPr>
            <p:nvPr/>
          </p:nvCxnSpPr>
          <p:spPr>
            <a:xfrm>
              <a:off x="2401472" y="3094239"/>
              <a:ext cx="0" cy="10142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7C889DA-4522-45D5-930F-04E31A5D91DC}"/>
                </a:ext>
              </a:extLst>
            </p:cNvPr>
            <p:cNvCxnSpPr>
              <a:stCxn id="15" idx="3"/>
              <a:endCxn id="17" idx="0"/>
            </p:cNvCxnSpPr>
            <p:nvPr/>
          </p:nvCxnSpPr>
          <p:spPr>
            <a:xfrm>
              <a:off x="2703094" y="4326858"/>
              <a:ext cx="413966" cy="1393400"/>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6619676-5CDD-4D27-B7DC-2C5A538E68CC}"/>
                </a:ext>
              </a:extLst>
            </p:cNvPr>
            <p:cNvCxnSpPr>
              <a:stCxn id="15" idx="1"/>
              <a:endCxn id="18" idx="0"/>
            </p:cNvCxnSpPr>
            <p:nvPr/>
          </p:nvCxnSpPr>
          <p:spPr>
            <a:xfrm rot="10800000" flipV="1">
              <a:off x="1725138" y="4326858"/>
              <a:ext cx="374712" cy="1393400"/>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3DD684-7F85-471B-B6C4-F04B950EE121}"/>
                </a:ext>
              </a:extLst>
            </p:cNvPr>
            <p:cNvSpPr txBox="1"/>
            <p:nvPr/>
          </p:nvSpPr>
          <p:spPr>
            <a:xfrm>
              <a:off x="2691091" y="4049859"/>
              <a:ext cx="546282" cy="276999"/>
            </a:xfrm>
            <a:prstGeom prst="rect">
              <a:avLst/>
            </a:prstGeom>
            <a:noFill/>
          </p:spPr>
          <p:txBody>
            <a:bodyPr wrap="square" rtlCol="0">
              <a:spAutoFit/>
            </a:bodyPr>
            <a:lstStyle/>
            <a:p>
              <a:r>
                <a:rPr lang="en-US" sz="1200" dirty="0"/>
                <a:t>child</a:t>
              </a:r>
            </a:p>
          </p:txBody>
        </p:sp>
        <p:sp>
          <p:nvSpPr>
            <p:cNvPr id="27" name="TextBox 26">
              <a:extLst>
                <a:ext uri="{FF2B5EF4-FFF2-40B4-BE49-F238E27FC236}">
                  <a16:creationId xmlns:a16="http://schemas.microsoft.com/office/drawing/2014/main" id="{716EBD53-3926-418E-AF2A-18216E1513A3}"/>
                </a:ext>
              </a:extLst>
            </p:cNvPr>
            <p:cNvSpPr txBox="1"/>
            <p:nvPr/>
          </p:nvSpPr>
          <p:spPr>
            <a:xfrm>
              <a:off x="1507806" y="4049859"/>
              <a:ext cx="649006" cy="276999"/>
            </a:xfrm>
            <a:prstGeom prst="rect">
              <a:avLst/>
            </a:prstGeom>
            <a:noFill/>
          </p:spPr>
          <p:txBody>
            <a:bodyPr wrap="square" rtlCol="0">
              <a:spAutoFit/>
            </a:bodyPr>
            <a:lstStyle/>
            <a:p>
              <a:r>
                <a:rPr lang="en-US" sz="1200" dirty="0"/>
                <a:t>parent</a:t>
              </a:r>
            </a:p>
          </p:txBody>
        </p:sp>
      </p:grpSp>
      <p:grpSp>
        <p:nvGrpSpPr>
          <p:cNvPr id="28" name="Group 27">
            <a:extLst>
              <a:ext uri="{FF2B5EF4-FFF2-40B4-BE49-F238E27FC236}">
                <a16:creationId xmlns:a16="http://schemas.microsoft.com/office/drawing/2014/main" id="{DF3AC19A-51F4-4E09-AC22-6B9E78010E9B}"/>
              </a:ext>
            </a:extLst>
          </p:cNvPr>
          <p:cNvGrpSpPr/>
          <p:nvPr/>
        </p:nvGrpSpPr>
        <p:grpSpPr>
          <a:xfrm>
            <a:off x="2904457" y="2524813"/>
            <a:ext cx="2141347" cy="3499599"/>
            <a:chOff x="1350425" y="2657449"/>
            <a:chExt cx="2141347" cy="3499599"/>
          </a:xfrm>
        </p:grpSpPr>
        <p:sp>
          <p:nvSpPr>
            <p:cNvPr id="29" name="Rectangle 28">
              <a:extLst>
                <a:ext uri="{FF2B5EF4-FFF2-40B4-BE49-F238E27FC236}">
                  <a16:creationId xmlns:a16="http://schemas.microsoft.com/office/drawing/2014/main" id="{D7D2C9F6-F012-45F5-B39F-C59C54B2C55E}"/>
                </a:ext>
              </a:extLst>
            </p:cNvPr>
            <p:cNvSpPr/>
            <p:nvPr/>
          </p:nvSpPr>
          <p:spPr>
            <a:xfrm>
              <a:off x="2099850" y="4108463"/>
              <a:ext cx="603244"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Fork</a:t>
              </a:r>
            </a:p>
          </p:txBody>
        </p:sp>
        <p:sp>
          <p:nvSpPr>
            <p:cNvPr id="30" name="Rectangle 29">
              <a:extLst>
                <a:ext uri="{FF2B5EF4-FFF2-40B4-BE49-F238E27FC236}">
                  <a16:creationId xmlns:a16="http://schemas.microsoft.com/office/drawing/2014/main" id="{138668CD-8886-4151-AC37-72926155A574}"/>
                </a:ext>
              </a:extLst>
            </p:cNvPr>
            <p:cNvSpPr/>
            <p:nvPr/>
          </p:nvSpPr>
          <p:spPr>
            <a:xfrm>
              <a:off x="2099850" y="2657449"/>
              <a:ext cx="603244"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Shell</a:t>
              </a:r>
            </a:p>
          </p:txBody>
        </p:sp>
        <p:sp>
          <p:nvSpPr>
            <p:cNvPr id="31" name="Rectangle 30">
              <a:extLst>
                <a:ext uri="{FF2B5EF4-FFF2-40B4-BE49-F238E27FC236}">
                  <a16:creationId xmlns:a16="http://schemas.microsoft.com/office/drawing/2014/main" id="{FBD3338F-79BD-4C5A-B24B-6F383957C1B5}"/>
                </a:ext>
              </a:extLst>
            </p:cNvPr>
            <p:cNvSpPr/>
            <p:nvPr/>
          </p:nvSpPr>
          <p:spPr>
            <a:xfrm>
              <a:off x="2742347" y="5720258"/>
              <a:ext cx="749425"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a:t>
              </a:r>
            </a:p>
          </p:txBody>
        </p:sp>
        <p:sp>
          <p:nvSpPr>
            <p:cNvPr id="32" name="Rectangle 31">
              <a:extLst>
                <a:ext uri="{FF2B5EF4-FFF2-40B4-BE49-F238E27FC236}">
                  <a16:creationId xmlns:a16="http://schemas.microsoft.com/office/drawing/2014/main" id="{88A07BFD-091C-415B-90A2-A7C8CC1AAA65}"/>
                </a:ext>
              </a:extLst>
            </p:cNvPr>
            <p:cNvSpPr/>
            <p:nvPr/>
          </p:nvSpPr>
          <p:spPr>
            <a:xfrm>
              <a:off x="1350425" y="5720258"/>
              <a:ext cx="749425"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Next</a:t>
              </a:r>
            </a:p>
          </p:txBody>
        </p:sp>
        <p:cxnSp>
          <p:nvCxnSpPr>
            <p:cNvPr id="33" name="Straight Arrow Connector 32">
              <a:extLst>
                <a:ext uri="{FF2B5EF4-FFF2-40B4-BE49-F238E27FC236}">
                  <a16:creationId xmlns:a16="http://schemas.microsoft.com/office/drawing/2014/main" id="{7D6341ED-0A58-4655-9C61-4B05D953FAF2}"/>
                </a:ext>
              </a:extLst>
            </p:cNvPr>
            <p:cNvCxnSpPr>
              <a:stCxn id="30" idx="2"/>
              <a:endCxn id="29" idx="0"/>
            </p:cNvCxnSpPr>
            <p:nvPr/>
          </p:nvCxnSpPr>
          <p:spPr>
            <a:xfrm>
              <a:off x="2401472" y="3094239"/>
              <a:ext cx="0" cy="10142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8E1539A-CE83-4590-BF92-F15A1DE88CB7}"/>
                </a:ext>
              </a:extLst>
            </p:cNvPr>
            <p:cNvCxnSpPr>
              <a:stCxn id="29" idx="3"/>
              <a:endCxn id="31" idx="0"/>
            </p:cNvCxnSpPr>
            <p:nvPr/>
          </p:nvCxnSpPr>
          <p:spPr>
            <a:xfrm>
              <a:off x="2703094" y="4326858"/>
              <a:ext cx="413966" cy="1393400"/>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702FF8CD-E534-4F84-BF82-90A11398AEF2}"/>
                </a:ext>
              </a:extLst>
            </p:cNvPr>
            <p:cNvCxnSpPr>
              <a:stCxn id="29" idx="1"/>
              <a:endCxn id="32" idx="0"/>
            </p:cNvCxnSpPr>
            <p:nvPr/>
          </p:nvCxnSpPr>
          <p:spPr>
            <a:xfrm rot="10800000" flipV="1">
              <a:off x="1725138" y="4326858"/>
              <a:ext cx="374712" cy="1393400"/>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992E63B-F59A-4459-B28D-C03F12B486CC}"/>
                </a:ext>
              </a:extLst>
            </p:cNvPr>
            <p:cNvSpPr txBox="1"/>
            <p:nvPr/>
          </p:nvSpPr>
          <p:spPr>
            <a:xfrm>
              <a:off x="2691091" y="4049859"/>
              <a:ext cx="546282" cy="276999"/>
            </a:xfrm>
            <a:prstGeom prst="rect">
              <a:avLst/>
            </a:prstGeom>
            <a:noFill/>
          </p:spPr>
          <p:txBody>
            <a:bodyPr wrap="square" rtlCol="0">
              <a:spAutoFit/>
            </a:bodyPr>
            <a:lstStyle/>
            <a:p>
              <a:r>
                <a:rPr lang="en-US" sz="1200" dirty="0"/>
                <a:t>child</a:t>
              </a:r>
            </a:p>
          </p:txBody>
        </p:sp>
        <p:sp>
          <p:nvSpPr>
            <p:cNvPr id="37" name="TextBox 36">
              <a:extLst>
                <a:ext uri="{FF2B5EF4-FFF2-40B4-BE49-F238E27FC236}">
                  <a16:creationId xmlns:a16="http://schemas.microsoft.com/office/drawing/2014/main" id="{56312790-6541-4FC4-A713-7406CCDFABFB}"/>
                </a:ext>
              </a:extLst>
            </p:cNvPr>
            <p:cNvSpPr txBox="1"/>
            <p:nvPr/>
          </p:nvSpPr>
          <p:spPr>
            <a:xfrm>
              <a:off x="1507806" y="4049859"/>
              <a:ext cx="649006" cy="276999"/>
            </a:xfrm>
            <a:prstGeom prst="rect">
              <a:avLst/>
            </a:prstGeom>
            <a:noFill/>
          </p:spPr>
          <p:txBody>
            <a:bodyPr wrap="square" rtlCol="0">
              <a:spAutoFit/>
            </a:bodyPr>
            <a:lstStyle/>
            <a:p>
              <a:r>
                <a:rPr lang="en-US" sz="1200" dirty="0"/>
                <a:t>parent</a:t>
              </a:r>
            </a:p>
          </p:txBody>
        </p:sp>
      </p:grpSp>
      <p:grpSp>
        <p:nvGrpSpPr>
          <p:cNvPr id="38" name="Group 37">
            <a:extLst>
              <a:ext uri="{FF2B5EF4-FFF2-40B4-BE49-F238E27FC236}">
                <a16:creationId xmlns:a16="http://schemas.microsoft.com/office/drawing/2014/main" id="{0F6D4E09-3A09-45F0-B9EB-D915BAB2F9D6}"/>
              </a:ext>
            </a:extLst>
          </p:cNvPr>
          <p:cNvGrpSpPr/>
          <p:nvPr/>
        </p:nvGrpSpPr>
        <p:grpSpPr>
          <a:xfrm>
            <a:off x="5428694" y="2516855"/>
            <a:ext cx="2141347" cy="3499599"/>
            <a:chOff x="1350425" y="2657449"/>
            <a:chExt cx="2141347" cy="3499599"/>
          </a:xfrm>
        </p:grpSpPr>
        <p:sp>
          <p:nvSpPr>
            <p:cNvPr id="39" name="Rectangle 38">
              <a:extLst>
                <a:ext uri="{FF2B5EF4-FFF2-40B4-BE49-F238E27FC236}">
                  <a16:creationId xmlns:a16="http://schemas.microsoft.com/office/drawing/2014/main" id="{62AB070A-A137-46C9-A8A2-59C7BEF0589C}"/>
                </a:ext>
              </a:extLst>
            </p:cNvPr>
            <p:cNvSpPr/>
            <p:nvPr/>
          </p:nvSpPr>
          <p:spPr>
            <a:xfrm>
              <a:off x="2099850" y="4108463"/>
              <a:ext cx="603244"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Fork</a:t>
              </a:r>
            </a:p>
          </p:txBody>
        </p:sp>
        <p:sp>
          <p:nvSpPr>
            <p:cNvPr id="40" name="Rectangle 39">
              <a:extLst>
                <a:ext uri="{FF2B5EF4-FFF2-40B4-BE49-F238E27FC236}">
                  <a16:creationId xmlns:a16="http://schemas.microsoft.com/office/drawing/2014/main" id="{7717C77D-FDBD-4D51-84BD-5709664BE446}"/>
                </a:ext>
              </a:extLst>
            </p:cNvPr>
            <p:cNvSpPr/>
            <p:nvPr/>
          </p:nvSpPr>
          <p:spPr>
            <a:xfrm>
              <a:off x="2099850" y="2657449"/>
              <a:ext cx="603244"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Shell</a:t>
              </a:r>
            </a:p>
          </p:txBody>
        </p:sp>
        <p:sp>
          <p:nvSpPr>
            <p:cNvPr id="41" name="Rectangle 40">
              <a:extLst>
                <a:ext uri="{FF2B5EF4-FFF2-40B4-BE49-F238E27FC236}">
                  <a16:creationId xmlns:a16="http://schemas.microsoft.com/office/drawing/2014/main" id="{068A7672-EC48-4D44-BD1C-EE65F53D0F5A}"/>
                </a:ext>
              </a:extLst>
            </p:cNvPr>
            <p:cNvSpPr/>
            <p:nvPr/>
          </p:nvSpPr>
          <p:spPr>
            <a:xfrm>
              <a:off x="2742347" y="5720258"/>
              <a:ext cx="749425"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a:t>
              </a:r>
            </a:p>
          </p:txBody>
        </p:sp>
        <p:sp>
          <p:nvSpPr>
            <p:cNvPr id="42" name="Rectangle 41">
              <a:extLst>
                <a:ext uri="{FF2B5EF4-FFF2-40B4-BE49-F238E27FC236}">
                  <a16:creationId xmlns:a16="http://schemas.microsoft.com/office/drawing/2014/main" id="{7E660418-435D-413C-93A6-D71B9CEBBC69}"/>
                </a:ext>
              </a:extLst>
            </p:cNvPr>
            <p:cNvSpPr/>
            <p:nvPr/>
          </p:nvSpPr>
          <p:spPr>
            <a:xfrm>
              <a:off x="1350425" y="5720258"/>
              <a:ext cx="749425"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Exit loop</a:t>
              </a:r>
            </a:p>
          </p:txBody>
        </p:sp>
        <p:cxnSp>
          <p:nvCxnSpPr>
            <p:cNvPr id="43" name="Straight Arrow Connector 42">
              <a:extLst>
                <a:ext uri="{FF2B5EF4-FFF2-40B4-BE49-F238E27FC236}">
                  <a16:creationId xmlns:a16="http://schemas.microsoft.com/office/drawing/2014/main" id="{1C5C151D-7683-4EA9-898D-DE0E7059DFAF}"/>
                </a:ext>
              </a:extLst>
            </p:cNvPr>
            <p:cNvCxnSpPr>
              <a:stCxn id="40" idx="2"/>
              <a:endCxn id="39" idx="0"/>
            </p:cNvCxnSpPr>
            <p:nvPr/>
          </p:nvCxnSpPr>
          <p:spPr>
            <a:xfrm>
              <a:off x="2401472" y="3094239"/>
              <a:ext cx="0" cy="101422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8E646AB0-DEF2-4CB7-B20D-6121611638C5}"/>
                </a:ext>
              </a:extLst>
            </p:cNvPr>
            <p:cNvCxnSpPr>
              <a:stCxn id="39" idx="3"/>
              <a:endCxn id="41" idx="0"/>
            </p:cNvCxnSpPr>
            <p:nvPr/>
          </p:nvCxnSpPr>
          <p:spPr>
            <a:xfrm>
              <a:off x="2703094" y="4326858"/>
              <a:ext cx="413966" cy="1393400"/>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10FBC78-B5A3-4A47-80A4-65407EC29AF4}"/>
                </a:ext>
              </a:extLst>
            </p:cNvPr>
            <p:cNvCxnSpPr>
              <a:stCxn id="39" idx="1"/>
              <a:endCxn id="42" idx="0"/>
            </p:cNvCxnSpPr>
            <p:nvPr/>
          </p:nvCxnSpPr>
          <p:spPr>
            <a:xfrm rot="10800000" flipV="1">
              <a:off x="1725138" y="4326858"/>
              <a:ext cx="374712" cy="1393400"/>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269FD06-28CB-4945-8B7F-8FB6E0DF669F}"/>
                </a:ext>
              </a:extLst>
            </p:cNvPr>
            <p:cNvSpPr txBox="1"/>
            <p:nvPr/>
          </p:nvSpPr>
          <p:spPr>
            <a:xfrm>
              <a:off x="2691091" y="4049859"/>
              <a:ext cx="546282" cy="276999"/>
            </a:xfrm>
            <a:prstGeom prst="rect">
              <a:avLst/>
            </a:prstGeom>
            <a:noFill/>
          </p:spPr>
          <p:txBody>
            <a:bodyPr wrap="square" rtlCol="0">
              <a:spAutoFit/>
            </a:bodyPr>
            <a:lstStyle/>
            <a:p>
              <a:r>
                <a:rPr lang="en-US" sz="1200" dirty="0"/>
                <a:t>child</a:t>
              </a:r>
            </a:p>
          </p:txBody>
        </p:sp>
        <p:sp>
          <p:nvSpPr>
            <p:cNvPr id="47" name="TextBox 46">
              <a:extLst>
                <a:ext uri="{FF2B5EF4-FFF2-40B4-BE49-F238E27FC236}">
                  <a16:creationId xmlns:a16="http://schemas.microsoft.com/office/drawing/2014/main" id="{D5BF67F6-A315-4545-9AC4-716D3194E6F6}"/>
                </a:ext>
              </a:extLst>
            </p:cNvPr>
            <p:cNvSpPr txBox="1"/>
            <p:nvPr/>
          </p:nvSpPr>
          <p:spPr>
            <a:xfrm>
              <a:off x="1507806" y="4049859"/>
              <a:ext cx="649006" cy="276999"/>
            </a:xfrm>
            <a:prstGeom prst="rect">
              <a:avLst/>
            </a:prstGeom>
            <a:noFill/>
          </p:spPr>
          <p:txBody>
            <a:bodyPr wrap="square" rtlCol="0">
              <a:spAutoFit/>
            </a:bodyPr>
            <a:lstStyle/>
            <a:p>
              <a:r>
                <a:rPr lang="en-US" sz="1200" dirty="0"/>
                <a:t>parent</a:t>
              </a:r>
            </a:p>
          </p:txBody>
        </p:sp>
      </p:grpSp>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Since pipe management gets complicated in this lab, I’m going to show you how it works</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Step 6: Pipe output to input</a:t>
            </a:r>
          </a:p>
        </p:txBody>
      </p:sp>
      <p:grpSp>
        <p:nvGrpSpPr>
          <p:cNvPr id="62" name="Group 61">
            <a:extLst>
              <a:ext uri="{FF2B5EF4-FFF2-40B4-BE49-F238E27FC236}">
                <a16:creationId xmlns:a16="http://schemas.microsoft.com/office/drawing/2014/main" id="{98B83E6E-28CB-4F5C-B850-C15169A52853}"/>
              </a:ext>
            </a:extLst>
          </p:cNvPr>
          <p:cNvGrpSpPr/>
          <p:nvPr/>
        </p:nvGrpSpPr>
        <p:grpSpPr>
          <a:xfrm>
            <a:off x="894103" y="3244334"/>
            <a:ext cx="1300755" cy="369332"/>
            <a:chOff x="894103" y="3244334"/>
            <a:chExt cx="1300755" cy="369332"/>
          </a:xfrm>
        </p:grpSpPr>
        <p:grpSp>
          <p:nvGrpSpPr>
            <p:cNvPr id="9" name="Group 8">
              <a:extLst>
                <a:ext uri="{FF2B5EF4-FFF2-40B4-BE49-F238E27FC236}">
                  <a16:creationId xmlns:a16="http://schemas.microsoft.com/office/drawing/2014/main" id="{0CC9827A-8C1F-4A4C-8716-1F8A4F6D5E7C}"/>
                </a:ext>
              </a:extLst>
            </p:cNvPr>
            <p:cNvGrpSpPr/>
            <p:nvPr/>
          </p:nvGrpSpPr>
          <p:grpSpPr>
            <a:xfrm>
              <a:off x="894103" y="3244334"/>
              <a:ext cx="646008" cy="369332"/>
              <a:chOff x="3236275" y="3629373"/>
              <a:chExt cx="646008" cy="369332"/>
            </a:xfrm>
          </p:grpSpPr>
          <p:pic>
            <p:nvPicPr>
              <p:cNvPr id="6" name="Picture 5">
                <a:extLst>
                  <a:ext uri="{FF2B5EF4-FFF2-40B4-BE49-F238E27FC236}">
                    <a16:creationId xmlns:a16="http://schemas.microsoft.com/office/drawing/2014/main" id="{E363EB48-87EE-45FC-91E5-F8CE71385606}"/>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2" name="TextBox 1">
                <a:extLst>
                  <a:ext uri="{FF2B5EF4-FFF2-40B4-BE49-F238E27FC236}">
                    <a16:creationId xmlns:a16="http://schemas.microsoft.com/office/drawing/2014/main" id="{13B7CA19-581B-49E6-8C5C-1EF31FCCE767}"/>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7" name="Group 6">
              <a:extLst>
                <a:ext uri="{FF2B5EF4-FFF2-40B4-BE49-F238E27FC236}">
                  <a16:creationId xmlns:a16="http://schemas.microsoft.com/office/drawing/2014/main" id="{60DBD15E-9CA3-4CC0-B7AF-1DF345FFC257}"/>
                </a:ext>
              </a:extLst>
            </p:cNvPr>
            <p:cNvGrpSpPr/>
            <p:nvPr/>
          </p:nvGrpSpPr>
          <p:grpSpPr>
            <a:xfrm>
              <a:off x="1540112" y="3244334"/>
              <a:ext cx="654746" cy="369332"/>
              <a:chOff x="3882284" y="3629373"/>
              <a:chExt cx="654746" cy="369332"/>
            </a:xfrm>
          </p:grpSpPr>
          <p:pic>
            <p:nvPicPr>
              <p:cNvPr id="5" name="Picture 4">
                <a:extLst>
                  <a:ext uri="{FF2B5EF4-FFF2-40B4-BE49-F238E27FC236}">
                    <a16:creationId xmlns:a16="http://schemas.microsoft.com/office/drawing/2014/main" id="{18F5BC47-2A99-4A1E-9E20-CD6F26E63E28}"/>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a:off x="4008253" y="3531199"/>
                <a:ext cx="318179" cy="570118"/>
              </a:xfrm>
              <a:prstGeom prst="rect">
                <a:avLst/>
              </a:prstGeom>
            </p:spPr>
          </p:pic>
          <p:sp>
            <p:nvSpPr>
              <p:cNvPr id="8" name="TextBox 7">
                <a:extLst>
                  <a:ext uri="{FF2B5EF4-FFF2-40B4-BE49-F238E27FC236}">
                    <a16:creationId xmlns:a16="http://schemas.microsoft.com/office/drawing/2014/main" id="{96A5A9AB-37BC-4689-BF3F-539DCA56D543}"/>
                  </a:ext>
                </a:extLst>
              </p:cNvPr>
              <p:cNvSpPr txBox="1"/>
              <p:nvPr/>
            </p:nvSpPr>
            <p:spPr>
              <a:xfrm>
                <a:off x="4192124" y="3629373"/>
                <a:ext cx="344906" cy="369332"/>
              </a:xfrm>
              <a:prstGeom prst="rect">
                <a:avLst/>
              </a:prstGeom>
              <a:noFill/>
            </p:spPr>
            <p:txBody>
              <a:bodyPr wrap="square" rtlCol="0">
                <a:spAutoFit/>
              </a:bodyPr>
              <a:lstStyle/>
              <a:p>
                <a:pPr algn="ctr"/>
                <a:r>
                  <a:rPr lang="en-US" dirty="0"/>
                  <a:t>1</a:t>
                </a:r>
              </a:p>
            </p:txBody>
          </p:sp>
        </p:grpSp>
      </p:grpSp>
      <p:sp>
        <p:nvSpPr>
          <p:cNvPr id="11" name="TextBox 10">
            <a:extLst>
              <a:ext uri="{FF2B5EF4-FFF2-40B4-BE49-F238E27FC236}">
                <a16:creationId xmlns:a16="http://schemas.microsoft.com/office/drawing/2014/main" id="{58CEC366-8AB2-4100-85C6-D2F598C927E2}"/>
              </a:ext>
            </a:extLst>
          </p:cNvPr>
          <p:cNvSpPr txBox="1"/>
          <p:nvPr/>
        </p:nvSpPr>
        <p:spPr>
          <a:xfrm>
            <a:off x="463556" y="6544391"/>
            <a:ext cx="3272589" cy="307777"/>
          </a:xfrm>
          <a:prstGeom prst="rect">
            <a:avLst/>
          </a:prstGeom>
          <a:noFill/>
        </p:spPr>
        <p:txBody>
          <a:bodyPr wrap="square" rtlCol="0">
            <a:spAutoFit/>
          </a:bodyPr>
          <a:lstStyle/>
          <a:p>
            <a:r>
              <a:rPr lang="en-US" sz="1400" dirty="0"/>
              <a:t>Use presentation mode!</a:t>
            </a:r>
          </a:p>
        </p:txBody>
      </p:sp>
      <p:sp>
        <p:nvSpPr>
          <p:cNvPr id="10" name="TextBox 9">
            <a:extLst>
              <a:ext uri="{FF2B5EF4-FFF2-40B4-BE49-F238E27FC236}">
                <a16:creationId xmlns:a16="http://schemas.microsoft.com/office/drawing/2014/main" id="{F59E4450-B5C2-4CEF-A786-A51BE3826939}"/>
              </a:ext>
            </a:extLst>
          </p:cNvPr>
          <p:cNvSpPr txBox="1"/>
          <p:nvPr/>
        </p:nvSpPr>
        <p:spPr>
          <a:xfrm>
            <a:off x="855391" y="2155639"/>
            <a:ext cx="1406570" cy="369332"/>
          </a:xfrm>
          <a:prstGeom prst="rect">
            <a:avLst/>
          </a:prstGeom>
          <a:noFill/>
        </p:spPr>
        <p:txBody>
          <a:bodyPr wrap="square" rtlCol="0">
            <a:spAutoFit/>
          </a:bodyPr>
          <a:lstStyle/>
          <a:p>
            <a:pPr algn="ctr"/>
            <a:r>
              <a:rPr lang="en-US" dirty="0"/>
              <a:t>iteration 0</a:t>
            </a:r>
          </a:p>
        </p:txBody>
      </p:sp>
      <p:sp>
        <p:nvSpPr>
          <p:cNvPr id="13" name="TextBox 12">
            <a:extLst>
              <a:ext uri="{FF2B5EF4-FFF2-40B4-BE49-F238E27FC236}">
                <a16:creationId xmlns:a16="http://schemas.microsoft.com/office/drawing/2014/main" id="{FCABE64E-33CF-4EC0-9BDC-5CCA70CE00F8}"/>
              </a:ext>
            </a:extLst>
          </p:cNvPr>
          <p:cNvSpPr txBox="1"/>
          <p:nvPr/>
        </p:nvSpPr>
        <p:spPr>
          <a:xfrm>
            <a:off x="3252219" y="2147523"/>
            <a:ext cx="1406570" cy="369332"/>
          </a:xfrm>
          <a:prstGeom prst="rect">
            <a:avLst/>
          </a:prstGeom>
          <a:noFill/>
        </p:spPr>
        <p:txBody>
          <a:bodyPr wrap="square" rtlCol="0">
            <a:spAutoFit/>
          </a:bodyPr>
          <a:lstStyle/>
          <a:p>
            <a:pPr algn="ctr"/>
            <a:r>
              <a:rPr lang="en-US" dirty="0"/>
              <a:t>iteration 1</a:t>
            </a:r>
          </a:p>
        </p:txBody>
      </p:sp>
      <p:sp>
        <p:nvSpPr>
          <p:cNvPr id="14" name="TextBox 13">
            <a:extLst>
              <a:ext uri="{FF2B5EF4-FFF2-40B4-BE49-F238E27FC236}">
                <a16:creationId xmlns:a16="http://schemas.microsoft.com/office/drawing/2014/main" id="{A97445B8-DFF6-4F1A-8B93-EFB5D690508B}"/>
              </a:ext>
            </a:extLst>
          </p:cNvPr>
          <p:cNvSpPr txBox="1"/>
          <p:nvPr/>
        </p:nvSpPr>
        <p:spPr>
          <a:xfrm>
            <a:off x="5788758" y="2147523"/>
            <a:ext cx="1406570" cy="369332"/>
          </a:xfrm>
          <a:prstGeom prst="rect">
            <a:avLst/>
          </a:prstGeom>
          <a:noFill/>
        </p:spPr>
        <p:txBody>
          <a:bodyPr wrap="square" rtlCol="0">
            <a:spAutoFit/>
          </a:bodyPr>
          <a:lstStyle/>
          <a:p>
            <a:pPr algn="ctr"/>
            <a:r>
              <a:rPr lang="en-US" dirty="0"/>
              <a:t>iteration 2</a:t>
            </a:r>
          </a:p>
        </p:txBody>
      </p:sp>
      <p:sp>
        <p:nvSpPr>
          <p:cNvPr id="48" name="TextBox 47">
            <a:extLst>
              <a:ext uri="{FF2B5EF4-FFF2-40B4-BE49-F238E27FC236}">
                <a16:creationId xmlns:a16="http://schemas.microsoft.com/office/drawing/2014/main" id="{ECE6DC9F-EFB6-4880-963A-507B8811081E}"/>
              </a:ext>
            </a:extLst>
          </p:cNvPr>
          <p:cNvSpPr txBox="1"/>
          <p:nvPr/>
        </p:nvSpPr>
        <p:spPr>
          <a:xfrm>
            <a:off x="7311266" y="2961632"/>
            <a:ext cx="2897428" cy="523220"/>
          </a:xfrm>
          <a:prstGeom prst="rect">
            <a:avLst/>
          </a:prstGeom>
          <a:noFill/>
        </p:spPr>
        <p:txBody>
          <a:bodyPr wrap="square" rtlCol="0">
            <a:spAutoFit/>
          </a:bodyPr>
          <a:lstStyle/>
          <a:p>
            <a:r>
              <a:rPr lang="en-US" sz="1400" dirty="0"/>
              <a:t>On iteration 0, the shell creates a pipe</a:t>
            </a:r>
          </a:p>
        </p:txBody>
      </p:sp>
      <p:sp>
        <p:nvSpPr>
          <p:cNvPr id="49" name="TextBox 48">
            <a:extLst>
              <a:ext uri="{FF2B5EF4-FFF2-40B4-BE49-F238E27FC236}">
                <a16:creationId xmlns:a16="http://schemas.microsoft.com/office/drawing/2014/main" id="{63DE07F4-71D2-427C-BF7F-6B65F812F884}"/>
              </a:ext>
            </a:extLst>
          </p:cNvPr>
          <p:cNvSpPr txBox="1"/>
          <p:nvPr/>
        </p:nvSpPr>
        <p:spPr>
          <a:xfrm>
            <a:off x="7311266" y="2971042"/>
            <a:ext cx="2897428" cy="523220"/>
          </a:xfrm>
          <a:prstGeom prst="rect">
            <a:avLst/>
          </a:prstGeom>
          <a:noFill/>
        </p:spPr>
        <p:txBody>
          <a:bodyPr wrap="square" rtlCol="0">
            <a:spAutoFit/>
          </a:bodyPr>
          <a:lstStyle/>
          <a:p>
            <a:r>
              <a:rPr lang="en-US" sz="1400" dirty="0"/>
              <a:t>When the process forks, each gets a copy of the pipe</a:t>
            </a:r>
          </a:p>
        </p:txBody>
      </p:sp>
      <p:grpSp>
        <p:nvGrpSpPr>
          <p:cNvPr id="50" name="Group 49">
            <a:extLst>
              <a:ext uri="{FF2B5EF4-FFF2-40B4-BE49-F238E27FC236}">
                <a16:creationId xmlns:a16="http://schemas.microsoft.com/office/drawing/2014/main" id="{194A5ED8-5E7D-4853-8E82-13ABA65FD8F2}"/>
              </a:ext>
            </a:extLst>
          </p:cNvPr>
          <p:cNvGrpSpPr/>
          <p:nvPr/>
        </p:nvGrpSpPr>
        <p:grpSpPr>
          <a:xfrm>
            <a:off x="1612981" y="4521136"/>
            <a:ext cx="646008" cy="369332"/>
            <a:chOff x="3236275" y="3629373"/>
            <a:chExt cx="646008" cy="369332"/>
          </a:xfrm>
        </p:grpSpPr>
        <p:pic>
          <p:nvPicPr>
            <p:cNvPr id="51" name="Picture 50">
              <a:extLst>
                <a:ext uri="{FF2B5EF4-FFF2-40B4-BE49-F238E27FC236}">
                  <a16:creationId xmlns:a16="http://schemas.microsoft.com/office/drawing/2014/main" id="{5BA71211-29FC-4377-926F-CA05464BF1EF}"/>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52" name="TextBox 51">
              <a:extLst>
                <a:ext uri="{FF2B5EF4-FFF2-40B4-BE49-F238E27FC236}">
                  <a16:creationId xmlns:a16="http://schemas.microsoft.com/office/drawing/2014/main" id="{3172F7F9-8755-4A17-BE18-89D2F9D46C1E}"/>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pic>
        <p:nvPicPr>
          <p:cNvPr id="54" name="Picture 53">
            <a:extLst>
              <a:ext uri="{FF2B5EF4-FFF2-40B4-BE49-F238E27FC236}">
                <a16:creationId xmlns:a16="http://schemas.microsoft.com/office/drawing/2014/main" id="{0E8AA9AD-809F-43A7-94F6-EF69FE269A1A}"/>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a:off x="2384959" y="4422962"/>
            <a:ext cx="318179" cy="570118"/>
          </a:xfrm>
          <a:prstGeom prst="rect">
            <a:avLst/>
          </a:prstGeom>
        </p:spPr>
      </p:pic>
      <p:sp>
        <p:nvSpPr>
          <p:cNvPr id="55" name="TextBox 54">
            <a:extLst>
              <a:ext uri="{FF2B5EF4-FFF2-40B4-BE49-F238E27FC236}">
                <a16:creationId xmlns:a16="http://schemas.microsoft.com/office/drawing/2014/main" id="{69478F42-948A-43CD-A12F-C2E0BE42EA54}"/>
              </a:ext>
            </a:extLst>
          </p:cNvPr>
          <p:cNvSpPr txBox="1"/>
          <p:nvPr/>
        </p:nvSpPr>
        <p:spPr>
          <a:xfrm>
            <a:off x="2568830" y="4521136"/>
            <a:ext cx="344906" cy="369332"/>
          </a:xfrm>
          <a:prstGeom prst="rect">
            <a:avLst/>
          </a:prstGeom>
          <a:noFill/>
        </p:spPr>
        <p:txBody>
          <a:bodyPr wrap="square" rtlCol="0">
            <a:spAutoFit/>
          </a:bodyPr>
          <a:lstStyle/>
          <a:p>
            <a:pPr algn="ctr"/>
            <a:r>
              <a:rPr lang="en-US" dirty="0"/>
              <a:t>1</a:t>
            </a:r>
          </a:p>
        </p:txBody>
      </p:sp>
      <p:grpSp>
        <p:nvGrpSpPr>
          <p:cNvPr id="56" name="Group 55">
            <a:extLst>
              <a:ext uri="{FF2B5EF4-FFF2-40B4-BE49-F238E27FC236}">
                <a16:creationId xmlns:a16="http://schemas.microsoft.com/office/drawing/2014/main" id="{5B9D654E-2190-4EB1-B2F4-09919AA3D209}"/>
              </a:ext>
            </a:extLst>
          </p:cNvPr>
          <p:cNvGrpSpPr/>
          <p:nvPr/>
        </p:nvGrpSpPr>
        <p:grpSpPr>
          <a:xfrm>
            <a:off x="224032" y="4526902"/>
            <a:ext cx="646008" cy="369332"/>
            <a:chOff x="3236275" y="3629373"/>
            <a:chExt cx="646008" cy="369332"/>
          </a:xfrm>
        </p:grpSpPr>
        <p:pic>
          <p:nvPicPr>
            <p:cNvPr id="57" name="Picture 56">
              <a:extLst>
                <a:ext uri="{FF2B5EF4-FFF2-40B4-BE49-F238E27FC236}">
                  <a16:creationId xmlns:a16="http://schemas.microsoft.com/office/drawing/2014/main" id="{AF426339-721A-483E-8556-E87948BDC956}"/>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58" name="TextBox 57">
              <a:extLst>
                <a:ext uri="{FF2B5EF4-FFF2-40B4-BE49-F238E27FC236}">
                  <a16:creationId xmlns:a16="http://schemas.microsoft.com/office/drawing/2014/main" id="{E47915AD-25C1-48C4-8253-FF42190C6907}"/>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59" name="Group 58">
            <a:extLst>
              <a:ext uri="{FF2B5EF4-FFF2-40B4-BE49-F238E27FC236}">
                <a16:creationId xmlns:a16="http://schemas.microsoft.com/office/drawing/2014/main" id="{F1517660-B484-4361-926B-CB2998EF59FE}"/>
              </a:ext>
            </a:extLst>
          </p:cNvPr>
          <p:cNvGrpSpPr/>
          <p:nvPr/>
        </p:nvGrpSpPr>
        <p:grpSpPr>
          <a:xfrm>
            <a:off x="870041" y="4526902"/>
            <a:ext cx="654746" cy="369332"/>
            <a:chOff x="3882284" y="3629373"/>
            <a:chExt cx="654746" cy="369332"/>
          </a:xfrm>
        </p:grpSpPr>
        <p:pic>
          <p:nvPicPr>
            <p:cNvPr id="60" name="Picture 59">
              <a:extLst>
                <a:ext uri="{FF2B5EF4-FFF2-40B4-BE49-F238E27FC236}">
                  <a16:creationId xmlns:a16="http://schemas.microsoft.com/office/drawing/2014/main" id="{E9E76CEF-9E00-434A-9B7A-260FCD91E594}"/>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a:off x="4008253" y="3531199"/>
              <a:ext cx="318179" cy="570118"/>
            </a:xfrm>
            <a:prstGeom prst="rect">
              <a:avLst/>
            </a:prstGeom>
          </p:spPr>
        </p:pic>
        <p:sp>
          <p:nvSpPr>
            <p:cNvPr id="61" name="TextBox 60">
              <a:extLst>
                <a:ext uri="{FF2B5EF4-FFF2-40B4-BE49-F238E27FC236}">
                  <a16:creationId xmlns:a16="http://schemas.microsoft.com/office/drawing/2014/main" id="{F84BD8FF-01C3-4237-9765-45784646AC55}"/>
                </a:ext>
              </a:extLst>
            </p:cNvPr>
            <p:cNvSpPr txBox="1"/>
            <p:nvPr/>
          </p:nvSpPr>
          <p:spPr>
            <a:xfrm>
              <a:off x="4192124" y="3629373"/>
              <a:ext cx="344906" cy="369332"/>
            </a:xfrm>
            <a:prstGeom prst="rect">
              <a:avLst/>
            </a:prstGeom>
            <a:noFill/>
          </p:spPr>
          <p:txBody>
            <a:bodyPr wrap="square" rtlCol="0">
              <a:spAutoFit/>
            </a:bodyPr>
            <a:lstStyle/>
            <a:p>
              <a:pPr algn="ctr"/>
              <a:r>
                <a:rPr lang="en-US" dirty="0"/>
                <a:t>1</a:t>
              </a:r>
            </a:p>
          </p:txBody>
        </p:sp>
      </p:grpSp>
      <p:grpSp>
        <p:nvGrpSpPr>
          <p:cNvPr id="63" name="Group 62">
            <a:extLst>
              <a:ext uri="{FF2B5EF4-FFF2-40B4-BE49-F238E27FC236}">
                <a16:creationId xmlns:a16="http://schemas.microsoft.com/office/drawing/2014/main" id="{04F52FD0-B147-48E3-9A82-967CAF7977AF}"/>
              </a:ext>
            </a:extLst>
          </p:cNvPr>
          <p:cNvGrpSpPr/>
          <p:nvPr/>
        </p:nvGrpSpPr>
        <p:grpSpPr>
          <a:xfrm>
            <a:off x="894103" y="3233104"/>
            <a:ext cx="1300755" cy="369332"/>
            <a:chOff x="894103" y="3244334"/>
            <a:chExt cx="1300755" cy="369332"/>
          </a:xfrm>
        </p:grpSpPr>
        <p:grpSp>
          <p:nvGrpSpPr>
            <p:cNvPr id="64" name="Group 63">
              <a:extLst>
                <a:ext uri="{FF2B5EF4-FFF2-40B4-BE49-F238E27FC236}">
                  <a16:creationId xmlns:a16="http://schemas.microsoft.com/office/drawing/2014/main" id="{F9CFEDAD-C5B4-4D62-8AD4-8D5CA47CFDF1}"/>
                </a:ext>
              </a:extLst>
            </p:cNvPr>
            <p:cNvGrpSpPr/>
            <p:nvPr/>
          </p:nvGrpSpPr>
          <p:grpSpPr>
            <a:xfrm>
              <a:off x="894103" y="3244334"/>
              <a:ext cx="646008" cy="369332"/>
              <a:chOff x="3236275" y="3629373"/>
              <a:chExt cx="646008" cy="369332"/>
            </a:xfrm>
          </p:grpSpPr>
          <p:pic>
            <p:nvPicPr>
              <p:cNvPr id="68" name="Picture 67">
                <a:extLst>
                  <a:ext uri="{FF2B5EF4-FFF2-40B4-BE49-F238E27FC236}">
                    <a16:creationId xmlns:a16="http://schemas.microsoft.com/office/drawing/2014/main" id="{EC81BEB6-74A7-4AEA-A61E-66B3BC1F6FCF}"/>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69" name="TextBox 68">
                <a:extLst>
                  <a:ext uri="{FF2B5EF4-FFF2-40B4-BE49-F238E27FC236}">
                    <a16:creationId xmlns:a16="http://schemas.microsoft.com/office/drawing/2014/main" id="{28205044-27E9-43E7-8C2A-7D12BB9DF977}"/>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65" name="Group 64">
              <a:extLst>
                <a:ext uri="{FF2B5EF4-FFF2-40B4-BE49-F238E27FC236}">
                  <a16:creationId xmlns:a16="http://schemas.microsoft.com/office/drawing/2014/main" id="{C35EA747-2C96-4D5B-9A64-01F6F231B104}"/>
                </a:ext>
              </a:extLst>
            </p:cNvPr>
            <p:cNvGrpSpPr/>
            <p:nvPr/>
          </p:nvGrpSpPr>
          <p:grpSpPr>
            <a:xfrm>
              <a:off x="1540112" y="3244334"/>
              <a:ext cx="654746" cy="369332"/>
              <a:chOff x="3882284" y="3629373"/>
              <a:chExt cx="654746" cy="369332"/>
            </a:xfrm>
          </p:grpSpPr>
          <p:pic>
            <p:nvPicPr>
              <p:cNvPr id="66" name="Picture 65">
                <a:extLst>
                  <a:ext uri="{FF2B5EF4-FFF2-40B4-BE49-F238E27FC236}">
                    <a16:creationId xmlns:a16="http://schemas.microsoft.com/office/drawing/2014/main" id="{9A17A526-66F3-442B-B1AD-BA7B5AFCAB9B}"/>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a:off x="4008253" y="3531199"/>
                <a:ext cx="318179" cy="570118"/>
              </a:xfrm>
              <a:prstGeom prst="rect">
                <a:avLst/>
              </a:prstGeom>
            </p:spPr>
          </p:pic>
          <p:sp>
            <p:nvSpPr>
              <p:cNvPr id="67" name="TextBox 66">
                <a:extLst>
                  <a:ext uri="{FF2B5EF4-FFF2-40B4-BE49-F238E27FC236}">
                    <a16:creationId xmlns:a16="http://schemas.microsoft.com/office/drawing/2014/main" id="{4DC46A17-80F7-43DF-89CA-1935E65C794C}"/>
                  </a:ext>
                </a:extLst>
              </p:cNvPr>
              <p:cNvSpPr txBox="1"/>
              <p:nvPr/>
            </p:nvSpPr>
            <p:spPr>
              <a:xfrm>
                <a:off x="4192124" y="3629373"/>
                <a:ext cx="344906" cy="369332"/>
              </a:xfrm>
              <a:prstGeom prst="rect">
                <a:avLst/>
              </a:prstGeom>
              <a:noFill/>
            </p:spPr>
            <p:txBody>
              <a:bodyPr wrap="square" rtlCol="0">
                <a:spAutoFit/>
              </a:bodyPr>
              <a:lstStyle/>
              <a:p>
                <a:pPr algn="ctr"/>
                <a:r>
                  <a:rPr lang="en-US" dirty="0"/>
                  <a:t>1</a:t>
                </a:r>
              </a:p>
            </p:txBody>
          </p:sp>
        </p:grpSp>
      </p:grpSp>
      <p:sp>
        <p:nvSpPr>
          <p:cNvPr id="70" name="TextBox 69">
            <a:extLst>
              <a:ext uri="{FF2B5EF4-FFF2-40B4-BE49-F238E27FC236}">
                <a16:creationId xmlns:a16="http://schemas.microsoft.com/office/drawing/2014/main" id="{DC0D5396-C64A-4051-A1CC-17486ABA4149}"/>
              </a:ext>
            </a:extLst>
          </p:cNvPr>
          <p:cNvSpPr txBox="1"/>
          <p:nvPr/>
        </p:nvSpPr>
        <p:spPr>
          <a:xfrm>
            <a:off x="7310196" y="2950887"/>
            <a:ext cx="2897428" cy="1169551"/>
          </a:xfrm>
          <a:prstGeom prst="rect">
            <a:avLst/>
          </a:prstGeom>
          <a:noFill/>
        </p:spPr>
        <p:txBody>
          <a:bodyPr wrap="square" rtlCol="0">
            <a:spAutoFit/>
          </a:bodyPr>
          <a:lstStyle/>
          <a:p>
            <a:r>
              <a:rPr lang="en-US" sz="1400" dirty="0"/>
              <a:t>The child process closes its read end (since it’s the first command in the pipeline) and duplicates </a:t>
            </a:r>
            <a:r>
              <a:rPr lang="en-US" sz="1400" dirty="0" err="1"/>
              <a:t>stdout</a:t>
            </a:r>
            <a:r>
              <a:rPr lang="en-US" sz="1400" dirty="0"/>
              <a:t> over the write end of the pipe</a:t>
            </a:r>
          </a:p>
        </p:txBody>
      </p:sp>
      <p:sp>
        <p:nvSpPr>
          <p:cNvPr id="71" name="TextBox 70">
            <a:extLst>
              <a:ext uri="{FF2B5EF4-FFF2-40B4-BE49-F238E27FC236}">
                <a16:creationId xmlns:a16="http://schemas.microsoft.com/office/drawing/2014/main" id="{D391919F-72CC-45FA-A54A-AFD30814721D}"/>
              </a:ext>
            </a:extLst>
          </p:cNvPr>
          <p:cNvSpPr txBox="1"/>
          <p:nvPr/>
        </p:nvSpPr>
        <p:spPr>
          <a:xfrm>
            <a:off x="2275499" y="4568855"/>
            <a:ext cx="629013" cy="276999"/>
          </a:xfrm>
          <a:prstGeom prst="rect">
            <a:avLst/>
          </a:prstGeom>
          <a:noFill/>
        </p:spPr>
        <p:txBody>
          <a:bodyPr wrap="square" rtlCol="0">
            <a:spAutoFit/>
          </a:bodyPr>
          <a:lstStyle/>
          <a:p>
            <a:pPr algn="ctr"/>
            <a:r>
              <a:rPr lang="en-US" sz="1200" dirty="0" err="1"/>
              <a:t>stdout</a:t>
            </a:r>
            <a:endParaRPr lang="en-US" sz="1200" dirty="0"/>
          </a:p>
        </p:txBody>
      </p:sp>
      <p:sp>
        <p:nvSpPr>
          <p:cNvPr id="72" name="TextBox 71">
            <a:extLst>
              <a:ext uri="{FF2B5EF4-FFF2-40B4-BE49-F238E27FC236}">
                <a16:creationId xmlns:a16="http://schemas.microsoft.com/office/drawing/2014/main" id="{4F8A6287-A916-42A8-A44F-E2D0E6873EF5}"/>
              </a:ext>
            </a:extLst>
          </p:cNvPr>
          <p:cNvSpPr txBox="1"/>
          <p:nvPr/>
        </p:nvSpPr>
        <p:spPr>
          <a:xfrm>
            <a:off x="7309126" y="2951662"/>
            <a:ext cx="2897428" cy="954107"/>
          </a:xfrm>
          <a:prstGeom prst="rect">
            <a:avLst/>
          </a:prstGeom>
          <a:noFill/>
        </p:spPr>
        <p:txBody>
          <a:bodyPr wrap="square" rtlCol="0">
            <a:spAutoFit/>
          </a:bodyPr>
          <a:lstStyle/>
          <a:p>
            <a:r>
              <a:rPr lang="en-US" sz="1400" dirty="0"/>
              <a:t>At the same time, the parent closes its write end, and saves the read end of its pipe for the next iteration</a:t>
            </a:r>
          </a:p>
        </p:txBody>
      </p:sp>
      <p:grpSp>
        <p:nvGrpSpPr>
          <p:cNvPr id="73" name="Group 72">
            <a:extLst>
              <a:ext uri="{FF2B5EF4-FFF2-40B4-BE49-F238E27FC236}">
                <a16:creationId xmlns:a16="http://schemas.microsoft.com/office/drawing/2014/main" id="{A84E0AB9-578A-4C94-8763-6698B1E0933E}"/>
              </a:ext>
            </a:extLst>
          </p:cNvPr>
          <p:cNvGrpSpPr/>
          <p:nvPr/>
        </p:nvGrpSpPr>
        <p:grpSpPr>
          <a:xfrm>
            <a:off x="3309496" y="2568838"/>
            <a:ext cx="646008" cy="369332"/>
            <a:chOff x="3236275" y="3629373"/>
            <a:chExt cx="646008" cy="369332"/>
          </a:xfrm>
        </p:grpSpPr>
        <p:pic>
          <p:nvPicPr>
            <p:cNvPr id="74" name="Picture 73">
              <a:extLst>
                <a:ext uri="{FF2B5EF4-FFF2-40B4-BE49-F238E27FC236}">
                  <a16:creationId xmlns:a16="http://schemas.microsoft.com/office/drawing/2014/main" id="{D0AA91A1-E050-4994-9818-BC27E5EF1D8E}"/>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75" name="TextBox 74">
              <a:extLst>
                <a:ext uri="{FF2B5EF4-FFF2-40B4-BE49-F238E27FC236}">
                  <a16:creationId xmlns:a16="http://schemas.microsoft.com/office/drawing/2014/main" id="{130AE759-DF72-4742-A220-F2DA1661FDF5}"/>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sp>
        <p:nvSpPr>
          <p:cNvPr id="76" name="TextBox 75">
            <a:extLst>
              <a:ext uri="{FF2B5EF4-FFF2-40B4-BE49-F238E27FC236}">
                <a16:creationId xmlns:a16="http://schemas.microsoft.com/office/drawing/2014/main" id="{6506D40D-FE12-46B7-BE58-8F9869DB263B}"/>
              </a:ext>
            </a:extLst>
          </p:cNvPr>
          <p:cNvSpPr txBox="1"/>
          <p:nvPr/>
        </p:nvSpPr>
        <p:spPr>
          <a:xfrm>
            <a:off x="7308056" y="2950887"/>
            <a:ext cx="2897428" cy="523220"/>
          </a:xfrm>
          <a:prstGeom prst="rect">
            <a:avLst/>
          </a:prstGeom>
          <a:noFill/>
        </p:spPr>
        <p:txBody>
          <a:bodyPr wrap="square" rtlCol="0">
            <a:spAutoFit/>
          </a:bodyPr>
          <a:lstStyle/>
          <a:p>
            <a:r>
              <a:rPr lang="en-US" sz="1400" dirty="0"/>
              <a:t>On the next iteration, the shell creates a new pipe</a:t>
            </a:r>
          </a:p>
        </p:txBody>
      </p:sp>
      <p:grpSp>
        <p:nvGrpSpPr>
          <p:cNvPr id="100" name="Group 99">
            <a:extLst>
              <a:ext uri="{FF2B5EF4-FFF2-40B4-BE49-F238E27FC236}">
                <a16:creationId xmlns:a16="http://schemas.microsoft.com/office/drawing/2014/main" id="{99FD2508-0C4B-406B-8133-A625BCDD6162}"/>
              </a:ext>
            </a:extLst>
          </p:cNvPr>
          <p:cNvGrpSpPr/>
          <p:nvPr/>
        </p:nvGrpSpPr>
        <p:grpSpPr>
          <a:xfrm>
            <a:off x="3303670" y="3046454"/>
            <a:ext cx="1297842" cy="675103"/>
            <a:chOff x="3303670" y="3046454"/>
            <a:chExt cx="1297842" cy="675103"/>
          </a:xfrm>
        </p:grpSpPr>
        <p:grpSp>
          <p:nvGrpSpPr>
            <p:cNvPr id="83" name="Group 82">
              <a:extLst>
                <a:ext uri="{FF2B5EF4-FFF2-40B4-BE49-F238E27FC236}">
                  <a16:creationId xmlns:a16="http://schemas.microsoft.com/office/drawing/2014/main" id="{6E73CB3D-CB9D-40EF-9199-3C09A4823CA3}"/>
                </a:ext>
              </a:extLst>
            </p:cNvPr>
            <p:cNvGrpSpPr/>
            <p:nvPr/>
          </p:nvGrpSpPr>
          <p:grpSpPr>
            <a:xfrm>
              <a:off x="3309496" y="3352225"/>
              <a:ext cx="1292016" cy="369332"/>
              <a:chOff x="3922119" y="6334838"/>
              <a:chExt cx="1292016" cy="369332"/>
            </a:xfrm>
          </p:grpSpPr>
          <p:grpSp>
            <p:nvGrpSpPr>
              <p:cNvPr id="77" name="Group 76">
                <a:extLst>
                  <a:ext uri="{FF2B5EF4-FFF2-40B4-BE49-F238E27FC236}">
                    <a16:creationId xmlns:a16="http://schemas.microsoft.com/office/drawing/2014/main" id="{824FC385-4313-4589-80CC-F649D97D1F4D}"/>
                  </a:ext>
                </a:extLst>
              </p:cNvPr>
              <p:cNvGrpSpPr/>
              <p:nvPr/>
            </p:nvGrpSpPr>
            <p:grpSpPr>
              <a:xfrm>
                <a:off x="3922119" y="6334838"/>
                <a:ext cx="646008" cy="369332"/>
                <a:chOff x="3236275" y="3629373"/>
                <a:chExt cx="646008" cy="369332"/>
              </a:xfrm>
            </p:grpSpPr>
            <p:pic>
              <p:nvPicPr>
                <p:cNvPr id="78" name="Picture 77">
                  <a:extLst>
                    <a:ext uri="{FF2B5EF4-FFF2-40B4-BE49-F238E27FC236}">
                      <a16:creationId xmlns:a16="http://schemas.microsoft.com/office/drawing/2014/main" id="{3444177B-3519-46D9-97DE-4431DD37D39C}"/>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79" name="TextBox 78">
                  <a:extLst>
                    <a:ext uri="{FF2B5EF4-FFF2-40B4-BE49-F238E27FC236}">
                      <a16:creationId xmlns:a16="http://schemas.microsoft.com/office/drawing/2014/main" id="{656BB27A-7471-4EEB-9168-E7D07E060106}"/>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80" name="Group 79">
                <a:extLst>
                  <a:ext uri="{FF2B5EF4-FFF2-40B4-BE49-F238E27FC236}">
                    <a16:creationId xmlns:a16="http://schemas.microsoft.com/office/drawing/2014/main" id="{10CFF01E-A588-48E9-BCA7-0A1F5A6A4991}"/>
                  </a:ext>
                </a:extLst>
              </p:cNvPr>
              <p:cNvGrpSpPr/>
              <p:nvPr/>
            </p:nvGrpSpPr>
            <p:grpSpPr>
              <a:xfrm flipH="1">
                <a:off x="4568127" y="6334838"/>
                <a:ext cx="646008" cy="369332"/>
                <a:chOff x="3236275" y="3629373"/>
                <a:chExt cx="646008" cy="369332"/>
              </a:xfrm>
            </p:grpSpPr>
            <p:pic>
              <p:nvPicPr>
                <p:cNvPr id="81" name="Picture 80">
                  <a:extLst>
                    <a:ext uri="{FF2B5EF4-FFF2-40B4-BE49-F238E27FC236}">
                      <a16:creationId xmlns:a16="http://schemas.microsoft.com/office/drawing/2014/main" id="{EEF4DE2E-3368-49DB-8D22-5A9F67C130DD}"/>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82" name="TextBox 81">
                  <a:extLst>
                    <a:ext uri="{FF2B5EF4-FFF2-40B4-BE49-F238E27FC236}">
                      <a16:creationId xmlns:a16="http://schemas.microsoft.com/office/drawing/2014/main" id="{A4BD5717-B42E-4FA0-B10C-A1F08DD6B2C9}"/>
                    </a:ext>
                  </a:extLst>
                </p:cNvPr>
                <p:cNvSpPr txBox="1"/>
                <p:nvPr/>
              </p:nvSpPr>
              <p:spPr>
                <a:xfrm>
                  <a:off x="3236275" y="3629373"/>
                  <a:ext cx="344906" cy="369332"/>
                </a:xfrm>
                <a:prstGeom prst="rect">
                  <a:avLst/>
                </a:prstGeom>
                <a:noFill/>
              </p:spPr>
              <p:txBody>
                <a:bodyPr wrap="square" rtlCol="0">
                  <a:spAutoFit/>
                </a:bodyPr>
                <a:lstStyle/>
                <a:p>
                  <a:pPr algn="ctr"/>
                  <a:r>
                    <a:rPr lang="en-US" dirty="0"/>
                    <a:t>1</a:t>
                  </a:r>
                </a:p>
              </p:txBody>
            </p:sp>
          </p:grpSp>
        </p:grpSp>
        <p:grpSp>
          <p:nvGrpSpPr>
            <p:cNvPr id="97" name="Group 96">
              <a:extLst>
                <a:ext uri="{FF2B5EF4-FFF2-40B4-BE49-F238E27FC236}">
                  <a16:creationId xmlns:a16="http://schemas.microsoft.com/office/drawing/2014/main" id="{5BD994BE-5117-4E8C-9DAA-B11D508BD800}"/>
                </a:ext>
              </a:extLst>
            </p:cNvPr>
            <p:cNvGrpSpPr/>
            <p:nvPr/>
          </p:nvGrpSpPr>
          <p:grpSpPr>
            <a:xfrm>
              <a:off x="3303670" y="3046454"/>
              <a:ext cx="646008" cy="369332"/>
              <a:chOff x="3236275" y="3629373"/>
              <a:chExt cx="646008" cy="369332"/>
            </a:xfrm>
          </p:grpSpPr>
          <p:pic>
            <p:nvPicPr>
              <p:cNvPr id="98" name="Picture 97">
                <a:extLst>
                  <a:ext uri="{FF2B5EF4-FFF2-40B4-BE49-F238E27FC236}">
                    <a16:creationId xmlns:a16="http://schemas.microsoft.com/office/drawing/2014/main" id="{5D05D659-33A3-446D-AF02-91257CD8050E}"/>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99" name="TextBox 98">
                <a:extLst>
                  <a:ext uri="{FF2B5EF4-FFF2-40B4-BE49-F238E27FC236}">
                    <a16:creationId xmlns:a16="http://schemas.microsoft.com/office/drawing/2014/main" id="{5FE3C976-B21E-42E9-801D-9B3B0C69BF83}"/>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grpSp>
        <p:nvGrpSpPr>
          <p:cNvPr id="106" name="Group 105">
            <a:extLst>
              <a:ext uri="{FF2B5EF4-FFF2-40B4-BE49-F238E27FC236}">
                <a16:creationId xmlns:a16="http://schemas.microsoft.com/office/drawing/2014/main" id="{C64C8F1C-EC1D-4DF3-ACF4-DF14C48BCE51}"/>
              </a:ext>
            </a:extLst>
          </p:cNvPr>
          <p:cNvGrpSpPr/>
          <p:nvPr/>
        </p:nvGrpSpPr>
        <p:grpSpPr>
          <a:xfrm>
            <a:off x="2647559" y="4831276"/>
            <a:ext cx="646008" cy="369332"/>
            <a:chOff x="3236275" y="3629373"/>
            <a:chExt cx="646008" cy="369332"/>
          </a:xfrm>
        </p:grpSpPr>
        <p:pic>
          <p:nvPicPr>
            <p:cNvPr id="110" name="Picture 109">
              <a:extLst>
                <a:ext uri="{FF2B5EF4-FFF2-40B4-BE49-F238E27FC236}">
                  <a16:creationId xmlns:a16="http://schemas.microsoft.com/office/drawing/2014/main" id="{9B4C7DD0-16C4-4A6A-BDAF-39E8FA91D5C5}"/>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11" name="TextBox 110">
              <a:extLst>
                <a:ext uri="{FF2B5EF4-FFF2-40B4-BE49-F238E27FC236}">
                  <a16:creationId xmlns:a16="http://schemas.microsoft.com/office/drawing/2014/main" id="{64C862F7-8F24-4AB4-A4C2-3B5E3CAE14C8}"/>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107" name="Group 106">
            <a:extLst>
              <a:ext uri="{FF2B5EF4-FFF2-40B4-BE49-F238E27FC236}">
                <a16:creationId xmlns:a16="http://schemas.microsoft.com/office/drawing/2014/main" id="{EF13104B-6077-4CB3-97A3-4BD7E78AA2E0}"/>
              </a:ext>
            </a:extLst>
          </p:cNvPr>
          <p:cNvGrpSpPr/>
          <p:nvPr/>
        </p:nvGrpSpPr>
        <p:grpSpPr>
          <a:xfrm flipH="1">
            <a:off x="3293567" y="4831276"/>
            <a:ext cx="646008" cy="369332"/>
            <a:chOff x="3236275" y="3629373"/>
            <a:chExt cx="646008" cy="369332"/>
          </a:xfrm>
        </p:grpSpPr>
        <p:pic>
          <p:nvPicPr>
            <p:cNvPr id="108" name="Picture 107">
              <a:extLst>
                <a:ext uri="{FF2B5EF4-FFF2-40B4-BE49-F238E27FC236}">
                  <a16:creationId xmlns:a16="http://schemas.microsoft.com/office/drawing/2014/main" id="{5B2264EF-A1CC-4951-9970-C3476DBBD75A}"/>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09" name="TextBox 108">
              <a:extLst>
                <a:ext uri="{FF2B5EF4-FFF2-40B4-BE49-F238E27FC236}">
                  <a16:creationId xmlns:a16="http://schemas.microsoft.com/office/drawing/2014/main" id="{A821310C-46AB-4044-B771-973D631A7FA3}"/>
                </a:ext>
              </a:extLst>
            </p:cNvPr>
            <p:cNvSpPr txBox="1"/>
            <p:nvPr/>
          </p:nvSpPr>
          <p:spPr>
            <a:xfrm>
              <a:off x="3236275" y="3629373"/>
              <a:ext cx="344906" cy="369332"/>
            </a:xfrm>
            <a:prstGeom prst="rect">
              <a:avLst/>
            </a:prstGeom>
            <a:noFill/>
          </p:spPr>
          <p:txBody>
            <a:bodyPr wrap="square" rtlCol="0">
              <a:spAutoFit/>
            </a:bodyPr>
            <a:lstStyle/>
            <a:p>
              <a:pPr algn="ctr"/>
              <a:r>
                <a:rPr lang="en-US" dirty="0"/>
                <a:t>1</a:t>
              </a:r>
            </a:p>
          </p:txBody>
        </p:sp>
      </p:grpSp>
      <p:grpSp>
        <p:nvGrpSpPr>
          <p:cNvPr id="103" name="Group 102">
            <a:extLst>
              <a:ext uri="{FF2B5EF4-FFF2-40B4-BE49-F238E27FC236}">
                <a16:creationId xmlns:a16="http://schemas.microsoft.com/office/drawing/2014/main" id="{541BAFE9-F614-452A-8BB8-C3717565ABDB}"/>
              </a:ext>
            </a:extLst>
          </p:cNvPr>
          <p:cNvGrpSpPr/>
          <p:nvPr/>
        </p:nvGrpSpPr>
        <p:grpSpPr>
          <a:xfrm>
            <a:off x="2641733" y="4526902"/>
            <a:ext cx="646008" cy="369332"/>
            <a:chOff x="3236275" y="3629373"/>
            <a:chExt cx="646008" cy="369332"/>
          </a:xfrm>
        </p:grpSpPr>
        <p:pic>
          <p:nvPicPr>
            <p:cNvPr id="104" name="Picture 103">
              <a:extLst>
                <a:ext uri="{FF2B5EF4-FFF2-40B4-BE49-F238E27FC236}">
                  <a16:creationId xmlns:a16="http://schemas.microsoft.com/office/drawing/2014/main" id="{73C8EF00-C6E5-42B4-B0A7-5B6502D25CFE}"/>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05" name="TextBox 104">
              <a:extLst>
                <a:ext uri="{FF2B5EF4-FFF2-40B4-BE49-F238E27FC236}">
                  <a16:creationId xmlns:a16="http://schemas.microsoft.com/office/drawing/2014/main" id="{753F3386-723E-44F5-AF26-FB1B4C2AF2CB}"/>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117" name="Group 116">
            <a:extLst>
              <a:ext uri="{FF2B5EF4-FFF2-40B4-BE49-F238E27FC236}">
                <a16:creationId xmlns:a16="http://schemas.microsoft.com/office/drawing/2014/main" id="{652F9317-E012-4FC3-BCF7-4A706D83BAC4}"/>
              </a:ext>
            </a:extLst>
          </p:cNvPr>
          <p:cNvGrpSpPr/>
          <p:nvPr/>
        </p:nvGrpSpPr>
        <p:grpSpPr>
          <a:xfrm>
            <a:off x="4030491" y="4825071"/>
            <a:ext cx="646008" cy="369332"/>
            <a:chOff x="3236275" y="3629373"/>
            <a:chExt cx="646008" cy="369332"/>
          </a:xfrm>
        </p:grpSpPr>
        <p:pic>
          <p:nvPicPr>
            <p:cNvPr id="121" name="Picture 120">
              <a:extLst>
                <a:ext uri="{FF2B5EF4-FFF2-40B4-BE49-F238E27FC236}">
                  <a16:creationId xmlns:a16="http://schemas.microsoft.com/office/drawing/2014/main" id="{BE525D43-D16A-4394-AF39-C9E35D1AB95F}"/>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22" name="TextBox 121">
              <a:extLst>
                <a:ext uri="{FF2B5EF4-FFF2-40B4-BE49-F238E27FC236}">
                  <a16:creationId xmlns:a16="http://schemas.microsoft.com/office/drawing/2014/main" id="{8062BF48-5BE3-4592-9562-A7F97B2A964F}"/>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pic>
        <p:nvPicPr>
          <p:cNvPr id="119" name="Picture 118">
            <a:extLst>
              <a:ext uri="{FF2B5EF4-FFF2-40B4-BE49-F238E27FC236}">
                <a16:creationId xmlns:a16="http://schemas.microsoft.com/office/drawing/2014/main" id="{D6E63239-782D-4344-AD70-1C3A390A86EA}"/>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16200000" flipH="1" flipV="1">
            <a:off x="4802469" y="4724678"/>
            <a:ext cx="318179" cy="570118"/>
          </a:xfrm>
          <a:prstGeom prst="rect">
            <a:avLst/>
          </a:prstGeom>
        </p:spPr>
      </p:pic>
      <p:sp>
        <p:nvSpPr>
          <p:cNvPr id="120" name="TextBox 119">
            <a:extLst>
              <a:ext uri="{FF2B5EF4-FFF2-40B4-BE49-F238E27FC236}">
                <a16:creationId xmlns:a16="http://schemas.microsoft.com/office/drawing/2014/main" id="{A68300E7-3A7F-49DC-A28F-1F2B1B2F87CD}"/>
              </a:ext>
            </a:extLst>
          </p:cNvPr>
          <p:cNvSpPr txBox="1"/>
          <p:nvPr/>
        </p:nvSpPr>
        <p:spPr>
          <a:xfrm flipH="1">
            <a:off x="4977601" y="4825071"/>
            <a:ext cx="344906" cy="369332"/>
          </a:xfrm>
          <a:prstGeom prst="rect">
            <a:avLst/>
          </a:prstGeom>
          <a:noFill/>
        </p:spPr>
        <p:txBody>
          <a:bodyPr wrap="square" rtlCol="0">
            <a:spAutoFit/>
          </a:bodyPr>
          <a:lstStyle/>
          <a:p>
            <a:pPr algn="ctr"/>
            <a:r>
              <a:rPr lang="en-US" dirty="0"/>
              <a:t>1</a:t>
            </a:r>
          </a:p>
        </p:txBody>
      </p:sp>
      <p:pic>
        <p:nvPicPr>
          <p:cNvPr id="115" name="Picture 114">
            <a:extLst>
              <a:ext uri="{FF2B5EF4-FFF2-40B4-BE49-F238E27FC236}">
                <a16:creationId xmlns:a16="http://schemas.microsoft.com/office/drawing/2014/main" id="{85D61633-62D9-40CE-9A26-52716541854F}"/>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4226524" y="4418907"/>
            <a:ext cx="318179" cy="570118"/>
          </a:xfrm>
          <a:prstGeom prst="rect">
            <a:avLst/>
          </a:prstGeom>
        </p:spPr>
      </p:pic>
      <p:sp>
        <p:nvSpPr>
          <p:cNvPr id="116" name="TextBox 115">
            <a:extLst>
              <a:ext uri="{FF2B5EF4-FFF2-40B4-BE49-F238E27FC236}">
                <a16:creationId xmlns:a16="http://schemas.microsoft.com/office/drawing/2014/main" id="{C86467B6-E824-4561-AFD9-5289F838912E}"/>
              </a:ext>
            </a:extLst>
          </p:cNvPr>
          <p:cNvSpPr txBox="1"/>
          <p:nvPr/>
        </p:nvSpPr>
        <p:spPr>
          <a:xfrm>
            <a:off x="4024665" y="4519300"/>
            <a:ext cx="344906" cy="369332"/>
          </a:xfrm>
          <a:prstGeom prst="rect">
            <a:avLst/>
          </a:prstGeom>
          <a:noFill/>
        </p:spPr>
        <p:txBody>
          <a:bodyPr wrap="square" rtlCol="0">
            <a:spAutoFit/>
          </a:bodyPr>
          <a:lstStyle/>
          <a:p>
            <a:pPr algn="ctr"/>
            <a:r>
              <a:rPr lang="en-US" dirty="0"/>
              <a:t>0</a:t>
            </a:r>
          </a:p>
        </p:txBody>
      </p:sp>
      <p:sp>
        <p:nvSpPr>
          <p:cNvPr id="123" name="TextBox 122">
            <a:extLst>
              <a:ext uri="{FF2B5EF4-FFF2-40B4-BE49-F238E27FC236}">
                <a16:creationId xmlns:a16="http://schemas.microsoft.com/office/drawing/2014/main" id="{9715FB22-CF2C-4B97-99F4-414B9B0EA25F}"/>
              </a:ext>
            </a:extLst>
          </p:cNvPr>
          <p:cNvSpPr txBox="1"/>
          <p:nvPr/>
        </p:nvSpPr>
        <p:spPr>
          <a:xfrm>
            <a:off x="7306986" y="2940142"/>
            <a:ext cx="2897428" cy="738664"/>
          </a:xfrm>
          <a:prstGeom prst="rect">
            <a:avLst/>
          </a:prstGeom>
          <a:noFill/>
        </p:spPr>
        <p:txBody>
          <a:bodyPr wrap="square" rtlCol="0">
            <a:spAutoFit/>
          </a:bodyPr>
          <a:lstStyle/>
          <a:p>
            <a:r>
              <a:rPr lang="en-US" sz="1400" dirty="0"/>
              <a:t>Once again, the process forks and each process gets a copy of the pipes</a:t>
            </a:r>
          </a:p>
        </p:txBody>
      </p:sp>
      <p:grpSp>
        <p:nvGrpSpPr>
          <p:cNvPr id="124" name="Group 123">
            <a:extLst>
              <a:ext uri="{FF2B5EF4-FFF2-40B4-BE49-F238E27FC236}">
                <a16:creationId xmlns:a16="http://schemas.microsoft.com/office/drawing/2014/main" id="{69B4160D-28D5-4C5C-9F3F-0B2C2D17ED93}"/>
              </a:ext>
            </a:extLst>
          </p:cNvPr>
          <p:cNvGrpSpPr/>
          <p:nvPr/>
        </p:nvGrpSpPr>
        <p:grpSpPr>
          <a:xfrm>
            <a:off x="3300757" y="3050711"/>
            <a:ext cx="1297842" cy="675103"/>
            <a:chOff x="3303670" y="3046454"/>
            <a:chExt cx="1297842" cy="675103"/>
          </a:xfrm>
        </p:grpSpPr>
        <p:grpSp>
          <p:nvGrpSpPr>
            <p:cNvPr id="125" name="Group 124">
              <a:extLst>
                <a:ext uri="{FF2B5EF4-FFF2-40B4-BE49-F238E27FC236}">
                  <a16:creationId xmlns:a16="http://schemas.microsoft.com/office/drawing/2014/main" id="{130211AD-B5B2-4DFB-8CDA-7771C1EAB158}"/>
                </a:ext>
              </a:extLst>
            </p:cNvPr>
            <p:cNvGrpSpPr/>
            <p:nvPr/>
          </p:nvGrpSpPr>
          <p:grpSpPr>
            <a:xfrm>
              <a:off x="3309496" y="3352225"/>
              <a:ext cx="1292016" cy="369332"/>
              <a:chOff x="3922119" y="6334838"/>
              <a:chExt cx="1292016" cy="369332"/>
            </a:xfrm>
          </p:grpSpPr>
          <p:grpSp>
            <p:nvGrpSpPr>
              <p:cNvPr id="129" name="Group 128">
                <a:extLst>
                  <a:ext uri="{FF2B5EF4-FFF2-40B4-BE49-F238E27FC236}">
                    <a16:creationId xmlns:a16="http://schemas.microsoft.com/office/drawing/2014/main" id="{B69BC863-5D83-47D4-8566-8245D8FB12C5}"/>
                  </a:ext>
                </a:extLst>
              </p:cNvPr>
              <p:cNvGrpSpPr/>
              <p:nvPr/>
            </p:nvGrpSpPr>
            <p:grpSpPr>
              <a:xfrm>
                <a:off x="3922119" y="6334838"/>
                <a:ext cx="646008" cy="369332"/>
                <a:chOff x="3236275" y="3629373"/>
                <a:chExt cx="646008" cy="369332"/>
              </a:xfrm>
            </p:grpSpPr>
            <p:pic>
              <p:nvPicPr>
                <p:cNvPr id="133" name="Picture 132">
                  <a:extLst>
                    <a:ext uri="{FF2B5EF4-FFF2-40B4-BE49-F238E27FC236}">
                      <a16:creationId xmlns:a16="http://schemas.microsoft.com/office/drawing/2014/main" id="{48973D6F-7EF6-4C12-9902-AEE7B91EA68C}"/>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34" name="TextBox 133">
                  <a:extLst>
                    <a:ext uri="{FF2B5EF4-FFF2-40B4-BE49-F238E27FC236}">
                      <a16:creationId xmlns:a16="http://schemas.microsoft.com/office/drawing/2014/main" id="{CB9CB985-CA47-4F6D-9244-E495ED2DADF3}"/>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130" name="Group 129">
                <a:extLst>
                  <a:ext uri="{FF2B5EF4-FFF2-40B4-BE49-F238E27FC236}">
                    <a16:creationId xmlns:a16="http://schemas.microsoft.com/office/drawing/2014/main" id="{AECDE126-F57B-49BC-A5C1-E7273EBECE69}"/>
                  </a:ext>
                </a:extLst>
              </p:cNvPr>
              <p:cNvGrpSpPr/>
              <p:nvPr/>
            </p:nvGrpSpPr>
            <p:grpSpPr>
              <a:xfrm flipH="1">
                <a:off x="4568127" y="6334838"/>
                <a:ext cx="646008" cy="369332"/>
                <a:chOff x="3236275" y="3629373"/>
                <a:chExt cx="646008" cy="369332"/>
              </a:xfrm>
            </p:grpSpPr>
            <p:pic>
              <p:nvPicPr>
                <p:cNvPr id="131" name="Picture 130">
                  <a:extLst>
                    <a:ext uri="{FF2B5EF4-FFF2-40B4-BE49-F238E27FC236}">
                      <a16:creationId xmlns:a16="http://schemas.microsoft.com/office/drawing/2014/main" id="{3DAFA343-65F6-4F1D-BB25-3666830A0C23}"/>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32" name="TextBox 131">
                  <a:extLst>
                    <a:ext uri="{FF2B5EF4-FFF2-40B4-BE49-F238E27FC236}">
                      <a16:creationId xmlns:a16="http://schemas.microsoft.com/office/drawing/2014/main" id="{9282B196-94AF-42C1-AD7C-B49C18220C95}"/>
                    </a:ext>
                  </a:extLst>
                </p:cNvPr>
                <p:cNvSpPr txBox="1"/>
                <p:nvPr/>
              </p:nvSpPr>
              <p:spPr>
                <a:xfrm>
                  <a:off x="3236275" y="3629373"/>
                  <a:ext cx="344906" cy="369332"/>
                </a:xfrm>
                <a:prstGeom prst="rect">
                  <a:avLst/>
                </a:prstGeom>
                <a:noFill/>
              </p:spPr>
              <p:txBody>
                <a:bodyPr wrap="square" rtlCol="0">
                  <a:spAutoFit/>
                </a:bodyPr>
                <a:lstStyle/>
                <a:p>
                  <a:pPr algn="ctr"/>
                  <a:r>
                    <a:rPr lang="en-US" dirty="0"/>
                    <a:t>1</a:t>
                  </a:r>
                </a:p>
              </p:txBody>
            </p:sp>
          </p:grpSp>
        </p:grpSp>
        <p:grpSp>
          <p:nvGrpSpPr>
            <p:cNvPr id="126" name="Group 125">
              <a:extLst>
                <a:ext uri="{FF2B5EF4-FFF2-40B4-BE49-F238E27FC236}">
                  <a16:creationId xmlns:a16="http://schemas.microsoft.com/office/drawing/2014/main" id="{A5BBAB92-4DC3-4FB8-A272-CF66DFD22FEF}"/>
                </a:ext>
              </a:extLst>
            </p:cNvPr>
            <p:cNvGrpSpPr/>
            <p:nvPr/>
          </p:nvGrpSpPr>
          <p:grpSpPr>
            <a:xfrm>
              <a:off x="3303670" y="3046454"/>
              <a:ext cx="646008" cy="369332"/>
              <a:chOff x="3236275" y="3629373"/>
              <a:chExt cx="646008" cy="369332"/>
            </a:xfrm>
          </p:grpSpPr>
          <p:pic>
            <p:nvPicPr>
              <p:cNvPr id="127" name="Picture 126">
                <a:extLst>
                  <a:ext uri="{FF2B5EF4-FFF2-40B4-BE49-F238E27FC236}">
                    <a16:creationId xmlns:a16="http://schemas.microsoft.com/office/drawing/2014/main" id="{571AEE98-B009-4FD7-87AA-FC3356335D32}"/>
                  </a:ext>
                </a:extLst>
              </p:cNvPr>
              <p:cNvPicPr>
                <a:picLocks noChangeAspect="1"/>
              </p:cNvPicPr>
              <p:nvPr/>
            </p:nvPicPr>
            <p:blipFill rotWithShape="1">
              <a:blip r:embed="rId2">
                <a:extLs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28" name="TextBox 127">
                <a:extLst>
                  <a:ext uri="{FF2B5EF4-FFF2-40B4-BE49-F238E27FC236}">
                    <a16:creationId xmlns:a16="http://schemas.microsoft.com/office/drawing/2014/main" id="{4FF5284F-DFC7-4A86-A575-A435AC5513A5}"/>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sp>
        <p:nvSpPr>
          <p:cNvPr id="135" name="TextBox 134">
            <a:extLst>
              <a:ext uri="{FF2B5EF4-FFF2-40B4-BE49-F238E27FC236}">
                <a16:creationId xmlns:a16="http://schemas.microsoft.com/office/drawing/2014/main" id="{0C368181-35C5-4E50-99F7-B5483BF92A4E}"/>
              </a:ext>
            </a:extLst>
          </p:cNvPr>
          <p:cNvSpPr txBox="1"/>
          <p:nvPr/>
        </p:nvSpPr>
        <p:spPr>
          <a:xfrm>
            <a:off x="7291832" y="2958257"/>
            <a:ext cx="2897428" cy="1384995"/>
          </a:xfrm>
          <a:prstGeom prst="rect">
            <a:avLst/>
          </a:prstGeom>
          <a:noFill/>
        </p:spPr>
        <p:txBody>
          <a:bodyPr wrap="square" rtlCol="0">
            <a:spAutoFit/>
          </a:bodyPr>
          <a:lstStyle/>
          <a:p>
            <a:r>
              <a:rPr lang="en-US" sz="1400" dirty="0"/>
              <a:t>Again, the child closes the read end of the current pipe and duplicates </a:t>
            </a:r>
            <a:r>
              <a:rPr lang="en-US" sz="1400" dirty="0" err="1"/>
              <a:t>stdout</a:t>
            </a:r>
            <a:r>
              <a:rPr lang="en-US" sz="1400" dirty="0"/>
              <a:t> over the write end of the pipe, but this time it also duplicates stdin over the previous pipe</a:t>
            </a:r>
          </a:p>
        </p:txBody>
      </p:sp>
      <p:sp>
        <p:nvSpPr>
          <p:cNvPr id="136" name="TextBox 135">
            <a:extLst>
              <a:ext uri="{FF2B5EF4-FFF2-40B4-BE49-F238E27FC236}">
                <a16:creationId xmlns:a16="http://schemas.microsoft.com/office/drawing/2014/main" id="{97CCF1CC-5763-46E2-B328-04E4F6891122}"/>
              </a:ext>
            </a:extLst>
          </p:cNvPr>
          <p:cNvSpPr txBox="1"/>
          <p:nvPr/>
        </p:nvSpPr>
        <p:spPr>
          <a:xfrm>
            <a:off x="4653783" y="4861469"/>
            <a:ext cx="629013" cy="276999"/>
          </a:xfrm>
          <a:prstGeom prst="rect">
            <a:avLst/>
          </a:prstGeom>
          <a:noFill/>
        </p:spPr>
        <p:txBody>
          <a:bodyPr wrap="square" rtlCol="0">
            <a:spAutoFit/>
          </a:bodyPr>
          <a:lstStyle/>
          <a:p>
            <a:pPr algn="ctr"/>
            <a:r>
              <a:rPr lang="en-US" sz="1200" dirty="0" err="1"/>
              <a:t>stdout</a:t>
            </a:r>
            <a:endParaRPr lang="en-US" sz="1200" dirty="0"/>
          </a:p>
        </p:txBody>
      </p:sp>
      <p:sp>
        <p:nvSpPr>
          <p:cNvPr id="137" name="TextBox 136">
            <a:extLst>
              <a:ext uri="{FF2B5EF4-FFF2-40B4-BE49-F238E27FC236}">
                <a16:creationId xmlns:a16="http://schemas.microsoft.com/office/drawing/2014/main" id="{E2B95A0D-3241-4FB3-A98D-1073EC027F5D}"/>
              </a:ext>
            </a:extLst>
          </p:cNvPr>
          <p:cNvSpPr txBox="1"/>
          <p:nvPr/>
        </p:nvSpPr>
        <p:spPr>
          <a:xfrm>
            <a:off x="4019373" y="4559410"/>
            <a:ext cx="629013" cy="276999"/>
          </a:xfrm>
          <a:prstGeom prst="rect">
            <a:avLst/>
          </a:prstGeom>
          <a:noFill/>
        </p:spPr>
        <p:txBody>
          <a:bodyPr wrap="square" rtlCol="0">
            <a:spAutoFit/>
          </a:bodyPr>
          <a:lstStyle/>
          <a:p>
            <a:pPr algn="ctr"/>
            <a:r>
              <a:rPr lang="en-US" sz="1200" dirty="0"/>
              <a:t>stdin</a:t>
            </a:r>
          </a:p>
        </p:txBody>
      </p:sp>
      <p:sp>
        <p:nvSpPr>
          <p:cNvPr id="138" name="TextBox 137">
            <a:extLst>
              <a:ext uri="{FF2B5EF4-FFF2-40B4-BE49-F238E27FC236}">
                <a16:creationId xmlns:a16="http://schemas.microsoft.com/office/drawing/2014/main" id="{8CECFD85-8F2B-4DB9-B259-6F01B6BBF92D}"/>
              </a:ext>
            </a:extLst>
          </p:cNvPr>
          <p:cNvSpPr txBox="1"/>
          <p:nvPr/>
        </p:nvSpPr>
        <p:spPr>
          <a:xfrm>
            <a:off x="7291832" y="2971042"/>
            <a:ext cx="2897428" cy="1384995"/>
          </a:xfrm>
          <a:prstGeom prst="rect">
            <a:avLst/>
          </a:prstGeom>
          <a:noFill/>
        </p:spPr>
        <p:txBody>
          <a:bodyPr wrap="square" rtlCol="0">
            <a:spAutoFit/>
          </a:bodyPr>
          <a:lstStyle/>
          <a:p>
            <a:r>
              <a:rPr lang="en-US" sz="1400" dirty="0"/>
              <a:t>The parent closes both the write end of the current pipe and read end of the previous pipe, as well as saving the read end of the current pipe for the next iteration</a:t>
            </a:r>
          </a:p>
        </p:txBody>
      </p:sp>
      <p:sp>
        <p:nvSpPr>
          <p:cNvPr id="139" name="TextBox 138">
            <a:extLst>
              <a:ext uri="{FF2B5EF4-FFF2-40B4-BE49-F238E27FC236}">
                <a16:creationId xmlns:a16="http://schemas.microsoft.com/office/drawing/2014/main" id="{B6B68221-C558-4C1F-9448-323714B60813}"/>
              </a:ext>
            </a:extLst>
          </p:cNvPr>
          <p:cNvSpPr txBox="1"/>
          <p:nvPr/>
        </p:nvSpPr>
        <p:spPr>
          <a:xfrm>
            <a:off x="7291832" y="2961632"/>
            <a:ext cx="2897428" cy="738664"/>
          </a:xfrm>
          <a:prstGeom prst="rect">
            <a:avLst/>
          </a:prstGeom>
          <a:noFill/>
        </p:spPr>
        <p:txBody>
          <a:bodyPr wrap="square" rtlCol="0">
            <a:spAutoFit/>
          </a:bodyPr>
          <a:lstStyle/>
          <a:p>
            <a:r>
              <a:rPr lang="en-US" sz="1400" dirty="0"/>
              <a:t>On the last iteration, the shell doesn’t need to make another pipe</a:t>
            </a:r>
          </a:p>
        </p:txBody>
      </p:sp>
      <p:grpSp>
        <p:nvGrpSpPr>
          <p:cNvPr id="140" name="Group 139">
            <a:extLst>
              <a:ext uri="{FF2B5EF4-FFF2-40B4-BE49-F238E27FC236}">
                <a16:creationId xmlns:a16="http://schemas.microsoft.com/office/drawing/2014/main" id="{889F8A31-8108-45D0-B366-3DCBEDDF7DF8}"/>
              </a:ext>
            </a:extLst>
          </p:cNvPr>
          <p:cNvGrpSpPr/>
          <p:nvPr/>
        </p:nvGrpSpPr>
        <p:grpSpPr>
          <a:xfrm>
            <a:off x="5839015" y="2558542"/>
            <a:ext cx="646008" cy="369332"/>
            <a:chOff x="3236275" y="3629373"/>
            <a:chExt cx="646008" cy="369332"/>
          </a:xfrm>
        </p:grpSpPr>
        <p:pic>
          <p:nvPicPr>
            <p:cNvPr id="141" name="Picture 140">
              <a:extLst>
                <a:ext uri="{FF2B5EF4-FFF2-40B4-BE49-F238E27FC236}">
                  <a16:creationId xmlns:a16="http://schemas.microsoft.com/office/drawing/2014/main" id="{1FEAE8A9-A655-417D-A66F-CDC507F80B18}"/>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42" name="TextBox 141">
              <a:extLst>
                <a:ext uri="{FF2B5EF4-FFF2-40B4-BE49-F238E27FC236}">
                  <a16:creationId xmlns:a16="http://schemas.microsoft.com/office/drawing/2014/main" id="{596FD8BE-0FC8-46D3-9C6D-3464C42F6930}"/>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143" name="Group 142">
            <a:extLst>
              <a:ext uri="{FF2B5EF4-FFF2-40B4-BE49-F238E27FC236}">
                <a16:creationId xmlns:a16="http://schemas.microsoft.com/office/drawing/2014/main" id="{75E449D9-4118-4FD2-BB6A-DCAEE7E5E1F2}"/>
              </a:ext>
            </a:extLst>
          </p:cNvPr>
          <p:cNvGrpSpPr/>
          <p:nvPr/>
        </p:nvGrpSpPr>
        <p:grpSpPr>
          <a:xfrm>
            <a:off x="5844213" y="2557840"/>
            <a:ext cx="646008" cy="369332"/>
            <a:chOff x="3236275" y="3629373"/>
            <a:chExt cx="646008" cy="369332"/>
          </a:xfrm>
        </p:grpSpPr>
        <p:pic>
          <p:nvPicPr>
            <p:cNvPr id="144" name="Picture 143">
              <a:extLst>
                <a:ext uri="{FF2B5EF4-FFF2-40B4-BE49-F238E27FC236}">
                  <a16:creationId xmlns:a16="http://schemas.microsoft.com/office/drawing/2014/main" id="{F978EF59-76CD-48FD-BC5C-86AB3C58D7EE}"/>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45" name="TextBox 144">
              <a:extLst>
                <a:ext uri="{FF2B5EF4-FFF2-40B4-BE49-F238E27FC236}">
                  <a16:creationId xmlns:a16="http://schemas.microsoft.com/office/drawing/2014/main" id="{681BB474-2231-41D3-8075-E3317F1C8C10}"/>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grpSp>
        <p:nvGrpSpPr>
          <p:cNvPr id="146" name="Group 145">
            <a:extLst>
              <a:ext uri="{FF2B5EF4-FFF2-40B4-BE49-F238E27FC236}">
                <a16:creationId xmlns:a16="http://schemas.microsoft.com/office/drawing/2014/main" id="{2C624D6D-78E2-41DB-ABD0-9D9F061FF2E4}"/>
              </a:ext>
            </a:extLst>
          </p:cNvPr>
          <p:cNvGrpSpPr/>
          <p:nvPr/>
        </p:nvGrpSpPr>
        <p:grpSpPr>
          <a:xfrm>
            <a:off x="5164188" y="4523847"/>
            <a:ext cx="646008" cy="369332"/>
            <a:chOff x="3236275" y="3629373"/>
            <a:chExt cx="646008" cy="369332"/>
          </a:xfrm>
        </p:grpSpPr>
        <p:pic>
          <p:nvPicPr>
            <p:cNvPr id="147" name="Picture 146">
              <a:extLst>
                <a:ext uri="{FF2B5EF4-FFF2-40B4-BE49-F238E27FC236}">
                  <a16:creationId xmlns:a16="http://schemas.microsoft.com/office/drawing/2014/main" id="{9E191880-585A-4055-9ABE-58487E0E021B}"/>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3438134" y="3528980"/>
              <a:ext cx="318179" cy="570118"/>
            </a:xfrm>
            <a:prstGeom prst="rect">
              <a:avLst/>
            </a:prstGeom>
          </p:spPr>
        </p:pic>
        <p:sp>
          <p:nvSpPr>
            <p:cNvPr id="148" name="TextBox 147">
              <a:extLst>
                <a:ext uri="{FF2B5EF4-FFF2-40B4-BE49-F238E27FC236}">
                  <a16:creationId xmlns:a16="http://schemas.microsoft.com/office/drawing/2014/main" id="{0AEB9553-6FFF-48C6-AC63-A7CACDCFF9DC}"/>
                </a:ext>
              </a:extLst>
            </p:cNvPr>
            <p:cNvSpPr txBox="1"/>
            <p:nvPr/>
          </p:nvSpPr>
          <p:spPr>
            <a:xfrm>
              <a:off x="3236275" y="3629373"/>
              <a:ext cx="344906" cy="369332"/>
            </a:xfrm>
            <a:prstGeom prst="rect">
              <a:avLst/>
            </a:prstGeom>
            <a:noFill/>
          </p:spPr>
          <p:txBody>
            <a:bodyPr wrap="square" rtlCol="0">
              <a:spAutoFit/>
            </a:bodyPr>
            <a:lstStyle/>
            <a:p>
              <a:pPr algn="ctr"/>
              <a:r>
                <a:rPr lang="en-US" dirty="0"/>
                <a:t>0</a:t>
              </a:r>
            </a:p>
          </p:txBody>
        </p:sp>
      </p:grpSp>
      <p:pic>
        <p:nvPicPr>
          <p:cNvPr id="150" name="Picture 149">
            <a:extLst>
              <a:ext uri="{FF2B5EF4-FFF2-40B4-BE49-F238E27FC236}">
                <a16:creationId xmlns:a16="http://schemas.microsoft.com/office/drawing/2014/main" id="{3038EE77-236D-417B-A7EC-E1F41230FF7A}"/>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5400000" flipV="1">
            <a:off x="6756192" y="4418666"/>
            <a:ext cx="318179" cy="570118"/>
          </a:xfrm>
          <a:prstGeom prst="rect">
            <a:avLst/>
          </a:prstGeom>
        </p:spPr>
      </p:pic>
      <p:sp>
        <p:nvSpPr>
          <p:cNvPr id="151" name="TextBox 150">
            <a:extLst>
              <a:ext uri="{FF2B5EF4-FFF2-40B4-BE49-F238E27FC236}">
                <a16:creationId xmlns:a16="http://schemas.microsoft.com/office/drawing/2014/main" id="{A84194EB-D724-4563-91FC-2560A7C27BE4}"/>
              </a:ext>
            </a:extLst>
          </p:cNvPr>
          <p:cNvSpPr txBox="1"/>
          <p:nvPr/>
        </p:nvSpPr>
        <p:spPr>
          <a:xfrm>
            <a:off x="6554333" y="4519059"/>
            <a:ext cx="344906" cy="369332"/>
          </a:xfrm>
          <a:prstGeom prst="rect">
            <a:avLst/>
          </a:prstGeom>
          <a:noFill/>
        </p:spPr>
        <p:txBody>
          <a:bodyPr wrap="square" rtlCol="0">
            <a:spAutoFit/>
          </a:bodyPr>
          <a:lstStyle/>
          <a:p>
            <a:pPr algn="ctr"/>
            <a:r>
              <a:rPr lang="en-US" dirty="0"/>
              <a:t>0</a:t>
            </a:r>
          </a:p>
        </p:txBody>
      </p:sp>
      <p:sp>
        <p:nvSpPr>
          <p:cNvPr id="152" name="TextBox 151">
            <a:extLst>
              <a:ext uri="{FF2B5EF4-FFF2-40B4-BE49-F238E27FC236}">
                <a16:creationId xmlns:a16="http://schemas.microsoft.com/office/drawing/2014/main" id="{360A2035-1E59-4E57-BBC4-611473B30915}"/>
              </a:ext>
            </a:extLst>
          </p:cNvPr>
          <p:cNvSpPr txBox="1"/>
          <p:nvPr/>
        </p:nvSpPr>
        <p:spPr>
          <a:xfrm>
            <a:off x="7306986" y="2961632"/>
            <a:ext cx="2897428" cy="738664"/>
          </a:xfrm>
          <a:prstGeom prst="rect">
            <a:avLst/>
          </a:prstGeom>
          <a:noFill/>
        </p:spPr>
        <p:txBody>
          <a:bodyPr wrap="square" rtlCol="0">
            <a:spAutoFit/>
          </a:bodyPr>
          <a:lstStyle/>
          <a:p>
            <a:r>
              <a:rPr lang="en-US" sz="1400" dirty="0"/>
              <a:t>Finally, the child duplicates stdin over its previous pipe and the parent closes its previous</a:t>
            </a:r>
          </a:p>
        </p:txBody>
      </p:sp>
      <p:sp>
        <p:nvSpPr>
          <p:cNvPr id="153" name="TextBox 152">
            <a:extLst>
              <a:ext uri="{FF2B5EF4-FFF2-40B4-BE49-F238E27FC236}">
                <a16:creationId xmlns:a16="http://schemas.microsoft.com/office/drawing/2014/main" id="{0C69AACA-513F-403B-902D-A9FA037DC278}"/>
              </a:ext>
            </a:extLst>
          </p:cNvPr>
          <p:cNvSpPr txBox="1"/>
          <p:nvPr/>
        </p:nvSpPr>
        <p:spPr>
          <a:xfrm>
            <a:off x="6519626" y="4566267"/>
            <a:ext cx="629013" cy="276999"/>
          </a:xfrm>
          <a:prstGeom prst="rect">
            <a:avLst/>
          </a:prstGeom>
          <a:noFill/>
        </p:spPr>
        <p:txBody>
          <a:bodyPr wrap="square" rtlCol="0">
            <a:spAutoFit/>
          </a:bodyPr>
          <a:lstStyle/>
          <a:p>
            <a:pPr algn="ctr"/>
            <a:r>
              <a:rPr lang="en-US" sz="1200" dirty="0"/>
              <a:t>stdin</a:t>
            </a:r>
          </a:p>
        </p:txBody>
      </p:sp>
      <p:sp>
        <p:nvSpPr>
          <p:cNvPr id="154" name="TextBox 153">
            <a:extLst>
              <a:ext uri="{FF2B5EF4-FFF2-40B4-BE49-F238E27FC236}">
                <a16:creationId xmlns:a16="http://schemas.microsoft.com/office/drawing/2014/main" id="{8CCE740B-C551-4338-B160-3FE236C3A194}"/>
              </a:ext>
            </a:extLst>
          </p:cNvPr>
          <p:cNvSpPr txBox="1"/>
          <p:nvPr/>
        </p:nvSpPr>
        <p:spPr>
          <a:xfrm>
            <a:off x="7273468" y="2961603"/>
            <a:ext cx="2897428" cy="738664"/>
          </a:xfrm>
          <a:prstGeom prst="rect">
            <a:avLst/>
          </a:prstGeom>
          <a:noFill/>
        </p:spPr>
        <p:txBody>
          <a:bodyPr wrap="square" rtlCol="0">
            <a:spAutoFit/>
          </a:bodyPr>
          <a:lstStyle/>
          <a:p>
            <a:r>
              <a:rPr lang="en-US" sz="1400" dirty="0"/>
              <a:t>You can see there is a flow of information from the output of one child to the input of the next</a:t>
            </a:r>
          </a:p>
        </p:txBody>
      </p:sp>
      <p:grpSp>
        <p:nvGrpSpPr>
          <p:cNvPr id="157" name="Group 156">
            <a:extLst>
              <a:ext uri="{FF2B5EF4-FFF2-40B4-BE49-F238E27FC236}">
                <a16:creationId xmlns:a16="http://schemas.microsoft.com/office/drawing/2014/main" id="{A9096A47-9D1B-4C03-84DB-3B1543A17C6B}"/>
              </a:ext>
            </a:extLst>
          </p:cNvPr>
          <p:cNvGrpSpPr/>
          <p:nvPr/>
        </p:nvGrpSpPr>
        <p:grpSpPr>
          <a:xfrm>
            <a:off x="4665554" y="4550779"/>
            <a:ext cx="629013" cy="318179"/>
            <a:chOff x="3484822" y="6242648"/>
            <a:chExt cx="629013" cy="318179"/>
          </a:xfrm>
        </p:grpSpPr>
        <p:pic>
          <p:nvPicPr>
            <p:cNvPr id="155" name="Picture 154">
              <a:extLst>
                <a:ext uri="{FF2B5EF4-FFF2-40B4-BE49-F238E27FC236}">
                  <a16:creationId xmlns:a16="http://schemas.microsoft.com/office/drawing/2014/main" id="{ED397FB7-D68E-4D07-9690-2D5A8CB1A1CB}"/>
                </a:ext>
              </a:extLst>
            </p:cNvPr>
            <p:cNvPicPr>
              <a:picLocks noChangeAspect="1"/>
            </p:cNvPicPr>
            <p:nvPr/>
          </p:nvPicPr>
          <p:blipFill rotWithShape="1">
            <a:blip r:embed="rId3">
              <a:duotone>
                <a:prstClr val="black"/>
                <a:srgbClr val="66CCFF">
                  <a:alpha val="50196"/>
                  <a:tint val="45000"/>
                  <a:satMod val="400000"/>
                </a:srgbClr>
              </a:duotone>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val="0"/>
                </a:ext>
              </a:extLst>
            </a:blip>
            <a:srcRect b="6481"/>
            <a:stretch/>
          </p:blipFill>
          <p:spPr>
            <a:xfrm rot="16200000" flipH="1" flipV="1">
              <a:off x="3623437" y="6116679"/>
              <a:ext cx="318179" cy="570118"/>
            </a:xfrm>
            <a:prstGeom prst="rect">
              <a:avLst/>
            </a:prstGeom>
          </p:spPr>
        </p:pic>
        <p:sp>
          <p:nvSpPr>
            <p:cNvPr id="156" name="TextBox 155">
              <a:extLst>
                <a:ext uri="{FF2B5EF4-FFF2-40B4-BE49-F238E27FC236}">
                  <a16:creationId xmlns:a16="http://schemas.microsoft.com/office/drawing/2014/main" id="{C6B0437E-5D26-45EF-B97B-285F3ACCB764}"/>
                </a:ext>
              </a:extLst>
            </p:cNvPr>
            <p:cNvSpPr txBox="1"/>
            <p:nvPr/>
          </p:nvSpPr>
          <p:spPr>
            <a:xfrm>
              <a:off x="3484822" y="6259790"/>
              <a:ext cx="629013" cy="276999"/>
            </a:xfrm>
            <a:prstGeom prst="rect">
              <a:avLst/>
            </a:prstGeom>
            <a:noFill/>
          </p:spPr>
          <p:txBody>
            <a:bodyPr wrap="square" rtlCol="0">
              <a:spAutoFit/>
            </a:bodyPr>
            <a:lstStyle/>
            <a:p>
              <a:pPr algn="ctr"/>
              <a:r>
                <a:rPr lang="en-US" sz="1200" dirty="0" err="1"/>
                <a:t>stdout</a:t>
              </a:r>
              <a:endParaRPr lang="en-US" sz="1200" dirty="0"/>
            </a:p>
          </p:txBody>
        </p:sp>
      </p:grpSp>
    </p:spTree>
    <p:extLst>
      <p:ext uri="{BB962C8B-B14F-4D97-AF65-F5344CB8AC3E}">
        <p14:creationId xmlns:p14="http://schemas.microsoft.com/office/powerpoint/2010/main" val="185407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48"/>
                                        </p:tgtEl>
                                        <p:attrNameLst>
                                          <p:attrName>style.visibility</p:attrName>
                                        </p:attrNameLst>
                                      </p:cBhvr>
                                      <p:to>
                                        <p:strVal val="hidden"/>
                                      </p:to>
                                    </p:set>
                                  </p:childTnLst>
                                </p:cTn>
                              </p:par>
                              <p:par>
                                <p:cTn id="19" presetID="0" presetClass="path" presetSubtype="0" accel="50000" decel="50000" fill="hold" nodeType="withEffect">
                                  <p:stCondLst>
                                    <p:cond delay="0"/>
                                  </p:stCondLst>
                                  <p:childTnLst>
                                    <p:animMotion origin="layout" path="M -0.00039 -0.00069 C -0.00026 0.03634 -2.70833E-6 0.07338 0.00026 0.11042 L 0.05886 0.11273 L 0.05886 0.18657 " pathEditMode="relative" ptsTypes="AAAA">
                                      <p:cBhvr>
                                        <p:cTn id="20" dur="3000" fill="hold"/>
                                        <p:tgtEl>
                                          <p:spTgt spid="62"/>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00052 -0.00069 C -0.00026 0.03634 -2.70833E-6 0.07338 0.00026 0.11018 L -0.05403 0.11273 C -0.05403 0.13704 -0.0556 0.16157 -0.0556 0.18657 " pathEditMode="relative" rAng="0" ptsTypes="AAAA">
                                      <p:cBhvr>
                                        <p:cTn id="22" dur="3000" fill="hold"/>
                                        <p:tgtEl>
                                          <p:spTgt spid="63"/>
                                        </p:tgtEl>
                                        <p:attrNameLst>
                                          <p:attrName>ppt_x</p:attrName>
                                          <p:attrName>ppt_y</p:attrName>
                                        </p:attrNameLst>
                                      </p:cBhvr>
                                      <p:rCtr x="-2721" y="9352"/>
                                    </p:animMotion>
                                  </p:childTnLst>
                                </p:cTn>
                              </p:par>
                            </p:childTnLst>
                          </p:cTn>
                        </p:par>
                        <p:par>
                          <p:cTn id="23" fill="hold">
                            <p:stCondLst>
                              <p:cond delay="3000"/>
                            </p:stCondLst>
                            <p:childTnLst>
                              <p:par>
                                <p:cTn id="24" presetID="1" presetClass="exit" presetSubtype="0" fill="hold" nodeType="afterEffect">
                                  <p:stCondLst>
                                    <p:cond delay="0"/>
                                  </p:stCondLst>
                                  <p:childTnLst>
                                    <p:set>
                                      <p:cBhvr>
                                        <p:cTn id="25" dur="1" fill="hold">
                                          <p:stCondLst>
                                            <p:cond delay="0"/>
                                          </p:stCondLst>
                                        </p:cTn>
                                        <p:tgtEl>
                                          <p:spTgt spid="62"/>
                                        </p:tgtEl>
                                        <p:attrNameLst>
                                          <p:attrName>style.visibility</p:attrName>
                                        </p:attrNameLst>
                                      </p:cBhvr>
                                      <p:to>
                                        <p:strVal val="hidden"/>
                                      </p:to>
                                    </p:set>
                                  </p:childTnLst>
                                </p:cTn>
                              </p:par>
                            </p:childTnLst>
                          </p:cTn>
                        </p:par>
                        <p:par>
                          <p:cTn id="26" fill="hold">
                            <p:stCondLst>
                              <p:cond delay="3000"/>
                            </p:stCondLst>
                            <p:childTnLst>
                              <p:par>
                                <p:cTn id="27" presetID="1" presetClass="exit" presetSubtype="0" fill="hold" nodeType="afterEffect">
                                  <p:stCondLst>
                                    <p:cond delay="0"/>
                                  </p:stCondLst>
                                  <p:childTnLst>
                                    <p:set>
                                      <p:cBhvr>
                                        <p:cTn id="28" dur="1" fill="hold">
                                          <p:stCondLst>
                                            <p:cond delay="0"/>
                                          </p:stCondLst>
                                        </p:cTn>
                                        <p:tgtEl>
                                          <p:spTgt spid="63"/>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9"/>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0"/>
                                        </p:tgtEl>
                                      </p:cBhvr>
                                    </p:animEffect>
                                    <p:set>
                                      <p:cBhvr>
                                        <p:cTn id="47" dur="1" fill="hold">
                                          <p:stCondLst>
                                            <p:cond delay="499"/>
                                          </p:stCondLst>
                                        </p:cTn>
                                        <p:tgtEl>
                                          <p:spTgt spid="50"/>
                                        </p:tgtEl>
                                        <p:attrNameLst>
                                          <p:attrName>style.visibility</p:attrName>
                                        </p:attrNameLst>
                                      </p:cBhvr>
                                      <p:to>
                                        <p:strVal val="hidden"/>
                                      </p:to>
                                    </p:set>
                                  </p:childTnLst>
                                </p:cTn>
                              </p:par>
                            </p:childTnLst>
                          </p:cTn>
                        </p:par>
                        <p:par>
                          <p:cTn id="48" fill="hold">
                            <p:stCondLst>
                              <p:cond delay="500"/>
                            </p:stCondLst>
                            <p:childTnLst>
                              <p:par>
                                <p:cTn id="49" presetID="10" presetClass="exit" presetSubtype="0" fill="hold" grpId="1" nodeType="afterEffect">
                                  <p:stCondLst>
                                    <p:cond delay="50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500"/>
                                        <p:tgtEl>
                                          <p:spTgt spid="7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2"/>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7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9"/>
                                        </p:tgtEl>
                                      </p:cBhvr>
                                    </p:animEffect>
                                    <p:set>
                                      <p:cBhvr>
                                        <p:cTn id="64" dur="1" fill="hold">
                                          <p:stCondLst>
                                            <p:cond delay="499"/>
                                          </p:stCondLst>
                                        </p:cTn>
                                        <p:tgtEl>
                                          <p:spTgt spid="59"/>
                                        </p:tgtEl>
                                        <p:attrNameLst>
                                          <p:attrName>style.visibility</p:attrName>
                                        </p:attrNameLst>
                                      </p:cBhvr>
                                      <p:to>
                                        <p:strVal val="hidden"/>
                                      </p:to>
                                    </p:set>
                                  </p:childTnLst>
                                </p:cTn>
                              </p:par>
                            </p:childTnLst>
                          </p:cTn>
                        </p:par>
                        <p:par>
                          <p:cTn id="65" fill="hold">
                            <p:stCondLst>
                              <p:cond delay="500"/>
                            </p:stCondLst>
                            <p:childTnLst>
                              <p:par>
                                <p:cTn id="66" presetID="42" presetClass="path" presetSubtype="0" accel="50000" decel="50000" fill="hold" nodeType="afterEffect">
                                  <p:stCondLst>
                                    <p:cond delay="1000"/>
                                  </p:stCondLst>
                                  <p:childTnLst>
                                    <p:animMotion origin="layout" path="M -1.66667E-6 2.96296E-6 L -1.66667E-6 0.15879 " pathEditMode="relative" rAng="0" ptsTypes="AA">
                                      <p:cBhvr>
                                        <p:cTn id="67" dur="2000" fill="hold"/>
                                        <p:tgtEl>
                                          <p:spTgt spid="56"/>
                                        </p:tgtEl>
                                        <p:attrNameLst>
                                          <p:attrName>ppt_x</p:attrName>
                                          <p:attrName>ppt_y</p:attrName>
                                        </p:attrNameLst>
                                      </p:cBhvr>
                                      <p:rCtr x="0" y="7940"/>
                                    </p:animMotion>
                                  </p:childTnLst>
                                </p:cTn>
                              </p:par>
                            </p:childTnLst>
                          </p:cTn>
                        </p:par>
                        <p:par>
                          <p:cTn id="68" fill="hold">
                            <p:stCondLst>
                              <p:cond delay="3500"/>
                            </p:stCondLst>
                            <p:childTnLst>
                              <p:par>
                                <p:cTn id="69" presetID="10" presetClass="exit" presetSubtype="0" fill="hold" nodeType="afterEffect">
                                  <p:stCondLst>
                                    <p:cond delay="250"/>
                                  </p:stCondLst>
                                  <p:childTnLst>
                                    <p:animEffect transition="out" filter="fade">
                                      <p:cBhvr>
                                        <p:cTn id="70" dur="500"/>
                                        <p:tgtEl>
                                          <p:spTgt spid="56"/>
                                        </p:tgtEl>
                                      </p:cBhvr>
                                    </p:animEffect>
                                    <p:set>
                                      <p:cBhvr>
                                        <p:cTn id="71" dur="1" fill="hold">
                                          <p:stCondLst>
                                            <p:cond delay="499"/>
                                          </p:stCondLst>
                                        </p:cTn>
                                        <p:tgtEl>
                                          <p:spTgt spid="5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6"/>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72"/>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54"/>
                                        </p:tgtEl>
                                      </p:cBhvr>
                                    </p:animEffect>
                                    <p:set>
                                      <p:cBhvr>
                                        <p:cTn id="80" dur="1" fill="hold">
                                          <p:stCondLst>
                                            <p:cond delay="499"/>
                                          </p:stCondLst>
                                        </p:cTn>
                                        <p:tgtEl>
                                          <p:spTgt spid="5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71"/>
                                        </p:tgtEl>
                                      </p:cBhvr>
                                    </p:animEffect>
                                    <p:set>
                                      <p:cBhvr>
                                        <p:cTn id="83" dur="1" fill="hold">
                                          <p:stCondLst>
                                            <p:cond delay="499"/>
                                          </p:stCondLst>
                                        </p:cTn>
                                        <p:tgtEl>
                                          <p:spTgt spid="71"/>
                                        </p:tgtEl>
                                        <p:attrNameLst>
                                          <p:attrName>style.visibility</p:attrName>
                                        </p:attrNameLst>
                                      </p:cBhvr>
                                      <p:to>
                                        <p:strVal val="hidden"/>
                                      </p:to>
                                    </p:set>
                                  </p:childTnLst>
                                </p:cTn>
                              </p:par>
                              <p:par>
                                <p:cTn id="84" presetID="10" presetClass="entr" presetSubtype="0" fill="hold" nodeType="with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fade">
                                      <p:cBhvr>
                                        <p:cTn id="86" dur="500"/>
                                        <p:tgtEl>
                                          <p:spTgt spid="73"/>
                                        </p:tgtEl>
                                      </p:cBhvr>
                                    </p:animEffect>
                                  </p:childTnLst>
                                </p:cTn>
                              </p:par>
                            </p:childTnLst>
                          </p:cTn>
                        </p:par>
                        <p:par>
                          <p:cTn id="87" fill="hold">
                            <p:stCondLst>
                              <p:cond delay="500"/>
                            </p:stCondLst>
                            <p:childTnLst>
                              <p:par>
                                <p:cTn id="88" presetID="42" presetClass="path" presetSubtype="0" accel="50000" decel="50000" fill="hold" nodeType="afterEffect">
                                  <p:stCondLst>
                                    <p:cond delay="500"/>
                                  </p:stCondLst>
                                  <p:childTnLst>
                                    <p:animMotion origin="layout" path="M 3.33333E-6 1.11111E-6 L 3.33333E-6 0.07014 " pathEditMode="relative" rAng="0" ptsTypes="AA">
                                      <p:cBhvr>
                                        <p:cTn id="89" dur="2000" fill="hold"/>
                                        <p:tgtEl>
                                          <p:spTgt spid="73"/>
                                        </p:tgtEl>
                                        <p:attrNameLst>
                                          <p:attrName>ppt_x</p:attrName>
                                          <p:attrName>ppt_y</p:attrName>
                                        </p:attrNameLst>
                                      </p:cBhvr>
                                      <p:rCtr x="0" y="3495"/>
                                    </p:animMotion>
                                  </p:childTnLst>
                                </p:cTn>
                              </p:par>
                            </p:childTnLst>
                          </p:cTn>
                        </p:par>
                        <p:par>
                          <p:cTn id="90" fill="hold">
                            <p:stCondLst>
                              <p:cond delay="3000"/>
                            </p:stCondLst>
                            <p:childTnLst>
                              <p:par>
                                <p:cTn id="91" presetID="10" presetClass="entr" presetSubtype="0" fill="hold" nodeType="afterEffect">
                                  <p:stCondLst>
                                    <p:cond delay="500"/>
                                  </p:stCondLst>
                                  <p:childTnLst>
                                    <p:set>
                                      <p:cBhvr>
                                        <p:cTn id="92" dur="1" fill="hold">
                                          <p:stCondLst>
                                            <p:cond delay="0"/>
                                          </p:stCondLst>
                                        </p:cTn>
                                        <p:tgtEl>
                                          <p:spTgt spid="100"/>
                                        </p:tgtEl>
                                        <p:attrNameLst>
                                          <p:attrName>style.visibility</p:attrName>
                                        </p:attrNameLst>
                                      </p:cBhvr>
                                      <p:to>
                                        <p:strVal val="visible"/>
                                      </p:to>
                                    </p:set>
                                    <p:animEffect transition="in" filter="fade">
                                      <p:cBhvr>
                                        <p:cTn id="93" dur="500"/>
                                        <p:tgtEl>
                                          <p:spTgt spid="100"/>
                                        </p:tgtEl>
                                      </p:cBhvr>
                                    </p:animEffect>
                                  </p:childTnLst>
                                </p:cTn>
                              </p:par>
                            </p:childTnLst>
                          </p:cTn>
                        </p:par>
                        <p:par>
                          <p:cTn id="94" fill="hold">
                            <p:stCondLst>
                              <p:cond delay="4000"/>
                            </p:stCondLst>
                            <p:childTnLst>
                              <p:par>
                                <p:cTn id="95" presetID="1" presetClass="exit" presetSubtype="0" fill="hold" nodeType="afterEffect">
                                  <p:stCondLst>
                                    <p:cond delay="0"/>
                                  </p:stCondLst>
                                  <p:childTnLst>
                                    <p:set>
                                      <p:cBhvr>
                                        <p:cTn id="96" dur="1" fill="hold">
                                          <p:stCondLst>
                                            <p:cond delay="0"/>
                                          </p:stCondLst>
                                        </p:cTn>
                                        <p:tgtEl>
                                          <p:spTgt spid="7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3"/>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76"/>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124"/>
                                        </p:tgtEl>
                                        <p:attrNameLst>
                                          <p:attrName>style.visibility</p:attrName>
                                        </p:attrNameLst>
                                      </p:cBhvr>
                                      <p:to>
                                        <p:strVal val="visible"/>
                                      </p:to>
                                    </p:set>
                                  </p:childTnLst>
                                </p:cTn>
                              </p:par>
                              <p:par>
                                <p:cTn id="105" presetID="0" presetClass="path" presetSubtype="0" accel="50000" decel="50000" fill="hold" nodeType="withEffect">
                                  <p:stCondLst>
                                    <p:cond delay="0"/>
                                  </p:stCondLst>
                                  <p:childTnLst>
                                    <p:animMotion origin="layout" path="M 1.25E-6 4.07407E-6 L 1.25E-6 0.11689 L -0.05482 0.11967 L -0.05482 0.21643 " pathEditMode="relative" rAng="0" ptsTypes="AAAA">
                                      <p:cBhvr>
                                        <p:cTn id="106" dur="3000" fill="hold"/>
                                        <p:tgtEl>
                                          <p:spTgt spid="100"/>
                                        </p:tgtEl>
                                        <p:attrNameLst>
                                          <p:attrName>ppt_x</p:attrName>
                                          <p:attrName>ppt_y</p:attrName>
                                        </p:attrNameLst>
                                      </p:cBhvr>
                                      <p:rCtr x="-2747" y="10810"/>
                                    </p:animMotion>
                                  </p:childTnLst>
                                </p:cTn>
                              </p:par>
                              <p:par>
                                <p:cTn id="107" presetID="0" presetClass="path" presetSubtype="0" accel="50000" decel="50000" fill="hold" nodeType="withEffect">
                                  <p:stCondLst>
                                    <p:cond delay="0"/>
                                  </p:stCondLst>
                                  <p:childTnLst>
                                    <p:animMotion origin="layout" path="M 1.66667E-6 -1.48148E-6 L 1.66667E-6 0.11736 L 0.05885 0.11898 L 0.05885 0.21227 " pathEditMode="relative" rAng="0" ptsTypes="AAAA">
                                      <p:cBhvr>
                                        <p:cTn id="108" dur="3000" fill="hold"/>
                                        <p:tgtEl>
                                          <p:spTgt spid="124"/>
                                        </p:tgtEl>
                                        <p:attrNameLst>
                                          <p:attrName>ppt_x</p:attrName>
                                          <p:attrName>ppt_y</p:attrName>
                                        </p:attrNameLst>
                                      </p:cBhvr>
                                      <p:rCtr x="2943" y="10602"/>
                                    </p:animMotion>
                                  </p:childTnLst>
                                </p:cTn>
                              </p:par>
                            </p:childTnLst>
                          </p:cTn>
                        </p:par>
                        <p:par>
                          <p:cTn id="109" fill="hold">
                            <p:stCondLst>
                              <p:cond delay="3000"/>
                            </p:stCondLst>
                            <p:childTnLst>
                              <p:par>
                                <p:cTn id="110" presetID="1" presetClass="exit" presetSubtype="0" fill="hold" nodeType="afterEffect">
                                  <p:stCondLst>
                                    <p:cond delay="0"/>
                                  </p:stCondLst>
                                  <p:childTnLst>
                                    <p:set>
                                      <p:cBhvr>
                                        <p:cTn id="111" dur="1" fill="hold">
                                          <p:stCondLst>
                                            <p:cond delay="0"/>
                                          </p:stCondLst>
                                        </p:cTn>
                                        <p:tgtEl>
                                          <p:spTgt spid="100"/>
                                        </p:tgtEl>
                                        <p:attrNameLst>
                                          <p:attrName>style.visibility</p:attrName>
                                        </p:attrNameLst>
                                      </p:cBhvr>
                                      <p:to>
                                        <p:strVal val="hidden"/>
                                      </p:to>
                                    </p:set>
                                  </p:childTnLst>
                                </p:cTn>
                              </p:par>
                            </p:childTnLst>
                          </p:cTn>
                        </p:par>
                        <p:par>
                          <p:cTn id="112" fill="hold">
                            <p:stCondLst>
                              <p:cond delay="3000"/>
                            </p:stCondLst>
                            <p:childTnLst>
                              <p:par>
                                <p:cTn id="113" presetID="1" presetClass="exit" presetSubtype="0" fill="hold" nodeType="afterEffect">
                                  <p:stCondLst>
                                    <p:cond delay="0"/>
                                  </p:stCondLst>
                                  <p:childTnLst>
                                    <p:set>
                                      <p:cBhvr>
                                        <p:cTn id="114" dur="1" fill="hold">
                                          <p:stCondLst>
                                            <p:cond delay="0"/>
                                          </p:stCondLst>
                                        </p:cTn>
                                        <p:tgtEl>
                                          <p:spTgt spid="124"/>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11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0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1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35"/>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3"/>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117"/>
                                        </p:tgtEl>
                                      </p:cBhvr>
                                    </p:animEffect>
                                    <p:set>
                                      <p:cBhvr>
                                        <p:cTn id="139" dur="1" fill="hold">
                                          <p:stCondLst>
                                            <p:cond delay="499"/>
                                          </p:stCondLst>
                                        </p:cTn>
                                        <p:tgtEl>
                                          <p:spTgt spid="117"/>
                                        </p:tgtEl>
                                        <p:attrNameLst>
                                          <p:attrName>style.visibility</p:attrName>
                                        </p:attrNameLst>
                                      </p:cBhvr>
                                      <p:to>
                                        <p:strVal val="hidden"/>
                                      </p:to>
                                    </p:set>
                                  </p:childTnLst>
                                </p:cTn>
                              </p:par>
                            </p:childTnLst>
                          </p:cTn>
                        </p:par>
                        <p:par>
                          <p:cTn id="140" fill="hold">
                            <p:stCondLst>
                              <p:cond delay="500"/>
                            </p:stCondLst>
                            <p:childTnLst>
                              <p:par>
                                <p:cTn id="141" presetID="10" presetClass="entr" presetSubtype="0" fill="hold" grpId="0" nodeType="afterEffect">
                                  <p:stCondLst>
                                    <p:cond delay="500"/>
                                  </p:stCondLst>
                                  <p:childTnLst>
                                    <p:set>
                                      <p:cBhvr>
                                        <p:cTn id="142" dur="1" fill="hold">
                                          <p:stCondLst>
                                            <p:cond delay="0"/>
                                          </p:stCondLst>
                                        </p:cTn>
                                        <p:tgtEl>
                                          <p:spTgt spid="136"/>
                                        </p:tgtEl>
                                        <p:attrNameLst>
                                          <p:attrName>style.visibility</p:attrName>
                                        </p:attrNameLst>
                                      </p:cBhvr>
                                      <p:to>
                                        <p:strVal val="visible"/>
                                      </p:to>
                                    </p:set>
                                    <p:animEffect transition="in" filter="fade">
                                      <p:cBhvr>
                                        <p:cTn id="143" dur="500"/>
                                        <p:tgtEl>
                                          <p:spTgt spid="136"/>
                                        </p:tgtEl>
                                      </p:cBhvr>
                                    </p:animEffect>
                                  </p:childTnLst>
                                </p:cTn>
                              </p:par>
                              <p:par>
                                <p:cTn id="144" presetID="10" presetClass="exit" presetSubtype="0" fill="hold" grpId="1" nodeType="withEffect">
                                  <p:stCondLst>
                                    <p:cond delay="500"/>
                                  </p:stCondLst>
                                  <p:childTnLst>
                                    <p:animEffect transition="out" filter="fade">
                                      <p:cBhvr>
                                        <p:cTn id="145" dur="500"/>
                                        <p:tgtEl>
                                          <p:spTgt spid="120"/>
                                        </p:tgtEl>
                                      </p:cBhvr>
                                    </p:animEffect>
                                    <p:set>
                                      <p:cBhvr>
                                        <p:cTn id="146" dur="1" fill="hold">
                                          <p:stCondLst>
                                            <p:cond delay="499"/>
                                          </p:stCondLst>
                                        </p:cTn>
                                        <p:tgtEl>
                                          <p:spTgt spid="120"/>
                                        </p:tgtEl>
                                        <p:attrNameLst>
                                          <p:attrName>style.visibility</p:attrName>
                                        </p:attrNameLst>
                                      </p:cBhvr>
                                      <p:to>
                                        <p:strVal val="hidden"/>
                                      </p:to>
                                    </p:set>
                                  </p:childTnLst>
                                </p:cTn>
                              </p:par>
                            </p:childTnLst>
                          </p:cTn>
                        </p:par>
                        <p:par>
                          <p:cTn id="147" fill="hold">
                            <p:stCondLst>
                              <p:cond delay="1500"/>
                            </p:stCondLst>
                            <p:childTnLst>
                              <p:par>
                                <p:cTn id="148" presetID="10" presetClass="entr" presetSubtype="0" fill="hold" grpId="0" nodeType="afterEffect">
                                  <p:stCondLst>
                                    <p:cond delay="500"/>
                                  </p:stCondLst>
                                  <p:childTnLst>
                                    <p:set>
                                      <p:cBhvr>
                                        <p:cTn id="149" dur="1" fill="hold">
                                          <p:stCondLst>
                                            <p:cond delay="0"/>
                                          </p:stCondLst>
                                        </p:cTn>
                                        <p:tgtEl>
                                          <p:spTgt spid="137"/>
                                        </p:tgtEl>
                                        <p:attrNameLst>
                                          <p:attrName>style.visibility</p:attrName>
                                        </p:attrNameLst>
                                      </p:cBhvr>
                                      <p:to>
                                        <p:strVal val="visible"/>
                                      </p:to>
                                    </p:set>
                                    <p:animEffect transition="in" filter="fade">
                                      <p:cBhvr>
                                        <p:cTn id="150" dur="500"/>
                                        <p:tgtEl>
                                          <p:spTgt spid="137"/>
                                        </p:tgtEl>
                                      </p:cBhvr>
                                    </p:animEffect>
                                  </p:childTnLst>
                                </p:cTn>
                              </p:par>
                              <p:par>
                                <p:cTn id="151" presetID="10" presetClass="exit" presetSubtype="0" fill="hold" grpId="1" nodeType="withEffect">
                                  <p:stCondLst>
                                    <p:cond delay="500"/>
                                  </p:stCondLst>
                                  <p:childTnLst>
                                    <p:animEffect transition="out" filter="fade">
                                      <p:cBhvr>
                                        <p:cTn id="152" dur="500"/>
                                        <p:tgtEl>
                                          <p:spTgt spid="116"/>
                                        </p:tgtEl>
                                      </p:cBhvr>
                                    </p:animEffect>
                                    <p:set>
                                      <p:cBhvr>
                                        <p:cTn id="153" dur="1" fill="hold">
                                          <p:stCondLst>
                                            <p:cond delay="499"/>
                                          </p:stCondLst>
                                        </p:cTn>
                                        <p:tgtEl>
                                          <p:spTgt spid="116"/>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38"/>
                                        </p:tgtEl>
                                        <p:attrNameLst>
                                          <p:attrName>style.visibility</p:attrName>
                                        </p:attrNameLst>
                                      </p:cBhvr>
                                      <p:to>
                                        <p:strVal val="visible"/>
                                      </p:to>
                                    </p:set>
                                  </p:childTnLst>
                                </p:cTn>
                              </p:par>
                              <p:par>
                                <p:cTn id="158" presetID="1" presetClass="exit" presetSubtype="0" fill="hold" grpId="1" nodeType="withEffect">
                                  <p:stCondLst>
                                    <p:cond delay="0"/>
                                  </p:stCondLst>
                                  <p:childTnLst>
                                    <p:set>
                                      <p:cBhvr>
                                        <p:cTn id="159" dur="1" fill="hold">
                                          <p:stCondLst>
                                            <p:cond delay="0"/>
                                          </p:stCondLst>
                                        </p:cTn>
                                        <p:tgtEl>
                                          <p:spTgt spid="135"/>
                                        </p:tgtEl>
                                        <p:attrNameLst>
                                          <p:attrName>style.visibility</p:attrName>
                                        </p:attrNameLst>
                                      </p:cBhvr>
                                      <p:to>
                                        <p:strVal val="hidden"/>
                                      </p:to>
                                    </p:set>
                                  </p:childTnLst>
                                </p:cTn>
                              </p:par>
                              <p:par>
                                <p:cTn id="160" presetID="10" presetClass="exit" presetSubtype="0" fill="hold" nodeType="withEffect">
                                  <p:stCondLst>
                                    <p:cond delay="500"/>
                                  </p:stCondLst>
                                  <p:childTnLst>
                                    <p:animEffect transition="out" filter="fade">
                                      <p:cBhvr>
                                        <p:cTn id="161" dur="500"/>
                                        <p:tgtEl>
                                          <p:spTgt spid="107"/>
                                        </p:tgtEl>
                                      </p:cBhvr>
                                    </p:animEffect>
                                    <p:set>
                                      <p:cBhvr>
                                        <p:cTn id="162" dur="1" fill="hold">
                                          <p:stCondLst>
                                            <p:cond delay="499"/>
                                          </p:stCondLst>
                                        </p:cTn>
                                        <p:tgtEl>
                                          <p:spTgt spid="107"/>
                                        </p:tgtEl>
                                        <p:attrNameLst>
                                          <p:attrName>style.visibility</p:attrName>
                                        </p:attrNameLst>
                                      </p:cBhvr>
                                      <p:to>
                                        <p:strVal val="hidden"/>
                                      </p:to>
                                    </p:set>
                                  </p:childTnLst>
                                </p:cTn>
                              </p:par>
                            </p:childTnLst>
                          </p:cTn>
                        </p:par>
                        <p:par>
                          <p:cTn id="163" fill="hold">
                            <p:stCondLst>
                              <p:cond delay="1000"/>
                            </p:stCondLst>
                            <p:childTnLst>
                              <p:par>
                                <p:cTn id="164" presetID="10" presetClass="exit" presetSubtype="0" fill="hold" nodeType="afterEffect">
                                  <p:stCondLst>
                                    <p:cond delay="500"/>
                                  </p:stCondLst>
                                  <p:childTnLst>
                                    <p:animEffect transition="out" filter="fade">
                                      <p:cBhvr>
                                        <p:cTn id="165" dur="500"/>
                                        <p:tgtEl>
                                          <p:spTgt spid="103"/>
                                        </p:tgtEl>
                                      </p:cBhvr>
                                    </p:animEffect>
                                    <p:set>
                                      <p:cBhvr>
                                        <p:cTn id="166" dur="1" fill="hold">
                                          <p:stCondLst>
                                            <p:cond delay="499"/>
                                          </p:stCondLst>
                                        </p:cTn>
                                        <p:tgtEl>
                                          <p:spTgt spid="103"/>
                                        </p:tgtEl>
                                        <p:attrNameLst>
                                          <p:attrName>style.visibility</p:attrName>
                                        </p:attrNameLst>
                                      </p:cBhvr>
                                      <p:to>
                                        <p:strVal val="hidden"/>
                                      </p:to>
                                    </p:set>
                                  </p:childTnLst>
                                </p:cTn>
                              </p:par>
                            </p:childTnLst>
                          </p:cTn>
                        </p:par>
                        <p:par>
                          <p:cTn id="167" fill="hold">
                            <p:stCondLst>
                              <p:cond delay="2000"/>
                            </p:stCondLst>
                            <p:childTnLst>
                              <p:par>
                                <p:cTn id="168" presetID="42" presetClass="path" presetSubtype="0" accel="50000" decel="50000" fill="hold" nodeType="afterEffect">
                                  <p:stCondLst>
                                    <p:cond delay="500"/>
                                  </p:stCondLst>
                                  <p:childTnLst>
                                    <p:animMotion origin="layout" path="M 2.08333E-7 0 L 2.08333E-7 0.11597 " pathEditMode="relative" rAng="0" ptsTypes="AA">
                                      <p:cBhvr>
                                        <p:cTn id="169" dur="2000" fill="hold"/>
                                        <p:tgtEl>
                                          <p:spTgt spid="106"/>
                                        </p:tgtEl>
                                        <p:attrNameLst>
                                          <p:attrName>ppt_x</p:attrName>
                                          <p:attrName>ppt_y</p:attrName>
                                        </p:attrNameLst>
                                      </p:cBhvr>
                                      <p:rCtr x="0" y="5787"/>
                                    </p:animMotion>
                                  </p:childTnLst>
                                </p:cTn>
                              </p:par>
                            </p:childTnLst>
                          </p:cTn>
                        </p:par>
                        <p:par>
                          <p:cTn id="170" fill="hold">
                            <p:stCondLst>
                              <p:cond delay="4500"/>
                            </p:stCondLst>
                            <p:childTnLst>
                              <p:par>
                                <p:cTn id="171" presetID="10" presetClass="exit" presetSubtype="0" fill="hold" nodeType="afterEffect">
                                  <p:stCondLst>
                                    <p:cond delay="0"/>
                                  </p:stCondLst>
                                  <p:childTnLst>
                                    <p:animEffect transition="out" filter="fade">
                                      <p:cBhvr>
                                        <p:cTn id="172" dur="500"/>
                                        <p:tgtEl>
                                          <p:spTgt spid="106"/>
                                        </p:tgtEl>
                                      </p:cBhvr>
                                    </p:animEffect>
                                    <p:set>
                                      <p:cBhvr>
                                        <p:cTn id="173" dur="1" fill="hold">
                                          <p:stCondLst>
                                            <p:cond delay="499"/>
                                          </p:stCondLst>
                                        </p:cTn>
                                        <p:tgtEl>
                                          <p:spTgt spid="106"/>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39"/>
                                        </p:tgtEl>
                                        <p:attrNameLst>
                                          <p:attrName>style.visibility</p:attrName>
                                        </p:attrNameLst>
                                      </p:cBhvr>
                                      <p:to>
                                        <p:strVal val="visible"/>
                                      </p:to>
                                    </p:set>
                                  </p:childTnLst>
                                </p:cTn>
                              </p:par>
                              <p:par>
                                <p:cTn id="178" presetID="1" presetClass="exit" presetSubtype="0" fill="hold" grpId="1" nodeType="withEffect">
                                  <p:stCondLst>
                                    <p:cond delay="0"/>
                                  </p:stCondLst>
                                  <p:childTnLst>
                                    <p:set>
                                      <p:cBhvr>
                                        <p:cTn id="179" dur="1" fill="hold">
                                          <p:stCondLst>
                                            <p:cond delay="0"/>
                                          </p:stCondLst>
                                        </p:cTn>
                                        <p:tgtEl>
                                          <p:spTgt spid="138"/>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115"/>
                                        </p:tgtEl>
                                      </p:cBhvr>
                                    </p:animEffect>
                                    <p:set>
                                      <p:cBhvr>
                                        <p:cTn id="182" dur="1" fill="hold">
                                          <p:stCondLst>
                                            <p:cond delay="499"/>
                                          </p:stCondLst>
                                        </p:cTn>
                                        <p:tgtEl>
                                          <p:spTgt spid="11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500"/>
                                        <p:tgtEl>
                                          <p:spTgt spid="137"/>
                                        </p:tgtEl>
                                      </p:cBhvr>
                                    </p:animEffect>
                                    <p:set>
                                      <p:cBhvr>
                                        <p:cTn id="185" dur="1" fill="hold">
                                          <p:stCondLst>
                                            <p:cond delay="499"/>
                                          </p:stCondLst>
                                        </p:cTn>
                                        <p:tgtEl>
                                          <p:spTgt spid="137"/>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119"/>
                                        </p:tgtEl>
                                      </p:cBhvr>
                                    </p:animEffect>
                                    <p:set>
                                      <p:cBhvr>
                                        <p:cTn id="188" dur="1" fill="hold">
                                          <p:stCondLst>
                                            <p:cond delay="499"/>
                                          </p:stCondLst>
                                        </p:cTn>
                                        <p:tgtEl>
                                          <p:spTgt spid="119"/>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500"/>
                                        <p:tgtEl>
                                          <p:spTgt spid="136"/>
                                        </p:tgtEl>
                                      </p:cBhvr>
                                    </p:animEffect>
                                    <p:set>
                                      <p:cBhvr>
                                        <p:cTn id="191" dur="1" fill="hold">
                                          <p:stCondLst>
                                            <p:cond delay="499"/>
                                          </p:stCondLst>
                                        </p:cTn>
                                        <p:tgtEl>
                                          <p:spTgt spid="136"/>
                                        </p:tgtEl>
                                        <p:attrNameLst>
                                          <p:attrName>style.visibility</p:attrName>
                                        </p:attrNameLst>
                                      </p:cBhvr>
                                      <p:to>
                                        <p:strVal val="hidden"/>
                                      </p:to>
                                    </p:set>
                                  </p:childTnLst>
                                </p:cTn>
                              </p:par>
                              <p:par>
                                <p:cTn id="192" presetID="10" presetClass="entr" presetSubtype="0" fill="hold" nodeType="withEffect">
                                  <p:stCondLst>
                                    <p:cond delay="0"/>
                                  </p:stCondLst>
                                  <p:childTnLst>
                                    <p:set>
                                      <p:cBhvr>
                                        <p:cTn id="193" dur="1" fill="hold">
                                          <p:stCondLst>
                                            <p:cond delay="0"/>
                                          </p:stCondLst>
                                        </p:cTn>
                                        <p:tgtEl>
                                          <p:spTgt spid="140"/>
                                        </p:tgtEl>
                                        <p:attrNameLst>
                                          <p:attrName>style.visibility</p:attrName>
                                        </p:attrNameLst>
                                      </p:cBhvr>
                                      <p:to>
                                        <p:strVal val="visible"/>
                                      </p:to>
                                    </p:set>
                                    <p:animEffect transition="in" filter="fade">
                                      <p:cBhvr>
                                        <p:cTn id="194" dur="500"/>
                                        <p:tgtEl>
                                          <p:spTgt spid="140"/>
                                        </p:tgtEl>
                                      </p:cBhvr>
                                    </p:animEffect>
                                  </p:childTnLst>
                                </p:cTn>
                              </p:par>
                              <p:par>
                                <p:cTn id="195" presetID="10" presetClass="entr" presetSubtype="0" fill="hold" nodeType="withEffect">
                                  <p:stCondLst>
                                    <p:cond delay="0"/>
                                  </p:stCondLst>
                                  <p:childTnLst>
                                    <p:set>
                                      <p:cBhvr>
                                        <p:cTn id="196" dur="1" fill="hold">
                                          <p:stCondLst>
                                            <p:cond delay="0"/>
                                          </p:stCondLst>
                                        </p:cTn>
                                        <p:tgtEl>
                                          <p:spTgt spid="143"/>
                                        </p:tgtEl>
                                        <p:attrNameLst>
                                          <p:attrName>style.visibility</p:attrName>
                                        </p:attrNameLst>
                                      </p:cBhvr>
                                      <p:to>
                                        <p:strVal val="visible"/>
                                      </p:to>
                                    </p:set>
                                    <p:animEffect transition="in" filter="fade">
                                      <p:cBhvr>
                                        <p:cTn id="197" dur="500"/>
                                        <p:tgtEl>
                                          <p:spTgt spid="143"/>
                                        </p:tgtEl>
                                      </p:cBhvr>
                                    </p:animEffect>
                                  </p:childTnLst>
                                </p:cTn>
                              </p:par>
                            </p:childTnLst>
                          </p:cTn>
                        </p:par>
                        <p:par>
                          <p:cTn id="198" fill="hold">
                            <p:stCondLst>
                              <p:cond delay="500"/>
                            </p:stCondLst>
                            <p:childTnLst>
                              <p:par>
                                <p:cTn id="199" presetID="0" presetClass="path" presetSubtype="0" accel="50000" decel="50000" fill="hold" nodeType="afterEffect">
                                  <p:stCondLst>
                                    <p:cond delay="500"/>
                                  </p:stCondLst>
                                  <p:childTnLst>
                                    <p:animMotion origin="layout" path="M 1.45833E-6 1.11111E-6 L 1.45833E-6 0.21018 L -0.05495 0.21134 C -0.05495 0.23634 -0.05495 0.26018 -0.05495 0.28542 " pathEditMode="relative" rAng="0" ptsTypes="AAAA">
                                      <p:cBhvr>
                                        <p:cTn id="200" dur="3000" fill="hold"/>
                                        <p:tgtEl>
                                          <p:spTgt spid="140"/>
                                        </p:tgtEl>
                                        <p:attrNameLst>
                                          <p:attrName>ppt_x</p:attrName>
                                          <p:attrName>ppt_y</p:attrName>
                                        </p:attrNameLst>
                                      </p:cBhvr>
                                      <p:rCtr x="-2747" y="14259"/>
                                    </p:animMotion>
                                  </p:childTnLst>
                                </p:cTn>
                              </p:par>
                              <p:par>
                                <p:cTn id="201" presetID="0" presetClass="path" presetSubtype="0" accel="50000" decel="50000" fill="hold" nodeType="withEffect">
                                  <p:stCondLst>
                                    <p:cond delay="500"/>
                                  </p:stCondLst>
                                  <p:childTnLst>
                                    <p:animMotion origin="layout" path="M -0.00026 1.48148E-6 L -0.00026 0.20602 L 0.05716 0.20764 C 0.05716 0.2331 0.05755 0.26134 0.05755 0.28866 " pathEditMode="relative" rAng="0" ptsTypes="AAAA">
                                      <p:cBhvr>
                                        <p:cTn id="202" dur="3000" fill="hold"/>
                                        <p:tgtEl>
                                          <p:spTgt spid="143"/>
                                        </p:tgtEl>
                                        <p:attrNameLst>
                                          <p:attrName>ppt_x</p:attrName>
                                          <p:attrName>ppt_y</p:attrName>
                                        </p:attrNameLst>
                                      </p:cBhvr>
                                      <p:rCtr x="2891" y="14421"/>
                                    </p:animMotion>
                                  </p:childTnLst>
                                </p:cTn>
                              </p:par>
                            </p:childTnLst>
                          </p:cTn>
                        </p:par>
                        <p:par>
                          <p:cTn id="203" fill="hold">
                            <p:stCondLst>
                              <p:cond delay="4000"/>
                            </p:stCondLst>
                            <p:childTnLst>
                              <p:par>
                                <p:cTn id="204" presetID="1" presetClass="exit" presetSubtype="0" fill="hold" nodeType="afterEffect">
                                  <p:stCondLst>
                                    <p:cond delay="0"/>
                                  </p:stCondLst>
                                  <p:childTnLst>
                                    <p:set>
                                      <p:cBhvr>
                                        <p:cTn id="205" dur="1" fill="hold">
                                          <p:stCondLst>
                                            <p:cond delay="0"/>
                                          </p:stCondLst>
                                        </p:cTn>
                                        <p:tgtEl>
                                          <p:spTgt spid="140"/>
                                        </p:tgtEl>
                                        <p:attrNameLst>
                                          <p:attrName>style.visibility</p:attrName>
                                        </p:attrNameLst>
                                      </p:cBhvr>
                                      <p:to>
                                        <p:strVal val="hidden"/>
                                      </p:to>
                                    </p:set>
                                  </p:childTnLst>
                                </p:cTn>
                              </p:par>
                            </p:childTnLst>
                          </p:cTn>
                        </p:par>
                        <p:par>
                          <p:cTn id="206" fill="hold">
                            <p:stCondLst>
                              <p:cond delay="4000"/>
                            </p:stCondLst>
                            <p:childTnLst>
                              <p:par>
                                <p:cTn id="207" presetID="1" presetClass="exit" presetSubtype="0" fill="hold" nodeType="afterEffect">
                                  <p:stCondLst>
                                    <p:cond delay="0"/>
                                  </p:stCondLst>
                                  <p:childTnLst>
                                    <p:set>
                                      <p:cBhvr>
                                        <p:cTn id="208" dur="1" fill="hold">
                                          <p:stCondLst>
                                            <p:cond delay="0"/>
                                          </p:stCondLst>
                                        </p:cTn>
                                        <p:tgtEl>
                                          <p:spTgt spid="143"/>
                                        </p:tgtEl>
                                        <p:attrNameLst>
                                          <p:attrName>style.visibility</p:attrName>
                                        </p:attrNameLst>
                                      </p:cBhvr>
                                      <p:to>
                                        <p:strVal val="hidden"/>
                                      </p:to>
                                    </p:set>
                                  </p:childTnLst>
                                </p:cTn>
                              </p:par>
                              <p:par>
                                <p:cTn id="209" presetID="1" presetClass="entr" presetSubtype="0" fill="hold" nodeType="withEffect">
                                  <p:stCondLst>
                                    <p:cond delay="0"/>
                                  </p:stCondLst>
                                  <p:childTnLst>
                                    <p:set>
                                      <p:cBhvr>
                                        <p:cTn id="210" dur="1" fill="hold">
                                          <p:stCondLst>
                                            <p:cond delay="0"/>
                                          </p:stCondLst>
                                        </p:cTn>
                                        <p:tgtEl>
                                          <p:spTgt spid="146"/>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5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5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52"/>
                                        </p:tgtEl>
                                        <p:attrNameLst>
                                          <p:attrName>style.visibility</p:attrName>
                                        </p:attrNameLst>
                                      </p:cBhvr>
                                      <p:to>
                                        <p:strVal val="visible"/>
                                      </p:to>
                                    </p:set>
                                  </p:childTnLst>
                                </p:cTn>
                              </p:par>
                              <p:par>
                                <p:cTn id="219" presetID="1" presetClass="exit" presetSubtype="0" fill="hold" grpId="1" nodeType="withEffect">
                                  <p:stCondLst>
                                    <p:cond delay="0"/>
                                  </p:stCondLst>
                                  <p:childTnLst>
                                    <p:set>
                                      <p:cBhvr>
                                        <p:cTn id="220" dur="1" fill="hold">
                                          <p:stCondLst>
                                            <p:cond delay="0"/>
                                          </p:stCondLst>
                                        </p:cTn>
                                        <p:tgtEl>
                                          <p:spTgt spid="139"/>
                                        </p:tgtEl>
                                        <p:attrNameLst>
                                          <p:attrName>style.visibility</p:attrName>
                                        </p:attrNameLst>
                                      </p:cBhvr>
                                      <p:to>
                                        <p:strVal val="hidden"/>
                                      </p:to>
                                    </p:set>
                                  </p:childTnLst>
                                </p:cTn>
                              </p:par>
                            </p:childTnLst>
                          </p:cTn>
                        </p:par>
                        <p:par>
                          <p:cTn id="221" fill="hold">
                            <p:stCondLst>
                              <p:cond delay="0"/>
                            </p:stCondLst>
                            <p:childTnLst>
                              <p:par>
                                <p:cTn id="222" presetID="10" presetClass="entr" presetSubtype="0" fill="hold" grpId="0" nodeType="afterEffect">
                                  <p:stCondLst>
                                    <p:cond delay="500"/>
                                  </p:stCondLst>
                                  <p:childTnLst>
                                    <p:set>
                                      <p:cBhvr>
                                        <p:cTn id="223" dur="1" fill="hold">
                                          <p:stCondLst>
                                            <p:cond delay="0"/>
                                          </p:stCondLst>
                                        </p:cTn>
                                        <p:tgtEl>
                                          <p:spTgt spid="153"/>
                                        </p:tgtEl>
                                        <p:attrNameLst>
                                          <p:attrName>style.visibility</p:attrName>
                                        </p:attrNameLst>
                                      </p:cBhvr>
                                      <p:to>
                                        <p:strVal val="visible"/>
                                      </p:to>
                                    </p:set>
                                    <p:animEffect transition="in" filter="fade">
                                      <p:cBhvr>
                                        <p:cTn id="224" dur="500"/>
                                        <p:tgtEl>
                                          <p:spTgt spid="153"/>
                                        </p:tgtEl>
                                      </p:cBhvr>
                                    </p:animEffect>
                                  </p:childTnLst>
                                </p:cTn>
                              </p:par>
                              <p:par>
                                <p:cTn id="225" presetID="10" presetClass="exit" presetSubtype="0" fill="hold" grpId="1" nodeType="withEffect">
                                  <p:stCondLst>
                                    <p:cond delay="500"/>
                                  </p:stCondLst>
                                  <p:childTnLst>
                                    <p:animEffect transition="out" filter="fade">
                                      <p:cBhvr>
                                        <p:cTn id="226" dur="500"/>
                                        <p:tgtEl>
                                          <p:spTgt spid="151"/>
                                        </p:tgtEl>
                                      </p:cBhvr>
                                    </p:animEffect>
                                    <p:set>
                                      <p:cBhvr>
                                        <p:cTn id="227" dur="1" fill="hold">
                                          <p:stCondLst>
                                            <p:cond delay="499"/>
                                          </p:stCondLst>
                                        </p:cTn>
                                        <p:tgtEl>
                                          <p:spTgt spid="151"/>
                                        </p:tgtEl>
                                        <p:attrNameLst>
                                          <p:attrName>style.visibility</p:attrName>
                                        </p:attrNameLst>
                                      </p:cBhvr>
                                      <p:to>
                                        <p:strVal val="hidden"/>
                                      </p:to>
                                    </p:set>
                                  </p:childTnLst>
                                </p:cTn>
                              </p:par>
                            </p:childTnLst>
                          </p:cTn>
                        </p:par>
                        <p:par>
                          <p:cTn id="228" fill="hold">
                            <p:stCondLst>
                              <p:cond delay="1000"/>
                            </p:stCondLst>
                            <p:childTnLst>
                              <p:par>
                                <p:cTn id="229" presetID="10" presetClass="exit" presetSubtype="0" fill="hold" nodeType="afterEffect">
                                  <p:stCondLst>
                                    <p:cond delay="500"/>
                                  </p:stCondLst>
                                  <p:childTnLst>
                                    <p:animEffect transition="out" filter="fade">
                                      <p:cBhvr>
                                        <p:cTn id="230" dur="500"/>
                                        <p:tgtEl>
                                          <p:spTgt spid="146"/>
                                        </p:tgtEl>
                                      </p:cBhvr>
                                    </p:animEffect>
                                    <p:set>
                                      <p:cBhvr>
                                        <p:cTn id="231" dur="1" fill="hold">
                                          <p:stCondLst>
                                            <p:cond delay="499"/>
                                          </p:stCondLst>
                                        </p:cTn>
                                        <p:tgtEl>
                                          <p:spTgt spid="146"/>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grpId="0" nodeType="clickEffect">
                                  <p:stCondLst>
                                    <p:cond delay="0"/>
                                  </p:stCondLst>
                                  <p:childTnLst>
                                    <p:set>
                                      <p:cBhvr>
                                        <p:cTn id="235" dur="1" fill="hold">
                                          <p:stCondLst>
                                            <p:cond delay="0"/>
                                          </p:stCondLst>
                                        </p:cTn>
                                        <p:tgtEl>
                                          <p:spTgt spid="154"/>
                                        </p:tgtEl>
                                        <p:attrNameLst>
                                          <p:attrName>style.visibility</p:attrName>
                                        </p:attrNameLst>
                                      </p:cBhvr>
                                      <p:to>
                                        <p:strVal val="visible"/>
                                      </p:to>
                                    </p:set>
                                  </p:childTnLst>
                                </p:cTn>
                              </p:par>
                              <p:par>
                                <p:cTn id="236" presetID="1" presetClass="exit" presetSubtype="0" fill="hold" grpId="1" nodeType="withEffect">
                                  <p:stCondLst>
                                    <p:cond delay="0"/>
                                  </p:stCondLst>
                                  <p:childTnLst>
                                    <p:set>
                                      <p:cBhvr>
                                        <p:cTn id="237" dur="1" fill="hold">
                                          <p:stCondLst>
                                            <p:cond delay="0"/>
                                          </p:stCondLst>
                                        </p:cTn>
                                        <p:tgtEl>
                                          <p:spTgt spid="152"/>
                                        </p:tgtEl>
                                        <p:attrNameLst>
                                          <p:attrName>style.visibility</p:attrName>
                                        </p:attrNameLst>
                                      </p:cBhvr>
                                      <p:to>
                                        <p:strVal val="hidden"/>
                                      </p:to>
                                    </p:set>
                                  </p:childTnLst>
                                </p:cTn>
                              </p:par>
                              <p:par>
                                <p:cTn id="238" presetID="10" presetClass="entr" presetSubtype="0" fill="hold" nodeType="withEffect">
                                  <p:stCondLst>
                                    <p:cond delay="0"/>
                                  </p:stCondLst>
                                  <p:childTnLst>
                                    <p:set>
                                      <p:cBhvr>
                                        <p:cTn id="239" dur="1" fill="hold">
                                          <p:stCondLst>
                                            <p:cond delay="0"/>
                                          </p:stCondLst>
                                        </p:cTn>
                                        <p:tgtEl>
                                          <p:spTgt spid="115"/>
                                        </p:tgtEl>
                                        <p:attrNameLst>
                                          <p:attrName>style.visibility</p:attrName>
                                        </p:attrNameLst>
                                      </p:cBhvr>
                                      <p:to>
                                        <p:strVal val="visible"/>
                                      </p:to>
                                    </p:set>
                                    <p:animEffect transition="in" filter="fade">
                                      <p:cBhvr>
                                        <p:cTn id="240" dur="500"/>
                                        <p:tgtEl>
                                          <p:spTgt spid="115"/>
                                        </p:tgtEl>
                                      </p:cBhvr>
                                    </p:animEffect>
                                  </p:childTnLst>
                                </p:cTn>
                              </p:par>
                              <p:par>
                                <p:cTn id="241" presetID="10" presetClass="entr" presetSubtype="0" fill="hold" grpId="2" nodeType="withEffect">
                                  <p:stCondLst>
                                    <p:cond delay="0"/>
                                  </p:stCondLst>
                                  <p:childTnLst>
                                    <p:set>
                                      <p:cBhvr>
                                        <p:cTn id="242" dur="1" fill="hold">
                                          <p:stCondLst>
                                            <p:cond delay="0"/>
                                          </p:stCondLst>
                                        </p:cTn>
                                        <p:tgtEl>
                                          <p:spTgt spid="137"/>
                                        </p:tgtEl>
                                        <p:attrNameLst>
                                          <p:attrName>style.visibility</p:attrName>
                                        </p:attrNameLst>
                                      </p:cBhvr>
                                      <p:to>
                                        <p:strVal val="visible"/>
                                      </p:to>
                                    </p:set>
                                    <p:animEffect transition="in" filter="fade">
                                      <p:cBhvr>
                                        <p:cTn id="243" dur="500"/>
                                        <p:tgtEl>
                                          <p:spTgt spid="137"/>
                                        </p:tgtEl>
                                      </p:cBhvr>
                                    </p:animEffect>
                                  </p:childTnLst>
                                </p:cTn>
                              </p:par>
                              <p:par>
                                <p:cTn id="244" presetID="10" presetClass="entr" presetSubtype="0" fill="hold" nodeType="withEffect">
                                  <p:stCondLst>
                                    <p:cond delay="0"/>
                                  </p:stCondLst>
                                  <p:childTnLst>
                                    <p:set>
                                      <p:cBhvr>
                                        <p:cTn id="245" dur="1" fill="hold">
                                          <p:stCondLst>
                                            <p:cond delay="0"/>
                                          </p:stCondLst>
                                        </p:cTn>
                                        <p:tgtEl>
                                          <p:spTgt spid="54"/>
                                        </p:tgtEl>
                                        <p:attrNameLst>
                                          <p:attrName>style.visibility</p:attrName>
                                        </p:attrNameLst>
                                      </p:cBhvr>
                                      <p:to>
                                        <p:strVal val="visible"/>
                                      </p:to>
                                    </p:set>
                                    <p:animEffect transition="in" filter="fade">
                                      <p:cBhvr>
                                        <p:cTn id="246" dur="500"/>
                                        <p:tgtEl>
                                          <p:spTgt spid="54"/>
                                        </p:tgtEl>
                                      </p:cBhvr>
                                    </p:animEffect>
                                  </p:childTnLst>
                                </p:cTn>
                              </p:par>
                              <p:par>
                                <p:cTn id="247" presetID="10" presetClass="entr" presetSubtype="0" fill="hold" grpId="2" nodeType="withEffect">
                                  <p:stCondLst>
                                    <p:cond delay="0"/>
                                  </p:stCondLst>
                                  <p:childTnLst>
                                    <p:set>
                                      <p:cBhvr>
                                        <p:cTn id="248" dur="1" fill="hold">
                                          <p:stCondLst>
                                            <p:cond delay="0"/>
                                          </p:stCondLst>
                                        </p:cTn>
                                        <p:tgtEl>
                                          <p:spTgt spid="71"/>
                                        </p:tgtEl>
                                        <p:attrNameLst>
                                          <p:attrName>style.visibility</p:attrName>
                                        </p:attrNameLst>
                                      </p:cBhvr>
                                      <p:to>
                                        <p:strVal val="visible"/>
                                      </p:to>
                                    </p:set>
                                    <p:animEffect transition="in" filter="fade">
                                      <p:cBhvr>
                                        <p:cTn id="249" dur="500"/>
                                        <p:tgtEl>
                                          <p:spTgt spid="71"/>
                                        </p:tgtEl>
                                      </p:cBhvr>
                                    </p:animEffect>
                                  </p:childTnLst>
                                </p:cTn>
                              </p:par>
                              <p:par>
                                <p:cTn id="250" presetID="10" presetClass="entr" presetSubtype="0" fill="hold" nodeType="withEffect">
                                  <p:stCondLst>
                                    <p:cond delay="0"/>
                                  </p:stCondLst>
                                  <p:childTnLst>
                                    <p:set>
                                      <p:cBhvr>
                                        <p:cTn id="251" dur="1" fill="hold">
                                          <p:stCondLst>
                                            <p:cond delay="0"/>
                                          </p:stCondLst>
                                        </p:cTn>
                                        <p:tgtEl>
                                          <p:spTgt spid="157"/>
                                        </p:tgtEl>
                                        <p:attrNameLst>
                                          <p:attrName>style.visibility</p:attrName>
                                        </p:attrNameLst>
                                      </p:cBhvr>
                                      <p:to>
                                        <p:strVal val="visible"/>
                                      </p:to>
                                    </p:set>
                                    <p:animEffect transition="in" filter="fade">
                                      <p:cBhvr>
                                        <p:cTn id="252"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9" grpId="0"/>
      <p:bldP spid="49" grpId="1"/>
      <p:bldP spid="55" grpId="0"/>
      <p:bldP spid="55" grpId="1"/>
      <p:bldP spid="70" grpId="0"/>
      <p:bldP spid="70" grpId="1"/>
      <p:bldP spid="71" grpId="0"/>
      <p:bldP spid="71" grpId="1"/>
      <p:bldP spid="71" grpId="2"/>
      <p:bldP spid="72" grpId="0"/>
      <p:bldP spid="72" grpId="1"/>
      <p:bldP spid="76" grpId="0"/>
      <p:bldP spid="76" grpId="1"/>
      <p:bldP spid="120" grpId="0"/>
      <p:bldP spid="120" grpId="1"/>
      <p:bldP spid="116" grpId="0"/>
      <p:bldP spid="116" grpId="1"/>
      <p:bldP spid="123" grpId="0"/>
      <p:bldP spid="123" grpId="1"/>
      <p:bldP spid="135" grpId="0"/>
      <p:bldP spid="135" grpId="1"/>
      <p:bldP spid="136" grpId="0"/>
      <p:bldP spid="136" grpId="1"/>
      <p:bldP spid="137" grpId="0"/>
      <p:bldP spid="137" grpId="1"/>
      <p:bldP spid="137" grpId="2"/>
      <p:bldP spid="138" grpId="0"/>
      <p:bldP spid="138" grpId="1"/>
      <p:bldP spid="139" grpId="0"/>
      <p:bldP spid="139" grpId="1"/>
      <p:bldP spid="151" grpId="0"/>
      <p:bldP spid="151" grpId="1"/>
      <p:bldP spid="152" grpId="0"/>
      <p:bldP spid="152" grpId="1"/>
      <p:bldP spid="153" grpId="0"/>
      <p:bldP spid="1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The two most critical times where you DO NOT want signal interrupts to happen are:</a:t>
            </a:r>
          </a:p>
          <a:p>
            <a:pPr lvl="1"/>
            <a:r>
              <a:rPr lang="en-US" dirty="0"/>
              <a:t>In the command evaluation loop</a:t>
            </a:r>
          </a:p>
          <a:p>
            <a:pPr lvl="1"/>
            <a:r>
              <a:rPr lang="en-US" dirty="0"/>
              <a:t>When adding/deleting jobs</a:t>
            </a:r>
          </a:p>
          <a:p>
            <a:r>
              <a:rPr lang="en-US" dirty="0"/>
              <a:t>Slides 37 – 39 in the Chapter 8 (2) – Signals ppt on Learning Suite are very helpful here!</a:t>
            </a:r>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fontScale="90000"/>
          </a:bodyPr>
          <a:lstStyle/>
          <a:p>
            <a:r>
              <a:rPr lang="en-US" dirty="0"/>
              <a:t>Step 6.5: Block signals at critical times (Optional)</a:t>
            </a:r>
          </a:p>
        </p:txBody>
      </p:sp>
      <p:sp>
        <p:nvSpPr>
          <p:cNvPr id="6" name="Rectangle 5">
            <a:extLst>
              <a:ext uri="{FF2B5EF4-FFF2-40B4-BE49-F238E27FC236}">
                <a16:creationId xmlns:a16="http://schemas.microsoft.com/office/drawing/2014/main" id="{4B95CDD2-B159-4C9B-B4EF-D5569A10BD7F}"/>
              </a:ext>
            </a:extLst>
          </p:cNvPr>
          <p:cNvSpPr/>
          <p:nvPr/>
        </p:nvSpPr>
        <p:spPr>
          <a:xfrm>
            <a:off x="2499901" y="4797742"/>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Fork</a:t>
            </a:r>
          </a:p>
        </p:txBody>
      </p:sp>
      <p:sp>
        <p:nvSpPr>
          <p:cNvPr id="7" name="Rectangle 6">
            <a:extLst>
              <a:ext uri="{FF2B5EF4-FFF2-40B4-BE49-F238E27FC236}">
                <a16:creationId xmlns:a16="http://schemas.microsoft.com/office/drawing/2014/main" id="{3E790836-AC3D-4692-9D5F-CC8FCC45A641}"/>
              </a:ext>
            </a:extLst>
          </p:cNvPr>
          <p:cNvSpPr/>
          <p:nvPr/>
        </p:nvSpPr>
        <p:spPr>
          <a:xfrm>
            <a:off x="2499901" y="4044427"/>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 each command</a:t>
            </a:r>
          </a:p>
        </p:txBody>
      </p:sp>
      <p:sp>
        <p:nvSpPr>
          <p:cNvPr id="9" name="Rectangle 8">
            <a:extLst>
              <a:ext uri="{FF2B5EF4-FFF2-40B4-BE49-F238E27FC236}">
                <a16:creationId xmlns:a16="http://schemas.microsoft.com/office/drawing/2014/main" id="{B60E013A-9205-4CFC-BE63-F1385C91C238}"/>
              </a:ext>
            </a:extLst>
          </p:cNvPr>
          <p:cNvSpPr/>
          <p:nvPr/>
        </p:nvSpPr>
        <p:spPr>
          <a:xfrm>
            <a:off x="4867081" y="4797742"/>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Unblock all signals</a:t>
            </a:r>
          </a:p>
        </p:txBody>
      </p:sp>
      <p:sp>
        <p:nvSpPr>
          <p:cNvPr id="10" name="Rectangle 9">
            <a:extLst>
              <a:ext uri="{FF2B5EF4-FFF2-40B4-BE49-F238E27FC236}">
                <a16:creationId xmlns:a16="http://schemas.microsoft.com/office/drawing/2014/main" id="{7E25FD69-4E23-496E-BAC3-8622F6C10F79}"/>
              </a:ext>
            </a:extLst>
          </p:cNvPr>
          <p:cNvSpPr/>
          <p:nvPr/>
        </p:nvSpPr>
        <p:spPr>
          <a:xfrm>
            <a:off x="7234261" y="4797742"/>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command</a:t>
            </a:r>
          </a:p>
        </p:txBody>
      </p:sp>
      <p:sp>
        <p:nvSpPr>
          <p:cNvPr id="11" name="Rectangle 10">
            <a:extLst>
              <a:ext uri="{FF2B5EF4-FFF2-40B4-BE49-F238E27FC236}">
                <a16:creationId xmlns:a16="http://schemas.microsoft.com/office/drawing/2014/main" id="{2CF70905-87E5-450A-908C-86412BB0351B}"/>
              </a:ext>
            </a:extLst>
          </p:cNvPr>
          <p:cNvSpPr/>
          <p:nvPr/>
        </p:nvSpPr>
        <p:spPr>
          <a:xfrm>
            <a:off x="2499900" y="3294145"/>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Block all signals</a:t>
            </a:r>
          </a:p>
        </p:txBody>
      </p:sp>
      <p:sp>
        <p:nvSpPr>
          <p:cNvPr id="12" name="Rectangle 11">
            <a:extLst>
              <a:ext uri="{FF2B5EF4-FFF2-40B4-BE49-F238E27FC236}">
                <a16:creationId xmlns:a16="http://schemas.microsoft.com/office/drawing/2014/main" id="{6BFEEBB4-4E0D-41D1-8646-0F35887E2EEA}"/>
              </a:ext>
            </a:extLst>
          </p:cNvPr>
          <p:cNvSpPr/>
          <p:nvPr/>
        </p:nvSpPr>
        <p:spPr>
          <a:xfrm>
            <a:off x="2499899" y="5549540"/>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job to job list</a:t>
            </a:r>
          </a:p>
        </p:txBody>
      </p:sp>
      <p:sp>
        <p:nvSpPr>
          <p:cNvPr id="13" name="Rectangle 12">
            <a:extLst>
              <a:ext uri="{FF2B5EF4-FFF2-40B4-BE49-F238E27FC236}">
                <a16:creationId xmlns:a16="http://schemas.microsoft.com/office/drawing/2014/main" id="{37EA53CD-3130-4E61-9348-D348A57389A1}"/>
              </a:ext>
            </a:extLst>
          </p:cNvPr>
          <p:cNvSpPr/>
          <p:nvPr/>
        </p:nvSpPr>
        <p:spPr>
          <a:xfrm>
            <a:off x="2499899" y="6301338"/>
            <a:ext cx="1698901" cy="4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Unblock all signals</a:t>
            </a:r>
          </a:p>
        </p:txBody>
      </p:sp>
      <p:cxnSp>
        <p:nvCxnSpPr>
          <p:cNvPr id="5" name="Straight Arrow Connector 4">
            <a:extLst>
              <a:ext uri="{FF2B5EF4-FFF2-40B4-BE49-F238E27FC236}">
                <a16:creationId xmlns:a16="http://schemas.microsoft.com/office/drawing/2014/main" id="{F5644CAD-998B-4A92-A6A9-FFED35FF8136}"/>
              </a:ext>
            </a:extLst>
          </p:cNvPr>
          <p:cNvCxnSpPr>
            <a:stCxn id="11" idx="2"/>
            <a:endCxn id="7" idx="0"/>
          </p:cNvCxnSpPr>
          <p:nvPr/>
        </p:nvCxnSpPr>
        <p:spPr>
          <a:xfrm>
            <a:off x="3349351" y="3730935"/>
            <a:ext cx="1" cy="31349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27A3D7-9A32-4935-83B6-FEE201B9E7C3}"/>
              </a:ext>
            </a:extLst>
          </p:cNvPr>
          <p:cNvCxnSpPr>
            <a:stCxn id="7" idx="2"/>
            <a:endCxn id="6" idx="0"/>
          </p:cNvCxnSpPr>
          <p:nvPr/>
        </p:nvCxnSpPr>
        <p:spPr>
          <a:xfrm>
            <a:off x="3349352" y="4481217"/>
            <a:ext cx="0" cy="3165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6FBAE7A-C648-4474-A2FF-136342874A38}"/>
              </a:ext>
            </a:extLst>
          </p:cNvPr>
          <p:cNvCxnSpPr>
            <a:stCxn id="6" idx="2"/>
            <a:endCxn id="12" idx="0"/>
          </p:cNvCxnSpPr>
          <p:nvPr/>
        </p:nvCxnSpPr>
        <p:spPr>
          <a:xfrm flipH="1">
            <a:off x="3349350" y="5234532"/>
            <a:ext cx="2" cy="31500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218D41A-CF22-4A62-B867-FF1243054281}"/>
              </a:ext>
            </a:extLst>
          </p:cNvPr>
          <p:cNvCxnSpPr>
            <a:stCxn id="12" idx="2"/>
            <a:endCxn id="13" idx="0"/>
          </p:cNvCxnSpPr>
          <p:nvPr/>
        </p:nvCxnSpPr>
        <p:spPr>
          <a:xfrm>
            <a:off x="3349350" y="5986330"/>
            <a:ext cx="0" cy="31500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51CAE0-2AFE-45B7-84F5-118221C42A46}"/>
              </a:ext>
            </a:extLst>
          </p:cNvPr>
          <p:cNvCxnSpPr>
            <a:cxnSpLocks/>
            <a:stCxn id="6" idx="3"/>
            <a:endCxn id="9" idx="1"/>
          </p:cNvCxnSpPr>
          <p:nvPr/>
        </p:nvCxnSpPr>
        <p:spPr>
          <a:xfrm>
            <a:off x="4198802" y="5016137"/>
            <a:ext cx="66827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36D542-4FC3-4B84-B92E-90B2D1045A9F}"/>
              </a:ext>
            </a:extLst>
          </p:cNvPr>
          <p:cNvCxnSpPr>
            <a:stCxn id="9" idx="3"/>
            <a:endCxn id="10" idx="1"/>
          </p:cNvCxnSpPr>
          <p:nvPr/>
        </p:nvCxnSpPr>
        <p:spPr>
          <a:xfrm>
            <a:off x="6565982" y="5016137"/>
            <a:ext cx="66827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01B7005-CA72-4795-A04F-514939240702}"/>
              </a:ext>
            </a:extLst>
          </p:cNvPr>
          <p:cNvCxnSpPr>
            <a:stCxn id="6" idx="1"/>
            <a:endCxn id="7" idx="1"/>
          </p:cNvCxnSpPr>
          <p:nvPr/>
        </p:nvCxnSpPr>
        <p:spPr>
          <a:xfrm rot="10800000">
            <a:off x="2499901" y="4262823"/>
            <a:ext cx="12700" cy="753315"/>
          </a:xfrm>
          <a:prstGeom prst="bentConnector3">
            <a:avLst>
              <a:gd name="adj1" fmla="val 180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63EA7F-B725-4925-9A8C-A5935A03906C}"/>
              </a:ext>
            </a:extLst>
          </p:cNvPr>
          <p:cNvSpPr txBox="1"/>
          <p:nvPr/>
        </p:nvSpPr>
        <p:spPr>
          <a:xfrm>
            <a:off x="4742207" y="3887681"/>
            <a:ext cx="2798098" cy="830997"/>
          </a:xfrm>
          <a:prstGeom prst="rect">
            <a:avLst/>
          </a:prstGeom>
          <a:noFill/>
        </p:spPr>
        <p:txBody>
          <a:bodyPr wrap="square" rtlCol="0">
            <a:spAutoFit/>
          </a:bodyPr>
          <a:lstStyle/>
          <a:p>
            <a:r>
              <a:rPr lang="en-US" sz="1200" dirty="0"/>
              <a:t>Make sure to unblock signals right before you execute the command, otherwise SIGCHLD won’t be signaled when the command is executed!</a:t>
            </a:r>
          </a:p>
        </p:txBody>
      </p:sp>
      <p:sp>
        <p:nvSpPr>
          <p:cNvPr id="29" name="TextBox 28">
            <a:extLst>
              <a:ext uri="{FF2B5EF4-FFF2-40B4-BE49-F238E27FC236}">
                <a16:creationId xmlns:a16="http://schemas.microsoft.com/office/drawing/2014/main" id="{F4D31DEE-8A77-46A5-A0C9-20165F255A0D}"/>
              </a:ext>
            </a:extLst>
          </p:cNvPr>
          <p:cNvSpPr txBox="1"/>
          <p:nvPr/>
        </p:nvSpPr>
        <p:spPr>
          <a:xfrm>
            <a:off x="4198800" y="5502065"/>
            <a:ext cx="2798098" cy="830997"/>
          </a:xfrm>
          <a:prstGeom prst="rect">
            <a:avLst/>
          </a:prstGeom>
          <a:noFill/>
        </p:spPr>
        <p:txBody>
          <a:bodyPr wrap="square" rtlCol="0">
            <a:spAutoFit/>
          </a:bodyPr>
          <a:lstStyle/>
          <a:p>
            <a:r>
              <a:rPr lang="en-US" sz="1200" dirty="0"/>
              <a:t>Make sure to unblock signals AFTER you add the job to the job lists, others you could be deleting a job before it has been added!</a:t>
            </a:r>
          </a:p>
        </p:txBody>
      </p:sp>
      <p:sp>
        <p:nvSpPr>
          <p:cNvPr id="30" name="TextBox 29">
            <a:extLst>
              <a:ext uri="{FF2B5EF4-FFF2-40B4-BE49-F238E27FC236}">
                <a16:creationId xmlns:a16="http://schemas.microsoft.com/office/drawing/2014/main" id="{C975F95E-05D7-48AB-9423-FB96E730459A}"/>
              </a:ext>
            </a:extLst>
          </p:cNvPr>
          <p:cNvSpPr txBox="1"/>
          <p:nvPr/>
        </p:nvSpPr>
        <p:spPr>
          <a:xfrm>
            <a:off x="6740809" y="5501688"/>
            <a:ext cx="2798098" cy="830997"/>
          </a:xfrm>
          <a:prstGeom prst="rect">
            <a:avLst/>
          </a:prstGeom>
          <a:noFill/>
        </p:spPr>
        <p:txBody>
          <a:bodyPr wrap="square" rtlCol="0">
            <a:spAutoFit/>
          </a:bodyPr>
          <a:lstStyle/>
          <a:p>
            <a:r>
              <a:rPr lang="en-US" sz="1200" dirty="0"/>
              <a:t>Don’t forget to block and unblock before/after you delete a job inside </a:t>
            </a:r>
            <a:r>
              <a:rPr lang="en-US" sz="1200" dirty="0" err="1"/>
              <a:t>sigchld_handler</a:t>
            </a:r>
            <a:r>
              <a:rPr lang="en-US" sz="1200" dirty="0"/>
              <a:t>(), signal handlers can be interrupted too!</a:t>
            </a:r>
          </a:p>
        </p:txBody>
      </p:sp>
    </p:spTree>
    <p:extLst>
      <p:ext uri="{BB962C8B-B14F-4D97-AF65-F5344CB8AC3E}">
        <p14:creationId xmlns:p14="http://schemas.microsoft.com/office/powerpoint/2010/main" val="1195214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B6D7-63A0-4F98-BB7D-F93CF14F73B6}"/>
              </a:ext>
            </a:extLst>
          </p:cNvPr>
          <p:cNvSpPr>
            <a:spLocks noGrp="1"/>
          </p:cNvSpPr>
          <p:nvPr>
            <p:ph idx="1"/>
          </p:nvPr>
        </p:nvSpPr>
        <p:spPr>
          <a:xfrm>
            <a:off x="677334" y="1488613"/>
            <a:ext cx="8596668" cy="3880773"/>
          </a:xfrm>
        </p:spPr>
        <p:txBody>
          <a:bodyPr/>
          <a:lstStyle/>
          <a:p>
            <a:r>
              <a:rPr lang="en-US" dirty="0"/>
              <a:t>That’s everything you have to do for this lab!</a:t>
            </a:r>
          </a:p>
          <a:p>
            <a:r>
              <a:rPr lang="en-US" dirty="0"/>
              <a:t>Type “</a:t>
            </a:r>
            <a:r>
              <a:rPr lang="en-US" dirty="0">
                <a:solidFill>
                  <a:schemeClr val="tx1"/>
                </a:solidFill>
                <a:latin typeface="Lucida Console" panose="020B0609040504020204" pitchFamily="49" charset="0"/>
              </a:rPr>
              <a:t>make test36</a:t>
            </a:r>
            <a:r>
              <a:rPr lang="en-US" dirty="0">
                <a:solidFill>
                  <a:schemeClr val="tx1"/>
                </a:solidFill>
              </a:rPr>
              <a:t>”, </a:t>
            </a:r>
            <a:r>
              <a:rPr lang="en-US" dirty="0"/>
              <a:t>“</a:t>
            </a:r>
            <a:r>
              <a:rPr lang="en-US" dirty="0">
                <a:solidFill>
                  <a:schemeClr val="tx1"/>
                </a:solidFill>
                <a:latin typeface="Lucida Console" panose="020B0609040504020204" pitchFamily="49" charset="0"/>
              </a:rPr>
              <a:t>make test37</a:t>
            </a:r>
            <a:r>
              <a:rPr lang="en-US" dirty="0">
                <a:solidFill>
                  <a:schemeClr val="tx1"/>
                </a:solidFill>
              </a:rPr>
              <a:t>”, and </a:t>
            </a:r>
            <a:r>
              <a:rPr lang="en-US" dirty="0"/>
              <a:t>“</a:t>
            </a:r>
            <a:r>
              <a:rPr lang="en-US" dirty="0">
                <a:solidFill>
                  <a:schemeClr val="tx1"/>
                </a:solidFill>
                <a:latin typeface="Lucida Console" panose="020B0609040504020204" pitchFamily="49" charset="0"/>
              </a:rPr>
              <a:t>make test38</a:t>
            </a:r>
            <a:r>
              <a:rPr lang="en-US" dirty="0">
                <a:solidFill>
                  <a:schemeClr val="tx1"/>
                </a:solidFill>
              </a:rPr>
              <a:t>” </a:t>
            </a:r>
            <a:r>
              <a:rPr lang="en-US" dirty="0">
                <a:solidFill>
                  <a:prstClr val="white"/>
                </a:solidFill>
              </a:rPr>
              <a:t>to run the rest of the tests</a:t>
            </a:r>
            <a:endParaRPr lang="en-US" dirty="0">
              <a:solidFill>
                <a:schemeClr val="tx1"/>
              </a:solidFill>
              <a:latin typeface="Lucida Console" panose="020B0609040504020204" pitchFamily="49" charset="0"/>
            </a:endParaRPr>
          </a:p>
          <a:p>
            <a:endParaRPr lang="en-US" dirty="0"/>
          </a:p>
        </p:txBody>
      </p:sp>
      <p:sp>
        <p:nvSpPr>
          <p:cNvPr id="26" name="Title 1">
            <a:extLst>
              <a:ext uri="{FF2B5EF4-FFF2-40B4-BE49-F238E27FC236}">
                <a16:creationId xmlns:a16="http://schemas.microsoft.com/office/drawing/2014/main" id="{4743BE3D-F95A-48F1-AF3D-7D43795C384A}"/>
              </a:ext>
            </a:extLst>
          </p:cNvPr>
          <p:cNvSpPr>
            <a:spLocks noGrp="1"/>
          </p:cNvSpPr>
          <p:nvPr>
            <p:ph type="title"/>
          </p:nvPr>
        </p:nvSpPr>
        <p:spPr>
          <a:xfrm>
            <a:off x="677334" y="609600"/>
            <a:ext cx="9409641" cy="682752"/>
          </a:xfrm>
        </p:spPr>
        <p:txBody>
          <a:bodyPr>
            <a:normAutofit/>
          </a:bodyPr>
          <a:lstStyle/>
          <a:p>
            <a:r>
              <a:rPr lang="en-US" dirty="0"/>
              <a:t>Test what you have!</a:t>
            </a:r>
          </a:p>
        </p:txBody>
      </p:sp>
      <p:pic>
        <p:nvPicPr>
          <p:cNvPr id="5" name="Picture 4">
            <a:extLst>
              <a:ext uri="{FF2B5EF4-FFF2-40B4-BE49-F238E27FC236}">
                <a16:creationId xmlns:a16="http://schemas.microsoft.com/office/drawing/2014/main" id="{71CFC418-D4E2-454F-9D7B-0DC1DBC40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51" y="2509189"/>
            <a:ext cx="3523191" cy="4348811"/>
          </a:xfrm>
          <a:prstGeom prst="rect">
            <a:avLst/>
          </a:prstGeom>
        </p:spPr>
      </p:pic>
      <p:pic>
        <p:nvPicPr>
          <p:cNvPr id="7" name="Picture 6">
            <a:extLst>
              <a:ext uri="{FF2B5EF4-FFF2-40B4-BE49-F238E27FC236}">
                <a16:creationId xmlns:a16="http://schemas.microsoft.com/office/drawing/2014/main" id="{6B366E3F-E171-4F5B-9C67-E28DA8582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193" y="2509189"/>
            <a:ext cx="4105848" cy="4296375"/>
          </a:xfrm>
          <a:prstGeom prst="rect">
            <a:avLst/>
          </a:prstGeom>
        </p:spPr>
      </p:pic>
      <p:pic>
        <p:nvPicPr>
          <p:cNvPr id="10" name="Picture 9">
            <a:extLst>
              <a:ext uri="{FF2B5EF4-FFF2-40B4-BE49-F238E27FC236}">
                <a16:creationId xmlns:a16="http://schemas.microsoft.com/office/drawing/2014/main" id="{1E7AE987-F175-4B8D-B035-FBDBDC72D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818" y="2509189"/>
            <a:ext cx="4105848" cy="3486637"/>
          </a:xfrm>
          <a:prstGeom prst="rect">
            <a:avLst/>
          </a:prstGeom>
        </p:spPr>
      </p:pic>
    </p:spTree>
    <p:extLst>
      <p:ext uri="{BB962C8B-B14F-4D97-AF65-F5344CB8AC3E}">
        <p14:creationId xmlns:p14="http://schemas.microsoft.com/office/powerpoint/2010/main" val="179623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9D26-70CC-483D-9675-5C96F352D65A}"/>
              </a:ext>
            </a:extLst>
          </p:cNvPr>
          <p:cNvSpPr>
            <a:spLocks noGrp="1"/>
          </p:cNvSpPr>
          <p:nvPr>
            <p:ph type="title"/>
          </p:nvPr>
        </p:nvSpPr>
        <p:spPr>
          <a:xfrm>
            <a:off x="677334" y="609600"/>
            <a:ext cx="8596668" cy="687185"/>
          </a:xfrm>
        </p:spPr>
        <p:txBody>
          <a:bodyPr/>
          <a:lstStyle/>
          <a:p>
            <a:r>
              <a:rPr lang="en-US" dirty="0"/>
              <a:t>Important concepts:</a:t>
            </a:r>
          </a:p>
        </p:txBody>
      </p:sp>
      <p:sp>
        <p:nvSpPr>
          <p:cNvPr id="3" name="Content Placeholder 2">
            <a:extLst>
              <a:ext uri="{FF2B5EF4-FFF2-40B4-BE49-F238E27FC236}">
                <a16:creationId xmlns:a16="http://schemas.microsoft.com/office/drawing/2014/main" id="{A05209A1-C955-47BE-A47E-6108CFDE6AD4}"/>
              </a:ext>
            </a:extLst>
          </p:cNvPr>
          <p:cNvSpPr>
            <a:spLocks noGrp="1"/>
          </p:cNvSpPr>
          <p:nvPr>
            <p:ph idx="1"/>
          </p:nvPr>
        </p:nvSpPr>
        <p:spPr/>
        <p:txBody>
          <a:bodyPr>
            <a:normAutofit/>
          </a:bodyPr>
          <a:lstStyle/>
          <a:p>
            <a:r>
              <a:rPr lang="en-US" sz="2400" dirty="0"/>
              <a:t>Fork()/</a:t>
            </a:r>
            <a:r>
              <a:rPr lang="en-US" sz="2400" dirty="0" err="1"/>
              <a:t>Execve</a:t>
            </a:r>
            <a:r>
              <a:rPr lang="en-US" sz="2400" dirty="0"/>
              <a:t>()</a:t>
            </a:r>
          </a:p>
          <a:p>
            <a:r>
              <a:rPr lang="en-US" sz="2400" dirty="0"/>
              <a:t>Pipe()</a:t>
            </a:r>
          </a:p>
          <a:p>
            <a:r>
              <a:rPr lang="en-US" sz="2400" dirty="0"/>
              <a:t>Dup2()</a:t>
            </a:r>
          </a:p>
        </p:txBody>
      </p:sp>
      <p:sp>
        <p:nvSpPr>
          <p:cNvPr id="4" name="Title 1">
            <a:extLst>
              <a:ext uri="{FF2B5EF4-FFF2-40B4-BE49-F238E27FC236}">
                <a16:creationId xmlns:a16="http://schemas.microsoft.com/office/drawing/2014/main" id="{64079350-1592-4E36-8D81-9B27F7881DE0}"/>
              </a:ext>
            </a:extLst>
          </p:cNvPr>
          <p:cNvSpPr txBox="1">
            <a:spLocks/>
          </p:cNvSpPr>
          <p:nvPr/>
        </p:nvSpPr>
        <p:spPr>
          <a:xfrm>
            <a:off x="677334" y="1163781"/>
            <a:ext cx="8596668" cy="6871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(Stuff you should definitely read up on/google if you don’t understand)</a:t>
            </a:r>
          </a:p>
        </p:txBody>
      </p:sp>
    </p:spTree>
    <p:extLst>
      <p:ext uri="{BB962C8B-B14F-4D97-AF65-F5344CB8AC3E}">
        <p14:creationId xmlns:p14="http://schemas.microsoft.com/office/powerpoint/2010/main" val="376058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8CFC-0B22-4C1B-847B-F1603337AF77}"/>
              </a:ext>
            </a:extLst>
          </p:cNvPr>
          <p:cNvSpPr>
            <a:spLocks noGrp="1"/>
          </p:cNvSpPr>
          <p:nvPr>
            <p:ph type="title"/>
          </p:nvPr>
        </p:nvSpPr>
        <p:spPr/>
        <p:txBody>
          <a:bodyPr/>
          <a:lstStyle/>
          <a:p>
            <a:r>
              <a:rPr lang="en-US" dirty="0"/>
              <a:t>Step 1: Download shlab-handout.tar from Learning Suite</a:t>
            </a:r>
          </a:p>
        </p:txBody>
      </p:sp>
      <p:pic>
        <p:nvPicPr>
          <p:cNvPr id="12" name="Picture 11">
            <a:extLst>
              <a:ext uri="{FF2B5EF4-FFF2-40B4-BE49-F238E27FC236}">
                <a16:creationId xmlns:a16="http://schemas.microsoft.com/office/drawing/2014/main" id="{BFCFAABE-AC0C-49DF-9066-C87FAECC3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6958866" cy="4148809"/>
          </a:xfrm>
          <a:prstGeom prst="rect">
            <a:avLst/>
          </a:prstGeom>
        </p:spPr>
      </p:pic>
    </p:spTree>
    <p:extLst>
      <p:ext uri="{BB962C8B-B14F-4D97-AF65-F5344CB8AC3E}">
        <p14:creationId xmlns:p14="http://schemas.microsoft.com/office/powerpoint/2010/main" val="428675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a:xfrm>
            <a:off x="677334" y="609600"/>
            <a:ext cx="8596668" cy="660399"/>
          </a:xfrm>
        </p:spPr>
        <p:txBody>
          <a:bodyPr/>
          <a:lstStyle/>
          <a:p>
            <a:r>
              <a:rPr lang="en-US" dirty="0"/>
              <a:t>Step 2: Analyze the code you’re given</a:t>
            </a:r>
          </a:p>
        </p:txBody>
      </p:sp>
      <p:pic>
        <p:nvPicPr>
          <p:cNvPr id="5" name="Picture 4">
            <a:extLst>
              <a:ext uri="{FF2B5EF4-FFF2-40B4-BE49-F238E27FC236}">
                <a16:creationId xmlns:a16="http://schemas.microsoft.com/office/drawing/2014/main" id="{98CCF109-3A6F-45C9-92F6-FD05F7860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30" y="1293955"/>
            <a:ext cx="3220630" cy="5564046"/>
          </a:xfrm>
          <a:prstGeom prst="rect">
            <a:avLst/>
          </a:prstGeom>
        </p:spPr>
      </p:pic>
      <p:sp>
        <p:nvSpPr>
          <p:cNvPr id="7" name="Content Placeholder 22">
            <a:extLst>
              <a:ext uri="{FF2B5EF4-FFF2-40B4-BE49-F238E27FC236}">
                <a16:creationId xmlns:a16="http://schemas.microsoft.com/office/drawing/2014/main" id="{BCB7F1A9-7E90-45ED-BB24-A8B3C4FC3325}"/>
              </a:ext>
            </a:extLst>
          </p:cNvPr>
          <p:cNvSpPr>
            <a:spLocks noGrp="1"/>
          </p:cNvSpPr>
          <p:nvPr>
            <p:ph idx="1"/>
          </p:nvPr>
        </p:nvSpPr>
        <p:spPr>
          <a:xfrm>
            <a:off x="4286059" y="1927726"/>
            <a:ext cx="5170762" cy="1344864"/>
          </a:xfrm>
        </p:spPr>
        <p:txBody>
          <a:bodyPr>
            <a:normAutofit/>
          </a:bodyPr>
          <a:lstStyle/>
          <a:p>
            <a:r>
              <a:rPr lang="en-US" dirty="0"/>
              <a:t>The main function is a good place to start understanding the code you’re given</a:t>
            </a:r>
          </a:p>
          <a:p>
            <a:r>
              <a:rPr lang="en-US" dirty="0"/>
              <a:t>The next few slides will go over the important bits</a:t>
            </a:r>
          </a:p>
        </p:txBody>
      </p:sp>
    </p:spTree>
    <p:extLst>
      <p:ext uri="{BB962C8B-B14F-4D97-AF65-F5344CB8AC3E}">
        <p14:creationId xmlns:p14="http://schemas.microsoft.com/office/powerpoint/2010/main" val="152157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a:xfrm>
            <a:off x="677334" y="609600"/>
            <a:ext cx="8596668" cy="660399"/>
          </a:xfrm>
        </p:spPr>
        <p:txBody>
          <a:bodyPr/>
          <a:lstStyle/>
          <a:p>
            <a:r>
              <a:rPr lang="en-US" dirty="0"/>
              <a:t>Step 2: Analyze the code you’re given</a:t>
            </a:r>
          </a:p>
        </p:txBody>
      </p:sp>
      <p:pic>
        <p:nvPicPr>
          <p:cNvPr id="5" name="Picture 4">
            <a:extLst>
              <a:ext uri="{FF2B5EF4-FFF2-40B4-BE49-F238E27FC236}">
                <a16:creationId xmlns:a16="http://schemas.microsoft.com/office/drawing/2014/main" id="{98CCF109-3A6F-45C9-92F6-FD05F78608B8}"/>
              </a:ext>
            </a:extLst>
          </p:cNvPr>
          <p:cNvPicPr>
            <a:picLocks noChangeAspect="1"/>
          </p:cNvPicPr>
          <p:nvPr/>
        </p:nvPicPr>
        <p:blipFill rotWithShape="1">
          <a:blip r:embed="rId2">
            <a:extLst>
              <a:ext uri="{28A0092B-C50C-407E-A947-70E740481C1C}">
                <a14:useLocalDpi xmlns:a14="http://schemas.microsoft.com/office/drawing/2010/main" val="0"/>
              </a:ext>
            </a:extLst>
          </a:blip>
          <a:srcRect t="14920" b="58204"/>
          <a:stretch/>
        </p:blipFill>
        <p:spPr>
          <a:xfrm>
            <a:off x="0" y="1269998"/>
            <a:ext cx="5404644" cy="2509521"/>
          </a:xfrm>
          <a:prstGeom prst="rect">
            <a:avLst/>
          </a:prstGeom>
        </p:spPr>
      </p:pic>
      <p:sp>
        <p:nvSpPr>
          <p:cNvPr id="13" name="Content Placeholder 22">
            <a:extLst>
              <a:ext uri="{FF2B5EF4-FFF2-40B4-BE49-F238E27FC236}">
                <a16:creationId xmlns:a16="http://schemas.microsoft.com/office/drawing/2014/main" id="{FC365716-7A1A-4095-8B75-506DED41011A}"/>
              </a:ext>
            </a:extLst>
          </p:cNvPr>
          <p:cNvSpPr>
            <a:spLocks noGrp="1"/>
          </p:cNvSpPr>
          <p:nvPr>
            <p:ph idx="1"/>
          </p:nvPr>
        </p:nvSpPr>
        <p:spPr>
          <a:xfrm>
            <a:off x="5248586" y="1833329"/>
            <a:ext cx="3489158" cy="1817853"/>
          </a:xfrm>
        </p:spPr>
        <p:txBody>
          <a:bodyPr>
            <a:normAutofit/>
          </a:bodyPr>
          <a:lstStyle/>
          <a:p>
            <a:r>
              <a:rPr lang="en-US" dirty="0"/>
              <a:t>Notice the options available for starting the shell</a:t>
            </a:r>
          </a:p>
        </p:txBody>
      </p:sp>
    </p:spTree>
    <p:extLst>
      <p:ext uri="{BB962C8B-B14F-4D97-AF65-F5344CB8AC3E}">
        <p14:creationId xmlns:p14="http://schemas.microsoft.com/office/powerpoint/2010/main" val="1515743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pic>
        <p:nvPicPr>
          <p:cNvPr id="6" name="Picture 5">
            <a:extLst>
              <a:ext uri="{FF2B5EF4-FFF2-40B4-BE49-F238E27FC236}">
                <a16:creationId xmlns:a16="http://schemas.microsoft.com/office/drawing/2014/main" id="{316E6675-D835-4E15-A7B0-97ED4EA9A816}"/>
              </a:ext>
            </a:extLst>
          </p:cNvPr>
          <p:cNvPicPr>
            <a:picLocks noChangeAspect="1"/>
          </p:cNvPicPr>
          <p:nvPr/>
        </p:nvPicPr>
        <p:blipFill rotWithShape="1">
          <a:blip r:embed="rId2">
            <a:extLst>
              <a:ext uri="{28A0092B-C50C-407E-A947-70E740481C1C}">
                <a14:useLocalDpi xmlns:a14="http://schemas.microsoft.com/office/drawing/2010/main" val="0"/>
              </a:ext>
            </a:extLst>
          </a:blip>
          <a:srcRect t="42337" b="42670"/>
          <a:stretch/>
        </p:blipFill>
        <p:spPr>
          <a:xfrm>
            <a:off x="0" y="1241425"/>
            <a:ext cx="5099330" cy="1320799"/>
          </a:xfrm>
          <a:prstGeom prst="rect">
            <a:avLst/>
          </a:prstGeom>
        </p:spPr>
      </p:pic>
      <p:pic>
        <p:nvPicPr>
          <p:cNvPr id="4" name="Picture 3">
            <a:extLst>
              <a:ext uri="{FF2B5EF4-FFF2-40B4-BE49-F238E27FC236}">
                <a16:creationId xmlns:a16="http://schemas.microsoft.com/office/drawing/2014/main" id="{76597DCF-1468-4553-8FC4-6AB2A5486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551" y="1284287"/>
            <a:ext cx="4233200" cy="4267201"/>
          </a:xfrm>
          <a:prstGeom prst="rect">
            <a:avLst/>
          </a:prstGeom>
        </p:spPr>
      </p:pic>
      <p:cxnSp>
        <p:nvCxnSpPr>
          <p:cNvPr id="7" name="Straight Arrow Connector 6">
            <a:extLst>
              <a:ext uri="{FF2B5EF4-FFF2-40B4-BE49-F238E27FC236}">
                <a16:creationId xmlns:a16="http://schemas.microsoft.com/office/drawing/2014/main" id="{9EBF7912-7AC0-468A-B41F-5972CD4B18EC}"/>
              </a:ext>
            </a:extLst>
          </p:cNvPr>
          <p:cNvCxnSpPr>
            <a:cxnSpLocks/>
          </p:cNvCxnSpPr>
          <p:nvPr/>
        </p:nvCxnSpPr>
        <p:spPr>
          <a:xfrm>
            <a:off x="2549665" y="1743325"/>
            <a:ext cx="2549665" cy="2142875"/>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cxnSp>
        <p:nvCxnSpPr>
          <p:cNvPr id="8" name="Straight Arrow Connector 7">
            <a:extLst>
              <a:ext uri="{FF2B5EF4-FFF2-40B4-BE49-F238E27FC236}">
                <a16:creationId xmlns:a16="http://schemas.microsoft.com/office/drawing/2014/main" id="{72D03CFA-6595-4435-BDC0-ED7E198C25E0}"/>
              </a:ext>
            </a:extLst>
          </p:cNvPr>
          <p:cNvCxnSpPr>
            <a:cxnSpLocks/>
          </p:cNvCxnSpPr>
          <p:nvPr/>
        </p:nvCxnSpPr>
        <p:spPr>
          <a:xfrm>
            <a:off x="2617399" y="1901824"/>
            <a:ext cx="2507152" cy="314642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6B1B289B-F759-4ABB-A170-C39623F1BC90}"/>
              </a:ext>
            </a:extLst>
          </p:cNvPr>
          <p:cNvCxnSpPr>
            <a:cxnSpLocks/>
          </p:cNvCxnSpPr>
          <p:nvPr/>
        </p:nvCxnSpPr>
        <p:spPr>
          <a:xfrm>
            <a:off x="2558871" y="2037847"/>
            <a:ext cx="2540459" cy="68287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23" name="Content Placeholder 22">
            <a:extLst>
              <a:ext uri="{FF2B5EF4-FFF2-40B4-BE49-F238E27FC236}">
                <a16:creationId xmlns:a16="http://schemas.microsoft.com/office/drawing/2014/main" id="{D1B1588B-9ACF-4F6B-801C-EC58EFA5D895}"/>
              </a:ext>
            </a:extLst>
          </p:cNvPr>
          <p:cNvSpPr>
            <a:spLocks noGrp="1"/>
          </p:cNvSpPr>
          <p:nvPr>
            <p:ph idx="1"/>
          </p:nvPr>
        </p:nvSpPr>
        <p:spPr>
          <a:xfrm>
            <a:off x="335339" y="3087522"/>
            <a:ext cx="3489158" cy="3160878"/>
          </a:xfrm>
        </p:spPr>
        <p:txBody>
          <a:bodyPr>
            <a:normAutofit/>
          </a:bodyPr>
          <a:lstStyle/>
          <a:p>
            <a:r>
              <a:rPr lang="en-US" dirty="0"/>
              <a:t>This is where the signal handlers are created</a:t>
            </a:r>
          </a:p>
          <a:p>
            <a:r>
              <a:rPr lang="en-US" dirty="0"/>
              <a:t>After this point, the handlers are now “listening” for their respective signals to be received</a:t>
            </a:r>
          </a:p>
          <a:p>
            <a:r>
              <a:rPr lang="en-US" dirty="0"/>
              <a:t>The only signal handler you need to worry about is </a:t>
            </a:r>
            <a:r>
              <a:rPr lang="en-US" dirty="0" err="1"/>
              <a:t>sigchld_handler</a:t>
            </a:r>
            <a:r>
              <a:rPr lang="en-US" dirty="0"/>
              <a:t>()</a:t>
            </a:r>
          </a:p>
        </p:txBody>
      </p:sp>
    </p:spTree>
    <p:extLst>
      <p:ext uri="{BB962C8B-B14F-4D97-AF65-F5344CB8AC3E}">
        <p14:creationId xmlns:p14="http://schemas.microsoft.com/office/powerpoint/2010/main" val="32513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fade">
                                      <p:cBhvr>
                                        <p:cTn id="10" dur="500"/>
                                        <p:tgtEl>
                                          <p:spTgt spid="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fade">
                                      <p:cBhvr>
                                        <p:cTn id="13" dur="500"/>
                                        <p:tgtEl>
                                          <p:spTgt spid="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pic>
        <p:nvPicPr>
          <p:cNvPr id="6" name="Picture 5">
            <a:extLst>
              <a:ext uri="{FF2B5EF4-FFF2-40B4-BE49-F238E27FC236}">
                <a16:creationId xmlns:a16="http://schemas.microsoft.com/office/drawing/2014/main" id="{316E6675-D835-4E15-A7B0-97ED4EA9A816}"/>
              </a:ext>
            </a:extLst>
          </p:cNvPr>
          <p:cNvPicPr>
            <a:picLocks noChangeAspect="1"/>
          </p:cNvPicPr>
          <p:nvPr/>
        </p:nvPicPr>
        <p:blipFill rotWithShape="1">
          <a:blip r:embed="rId2">
            <a:extLst>
              <a:ext uri="{28A0092B-C50C-407E-A947-70E740481C1C}">
                <a14:useLocalDpi xmlns:a14="http://schemas.microsoft.com/office/drawing/2010/main" val="0"/>
              </a:ext>
            </a:extLst>
          </a:blip>
          <a:srcRect t="62650" b="4788"/>
          <a:stretch/>
        </p:blipFill>
        <p:spPr>
          <a:xfrm>
            <a:off x="0" y="1241425"/>
            <a:ext cx="5099330" cy="2868459"/>
          </a:xfrm>
          <a:prstGeom prst="rect">
            <a:avLst/>
          </a:prstGeom>
        </p:spPr>
      </p:pic>
      <p:pic>
        <p:nvPicPr>
          <p:cNvPr id="5" name="Picture 4">
            <a:extLst>
              <a:ext uri="{FF2B5EF4-FFF2-40B4-BE49-F238E27FC236}">
                <a16:creationId xmlns:a16="http://schemas.microsoft.com/office/drawing/2014/main" id="{2F0CBC74-EC18-4CDD-947D-95449059B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001" y="2744897"/>
            <a:ext cx="4715533" cy="2095792"/>
          </a:xfrm>
          <a:prstGeom prst="rect">
            <a:avLst/>
          </a:prstGeom>
        </p:spPr>
      </p:pic>
      <p:cxnSp>
        <p:nvCxnSpPr>
          <p:cNvPr id="10" name="Straight Arrow Connector 9">
            <a:extLst>
              <a:ext uri="{FF2B5EF4-FFF2-40B4-BE49-F238E27FC236}">
                <a16:creationId xmlns:a16="http://schemas.microsoft.com/office/drawing/2014/main" id="{8EE5BA60-B270-4EF6-B774-DF29F68A7355}"/>
              </a:ext>
            </a:extLst>
          </p:cNvPr>
          <p:cNvCxnSpPr>
            <a:cxnSpLocks/>
          </p:cNvCxnSpPr>
          <p:nvPr/>
        </p:nvCxnSpPr>
        <p:spPr>
          <a:xfrm>
            <a:off x="1553497" y="3559277"/>
            <a:ext cx="2784504" cy="747252"/>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16" name="Content Placeholder 15">
            <a:extLst>
              <a:ext uri="{FF2B5EF4-FFF2-40B4-BE49-F238E27FC236}">
                <a16:creationId xmlns:a16="http://schemas.microsoft.com/office/drawing/2014/main" id="{C4F82A16-B9E0-439C-8E77-BB34EE552AE5}"/>
              </a:ext>
            </a:extLst>
          </p:cNvPr>
          <p:cNvSpPr>
            <a:spLocks noGrp="1"/>
          </p:cNvSpPr>
          <p:nvPr>
            <p:ph idx="1"/>
          </p:nvPr>
        </p:nvSpPr>
        <p:spPr>
          <a:xfrm>
            <a:off x="4488334" y="1401537"/>
            <a:ext cx="5396664" cy="1343359"/>
          </a:xfrm>
        </p:spPr>
        <p:txBody>
          <a:bodyPr>
            <a:normAutofit fontScale="92500"/>
          </a:bodyPr>
          <a:lstStyle/>
          <a:p>
            <a:r>
              <a:rPr lang="en-US" dirty="0" err="1"/>
              <a:t>fgets</a:t>
            </a:r>
            <a:r>
              <a:rPr lang="en-US" dirty="0"/>
              <a:t>() reads a string from a stream (stdin) until either:</a:t>
            </a:r>
          </a:p>
          <a:p>
            <a:pPr lvl="1"/>
            <a:r>
              <a:rPr lang="en-US" dirty="0"/>
              <a:t>An escape character such as ‘\n’ or ‘\d’ is reached</a:t>
            </a:r>
          </a:p>
          <a:p>
            <a:pPr lvl="1"/>
            <a:r>
              <a:rPr lang="en-US" dirty="0"/>
              <a:t>MAXLINE characters have been read</a:t>
            </a:r>
          </a:p>
        </p:txBody>
      </p:sp>
      <p:cxnSp>
        <p:nvCxnSpPr>
          <p:cNvPr id="19" name="Straight Arrow Connector 18">
            <a:extLst>
              <a:ext uri="{FF2B5EF4-FFF2-40B4-BE49-F238E27FC236}">
                <a16:creationId xmlns:a16="http://schemas.microsoft.com/office/drawing/2014/main" id="{CEE783E6-9D99-4D75-BADC-99F0160AAC67}"/>
              </a:ext>
            </a:extLst>
          </p:cNvPr>
          <p:cNvCxnSpPr>
            <a:cxnSpLocks/>
          </p:cNvCxnSpPr>
          <p:nvPr/>
        </p:nvCxnSpPr>
        <p:spPr>
          <a:xfrm flipV="1">
            <a:off x="1990725" y="1626946"/>
            <a:ext cx="2497609" cy="701056"/>
          </a:xfrm>
          <a:prstGeom prst="straightConnector1">
            <a:avLst/>
          </a:prstGeom>
          <a:ln w="50800">
            <a:tailEnd type="triangle"/>
          </a:ln>
        </p:spPr>
        <p:style>
          <a:lnRef idx="1">
            <a:schemeClr val="accent5"/>
          </a:lnRef>
          <a:fillRef idx="0">
            <a:schemeClr val="accent5"/>
          </a:fillRef>
          <a:effectRef idx="0">
            <a:schemeClr val="accent5"/>
          </a:effectRef>
          <a:fontRef idx="minor">
            <a:schemeClr val="tx1"/>
          </a:fontRef>
        </p:style>
      </p:cxnSp>
      <p:sp>
        <p:nvSpPr>
          <p:cNvPr id="25" name="Content Placeholder 15">
            <a:extLst>
              <a:ext uri="{FF2B5EF4-FFF2-40B4-BE49-F238E27FC236}">
                <a16:creationId xmlns:a16="http://schemas.microsoft.com/office/drawing/2014/main" id="{B107CF89-8169-4E20-BE50-F5CA580B8531}"/>
              </a:ext>
            </a:extLst>
          </p:cNvPr>
          <p:cNvSpPr txBox="1">
            <a:spLocks/>
          </p:cNvSpPr>
          <p:nvPr/>
        </p:nvSpPr>
        <p:spPr>
          <a:xfrm>
            <a:off x="234275" y="4741709"/>
            <a:ext cx="6010508" cy="16242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Once the command line has been read, eval() is called to evaluate the string</a:t>
            </a:r>
          </a:p>
          <a:p>
            <a:r>
              <a:rPr lang="en-US" dirty="0"/>
              <a:t>This is where the majority of the work for this project will be done</a:t>
            </a:r>
          </a:p>
        </p:txBody>
      </p:sp>
    </p:spTree>
    <p:extLst>
      <p:ext uri="{BB962C8B-B14F-4D97-AF65-F5344CB8AC3E}">
        <p14:creationId xmlns:p14="http://schemas.microsoft.com/office/powerpoint/2010/main" val="3981357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500"/>
                                        <p:tgtEl>
                                          <p:spTgt spid="16">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AF1-1FB6-4564-ABB7-ED85235309EF}"/>
              </a:ext>
            </a:extLst>
          </p:cNvPr>
          <p:cNvSpPr>
            <a:spLocks noGrp="1"/>
          </p:cNvSpPr>
          <p:nvPr>
            <p:ph type="title"/>
          </p:nvPr>
        </p:nvSpPr>
        <p:spPr/>
        <p:txBody>
          <a:bodyPr/>
          <a:lstStyle/>
          <a:p>
            <a:r>
              <a:rPr lang="en-US" dirty="0"/>
              <a:t>Step 2: Analyze the code you’re given</a:t>
            </a:r>
          </a:p>
        </p:txBody>
      </p:sp>
      <p:sp>
        <p:nvSpPr>
          <p:cNvPr id="17" name="Content Placeholder 15">
            <a:extLst>
              <a:ext uri="{FF2B5EF4-FFF2-40B4-BE49-F238E27FC236}">
                <a16:creationId xmlns:a16="http://schemas.microsoft.com/office/drawing/2014/main" id="{3AC7D64F-5E39-46AF-B50C-7A07C9679912}"/>
              </a:ext>
            </a:extLst>
          </p:cNvPr>
          <p:cNvSpPr txBox="1">
            <a:spLocks/>
          </p:cNvSpPr>
          <p:nvPr/>
        </p:nvSpPr>
        <p:spPr>
          <a:xfrm>
            <a:off x="4478318" y="1957162"/>
            <a:ext cx="5494357" cy="23671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 (optional) small part of this lab will be managing the job list</a:t>
            </a:r>
          </a:p>
          <a:p>
            <a:r>
              <a:rPr lang="en-US" dirty="0"/>
              <a:t>If you choose to, adding/deleting jobs is all you will have to worry about</a:t>
            </a:r>
          </a:p>
          <a:p>
            <a:r>
              <a:rPr lang="en-US" dirty="0"/>
              <a:t>All of the functions for managing the job list are provided for you</a:t>
            </a:r>
          </a:p>
        </p:txBody>
      </p:sp>
      <p:pic>
        <p:nvPicPr>
          <p:cNvPr id="4" name="Picture 3">
            <a:extLst>
              <a:ext uri="{FF2B5EF4-FFF2-40B4-BE49-F238E27FC236}">
                <a16:creationId xmlns:a16="http://schemas.microsoft.com/office/drawing/2014/main" id="{45057BAE-1FDA-4AFF-9EE0-FDD4CE38D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46389"/>
            <a:ext cx="5363323" cy="1343212"/>
          </a:xfrm>
          <a:prstGeom prst="rect">
            <a:avLst/>
          </a:prstGeom>
        </p:spPr>
      </p:pic>
      <p:pic>
        <p:nvPicPr>
          <p:cNvPr id="6" name="Picture 5">
            <a:extLst>
              <a:ext uri="{FF2B5EF4-FFF2-40B4-BE49-F238E27FC236}">
                <a16:creationId xmlns:a16="http://schemas.microsoft.com/office/drawing/2014/main" id="{F9A02401-1DBD-4001-ABE2-5DC4AEDB0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11" y="1957162"/>
            <a:ext cx="3658111" cy="1086002"/>
          </a:xfrm>
          <a:prstGeom prst="rect">
            <a:avLst/>
          </a:prstGeom>
        </p:spPr>
      </p:pic>
    </p:spTree>
    <p:extLst>
      <p:ext uri="{BB962C8B-B14F-4D97-AF65-F5344CB8AC3E}">
        <p14:creationId xmlns:p14="http://schemas.microsoft.com/office/powerpoint/2010/main" val="2704309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2257</TotalTime>
  <Words>2833</Words>
  <Application>Microsoft Office PowerPoint</Application>
  <PresentationFormat>Widescreen</PresentationFormat>
  <Paragraphs>446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Lucida Console</vt:lpstr>
      <vt:lpstr>Trebuchet MS</vt:lpstr>
      <vt:lpstr>Wingdings 3</vt:lpstr>
      <vt:lpstr>Facet</vt:lpstr>
      <vt:lpstr>Shell Lab 1</vt:lpstr>
      <vt:lpstr>This presentation is NOT a replacement for reading the specs! If you haven’t read them yet, GO READ THE SPECS!</vt:lpstr>
      <vt:lpstr>Important concepts:</vt:lpstr>
      <vt:lpstr>Step 1: Download shlab-handout.tar from Learning Suite</vt:lpstr>
      <vt:lpstr>Step 2: Analyze the code you’re given</vt:lpstr>
      <vt:lpstr>Step 2: Analyze the code you’re given</vt:lpstr>
      <vt:lpstr>Step 2: Analyze the code you’re given</vt:lpstr>
      <vt:lpstr>Step 2: Analyze the code you’re given</vt:lpstr>
      <vt:lpstr>Step 2: Analyze the code you’re given</vt:lpstr>
      <vt:lpstr>Step 3: Parse the command line</vt:lpstr>
      <vt:lpstr>Step 3: Parse the command line</vt:lpstr>
      <vt:lpstr>Step 3: Parse the command line</vt:lpstr>
      <vt:lpstr>Test what you have!</vt:lpstr>
      <vt:lpstr>Step 4: Evaluate commands in a loop</vt:lpstr>
      <vt:lpstr>Step 4: Evaluate commands in a loop</vt:lpstr>
      <vt:lpstr>Test what you have!</vt:lpstr>
      <vt:lpstr>Step 4.5: Add job, waitfg, and sigchld_handler (Optional)</vt:lpstr>
      <vt:lpstr>Step 4.5: Add job, waitfg, and sigchld_handler (Optional)</vt:lpstr>
      <vt:lpstr>Step 4.5: Add job, waitfg, and sigchld_handler (Optional)</vt:lpstr>
      <vt:lpstr>Step 5: Input/output redirection</vt:lpstr>
      <vt:lpstr>Test what you have!</vt:lpstr>
      <vt:lpstr>Step 6: Pipe output to input</vt:lpstr>
      <vt:lpstr>Step 6: Pipe output to input</vt:lpstr>
      <vt:lpstr>Step 6.5: Block signals at critical times (Optional)</vt:lpstr>
      <vt:lpstr>Test what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Lab 1</dc:title>
  <dc:creator>Ethan</dc:creator>
  <cp:lastModifiedBy>Ethan</cp:lastModifiedBy>
  <cp:revision>112</cp:revision>
  <dcterms:created xsi:type="dcterms:W3CDTF">2020-01-16T23:40:39Z</dcterms:created>
  <dcterms:modified xsi:type="dcterms:W3CDTF">2020-05-05T21:51:20Z</dcterms:modified>
</cp:coreProperties>
</file>