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79" r:id="rId2"/>
    <p:sldMasterId id="2147483698" r:id="rId3"/>
  </p:sldMasterIdLst>
  <p:notesMasterIdLst>
    <p:notesMasterId r:id="rId21"/>
  </p:notesMasterIdLst>
  <p:sldIdLst>
    <p:sldId id="256" r:id="rId4"/>
    <p:sldId id="257" r:id="rId5"/>
    <p:sldId id="259" r:id="rId6"/>
    <p:sldId id="258" r:id="rId7"/>
    <p:sldId id="260" r:id="rId8"/>
    <p:sldId id="261" r:id="rId9"/>
    <p:sldId id="262" r:id="rId10"/>
    <p:sldId id="263" r:id="rId11"/>
    <p:sldId id="264" r:id="rId12"/>
    <p:sldId id="265" r:id="rId13"/>
    <p:sldId id="266" r:id="rId14"/>
    <p:sldId id="267" r:id="rId15"/>
    <p:sldId id="269" r:id="rId16"/>
    <p:sldId id="268" r:id="rId17"/>
    <p:sldId id="272" r:id="rId18"/>
    <p:sldId id="270" r:id="rId19"/>
    <p:sldId id="271"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434" autoAdjust="0"/>
  </p:normalViewPr>
  <p:slideViewPr>
    <p:cSldViewPr snapToGrid="0">
      <p:cViewPr varScale="1">
        <p:scale>
          <a:sx n="98" d="100"/>
          <a:sy n="98" d="100"/>
        </p:scale>
        <p:origin x="6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297779193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26344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7088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7143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46073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89713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30453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92837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59764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970993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7664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67370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428874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514678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2876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8385782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4858092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4347294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7216830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2935627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9016445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1533736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01264943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65578661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9156947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0478367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85017935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939988791"/>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02429987"/>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00665166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25624230"/>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682223916"/>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rt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34677543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28081543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842248127"/>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667532672"/>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8358953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99229325"/>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3341167875"/>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115322662"/>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61121701"/>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094056262"/>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384300085"/>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283510641"/>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rtl="0">
              <a:spcBef>
                <a:spcPts val="0"/>
              </a:spcBef>
              <a:buSzPts val="2800"/>
              <a:buNone/>
              <a:defRPr/>
            </a:lvl1pPr>
            <a:lvl2pPr lvl="1" rtl="0">
              <a:spcBef>
                <a:spcPts val="0"/>
              </a:spcBef>
              <a:buSzPts val="2800"/>
              <a:buNone/>
              <a:defRPr/>
            </a:lvl2pPr>
            <a:lvl3pPr lvl="2" rtl="0">
              <a:spcBef>
                <a:spcPts val="0"/>
              </a:spcBef>
              <a:buSzPts val="2800"/>
              <a:buNone/>
              <a:defRPr/>
            </a:lvl3pPr>
            <a:lvl4pPr lvl="3" rtl="0">
              <a:spcBef>
                <a:spcPts val="0"/>
              </a:spcBef>
              <a:buSzPts val="2800"/>
              <a:buNone/>
              <a:defRPr/>
            </a:lvl4pPr>
            <a:lvl5pPr lvl="4" rtl="0">
              <a:spcBef>
                <a:spcPts val="0"/>
              </a:spcBef>
              <a:buSzPts val="2800"/>
              <a:buNone/>
              <a:defRPr/>
            </a:lvl5pPr>
            <a:lvl6pPr lvl="5" rtl="0">
              <a:spcBef>
                <a:spcPts val="0"/>
              </a:spcBef>
              <a:buSzPts val="2800"/>
              <a:buNone/>
              <a:defRPr/>
            </a:lvl6pPr>
            <a:lvl7pPr lvl="6" rtl="0">
              <a:spcBef>
                <a:spcPts val="0"/>
              </a:spcBef>
              <a:buSzPts val="2800"/>
              <a:buNone/>
              <a:defRPr/>
            </a:lvl7pPr>
            <a:lvl8pPr lvl="7" rtl="0">
              <a:spcBef>
                <a:spcPts val="0"/>
              </a:spcBef>
              <a:buSzPts val="2800"/>
              <a:buNone/>
              <a:defRPr/>
            </a:lvl8pPr>
            <a:lvl9pPr lvl="8" rtl="0">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rtl="0">
              <a:spcBef>
                <a:spcPts val="0"/>
              </a:spcBef>
              <a:buSzPts val="18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rt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2559644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031055047"/>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37043456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63096039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535473098"/>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74196974"/>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533825392"/>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109743878"/>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rt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17810626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smtClean="0"/>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230058433"/>
      </p:ext>
    </p:extLst>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653171164"/>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443811527"/>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29254663"/>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535641595"/>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17103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104725054"/>
      </p:ext>
    </p:extLst>
  </p:cSld>
  <p:clrMapOvr>
    <a:masterClrMapping/>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009310850"/>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892198105"/>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0828084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1265031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rt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968236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12/7/2017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91164766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5402746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3.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image" Target="../media/image5.png"/><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theme" Target="../theme/theme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12/7/2017</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50343488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12/7/2017</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602001846"/>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4AAD347D-5ACD-4C99-B74B-A9C85AD731AF}" type="datetimeFigureOut">
              <a:rPr lang="en-US" smtClean="0"/>
              <a:t>12/7/2017</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2471130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6.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215050" y="2824075"/>
            <a:ext cx="8520600" cy="945900"/>
          </a:xfrm>
          <a:prstGeom prst="rect">
            <a:avLst/>
          </a:prstGeom>
        </p:spPr>
        <p:txBody>
          <a:bodyPr wrap="square" lIns="91425" tIns="91425" rIns="91425" bIns="91425" anchor="b" anchorCtr="0">
            <a:noAutofit/>
          </a:bodyPr>
          <a:lstStyle/>
          <a:p>
            <a:pPr marL="0" lvl="0" indent="0" algn="l">
              <a:spcBef>
                <a:spcPts val="0"/>
              </a:spcBef>
              <a:buNone/>
            </a:pPr>
            <a:r>
              <a:rPr lang="en" dirty="0">
                <a:solidFill>
                  <a:schemeClr val="lt2"/>
                </a:solidFill>
              </a:rPr>
              <a:t>Self healing grid</a:t>
            </a:r>
          </a:p>
        </p:txBody>
      </p:sp>
      <p:sp>
        <p:nvSpPr>
          <p:cNvPr id="55" name="Shape 55"/>
          <p:cNvSpPr txBox="1">
            <a:spLocks noGrp="1"/>
          </p:cNvSpPr>
          <p:nvPr>
            <p:ph type="subTitle" idx="1"/>
          </p:nvPr>
        </p:nvSpPr>
        <p:spPr>
          <a:xfrm>
            <a:off x="2008350" y="3630375"/>
            <a:ext cx="8520600" cy="792600"/>
          </a:xfrm>
          <a:prstGeom prst="rect">
            <a:avLst/>
          </a:prstGeom>
        </p:spPr>
        <p:txBody>
          <a:bodyPr wrap="square" lIns="91425" tIns="91425" rIns="91425" bIns="91425" anchor="t" anchorCtr="0">
            <a:noAutofit/>
          </a:bodyPr>
          <a:lstStyle/>
          <a:p>
            <a:pPr marL="0" lvl="0" indent="0">
              <a:spcBef>
                <a:spcPts val="0"/>
              </a:spcBef>
              <a:buNone/>
            </a:pPr>
            <a:r>
              <a:rPr lang="en" dirty="0" smtClean="0">
                <a:solidFill>
                  <a:schemeClr val="lt2"/>
                </a:solidFill>
              </a:rPr>
              <a:t>                                                         </a:t>
            </a:r>
            <a:r>
              <a:rPr lang="en" sz="1400" dirty="0">
                <a:solidFill>
                  <a:schemeClr val="lt2"/>
                </a:solidFill>
              </a:rPr>
              <a:t>By </a:t>
            </a:r>
          </a:p>
          <a:p>
            <a:pPr marL="0" lvl="0" indent="0" algn="l">
              <a:spcBef>
                <a:spcPts val="0"/>
              </a:spcBef>
              <a:buNone/>
            </a:pPr>
            <a:r>
              <a:rPr lang="en" sz="1400" dirty="0">
                <a:solidFill>
                  <a:schemeClr val="lt2"/>
                </a:solidFill>
              </a:rPr>
              <a:t>                                                             G Gowtham       </a:t>
            </a:r>
            <a:r>
              <a:rPr lang="en" sz="1400" dirty="0" smtClean="0">
                <a:solidFill>
                  <a:schemeClr val="lt2"/>
                </a:solidFill>
              </a:rPr>
              <a:t>     </a:t>
            </a:r>
            <a:r>
              <a:rPr lang="en" sz="1400" dirty="0">
                <a:solidFill>
                  <a:schemeClr val="lt2"/>
                </a:solidFill>
              </a:rPr>
              <a:t>ee16btech11010</a:t>
            </a:r>
          </a:p>
          <a:p>
            <a:pPr marL="0" lvl="0" indent="0" algn="l">
              <a:spcBef>
                <a:spcPts val="0"/>
              </a:spcBef>
              <a:buNone/>
            </a:pPr>
            <a:r>
              <a:rPr lang="en" sz="1400" dirty="0">
                <a:solidFill>
                  <a:schemeClr val="lt2"/>
                </a:solidFill>
              </a:rPr>
              <a:t>                                                             P Pavan             </a:t>
            </a:r>
            <a:r>
              <a:rPr lang="en" sz="1400" dirty="0" smtClean="0">
                <a:solidFill>
                  <a:schemeClr val="lt2"/>
                </a:solidFill>
              </a:rPr>
              <a:t>       </a:t>
            </a:r>
            <a:r>
              <a:rPr lang="en" sz="1400" dirty="0">
                <a:solidFill>
                  <a:schemeClr val="lt2"/>
                </a:solidFill>
              </a:rPr>
              <a:t>ee16btech11030</a:t>
            </a:r>
          </a:p>
          <a:p>
            <a:pPr marL="0" lvl="0" indent="0">
              <a:spcBef>
                <a:spcPts val="0"/>
              </a:spcBef>
              <a:buNone/>
            </a:pPr>
            <a:r>
              <a:rPr lang="en" sz="1400" dirty="0">
                <a:solidFill>
                  <a:schemeClr val="lt2"/>
                </a:solidFill>
              </a:rPr>
              <a:t>        </a:t>
            </a:r>
            <a:r>
              <a:rPr lang="en" sz="1400" dirty="0" smtClean="0">
                <a:solidFill>
                  <a:schemeClr val="lt2"/>
                </a:solidFill>
              </a:rPr>
              <a:t>                                                     </a:t>
            </a:r>
            <a:r>
              <a:rPr lang="en" sz="1400" dirty="0">
                <a:solidFill>
                  <a:schemeClr val="lt2"/>
                </a:solidFill>
              </a:rPr>
              <a:t>P Vivek Vardhan    ee16btech11025</a:t>
            </a:r>
          </a:p>
          <a:p>
            <a:pPr marL="0" lvl="0" indent="0">
              <a:spcBef>
                <a:spcPts val="0"/>
              </a:spcBef>
              <a:buNone/>
            </a:pPr>
            <a:r>
              <a:rPr lang="en" sz="1400" dirty="0">
                <a:solidFill>
                  <a:schemeClr val="lt2"/>
                </a:solidFill>
              </a:rPr>
              <a:t>       </a:t>
            </a:r>
            <a:r>
              <a:rPr lang="en" sz="1400" dirty="0" smtClean="0">
                <a:solidFill>
                  <a:schemeClr val="lt2"/>
                </a:solidFill>
              </a:rPr>
              <a:t>                                                      </a:t>
            </a:r>
            <a:r>
              <a:rPr lang="en" sz="1400" dirty="0">
                <a:solidFill>
                  <a:schemeClr val="lt2"/>
                </a:solidFill>
              </a:rPr>
              <a:t>G Preetham Reddy ee16btech11007</a:t>
            </a:r>
          </a:p>
          <a:p>
            <a:pPr marL="0" lvl="0" indent="0">
              <a:spcBef>
                <a:spcPts val="0"/>
              </a:spcBef>
              <a:buNone/>
            </a:pPr>
            <a:endParaRPr sz="1400" dirty="0">
              <a:solidFill>
                <a:schemeClr val="lt2"/>
              </a:solidFill>
            </a:endParaRPr>
          </a:p>
          <a:p>
            <a:pPr marL="0" lvl="0" indent="0" algn="l">
              <a:spcBef>
                <a:spcPts val="0"/>
              </a:spcBef>
              <a:buNone/>
            </a:pPr>
            <a:endParaRPr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8" name="Shape 118"/>
          <p:cNvSpPr txBox="1"/>
          <p:nvPr/>
        </p:nvSpPr>
        <p:spPr>
          <a:xfrm>
            <a:off x="281425" y="285275"/>
            <a:ext cx="3423300" cy="242100"/>
          </a:xfrm>
          <a:prstGeom prst="rect">
            <a:avLst/>
          </a:prstGeom>
          <a:noFill/>
          <a:ln>
            <a:noFill/>
          </a:ln>
        </p:spPr>
        <p:txBody>
          <a:bodyPr wrap="square" lIns="91425" tIns="91425" rIns="91425" bIns="91425" anchor="t" anchorCtr="0">
            <a:noAutofit/>
          </a:bodyPr>
          <a:lstStyle/>
          <a:p>
            <a:pPr marL="0" lvl="0" indent="0">
              <a:spcBef>
                <a:spcPts val="0"/>
              </a:spcBef>
              <a:buNone/>
            </a:pPr>
            <a:r>
              <a:rPr lang="en" sz="2000" dirty="0" smtClean="0"/>
              <a:t> </a:t>
            </a:r>
            <a:endParaRPr lang="en"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2742"/>
            <a:ext cx="9144000" cy="50407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endParaRPr/>
          </a:p>
        </p:txBody>
      </p:sp>
      <p:sp>
        <p:nvSpPr>
          <p:cNvPr id="124" name="Shape 124"/>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endParaRPr/>
          </a:p>
        </p:txBody>
      </p:sp>
      <p:pic>
        <p:nvPicPr>
          <p:cNvPr id="125" name="Shape 125"/>
          <p:cNvPicPr preferRelativeResize="0"/>
          <p:nvPr/>
        </p:nvPicPr>
        <p:blipFill>
          <a:blip r:embed="rId3">
            <a:alphaModFix/>
          </a:blip>
          <a:stretch>
            <a:fillRect/>
          </a:stretch>
        </p:blipFill>
        <p:spPr>
          <a:xfrm>
            <a:off x="0" y="54100"/>
            <a:ext cx="9144000" cy="503527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
              <a:t> </a:t>
            </a:r>
          </a:p>
        </p:txBody>
      </p:sp>
      <p:sp>
        <p:nvSpPr>
          <p:cNvPr id="131" name="Shape 131"/>
          <p:cNvSpPr txBox="1">
            <a:spLocks noGrp="1"/>
          </p:cNvSpPr>
          <p:nvPr>
            <p:ph type="body" idx="1"/>
          </p:nvPr>
        </p:nvSpPr>
        <p:spPr>
          <a:xfrm>
            <a:off x="251175" y="6683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SzPts val="1800"/>
              <a:buChar char="●"/>
            </a:pPr>
            <a:r>
              <a:rPr lang="en" dirty="0">
                <a:solidFill>
                  <a:schemeClr val="tx1"/>
                </a:solidFill>
              </a:rPr>
              <a:t>The power will be restored to the loads(LOAD 3,2  ,LOAD 4,2 ) by closing  a side switch between the feeders</a:t>
            </a:r>
          </a:p>
          <a:p>
            <a:pPr marL="457200" lvl="0" indent="-342900" rtl="0">
              <a:spcBef>
                <a:spcPts val="0"/>
              </a:spcBef>
              <a:spcAft>
                <a:spcPts val="0"/>
              </a:spcAft>
              <a:buSzPts val="1800"/>
              <a:buChar char="●"/>
            </a:pPr>
            <a:r>
              <a:rPr lang="en" dirty="0">
                <a:solidFill>
                  <a:schemeClr val="tx1"/>
                </a:solidFill>
              </a:rPr>
              <a:t>The switch through which we are feeding the load from the other substation should follow some </a:t>
            </a:r>
            <a:r>
              <a:rPr lang="en" dirty="0" smtClean="0">
                <a:solidFill>
                  <a:schemeClr val="tx1"/>
                </a:solidFill>
              </a:rPr>
              <a:t>conditions:-</a:t>
            </a:r>
            <a:endParaRPr lang="en" dirty="0">
              <a:solidFill>
                <a:schemeClr val="tx1"/>
              </a:solidFill>
            </a:endParaRPr>
          </a:p>
          <a:p>
            <a:pPr marL="457200" lvl="0" indent="-342900" rtl="0">
              <a:spcBef>
                <a:spcPts val="0"/>
              </a:spcBef>
              <a:spcAft>
                <a:spcPts val="0"/>
              </a:spcAft>
              <a:buSzPts val="1800"/>
              <a:buAutoNum type="arabicPeriod"/>
            </a:pPr>
            <a:r>
              <a:rPr lang="en" dirty="0">
                <a:solidFill>
                  <a:schemeClr val="tx1"/>
                </a:solidFill>
              </a:rPr>
              <a:t>Max current </a:t>
            </a:r>
            <a:r>
              <a:rPr lang="en" dirty="0" smtClean="0">
                <a:solidFill>
                  <a:schemeClr val="tx1"/>
                </a:solidFill>
              </a:rPr>
              <a:t>limit </a:t>
            </a:r>
            <a:r>
              <a:rPr lang="en-IN" dirty="0"/>
              <a:t>i</a:t>
            </a:r>
            <a:r>
              <a:rPr lang="en" dirty="0" smtClean="0"/>
              <a:t>n a bus</a:t>
            </a:r>
            <a:r>
              <a:rPr lang="en" dirty="0" smtClean="0">
                <a:solidFill>
                  <a:schemeClr val="tx1"/>
                </a:solidFill>
              </a:rPr>
              <a:t>.</a:t>
            </a:r>
            <a:endParaRPr lang="en" dirty="0">
              <a:solidFill>
                <a:schemeClr val="tx1"/>
              </a:solidFill>
            </a:endParaRPr>
          </a:p>
          <a:p>
            <a:pPr marL="457200" lvl="0" indent="-342900" rtl="0">
              <a:spcBef>
                <a:spcPts val="0"/>
              </a:spcBef>
              <a:spcAft>
                <a:spcPts val="0"/>
              </a:spcAft>
              <a:buSzPts val="1800"/>
              <a:buAutoNum type="arabicPeriod"/>
            </a:pPr>
            <a:r>
              <a:rPr lang="en" dirty="0">
                <a:solidFill>
                  <a:schemeClr val="tx1"/>
                </a:solidFill>
              </a:rPr>
              <a:t>Total power of the loads should be less than substation </a:t>
            </a:r>
            <a:r>
              <a:rPr lang="en" dirty="0" smtClean="0">
                <a:solidFill>
                  <a:schemeClr val="tx1"/>
                </a:solidFill>
              </a:rPr>
              <a:t>supply.</a:t>
            </a:r>
            <a:endParaRPr lang="en" dirty="0">
              <a:solidFill>
                <a:schemeClr val="tx1"/>
              </a:solidFill>
            </a:endParaRPr>
          </a:p>
          <a:p>
            <a:pPr marL="457200" lvl="0" indent="-342900" rtl="0">
              <a:spcBef>
                <a:spcPts val="0"/>
              </a:spcBef>
              <a:spcAft>
                <a:spcPts val="0"/>
              </a:spcAft>
              <a:buSzPts val="1800"/>
              <a:buAutoNum type="arabicPeriod"/>
            </a:pPr>
            <a:r>
              <a:rPr lang="en" dirty="0">
                <a:solidFill>
                  <a:schemeClr val="tx1"/>
                </a:solidFill>
              </a:rPr>
              <a:t>Current </a:t>
            </a:r>
            <a:r>
              <a:rPr lang="en" dirty="0" smtClean="0">
                <a:solidFill>
                  <a:schemeClr val="tx1"/>
                </a:solidFill>
              </a:rPr>
              <a:t>shouldn’t flow reverse in a bus.</a:t>
            </a:r>
            <a:endParaRPr lang="en" dirty="0">
              <a:solidFill>
                <a:schemeClr val="tx1"/>
              </a:solidFill>
            </a:endParaRPr>
          </a:p>
          <a:p>
            <a:pPr marL="457200" lvl="0" indent="-342900">
              <a:spcBef>
                <a:spcPts val="0"/>
              </a:spcBef>
              <a:buSzPts val="1800"/>
              <a:buAutoNum type="arabicPeriod"/>
            </a:pPr>
            <a:r>
              <a:rPr lang="en" dirty="0">
                <a:solidFill>
                  <a:schemeClr val="tx1"/>
                </a:solidFill>
              </a:rPr>
              <a:t>There should not be any closed loops in the </a:t>
            </a:r>
            <a:r>
              <a:rPr lang="en" dirty="0" smtClean="0">
                <a:solidFill>
                  <a:schemeClr val="tx1"/>
                </a:solidFill>
              </a:rPr>
              <a:t>network.</a:t>
            </a:r>
            <a:endParaRPr lang="en"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311700" y="0"/>
            <a:ext cx="8520600" cy="572700"/>
          </a:xfrm>
          <a:prstGeom prst="rect">
            <a:avLst/>
          </a:prstGeom>
        </p:spPr>
        <p:txBody>
          <a:bodyPr wrap="square" lIns="91425" tIns="91425" rIns="91425" bIns="91425" anchor="t" anchorCtr="0">
            <a:noAutofit/>
          </a:bodyPr>
          <a:lstStyle/>
          <a:p>
            <a:pPr marL="0" lvl="0" indent="0">
              <a:spcBef>
                <a:spcPts val="0"/>
              </a:spcBef>
              <a:buNone/>
            </a:pPr>
            <a:r>
              <a:rPr lang="en" dirty="0" smtClean="0"/>
              <a:t>Calculation of power distribution</a:t>
            </a:r>
            <a:endParaRPr lang="en" dirty="0"/>
          </a:p>
        </p:txBody>
      </p:sp>
      <p:sp>
        <p:nvSpPr>
          <p:cNvPr id="144" name="Shape 144"/>
          <p:cNvSpPr txBox="1">
            <a:spLocks noGrp="1"/>
          </p:cNvSpPr>
          <p:nvPr>
            <p:ph type="body" idx="1"/>
          </p:nvPr>
        </p:nvSpPr>
        <p:spPr>
          <a:xfrm>
            <a:off x="311700" y="572700"/>
            <a:ext cx="8520600" cy="3996175"/>
          </a:xfrm>
          <a:prstGeom prst="rect">
            <a:avLst/>
          </a:prstGeom>
        </p:spPr>
        <p:txBody>
          <a:bodyPr wrap="square" lIns="91425" tIns="91425" rIns="91425" bIns="91425" numCol="2" anchor="t" anchorCtr="0">
            <a:normAutofit fontScale="85000" lnSpcReduction="20000"/>
          </a:bodyPr>
          <a:lstStyle/>
          <a:p>
            <a:r>
              <a:rPr lang="en-IN" dirty="0"/>
              <a:t>function logic3=supply(current1,logic,a,b,i,j)</a:t>
            </a:r>
          </a:p>
          <a:p>
            <a:r>
              <a:rPr lang="en-IN" dirty="0"/>
              <a:t>x=size(logic,1);</a:t>
            </a:r>
          </a:p>
          <a:p>
            <a:r>
              <a:rPr lang="en-IN" dirty="0"/>
              <a:t>logic3=zeros(x,1</a:t>
            </a:r>
            <a:r>
              <a:rPr lang="en-IN" dirty="0" smtClean="0"/>
              <a:t>);</a:t>
            </a:r>
            <a:endParaRPr lang="en-IN" dirty="0"/>
          </a:p>
          <a:p>
            <a:r>
              <a:rPr lang="en-IN" dirty="0"/>
              <a:t>for t=1:x</a:t>
            </a:r>
          </a:p>
          <a:p>
            <a:r>
              <a:rPr lang="en-IN" dirty="0"/>
              <a:t>  </a:t>
            </a:r>
            <a:r>
              <a:rPr lang="en-IN" dirty="0" smtClean="0"/>
              <a:t>	</a:t>
            </a:r>
            <a:r>
              <a:rPr lang="fr-FR" dirty="0" smtClean="0"/>
              <a:t>if logic (</a:t>
            </a:r>
            <a:r>
              <a:rPr lang="fr-FR" dirty="0"/>
              <a:t>t,1)==0&amp;&amp;logic(t,2)==0</a:t>
            </a:r>
          </a:p>
          <a:p>
            <a:r>
              <a:rPr lang="en-IN" dirty="0"/>
              <a:t>        </a:t>
            </a:r>
            <a:r>
              <a:rPr lang="en-IN" dirty="0" smtClean="0"/>
              <a:t>		logic3(t,1:end</a:t>
            </a:r>
            <a:r>
              <a:rPr lang="en-IN" dirty="0"/>
              <a:t>)=0;</a:t>
            </a:r>
          </a:p>
          <a:p>
            <a:r>
              <a:rPr lang="fr-FR" dirty="0"/>
              <a:t>    </a:t>
            </a:r>
            <a:r>
              <a:rPr lang="fr-FR" dirty="0" smtClean="0"/>
              <a:t>	elseif  logic(t,1</a:t>
            </a:r>
            <a:r>
              <a:rPr lang="fr-FR" dirty="0"/>
              <a:t>)==1 &amp;&amp;logic(t,2)==0</a:t>
            </a:r>
          </a:p>
          <a:p>
            <a:r>
              <a:rPr lang="en-IN" dirty="0"/>
              <a:t>        </a:t>
            </a:r>
            <a:r>
              <a:rPr lang="en-IN" dirty="0" smtClean="0"/>
              <a:t>		logic3(t,1:end</a:t>
            </a:r>
            <a:r>
              <a:rPr lang="en-IN" dirty="0"/>
              <a:t>)=1;</a:t>
            </a:r>
          </a:p>
          <a:p>
            <a:r>
              <a:rPr lang="fr-FR" dirty="0"/>
              <a:t>    </a:t>
            </a:r>
            <a:r>
              <a:rPr lang="fr-FR" dirty="0" smtClean="0"/>
              <a:t>	elseif  logic(t,1</a:t>
            </a:r>
            <a:r>
              <a:rPr lang="fr-FR" dirty="0"/>
              <a:t>)==0&amp;&amp;logic(t,2)==1</a:t>
            </a:r>
          </a:p>
          <a:p>
            <a:r>
              <a:rPr lang="en-IN" dirty="0"/>
              <a:t>        </a:t>
            </a:r>
            <a:r>
              <a:rPr lang="en-IN" dirty="0" smtClean="0"/>
              <a:t>		logic3(t,1:end</a:t>
            </a:r>
            <a:r>
              <a:rPr lang="en-IN" dirty="0"/>
              <a:t>)=2;</a:t>
            </a:r>
          </a:p>
          <a:p>
            <a:r>
              <a:rPr lang="fr-FR" dirty="0"/>
              <a:t>    </a:t>
            </a:r>
            <a:r>
              <a:rPr lang="fr-FR" dirty="0" smtClean="0"/>
              <a:t>	elseif  logic(t,1</a:t>
            </a:r>
            <a:r>
              <a:rPr lang="fr-FR" dirty="0"/>
              <a:t>)==1&amp;&amp;logic(t,2)==1</a:t>
            </a:r>
          </a:p>
          <a:p>
            <a:r>
              <a:rPr lang="en-IN" dirty="0"/>
              <a:t>        </a:t>
            </a:r>
            <a:r>
              <a:rPr lang="en-IN" dirty="0" smtClean="0"/>
              <a:t>		logic3</a:t>
            </a:r>
            <a:r>
              <a:rPr lang="en-IN" dirty="0"/>
              <a:t>=[logic3,logic3];</a:t>
            </a:r>
          </a:p>
          <a:p>
            <a:r>
              <a:rPr lang="en-IN" dirty="0"/>
              <a:t>        </a:t>
            </a:r>
            <a:r>
              <a:rPr lang="en-IN" dirty="0" smtClean="0"/>
              <a:t>		y=size(logic3,2</a:t>
            </a:r>
            <a:r>
              <a:rPr lang="en-IN" dirty="0"/>
              <a:t>);</a:t>
            </a:r>
          </a:p>
          <a:p>
            <a:r>
              <a:rPr lang="en-IN" dirty="0"/>
              <a:t>        </a:t>
            </a:r>
            <a:r>
              <a:rPr lang="en-IN" dirty="0" smtClean="0"/>
              <a:t>		logic3(t,1:y/2</a:t>
            </a:r>
            <a:r>
              <a:rPr lang="en-IN" dirty="0"/>
              <a:t>)=1;</a:t>
            </a:r>
          </a:p>
          <a:p>
            <a:r>
              <a:rPr lang="en-IN" dirty="0"/>
              <a:t>        </a:t>
            </a:r>
            <a:r>
              <a:rPr lang="en-IN" dirty="0" smtClean="0"/>
              <a:t>		logic3(t</a:t>
            </a:r>
            <a:r>
              <a:rPr lang="en-IN" dirty="0"/>
              <a:t>,(y/2)+1:end)=2;</a:t>
            </a:r>
          </a:p>
          <a:p>
            <a:r>
              <a:rPr lang="en-IN" dirty="0"/>
              <a:t>    </a:t>
            </a:r>
            <a:r>
              <a:rPr lang="en-IN" dirty="0" smtClean="0"/>
              <a:t>	end</a:t>
            </a:r>
            <a:endParaRPr lang="en-IN" dirty="0"/>
          </a:p>
          <a:p>
            <a:r>
              <a:rPr lang="en-IN" dirty="0"/>
              <a:t>end</a:t>
            </a:r>
          </a:p>
          <a:p>
            <a:r>
              <a:rPr lang="en-IN" dirty="0" smtClean="0"/>
              <a:t>logic4=logic3</a:t>
            </a:r>
            <a:r>
              <a:rPr lang="en-IN" dirty="0"/>
              <a:t>;</a:t>
            </a:r>
          </a:p>
          <a:p>
            <a:r>
              <a:rPr lang="en-IN" dirty="0"/>
              <a:t>z=size(logic3,2);</a:t>
            </a:r>
          </a:p>
          <a:p>
            <a:r>
              <a:rPr lang="en-IN" dirty="0"/>
              <a:t>for t=1:z</a:t>
            </a:r>
          </a:p>
          <a:p>
            <a:r>
              <a:rPr lang="en-IN" dirty="0"/>
              <a:t>    c=a;</a:t>
            </a:r>
          </a:p>
          <a:p>
            <a:r>
              <a:rPr lang="en-IN" dirty="0"/>
              <a:t>    d=b;</a:t>
            </a:r>
          </a:p>
          <a:p>
            <a:r>
              <a:rPr lang="en-IN" dirty="0"/>
              <a:t>    for s=1:x</a:t>
            </a:r>
          </a:p>
          <a:p>
            <a:r>
              <a:rPr lang="en-IN" dirty="0"/>
              <a:t>         if logic3(</a:t>
            </a:r>
            <a:r>
              <a:rPr lang="en-IN" dirty="0" err="1"/>
              <a:t>s,t</a:t>
            </a:r>
            <a:r>
              <a:rPr lang="en-IN" dirty="0"/>
              <a:t>)==1 &amp;&amp; c&gt;=current1(s+i-1,j)</a:t>
            </a:r>
          </a:p>
          <a:p>
            <a:r>
              <a:rPr lang="en-IN" dirty="0"/>
              <a:t>           c=c-current1(s+i-1,j);</a:t>
            </a:r>
          </a:p>
          <a:p>
            <a:r>
              <a:rPr lang="en-IN" dirty="0"/>
              <a:t>       </a:t>
            </a:r>
            <a:r>
              <a:rPr lang="en-IN" dirty="0" smtClean="0"/>
              <a:t>	 </a:t>
            </a:r>
            <a:r>
              <a:rPr lang="en-IN" dirty="0"/>
              <a:t>elseif logic3(</a:t>
            </a:r>
            <a:r>
              <a:rPr lang="en-IN" dirty="0" err="1"/>
              <a:t>s,t</a:t>
            </a:r>
            <a:r>
              <a:rPr lang="en-IN" dirty="0"/>
              <a:t>)==2 &amp;&amp; d&gt;=current1(s+i-1,j)</a:t>
            </a:r>
          </a:p>
          <a:p>
            <a:r>
              <a:rPr lang="en-IN" dirty="0"/>
              <a:t>          </a:t>
            </a:r>
            <a:r>
              <a:rPr lang="en-IN" dirty="0" smtClean="0"/>
              <a:t>	  </a:t>
            </a:r>
            <a:r>
              <a:rPr lang="en-IN" dirty="0"/>
              <a:t>d=d-current1(s+i-1,j);</a:t>
            </a:r>
          </a:p>
          <a:p>
            <a:r>
              <a:rPr lang="en-IN" dirty="0"/>
              <a:t>        </a:t>
            </a:r>
            <a:r>
              <a:rPr lang="en-IN" dirty="0" smtClean="0"/>
              <a:t>		   </a:t>
            </a:r>
            <a:r>
              <a:rPr lang="en-IN" dirty="0"/>
              <a:t>logic3(</a:t>
            </a:r>
            <a:r>
              <a:rPr lang="en-IN" dirty="0" err="1"/>
              <a:t>s,t</a:t>
            </a:r>
            <a:r>
              <a:rPr lang="en-IN" dirty="0"/>
              <a:t>)=1;</a:t>
            </a:r>
          </a:p>
          <a:p>
            <a:r>
              <a:rPr lang="en-IN" dirty="0"/>
              <a:t>       </a:t>
            </a:r>
            <a:r>
              <a:rPr lang="en-IN" dirty="0" smtClean="0"/>
              <a:t>	 </a:t>
            </a:r>
            <a:r>
              <a:rPr lang="en-IN" dirty="0"/>
              <a:t>else </a:t>
            </a:r>
          </a:p>
          <a:p>
            <a:r>
              <a:rPr lang="en-IN" dirty="0"/>
              <a:t>        </a:t>
            </a:r>
            <a:r>
              <a:rPr lang="en-IN" dirty="0" smtClean="0"/>
              <a:t>		   </a:t>
            </a:r>
            <a:r>
              <a:rPr lang="en-IN" dirty="0"/>
              <a:t>logic3(</a:t>
            </a:r>
            <a:r>
              <a:rPr lang="en-IN" dirty="0" err="1"/>
              <a:t>s,t</a:t>
            </a:r>
            <a:r>
              <a:rPr lang="en-IN" dirty="0"/>
              <a:t>)=0;</a:t>
            </a:r>
          </a:p>
          <a:p>
            <a:r>
              <a:rPr lang="en-IN" dirty="0"/>
              <a:t>     	</a:t>
            </a:r>
            <a:r>
              <a:rPr lang="en-IN" dirty="0" smtClean="0"/>
              <a:t> </a:t>
            </a:r>
            <a:r>
              <a:rPr lang="en-IN" dirty="0"/>
              <a:t>end</a:t>
            </a:r>
          </a:p>
          <a:p>
            <a:r>
              <a:rPr lang="en-IN" dirty="0"/>
              <a:t>    end</a:t>
            </a:r>
          </a:p>
          <a:p>
            <a:r>
              <a:rPr lang="en-IN" dirty="0"/>
              <a:t>end</a:t>
            </a:r>
          </a:p>
          <a:p>
            <a:r>
              <a:rPr lang="en-IN" dirty="0" smtClean="0"/>
              <a:t>for </a:t>
            </a:r>
            <a:r>
              <a:rPr lang="en-IN" dirty="0"/>
              <a:t>t=1:z</a:t>
            </a:r>
          </a:p>
          <a:p>
            <a:r>
              <a:rPr lang="en-IN" dirty="0"/>
              <a:t>       b=sum(logic3,1);</a:t>
            </a:r>
          </a:p>
          <a:p>
            <a:r>
              <a:rPr lang="en-IN" dirty="0" smtClean="0"/>
              <a:t>end</a:t>
            </a:r>
            <a:endParaRPr lang="en-IN" dirty="0"/>
          </a:p>
          <a:p>
            <a:r>
              <a:rPr lang="en-IN" dirty="0"/>
              <a:t>[~,I]=max(b</a:t>
            </a:r>
            <a:r>
              <a:rPr lang="en-IN" dirty="0" smtClean="0"/>
              <a:t>);</a:t>
            </a:r>
            <a:endParaRPr lang="en-IN" dirty="0"/>
          </a:p>
          <a:p>
            <a:r>
              <a:rPr lang="en-IN" dirty="0"/>
              <a:t>for t=1:x</a:t>
            </a:r>
          </a:p>
          <a:p>
            <a:r>
              <a:rPr lang="en-IN" dirty="0"/>
              <a:t>    if logic3(</a:t>
            </a:r>
            <a:r>
              <a:rPr lang="en-IN" dirty="0" err="1"/>
              <a:t>t,I</a:t>
            </a:r>
            <a:r>
              <a:rPr lang="en-IN" dirty="0"/>
              <a:t>)==0</a:t>
            </a:r>
          </a:p>
          <a:p>
            <a:r>
              <a:rPr lang="en-IN" dirty="0"/>
              <a:t>        logic4(</a:t>
            </a:r>
            <a:r>
              <a:rPr lang="en-IN" dirty="0" err="1"/>
              <a:t>t,I</a:t>
            </a:r>
            <a:r>
              <a:rPr lang="en-IN" dirty="0"/>
              <a:t>)=0;</a:t>
            </a:r>
          </a:p>
          <a:p>
            <a:r>
              <a:rPr lang="en-IN" dirty="0"/>
              <a:t>    end</a:t>
            </a:r>
          </a:p>
          <a:p>
            <a:r>
              <a:rPr lang="en-IN" dirty="0"/>
              <a:t>end</a:t>
            </a:r>
          </a:p>
          <a:p>
            <a:r>
              <a:rPr lang="en-IN" dirty="0"/>
              <a:t>logic3=logic4(1:end,I);</a:t>
            </a:r>
          </a:p>
          <a:p>
            <a:r>
              <a:rPr lang="en-IN" dirty="0"/>
              <a:t>end</a:t>
            </a:r>
          </a:p>
          <a:p>
            <a:pPr marL="0" lvl="0" indent="0">
              <a:spcBef>
                <a:spcPts val="0"/>
              </a:spcBef>
              <a:buNone/>
            </a:pPr>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311700" y="0"/>
            <a:ext cx="8520600" cy="572700"/>
          </a:xfrm>
          <a:prstGeom prst="rect">
            <a:avLst/>
          </a:prstGeom>
        </p:spPr>
        <p:txBody>
          <a:bodyPr wrap="square" lIns="91425" tIns="91425" rIns="91425" bIns="91425" anchor="t" anchorCtr="0">
            <a:noAutofit/>
          </a:bodyPr>
          <a:lstStyle/>
          <a:p>
            <a:pPr marL="0" lvl="0" indent="0">
              <a:spcBef>
                <a:spcPts val="0"/>
              </a:spcBef>
              <a:buNone/>
            </a:pPr>
            <a:r>
              <a:rPr lang="en" dirty="0" smtClean="0"/>
              <a:t> </a:t>
            </a:r>
            <a:endParaRPr lang="en" dirty="0"/>
          </a:p>
        </p:txBody>
      </p:sp>
      <p:sp>
        <p:nvSpPr>
          <p:cNvPr id="137" name="Shape 137"/>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r>
              <a:rPr lang="en"/>
              <a:t>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180974" y="228600"/>
            <a:ext cx="2657475" cy="830997"/>
          </a:xfrm>
          <a:prstGeom prst="rect">
            <a:avLst/>
          </a:prstGeom>
          <a:noFill/>
        </p:spPr>
        <p:txBody>
          <a:bodyPr wrap="square" rtlCol="0">
            <a:spAutoFit/>
          </a:bodyPr>
          <a:lstStyle/>
          <a:p>
            <a:r>
              <a:rPr lang="en-IN" sz="2400" dirty="0" smtClean="0"/>
              <a:t>COST MODEL ANALYSIS</a:t>
            </a:r>
            <a:endParaRPr lang="en-I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FINANCIAL FEASIBILITY</a:t>
            </a:r>
            <a:endParaRPr lang="en-IN" dirty="0"/>
          </a:p>
        </p:txBody>
      </p:sp>
      <p:sp>
        <p:nvSpPr>
          <p:cNvPr id="3" name="Text Placeholder 2"/>
          <p:cNvSpPr>
            <a:spLocks noGrp="1"/>
          </p:cNvSpPr>
          <p:nvPr>
            <p:ph type="body" idx="1"/>
          </p:nvPr>
        </p:nvSpPr>
        <p:spPr>
          <a:xfrm>
            <a:off x="311700" y="1017725"/>
            <a:ext cx="8520600" cy="1259985"/>
          </a:xfrm>
        </p:spPr>
        <p:txBody>
          <a:bodyPr>
            <a:normAutofit fontScale="77500" lnSpcReduction="20000"/>
          </a:bodyPr>
          <a:lstStyle/>
          <a:p>
            <a:r>
              <a:rPr lang="en-IN" sz="2100" dirty="0"/>
              <a:t>Challenges</a:t>
            </a:r>
          </a:p>
          <a:p>
            <a:pPr fontAlgn="base"/>
            <a:r>
              <a:rPr lang="en-IN" sz="2100" dirty="0"/>
              <a:t>Framework is broad </a:t>
            </a:r>
          </a:p>
          <a:p>
            <a:pPr fontAlgn="base"/>
            <a:r>
              <a:rPr lang="en-IN" sz="2100" dirty="0"/>
              <a:t>Includes all time scales  milliseconds to hour</a:t>
            </a:r>
          </a:p>
          <a:p>
            <a:pPr fontAlgn="base"/>
            <a:r>
              <a:rPr lang="en-IN" sz="2100" dirty="0"/>
              <a:t>Too many cost factors -R&amp;D ,SW, devices</a:t>
            </a:r>
          </a:p>
          <a:p>
            <a:pPr fontAlgn="base"/>
            <a:r>
              <a:rPr lang="en-IN" sz="2100" dirty="0"/>
              <a:t>Too narrow   - not of interest</a:t>
            </a:r>
          </a:p>
          <a:p>
            <a:pPr marL="0" indent="0">
              <a:buNone/>
            </a:pPr>
            <a:endParaRPr lang="en-IN" dirty="0"/>
          </a:p>
        </p:txBody>
      </p:sp>
      <p:sp>
        <p:nvSpPr>
          <p:cNvPr id="4" name="Title 1"/>
          <p:cNvSpPr txBox="1">
            <a:spLocks/>
          </p:cNvSpPr>
          <p:nvPr/>
        </p:nvSpPr>
        <p:spPr>
          <a:xfrm>
            <a:off x="311700" y="2118182"/>
            <a:ext cx="8520600" cy="572700"/>
          </a:xfrm>
          <a:prstGeom prst="rect">
            <a:avLst/>
          </a:prstGeom>
        </p:spPr>
        <p:txBody>
          <a:bodyPr vert="horz" wrap="square" lIns="91425" tIns="91425" rIns="91425" bIns="91425" rtlCol="0" anchor="t" anchorCtr="0">
            <a:noAutofit/>
          </a:bodyPr>
          <a:lstStyle>
            <a:lvl1pPr lvl="0" algn="l" defTabSz="342900" rtl="0" eaLnBrk="1" latinLnBrk="0" hangingPunct="1">
              <a:spcBef>
                <a:spcPts val="0"/>
              </a:spcBef>
              <a:buSzPts val="2800"/>
              <a:buNone/>
              <a:defRPr sz="3150" b="0" i="0" kern="1200">
                <a:solidFill>
                  <a:schemeClr val="tx2"/>
                </a:solidFill>
                <a:latin typeface="+mj-lt"/>
                <a:ea typeface="+mj-ea"/>
                <a:cs typeface="+mj-cs"/>
              </a:defRPr>
            </a:lvl1pPr>
            <a:lvl2pPr lvl="1" rtl="0" eaLnBrk="1" hangingPunct="1">
              <a:spcBef>
                <a:spcPts val="0"/>
              </a:spcBef>
              <a:buSzPts val="2800"/>
              <a:buNone/>
              <a:defRPr>
                <a:solidFill>
                  <a:schemeClr val="tx2"/>
                </a:solidFill>
              </a:defRPr>
            </a:lvl2pPr>
            <a:lvl3pPr lvl="2" rtl="0" eaLnBrk="1" hangingPunct="1">
              <a:spcBef>
                <a:spcPts val="0"/>
              </a:spcBef>
              <a:buSzPts val="2800"/>
              <a:buNone/>
              <a:defRPr>
                <a:solidFill>
                  <a:schemeClr val="tx2"/>
                </a:solidFill>
              </a:defRPr>
            </a:lvl3pPr>
            <a:lvl4pPr lvl="3" rtl="0" eaLnBrk="1" hangingPunct="1">
              <a:spcBef>
                <a:spcPts val="0"/>
              </a:spcBef>
              <a:buSzPts val="2800"/>
              <a:buNone/>
              <a:defRPr>
                <a:solidFill>
                  <a:schemeClr val="tx2"/>
                </a:solidFill>
              </a:defRPr>
            </a:lvl4pPr>
            <a:lvl5pPr lvl="4" rtl="0" eaLnBrk="1" hangingPunct="1">
              <a:spcBef>
                <a:spcPts val="0"/>
              </a:spcBef>
              <a:buSzPts val="2800"/>
              <a:buNone/>
              <a:defRPr>
                <a:solidFill>
                  <a:schemeClr val="tx2"/>
                </a:solidFill>
              </a:defRPr>
            </a:lvl5pPr>
            <a:lvl6pPr lvl="5" rtl="0" eaLnBrk="1" hangingPunct="1">
              <a:spcBef>
                <a:spcPts val="0"/>
              </a:spcBef>
              <a:buSzPts val="2800"/>
              <a:buNone/>
              <a:defRPr>
                <a:solidFill>
                  <a:schemeClr val="tx2"/>
                </a:solidFill>
              </a:defRPr>
            </a:lvl6pPr>
            <a:lvl7pPr lvl="6" rtl="0" eaLnBrk="1" hangingPunct="1">
              <a:spcBef>
                <a:spcPts val="0"/>
              </a:spcBef>
              <a:buSzPts val="2800"/>
              <a:buNone/>
              <a:defRPr>
                <a:solidFill>
                  <a:schemeClr val="tx2"/>
                </a:solidFill>
              </a:defRPr>
            </a:lvl7pPr>
            <a:lvl8pPr lvl="7" rtl="0" eaLnBrk="1" hangingPunct="1">
              <a:spcBef>
                <a:spcPts val="0"/>
              </a:spcBef>
              <a:buSzPts val="2800"/>
              <a:buNone/>
              <a:defRPr>
                <a:solidFill>
                  <a:schemeClr val="tx2"/>
                </a:solidFill>
              </a:defRPr>
            </a:lvl8pPr>
            <a:lvl9pPr lvl="8" rtl="0" eaLnBrk="1" hangingPunct="1">
              <a:spcBef>
                <a:spcPts val="0"/>
              </a:spcBef>
              <a:buSzPts val="2800"/>
              <a:buNone/>
              <a:defRPr>
                <a:solidFill>
                  <a:schemeClr val="tx2"/>
                </a:solidFill>
              </a:defRPr>
            </a:lvl9pPr>
          </a:lstStyle>
          <a:p>
            <a:r>
              <a:rPr lang="en-IN" smtClean="0"/>
              <a:t>FEATURES</a:t>
            </a:r>
            <a:endParaRPr lang="en-IN" dirty="0"/>
          </a:p>
        </p:txBody>
      </p:sp>
      <p:sp>
        <p:nvSpPr>
          <p:cNvPr id="5" name="Text Placeholder 2"/>
          <p:cNvSpPr txBox="1">
            <a:spLocks/>
          </p:cNvSpPr>
          <p:nvPr/>
        </p:nvSpPr>
        <p:spPr>
          <a:xfrm>
            <a:off x="311700" y="2690881"/>
            <a:ext cx="8520600" cy="1568145"/>
          </a:xfrm>
          <a:prstGeom prst="rect">
            <a:avLst/>
          </a:prstGeom>
        </p:spPr>
        <p:txBody>
          <a:bodyPr vert="horz" wrap="square" lIns="91425" tIns="91425" rIns="91425" bIns="91425" rtlCol="0" anchor="t" anchorCtr="0">
            <a:noAutofit/>
          </a:bodyPr>
          <a:lstStyle>
            <a:lvl1pPr marL="257175" lvl="0" indent="-257175" algn="l" defTabSz="342900" rtl="0" eaLnBrk="1" latinLnBrk="0" hangingPunct="1">
              <a:spcBef>
                <a:spcPts val="0"/>
              </a:spcBef>
              <a:spcAft>
                <a:spcPts val="0"/>
              </a:spcAft>
              <a:buClr>
                <a:schemeClr val="bg2">
                  <a:lumMod val="40000"/>
                  <a:lumOff val="60000"/>
                </a:schemeClr>
              </a:buClr>
              <a:buSzPts val="1800"/>
              <a:buFont typeface="Wingdings 3" charset="2"/>
              <a:buChar char="●"/>
              <a:defRPr sz="1500" b="0" i="0" kern="1200">
                <a:solidFill>
                  <a:schemeClr val="tx1"/>
                </a:solidFill>
                <a:latin typeface="+mj-lt"/>
                <a:ea typeface="+mj-ea"/>
                <a:cs typeface="+mj-cs"/>
              </a:defRPr>
            </a:lvl1pPr>
            <a:lvl2pPr marL="557213" lvl="1" indent="-214313" algn="l" defTabSz="342900" rtl="0" eaLnBrk="1" latinLnBrk="0" hangingPunct="1">
              <a:spcBef>
                <a:spcPts val="0"/>
              </a:spcBef>
              <a:spcAft>
                <a:spcPts val="0"/>
              </a:spcAft>
              <a:buClr>
                <a:schemeClr val="bg2">
                  <a:lumMod val="40000"/>
                  <a:lumOff val="60000"/>
                </a:schemeClr>
              </a:buClr>
              <a:buSzPts val="1400"/>
              <a:buFont typeface="Wingdings 3" charset="2"/>
              <a:buChar char="○"/>
              <a:defRPr sz="1350" b="0" i="0" kern="1200">
                <a:solidFill>
                  <a:schemeClr val="tx1"/>
                </a:solidFill>
                <a:latin typeface="+mj-lt"/>
                <a:ea typeface="+mj-ea"/>
                <a:cs typeface="+mj-cs"/>
              </a:defRPr>
            </a:lvl2pPr>
            <a:lvl3pPr marL="857250" lvl="2" indent="-171450" algn="l" defTabSz="342900" rtl="0" eaLnBrk="1" latinLnBrk="0" hangingPunct="1">
              <a:spcBef>
                <a:spcPts val="0"/>
              </a:spcBef>
              <a:spcAft>
                <a:spcPts val="0"/>
              </a:spcAft>
              <a:buClr>
                <a:schemeClr val="bg2">
                  <a:lumMod val="40000"/>
                  <a:lumOff val="60000"/>
                </a:schemeClr>
              </a:buClr>
              <a:buSzPts val="1400"/>
              <a:buFont typeface="Wingdings 3" charset="2"/>
              <a:buChar char="■"/>
              <a:defRPr sz="1200" b="0" i="0" kern="1200">
                <a:solidFill>
                  <a:schemeClr val="tx1"/>
                </a:solidFill>
                <a:latin typeface="+mj-lt"/>
                <a:ea typeface="+mj-ea"/>
                <a:cs typeface="+mj-cs"/>
              </a:defRPr>
            </a:lvl3pPr>
            <a:lvl4pPr marL="1200150" lvl="3" indent="-171450" algn="l" defTabSz="342900" rtl="0" eaLnBrk="1" latinLnBrk="0" hangingPunct="1">
              <a:spcBef>
                <a:spcPts val="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4pPr>
            <a:lvl5pPr marL="1543050" lvl="4" indent="-171450" algn="l" defTabSz="342900" rtl="0" eaLnBrk="1" latinLnBrk="0" hangingPunct="1">
              <a:spcBef>
                <a:spcPts val="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5pPr>
            <a:lvl6pPr marL="1879500" lvl="5" indent="-171450" algn="l" defTabSz="342900" rtl="0" eaLnBrk="1" latinLnBrk="0" hangingPunct="1">
              <a:spcBef>
                <a:spcPts val="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6pPr>
            <a:lvl7pPr marL="2228850" lvl="6" indent="-171450" algn="l" defTabSz="342900" rtl="0" eaLnBrk="1" latinLnBrk="0" hangingPunct="1">
              <a:spcBef>
                <a:spcPts val="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7pPr>
            <a:lvl8pPr marL="2571750" lvl="7" indent="-171450" algn="l" defTabSz="342900" rtl="0" eaLnBrk="1" latinLnBrk="0" hangingPunct="1">
              <a:spcBef>
                <a:spcPts val="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8pPr>
            <a:lvl9pPr marL="2914650" lvl="8" indent="-171450" algn="l" defTabSz="342900" rtl="0" eaLnBrk="1" latinLnBrk="0" hangingPunct="1">
              <a:spcBef>
                <a:spcPts val="0"/>
              </a:spcBef>
              <a:spcAft>
                <a:spcPts val="0"/>
              </a:spcAft>
              <a:buClr>
                <a:schemeClr val="bg2">
                  <a:lumMod val="40000"/>
                  <a:lumOff val="60000"/>
                </a:schemeClr>
              </a:buClr>
              <a:buSzPts val="1400"/>
              <a:buFont typeface="Wingdings 3" charset="2"/>
              <a:buChar char="■"/>
              <a:defRPr sz="1050" b="0" i="0" kern="1200">
                <a:solidFill>
                  <a:schemeClr val="tx1"/>
                </a:solidFill>
                <a:latin typeface="+mj-lt"/>
                <a:ea typeface="+mj-ea"/>
                <a:cs typeface="+mj-cs"/>
              </a:defRPr>
            </a:lvl9pPr>
          </a:lstStyle>
          <a:p>
            <a:r>
              <a:rPr lang="en-IN" sz="1600" b="1" dirty="0" smtClean="0">
                <a:solidFill>
                  <a:schemeClr val="bg1"/>
                </a:solidFill>
              </a:rPr>
              <a:t>Reliability:- </a:t>
            </a:r>
            <a:r>
              <a:rPr lang="en-IN" sz="1600" dirty="0" smtClean="0"/>
              <a:t>Fault detection and self-healing network.</a:t>
            </a:r>
            <a:endParaRPr lang="en-IN" sz="1600" b="1" dirty="0" smtClean="0">
              <a:solidFill>
                <a:schemeClr val="bg1"/>
              </a:solidFill>
            </a:endParaRPr>
          </a:p>
          <a:p>
            <a:r>
              <a:rPr lang="en-IN" sz="1600" b="1" dirty="0" smtClean="0">
                <a:solidFill>
                  <a:schemeClr val="bg1"/>
                </a:solidFill>
              </a:rPr>
              <a:t>Efficiency</a:t>
            </a:r>
            <a:r>
              <a:rPr lang="en-IN" sz="1600" dirty="0" smtClean="0"/>
              <a:t>:-Trade off between marginal cost and  cost to equip with the technology.</a:t>
            </a:r>
          </a:p>
          <a:p>
            <a:r>
              <a:rPr lang="en-IN" sz="1600" b="1" dirty="0" smtClean="0">
                <a:solidFill>
                  <a:schemeClr val="bg1"/>
                </a:solidFill>
              </a:rPr>
              <a:t>Load Adjustment:- </a:t>
            </a:r>
            <a:r>
              <a:rPr lang="en-IN" sz="1600" dirty="0" smtClean="0"/>
              <a:t>Sudden increase in loads are managed by it, by warning large costumers to reduce the load.</a:t>
            </a:r>
          </a:p>
          <a:p>
            <a:endParaRPr lang="en-IN" sz="1600" dirty="0" smtClean="0"/>
          </a:p>
          <a:p>
            <a:endParaRPr lang="en-IN" sz="1600" dirty="0" smtClean="0"/>
          </a:p>
        </p:txBody>
      </p:sp>
    </p:spTree>
    <p:extLst>
      <p:ext uri="{BB962C8B-B14F-4D97-AF65-F5344CB8AC3E}">
        <p14:creationId xmlns:p14="http://schemas.microsoft.com/office/powerpoint/2010/main" val="689725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16252"/>
            <a:ext cx="8520600" cy="572700"/>
          </a:xfrm>
        </p:spPr>
        <p:txBody>
          <a:bodyPr/>
          <a:lstStyle/>
          <a:p>
            <a:r>
              <a:rPr lang="en-IN" dirty="0" smtClean="0"/>
              <a:t>Working of code for 3 feeder distribution system</a:t>
            </a:r>
            <a:endParaRPr lang="en-IN" dirty="0"/>
          </a:p>
        </p:txBody>
      </p:sp>
      <p:sp>
        <p:nvSpPr>
          <p:cNvPr id="3" name="Text Placeholder 2"/>
          <p:cNvSpPr>
            <a:spLocks noGrp="1"/>
          </p:cNvSpPr>
          <p:nvPr>
            <p:ph type="body" idx="1"/>
          </p:nvPr>
        </p:nvSpPr>
        <p:spPr>
          <a:xfrm>
            <a:off x="311700" y="1152474"/>
            <a:ext cx="8520600" cy="3991026"/>
          </a:xfrm>
        </p:spPr>
        <p:txBody>
          <a:bodyPr>
            <a:normAutofit/>
          </a:bodyPr>
          <a:lstStyle/>
          <a:p>
            <a:pPr>
              <a:lnSpc>
                <a:spcPct val="100000"/>
              </a:lnSpc>
              <a:buNone/>
            </a:pPr>
            <a:r>
              <a:rPr lang="en-IN" sz="2000" dirty="0" smtClean="0">
                <a:solidFill>
                  <a:schemeClr val="bg1"/>
                </a:solidFill>
                <a:latin typeface="Calibri" panose="020F0502020204030204" pitchFamily="34" charset="0"/>
                <a:cs typeface="Calibri" panose="020F0502020204030204" pitchFamily="34" charset="0"/>
              </a:rPr>
              <a:t>Command</a:t>
            </a:r>
            <a:r>
              <a:rPr lang="en-IN" sz="2000" dirty="0" smtClean="0">
                <a:solidFill>
                  <a:schemeClr val="tx1"/>
                </a:solidFill>
                <a:latin typeface="Calibri" panose="020F0502020204030204" pitchFamily="34" charset="0"/>
                <a:cs typeface="Calibri" panose="020F0502020204030204" pitchFamily="34" charset="0"/>
              </a:rPr>
              <a:t>:- [</a:t>
            </a:r>
            <a:r>
              <a:rPr lang="en-IN" sz="2000" dirty="0" err="1" smtClean="0">
                <a:solidFill>
                  <a:schemeClr val="tx1"/>
                </a:solidFill>
                <a:latin typeface="Calibri" panose="020F0502020204030204" pitchFamily="34" charset="0"/>
                <a:cs typeface="Calibri" panose="020F0502020204030204" pitchFamily="34" charset="0"/>
              </a:rPr>
              <a:t>mainswitches</a:t>
            </a:r>
            <a:r>
              <a:rPr lang="en-IN" sz="2000" dirty="0" smtClean="0">
                <a:solidFill>
                  <a:schemeClr val="tx1"/>
                </a:solidFill>
                <a:latin typeface="Calibri" panose="020F0502020204030204" pitchFamily="34" charset="0"/>
                <a:cs typeface="Calibri" panose="020F0502020204030204" pitchFamily="34" charset="0"/>
              </a:rPr>
              <a:t>, </a:t>
            </a:r>
            <a:r>
              <a:rPr lang="en-IN" sz="2000" dirty="0" err="1" smtClean="0">
                <a:solidFill>
                  <a:schemeClr val="tx1"/>
                </a:solidFill>
                <a:latin typeface="Calibri" panose="020F0502020204030204" pitchFamily="34" charset="0"/>
                <a:cs typeface="Calibri" panose="020F0502020204030204" pitchFamily="34" charset="0"/>
              </a:rPr>
              <a:t>sideswitches</a:t>
            </a:r>
            <a:r>
              <a:rPr lang="en-IN" sz="2000" dirty="0" smtClean="0">
                <a:solidFill>
                  <a:schemeClr val="tx1"/>
                </a:solidFill>
                <a:latin typeface="Calibri" panose="020F0502020204030204" pitchFamily="34" charset="0"/>
                <a:cs typeface="Calibri" panose="020F0502020204030204" pitchFamily="34" charset="0"/>
              </a:rPr>
              <a:t>]=powerdis(V0,check) </a:t>
            </a:r>
            <a:r>
              <a:rPr lang="en-IN" sz="2000" dirty="0">
                <a:solidFill>
                  <a:schemeClr val="tx1"/>
                </a:solidFill>
                <a:latin typeface="Calibri" panose="020F0502020204030204" pitchFamily="34" charset="0"/>
                <a:cs typeface="Calibri" panose="020F0502020204030204" pitchFamily="34" charset="0"/>
              </a:rPr>
              <a:t> </a:t>
            </a:r>
            <a:r>
              <a:rPr lang="en-IN" sz="2000" dirty="0" smtClean="0">
                <a:solidFill>
                  <a:schemeClr val="tx1"/>
                </a:solidFill>
                <a:latin typeface="Calibri" panose="020F0502020204030204" pitchFamily="34" charset="0"/>
                <a:cs typeface="Calibri" panose="020F0502020204030204" pitchFamily="34" charset="0"/>
              </a:rPr>
              <a:t> in </a:t>
            </a:r>
            <a:r>
              <a:rPr lang="en-IN" sz="2000" dirty="0">
                <a:solidFill>
                  <a:schemeClr val="tx1"/>
                </a:solidFill>
                <a:latin typeface="Calibri" panose="020F0502020204030204" pitchFamily="34" charset="0"/>
                <a:cs typeface="Calibri" panose="020F0502020204030204" pitchFamily="34" charset="0"/>
              </a:rPr>
              <a:t>M</a:t>
            </a:r>
            <a:r>
              <a:rPr lang="en-IN" sz="2000" dirty="0" smtClean="0">
                <a:solidFill>
                  <a:schemeClr val="tx1"/>
                </a:solidFill>
                <a:latin typeface="Calibri" panose="020F0502020204030204" pitchFamily="34" charset="0"/>
                <a:cs typeface="Calibri" panose="020F0502020204030204" pitchFamily="34" charset="0"/>
              </a:rPr>
              <a:t>atlab command window.</a:t>
            </a:r>
          </a:p>
          <a:p>
            <a:pPr>
              <a:lnSpc>
                <a:spcPct val="100000"/>
              </a:lnSpc>
              <a:buNone/>
            </a:pPr>
            <a:r>
              <a:rPr lang="en-IN" sz="2000" dirty="0" smtClean="0">
                <a:solidFill>
                  <a:schemeClr val="tx1"/>
                </a:solidFill>
                <a:latin typeface="Calibri" panose="020F0502020204030204" pitchFamily="34" charset="0"/>
                <a:cs typeface="Calibri" panose="020F0502020204030204" pitchFamily="34" charset="0"/>
              </a:rPr>
              <a:t>Where V0 is supply voltage and check is the fault location in the grid linearly indexed vertically.(</a:t>
            </a:r>
            <a:r>
              <a:rPr lang="en-IN" sz="2000" dirty="0" err="1" smtClean="0">
                <a:solidFill>
                  <a:schemeClr val="tx1"/>
                </a:solidFill>
                <a:latin typeface="Calibri" panose="020F0502020204030204" pitchFamily="34" charset="0"/>
                <a:cs typeface="Calibri" panose="020F0502020204030204" pitchFamily="34" charset="0"/>
              </a:rPr>
              <a:t>Eg</a:t>
            </a:r>
            <a:r>
              <a:rPr lang="en-IN" sz="2000" dirty="0" smtClean="0">
                <a:solidFill>
                  <a:schemeClr val="tx1"/>
                </a:solidFill>
                <a:latin typeface="Calibri" panose="020F0502020204030204" pitchFamily="34" charset="0"/>
                <a:cs typeface="Calibri" panose="020F0502020204030204" pitchFamily="34" charset="0"/>
              </a:rPr>
              <a:t>: The location (3,2) is indexed 8 and (2,3) as 10).</a:t>
            </a:r>
          </a:p>
          <a:p>
            <a:pPr>
              <a:lnSpc>
                <a:spcPct val="100000"/>
              </a:lnSpc>
              <a:buNone/>
            </a:pPr>
            <a:r>
              <a:rPr lang="en-IN" sz="2000" dirty="0" smtClean="0">
                <a:solidFill>
                  <a:schemeClr val="tx1"/>
                </a:solidFill>
                <a:latin typeface="Calibri" panose="020F0502020204030204" pitchFamily="34" charset="0"/>
                <a:cs typeface="Calibri" panose="020F0502020204030204" pitchFamily="34" charset="0"/>
              </a:rPr>
              <a:t>The load is randomly initialized in the code with values from 1 to 4,and maximum current is set to be 150A.</a:t>
            </a:r>
          </a:p>
          <a:p>
            <a:pPr>
              <a:lnSpc>
                <a:spcPct val="100000"/>
              </a:lnSpc>
              <a:buNone/>
            </a:pPr>
            <a:r>
              <a:rPr lang="en-IN" sz="2000" b="1" dirty="0" smtClean="0">
                <a:solidFill>
                  <a:schemeClr val="bg1"/>
                </a:solidFill>
                <a:latin typeface="Calibri" panose="020F0502020204030204" pitchFamily="34" charset="0"/>
                <a:cs typeface="Calibri" panose="020F0502020204030204" pitchFamily="34" charset="0"/>
              </a:rPr>
              <a:t>Output</a:t>
            </a:r>
            <a:r>
              <a:rPr lang="en-IN" sz="2000" dirty="0" smtClean="0">
                <a:solidFill>
                  <a:schemeClr val="tx1"/>
                </a:solidFill>
                <a:latin typeface="Calibri" panose="020F0502020204030204" pitchFamily="34" charset="0"/>
                <a:cs typeface="Calibri" panose="020F0502020204030204" pitchFamily="34" charset="0"/>
              </a:rPr>
              <a:t>: Initially it prints the load and the current in each bus. Then it prints the final states of switches present in the circuit.</a:t>
            </a:r>
          </a:p>
          <a:p>
            <a:pPr>
              <a:lnSpc>
                <a:spcPct val="100000"/>
              </a:lnSpc>
              <a:spcAft>
                <a:spcPts val="600"/>
              </a:spcAft>
              <a:buNone/>
            </a:pPr>
            <a:r>
              <a:rPr lang="en-IN" sz="2000" dirty="0" smtClean="0">
                <a:solidFill>
                  <a:schemeClr val="tx1"/>
                </a:solidFill>
                <a:latin typeface="Calibri" panose="020F0502020204030204" pitchFamily="34" charset="0"/>
                <a:cs typeface="Calibri" panose="020F0502020204030204" pitchFamily="34" charset="0"/>
              </a:rPr>
              <a:t>And the final current in each of the buses.</a:t>
            </a:r>
          </a:p>
          <a:p>
            <a:pPr>
              <a:lnSpc>
                <a:spcPct val="100000"/>
              </a:lnSpc>
              <a:spcAft>
                <a:spcPts val="600"/>
              </a:spcAft>
              <a:buNone/>
            </a:pPr>
            <a:r>
              <a:rPr lang="en-IN" sz="2000" dirty="0" smtClean="0">
                <a:solidFill>
                  <a:schemeClr val="tx1"/>
                </a:solidFill>
                <a:latin typeface="Calibri" panose="020F0502020204030204" pitchFamily="34" charset="0"/>
                <a:cs typeface="Calibri" panose="020F0502020204030204" pitchFamily="34" charset="0"/>
              </a:rPr>
              <a:t>Even though the final current in a bus is open, it doesn’t mean the load  connected to that bus </a:t>
            </a:r>
            <a:r>
              <a:rPr lang="en-IN" sz="2000" dirty="0">
                <a:solidFill>
                  <a:schemeClr val="tx1"/>
                </a:solidFill>
                <a:latin typeface="Calibri" panose="020F0502020204030204" pitchFamily="34" charset="0"/>
                <a:cs typeface="Calibri" panose="020F0502020204030204" pitchFamily="34" charset="0"/>
              </a:rPr>
              <a:t>i</a:t>
            </a:r>
            <a:r>
              <a:rPr lang="en-IN" sz="2000" dirty="0" smtClean="0">
                <a:solidFill>
                  <a:schemeClr val="tx1"/>
                </a:solidFill>
                <a:latin typeface="Calibri" panose="020F0502020204030204" pitchFamily="34" charset="0"/>
                <a:cs typeface="Calibri" panose="020F0502020204030204" pitchFamily="34" charset="0"/>
              </a:rPr>
              <a:t>s not being supplied power.</a:t>
            </a:r>
          </a:p>
          <a:p>
            <a:pPr>
              <a:spcAft>
                <a:spcPts val="600"/>
              </a:spcAft>
              <a:buNone/>
            </a:pPr>
            <a:endParaRPr lang="en-IN" dirty="0" smtClean="0">
              <a:solidFill>
                <a:schemeClr val="tx1"/>
              </a:solidFill>
              <a:latin typeface="Calibri" panose="020F0502020204030204" pitchFamily="34" charset="0"/>
              <a:cs typeface="Calibri" panose="020F0502020204030204" pitchFamily="34" charset="0"/>
            </a:endParaRPr>
          </a:p>
          <a:p>
            <a:pPr>
              <a:buNone/>
            </a:pPr>
            <a:endParaRPr lang="en-IN" dirty="0" smtClean="0">
              <a:solidFill>
                <a:schemeClr val="tx1"/>
              </a:solidFill>
              <a:latin typeface="Calibri" panose="020F0502020204030204" pitchFamily="34" charset="0"/>
              <a:cs typeface="Calibri" panose="020F0502020204030204" pitchFamily="34" charset="0"/>
            </a:endParaRPr>
          </a:p>
          <a:p>
            <a:pPr>
              <a:buNone/>
            </a:pPr>
            <a:endParaRPr lang="en-IN" b="1" dirty="0" smtClean="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4498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6809" y="1730188"/>
            <a:ext cx="7053542" cy="1050398"/>
          </a:xfrm>
        </p:spPr>
        <p:txBody>
          <a:bodyPr>
            <a:normAutofit/>
          </a:bodyPr>
          <a:lstStyle/>
          <a:p>
            <a:r>
              <a:rPr lang="en-IN" sz="3600" dirty="0" smtClean="0">
                <a:latin typeface="Algerian" panose="04020705040A02060702" pitchFamily="82" charset="0"/>
              </a:rPr>
              <a:t>THANK YOU!!</a:t>
            </a:r>
            <a:endParaRPr lang="en-IN" sz="3600" dirty="0">
              <a:latin typeface="Algerian" panose="04020705040A02060702" pitchFamily="82" charset="0"/>
            </a:endParaRPr>
          </a:p>
        </p:txBody>
      </p:sp>
    </p:spTree>
    <p:extLst>
      <p:ext uri="{BB962C8B-B14F-4D97-AF65-F5344CB8AC3E}">
        <p14:creationId xmlns:p14="http://schemas.microsoft.com/office/powerpoint/2010/main" val="14857849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208719"/>
            <a:ext cx="8520600" cy="572700"/>
          </a:xfrm>
          <a:prstGeom prst="rect">
            <a:avLst/>
          </a:prstGeom>
        </p:spPr>
        <p:txBody>
          <a:bodyPr wrap="square" lIns="91425" tIns="91425" rIns="91425" bIns="91425" anchor="t" anchorCtr="0">
            <a:noAutofit/>
          </a:bodyPr>
          <a:lstStyle/>
          <a:p>
            <a:pPr marL="0" lvl="0" indent="0">
              <a:spcBef>
                <a:spcPts val="0"/>
              </a:spcBef>
              <a:buNone/>
            </a:pPr>
            <a:r>
              <a:rPr lang="en" dirty="0"/>
              <a:t>Introduction To Grids</a:t>
            </a:r>
          </a:p>
        </p:txBody>
      </p:sp>
      <p:sp>
        <p:nvSpPr>
          <p:cNvPr id="61" name="Shape 61"/>
          <p:cNvSpPr txBox="1">
            <a:spLocks noGrp="1"/>
          </p:cNvSpPr>
          <p:nvPr>
            <p:ph type="body" idx="1"/>
          </p:nvPr>
        </p:nvSpPr>
        <p:spPr>
          <a:xfrm>
            <a:off x="311700" y="864799"/>
            <a:ext cx="8520600" cy="3768846"/>
          </a:xfrm>
          <a:prstGeom prst="rect">
            <a:avLst/>
          </a:prstGeom>
        </p:spPr>
        <p:txBody>
          <a:bodyPr wrap="square" lIns="91425" tIns="91425" rIns="91425" bIns="91425" anchor="t" anchorCtr="0">
            <a:noAutofit/>
          </a:bodyPr>
          <a:lstStyle/>
          <a:p>
            <a:pPr marL="0" lvl="0" indent="0">
              <a:spcBef>
                <a:spcPts val="0"/>
              </a:spcBef>
              <a:buNone/>
            </a:pPr>
            <a:r>
              <a:rPr lang="en" sz="2000" dirty="0">
                <a:solidFill>
                  <a:schemeClr val="tx1"/>
                </a:solidFill>
              </a:rPr>
              <a:t>Delivering  electrical  power  from  the  generating  station  to consumption  loads  is  the  classical  task  for  the  power  grid. However, a power grid and any other network’s infrastructure share  some  difficulties  in  operation,  control,  efficiency,  and reliability </a:t>
            </a:r>
            <a:r>
              <a:rPr lang="en" sz="2000" dirty="0" smtClean="0">
                <a:solidFill>
                  <a:schemeClr val="tx1"/>
                </a:solidFill>
              </a:rPr>
              <a:t>mainly:</a:t>
            </a:r>
          </a:p>
          <a:p>
            <a:pPr marL="285750" lvl="0" indent="-285750">
              <a:spcBef>
                <a:spcPts val="0"/>
              </a:spcBef>
              <a:buFont typeface="Wingdings" panose="05000000000000000000" pitchFamily="2" charset="2"/>
              <a:buChar char="§"/>
            </a:pPr>
            <a:r>
              <a:rPr lang="en" sz="2000" dirty="0" smtClean="0">
                <a:solidFill>
                  <a:schemeClr val="tx1"/>
                </a:solidFill>
              </a:rPr>
              <a:t>Numerous </a:t>
            </a:r>
            <a:r>
              <a:rPr lang="en" sz="2000" dirty="0">
                <a:solidFill>
                  <a:schemeClr val="tx1"/>
                </a:solidFill>
              </a:rPr>
              <a:t>interconnected distributed </a:t>
            </a:r>
            <a:r>
              <a:rPr lang="en" sz="2000" dirty="0" smtClean="0">
                <a:solidFill>
                  <a:schemeClr val="tx1"/>
                </a:solidFill>
              </a:rPr>
              <a:t>components.</a:t>
            </a:r>
          </a:p>
          <a:p>
            <a:pPr marL="285750" lvl="0" indent="-285750">
              <a:buFont typeface="Wingdings" panose="05000000000000000000" pitchFamily="2" charset="2"/>
              <a:buChar char="§"/>
            </a:pPr>
            <a:r>
              <a:rPr lang="en" sz="2000" dirty="0">
                <a:solidFill>
                  <a:schemeClr val="tx1"/>
                </a:solidFill>
              </a:rPr>
              <a:t>Any  component/operation  failure  can  easily  affect other components/operations </a:t>
            </a:r>
            <a:r>
              <a:rPr lang="en" sz="2000" dirty="0" smtClean="0">
                <a:solidFill>
                  <a:schemeClr val="tx1"/>
                </a:solidFill>
              </a:rPr>
              <a:t>instantaneously.</a:t>
            </a:r>
          </a:p>
          <a:p>
            <a:pPr marL="285750" indent="-285750">
              <a:buFont typeface="Wingdings" panose="05000000000000000000" pitchFamily="2" charset="2"/>
              <a:buChar char="§"/>
            </a:pPr>
            <a:r>
              <a:rPr lang="en" sz="2000" dirty="0" smtClean="0">
                <a:solidFill>
                  <a:schemeClr val="tx1"/>
                </a:solidFill>
              </a:rPr>
              <a:t> </a:t>
            </a:r>
            <a:r>
              <a:rPr lang="en" sz="2000" dirty="0">
                <a:solidFill>
                  <a:schemeClr val="tx1"/>
                </a:solidFill>
              </a:rPr>
              <a:t>Several  interconnections  and  dependencies  between the  network  variables.  Thus,  network  mathematical modelling is a difficult challenge</a:t>
            </a:r>
            <a:r>
              <a:rPr lang="en" sz="2000" dirty="0" smtClean="0">
                <a:solidFill>
                  <a:schemeClr val="tx1"/>
                </a:solidFill>
              </a:rPr>
              <a:t>.</a:t>
            </a:r>
          </a:p>
          <a:p>
            <a:pPr marL="0" lvl="0" indent="0">
              <a:spcBef>
                <a:spcPts val="0"/>
              </a:spcBef>
              <a:buNone/>
            </a:pPr>
            <a:endParaRPr lang="en"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311700" y="168875"/>
            <a:ext cx="8520600" cy="572700"/>
          </a:xfrm>
          <a:prstGeom prst="rect">
            <a:avLst/>
          </a:prstGeom>
        </p:spPr>
        <p:txBody>
          <a:bodyPr wrap="square" lIns="91425" tIns="91425" rIns="91425" bIns="91425" anchor="t" anchorCtr="0">
            <a:noAutofit/>
          </a:bodyPr>
          <a:lstStyle/>
          <a:p>
            <a:pPr marL="0" lvl="0" indent="0">
              <a:spcBef>
                <a:spcPts val="0"/>
              </a:spcBef>
              <a:buNone/>
            </a:pPr>
            <a:r>
              <a:rPr lang="en" dirty="0"/>
              <a:t>What </a:t>
            </a:r>
            <a:r>
              <a:rPr lang="en" dirty="0" smtClean="0"/>
              <a:t>is </a:t>
            </a:r>
            <a:r>
              <a:rPr lang="en" dirty="0"/>
              <a:t>Self Healing Grid?</a:t>
            </a:r>
          </a:p>
        </p:txBody>
      </p:sp>
      <p:sp>
        <p:nvSpPr>
          <p:cNvPr id="73" name="Shape 73"/>
          <p:cNvSpPr txBox="1">
            <a:spLocks noGrp="1"/>
          </p:cNvSpPr>
          <p:nvPr>
            <p:ph type="body" idx="1"/>
          </p:nvPr>
        </p:nvSpPr>
        <p:spPr>
          <a:xfrm>
            <a:off x="311700" y="838775"/>
            <a:ext cx="8520600" cy="3416400"/>
          </a:xfrm>
          <a:prstGeom prst="rect">
            <a:avLst/>
          </a:prstGeom>
        </p:spPr>
        <p:txBody>
          <a:bodyPr wrap="square" lIns="91425" tIns="91425" rIns="91425" bIns="91425" anchor="t" anchorCtr="0">
            <a:noAutofit/>
          </a:bodyPr>
          <a:lstStyle/>
          <a:p>
            <a:pPr marL="0" lvl="0" indent="0">
              <a:spcBef>
                <a:spcPts val="0"/>
              </a:spcBef>
              <a:buNone/>
            </a:pPr>
            <a:r>
              <a:rPr lang="en" dirty="0">
                <a:solidFill>
                  <a:schemeClr val="tx1"/>
                </a:solidFill>
              </a:rPr>
              <a:t>The Self Healing Grid is a system comprised of sensors, automated controls, and advanced software that utilizes real-time distribution data to detect and isolate faults and to reconfigure the distribution network to minimize the customers impacted.</a:t>
            </a:r>
          </a:p>
          <a:p>
            <a:pPr marL="0" lvl="0" indent="0">
              <a:spcBef>
                <a:spcPts val="0"/>
              </a:spcBef>
              <a:buNone/>
            </a:pPr>
            <a:endParaRPr dirty="0"/>
          </a:p>
        </p:txBody>
      </p:sp>
      <p:pic>
        <p:nvPicPr>
          <p:cNvPr id="74" name="Shape 74"/>
          <p:cNvPicPr preferRelativeResize="0"/>
          <p:nvPr/>
        </p:nvPicPr>
        <p:blipFill>
          <a:blip r:embed="rId3">
            <a:alphaModFix/>
          </a:blip>
          <a:stretch>
            <a:fillRect/>
          </a:stretch>
        </p:blipFill>
        <p:spPr>
          <a:xfrm>
            <a:off x="1608526" y="2167275"/>
            <a:ext cx="5766325" cy="24137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95475" y="-77031"/>
            <a:ext cx="8520600" cy="572700"/>
          </a:xfrm>
          <a:prstGeom prst="rect">
            <a:avLst/>
          </a:prstGeom>
        </p:spPr>
        <p:txBody>
          <a:bodyPr wrap="square" lIns="91425" tIns="91425" rIns="91425" bIns="91425" anchor="t" anchorCtr="0">
            <a:noAutofit/>
          </a:bodyPr>
          <a:lstStyle/>
          <a:p>
            <a:pPr marL="0" lvl="0" indent="0">
              <a:spcBef>
                <a:spcPts val="0"/>
              </a:spcBef>
              <a:buNone/>
            </a:pPr>
            <a:r>
              <a:rPr lang="en" dirty="0"/>
              <a:t> Why Self Healing Grid</a:t>
            </a:r>
          </a:p>
        </p:txBody>
      </p:sp>
      <p:sp>
        <p:nvSpPr>
          <p:cNvPr id="67" name="Shape 67"/>
          <p:cNvSpPr txBox="1">
            <a:spLocks noGrp="1"/>
          </p:cNvSpPr>
          <p:nvPr>
            <p:ph type="body" idx="1"/>
          </p:nvPr>
        </p:nvSpPr>
        <p:spPr>
          <a:xfrm>
            <a:off x="238350" y="495669"/>
            <a:ext cx="8520600" cy="4362081"/>
          </a:xfrm>
          <a:prstGeom prst="rect">
            <a:avLst/>
          </a:prstGeom>
        </p:spPr>
        <p:txBody>
          <a:bodyPr wrap="square" lIns="91425" tIns="91425" rIns="91425" bIns="91425" anchor="t" anchorCtr="0">
            <a:noAutofit/>
          </a:bodyPr>
          <a:lstStyle/>
          <a:p>
            <a:pPr marL="457200" lvl="0" indent="-342900" rtl="0">
              <a:spcBef>
                <a:spcPts val="0"/>
              </a:spcBef>
              <a:spcAft>
                <a:spcPts val="0"/>
              </a:spcAft>
              <a:buSzPts val="1800"/>
              <a:buFont typeface="Wingdings" panose="05000000000000000000" pitchFamily="2" charset="2"/>
              <a:buChar char="Ø"/>
            </a:pPr>
            <a:r>
              <a:rPr lang="en" sz="2000" dirty="0" smtClean="0">
                <a:solidFill>
                  <a:schemeClr val="tx1"/>
                </a:solidFill>
              </a:rPr>
              <a:t>It  </a:t>
            </a:r>
            <a:r>
              <a:rPr lang="en" sz="2000" dirty="0">
                <a:solidFill>
                  <a:schemeClr val="tx1"/>
                </a:solidFill>
              </a:rPr>
              <a:t>is  expected  that  the consumption  rate  of  electricity  will  be  twice  the  overall consumption  rate  of  all  other  energy  resources  next  decade . </a:t>
            </a:r>
          </a:p>
          <a:p>
            <a:pPr lvl="0" rtl="0">
              <a:spcBef>
                <a:spcPts val="0"/>
              </a:spcBef>
              <a:buFont typeface="Wingdings" panose="05000000000000000000" pitchFamily="2" charset="2"/>
              <a:buChar char="Ø"/>
            </a:pPr>
            <a:r>
              <a:rPr lang="en" sz="2000" dirty="0">
                <a:solidFill>
                  <a:schemeClr val="tx1"/>
                </a:solidFill>
              </a:rPr>
              <a:t>Thus, using the electric power efficiently and reliably are crucial.  </a:t>
            </a:r>
            <a:endParaRPr lang="en" sz="2000" dirty="0" smtClean="0">
              <a:solidFill>
                <a:schemeClr val="tx1"/>
              </a:solidFill>
            </a:endParaRPr>
          </a:p>
          <a:p>
            <a:pPr lvl="0" rtl="0">
              <a:spcBef>
                <a:spcPts val="0"/>
              </a:spcBef>
              <a:buFont typeface="Wingdings" panose="05000000000000000000" pitchFamily="2" charset="2"/>
              <a:buChar char="Ø"/>
            </a:pPr>
            <a:r>
              <a:rPr lang="en" sz="2000" dirty="0" smtClean="0">
                <a:solidFill>
                  <a:schemeClr val="tx1"/>
                </a:solidFill>
              </a:rPr>
              <a:t>This  </a:t>
            </a:r>
            <a:r>
              <a:rPr lang="en" sz="2000" dirty="0">
                <a:solidFill>
                  <a:schemeClr val="tx1"/>
                </a:solidFill>
              </a:rPr>
              <a:t>raises  the  need  of  autonomous  power  grid operation  by  deploying  hardware  and  software  all  over  the power  grid.  Hence,  the  grid  response  to  disturbances  and malfunctions  can  be  improved  while  obtaining  efficient electrical power operation . Doing so, the smart grid (SG) is </a:t>
            </a:r>
            <a:r>
              <a:rPr lang="en" sz="2000" dirty="0" smtClean="0">
                <a:solidFill>
                  <a:schemeClr val="tx1"/>
                </a:solidFill>
              </a:rPr>
              <a:t>obtained.</a:t>
            </a:r>
          </a:p>
          <a:p>
            <a:pPr lvl="0" rtl="0">
              <a:spcBef>
                <a:spcPts val="0"/>
              </a:spcBef>
              <a:buFont typeface="Wingdings" panose="05000000000000000000" pitchFamily="2" charset="2"/>
              <a:buChar char="Ø"/>
            </a:pPr>
            <a:r>
              <a:rPr lang="en" sz="2000" dirty="0" smtClean="0"/>
              <a:t>In peak times,to avoid loss of infrastructure leading to blackouts.</a:t>
            </a:r>
          </a:p>
          <a:p>
            <a:pPr lvl="0">
              <a:buFont typeface="Wingdings" panose="05000000000000000000" pitchFamily="2" charset="2"/>
              <a:buChar char="Ø"/>
            </a:pPr>
            <a:r>
              <a:rPr lang="en" sz="2000" dirty="0" smtClean="0">
                <a:solidFill>
                  <a:schemeClr val="tx1"/>
                </a:solidFill>
              </a:rPr>
              <a:t>Blaclouts lead to </a:t>
            </a:r>
            <a:r>
              <a:rPr lang="en-IN" sz="2000" dirty="0"/>
              <a:t>critical </a:t>
            </a:r>
            <a:r>
              <a:rPr lang="en-IN" sz="2000" dirty="0" smtClean="0"/>
              <a:t>infrastructure failure </a:t>
            </a:r>
            <a:r>
              <a:rPr lang="en-IN" sz="2000" dirty="0"/>
              <a:t>such as telecommunication networks, financial services, water supplies and hospitals.</a:t>
            </a:r>
            <a:endParaRPr lang="en" sz="2000" dirty="0" smtClean="0">
              <a:solidFill>
                <a:schemeClr val="tx1"/>
              </a:solidFill>
            </a:endParaRPr>
          </a:p>
          <a:p>
            <a:pPr lvl="0" rtl="0">
              <a:spcBef>
                <a:spcPts val="0"/>
              </a:spcBef>
              <a:buFont typeface="Wingdings" panose="05000000000000000000" pitchFamily="2" charset="2"/>
              <a:buChar char="Ø"/>
            </a:pPr>
            <a:endParaRPr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412533" y="114979"/>
            <a:ext cx="8520600" cy="572700"/>
          </a:xfrm>
          <a:prstGeom prst="rect">
            <a:avLst/>
          </a:prstGeom>
        </p:spPr>
        <p:txBody>
          <a:bodyPr wrap="square" lIns="91425" tIns="91425" rIns="91425" bIns="91425" anchor="t" anchorCtr="0">
            <a:noAutofit/>
          </a:bodyPr>
          <a:lstStyle/>
          <a:p>
            <a:pPr marL="0" lvl="0" indent="0">
              <a:spcBef>
                <a:spcPts val="0"/>
              </a:spcBef>
              <a:buNone/>
            </a:pPr>
            <a:r>
              <a:rPr lang="en" dirty="0"/>
              <a:t>History </a:t>
            </a:r>
            <a:r>
              <a:rPr lang="en" dirty="0" smtClean="0"/>
              <a:t>of </a:t>
            </a:r>
            <a:r>
              <a:rPr lang="en" dirty="0"/>
              <a:t>Self Healing Grid</a:t>
            </a:r>
          </a:p>
        </p:txBody>
      </p:sp>
      <p:sp>
        <p:nvSpPr>
          <p:cNvPr id="80" name="Shape 80"/>
          <p:cNvSpPr txBox="1">
            <a:spLocks noGrp="1"/>
          </p:cNvSpPr>
          <p:nvPr>
            <p:ph type="body" idx="1"/>
          </p:nvPr>
        </p:nvSpPr>
        <p:spPr>
          <a:xfrm>
            <a:off x="412533" y="864348"/>
            <a:ext cx="8520600" cy="3989077"/>
          </a:xfrm>
          <a:prstGeom prst="rect">
            <a:avLst/>
          </a:prstGeom>
        </p:spPr>
        <p:txBody>
          <a:bodyPr wrap="square" lIns="91425" tIns="91425" rIns="91425" bIns="91425" anchor="t" anchorCtr="0">
            <a:noAutofit/>
          </a:bodyPr>
          <a:lstStyle/>
          <a:p>
            <a:pPr marL="0" lvl="0" indent="0" rtl="0">
              <a:spcBef>
                <a:spcPts val="0"/>
              </a:spcBef>
              <a:buNone/>
            </a:pPr>
            <a:r>
              <a:rPr lang="en" sz="2000" dirty="0">
                <a:solidFill>
                  <a:schemeClr val="tx1"/>
                </a:solidFill>
              </a:rPr>
              <a:t>The self-healing algorithm was originally designed for the very common scenario of two feeders connected in an open ring arrangement.</a:t>
            </a:r>
          </a:p>
          <a:p>
            <a:pPr marL="0" lvl="0" indent="0" rtl="0">
              <a:spcBef>
                <a:spcPts val="0"/>
              </a:spcBef>
              <a:buNone/>
            </a:pPr>
            <a:r>
              <a:rPr lang="en" sz="2000" dirty="0">
                <a:solidFill>
                  <a:schemeClr val="tx1"/>
                </a:solidFill>
              </a:rPr>
              <a:t>As shown in the </a:t>
            </a:r>
            <a:r>
              <a:rPr lang="en" sz="2000" dirty="0" smtClean="0">
                <a:solidFill>
                  <a:schemeClr val="tx1"/>
                </a:solidFill>
              </a:rPr>
              <a:t>Figure, </a:t>
            </a:r>
            <a:r>
              <a:rPr lang="en" sz="2000" dirty="0">
                <a:solidFill>
                  <a:schemeClr val="tx1"/>
                </a:solidFill>
              </a:rPr>
              <a:t>often the two feeders are </a:t>
            </a:r>
            <a:r>
              <a:rPr lang="en" sz="2000" dirty="0"/>
              <a:t>s</a:t>
            </a:r>
            <a:r>
              <a:rPr lang="en" sz="2000" dirty="0" smtClean="0">
                <a:solidFill>
                  <a:schemeClr val="tx1"/>
                </a:solidFill>
              </a:rPr>
              <a:t>upplied </a:t>
            </a:r>
            <a:r>
              <a:rPr lang="en" sz="2000" dirty="0">
                <a:solidFill>
                  <a:schemeClr val="tx1"/>
                </a:solidFill>
              </a:rPr>
              <a:t>from the same primary </a:t>
            </a:r>
            <a:r>
              <a:rPr lang="en" sz="2000" dirty="0" smtClean="0">
                <a:solidFill>
                  <a:schemeClr val="tx1"/>
                </a:solidFill>
              </a:rPr>
              <a:t>substation.The </a:t>
            </a:r>
            <a:r>
              <a:rPr lang="en" sz="2000" dirty="0">
                <a:solidFill>
                  <a:schemeClr val="tx1"/>
                </a:solidFill>
              </a:rPr>
              <a:t>algorithm </a:t>
            </a:r>
            <a:r>
              <a:rPr lang="en" sz="2000" dirty="0" smtClean="0">
                <a:solidFill>
                  <a:schemeClr val="tx1"/>
                </a:solidFill>
              </a:rPr>
              <a:t>works</a:t>
            </a:r>
          </a:p>
          <a:p>
            <a:pPr marL="0" lvl="0" indent="0" rtl="0">
              <a:spcBef>
                <a:spcPts val="0"/>
              </a:spcBef>
              <a:buNone/>
            </a:pPr>
            <a:r>
              <a:rPr lang="en" sz="2000" dirty="0" smtClean="0">
                <a:solidFill>
                  <a:schemeClr val="tx1"/>
                </a:solidFill>
              </a:rPr>
              <a:t>equally </a:t>
            </a:r>
            <a:r>
              <a:rPr lang="en" sz="2000" dirty="0">
                <a:solidFill>
                  <a:schemeClr val="tx1"/>
                </a:solidFill>
              </a:rPr>
              <a:t>if the two feeders </a:t>
            </a:r>
            <a:r>
              <a:rPr lang="en" sz="2000" dirty="0" smtClean="0">
                <a:solidFill>
                  <a:schemeClr val="tx1"/>
                </a:solidFill>
              </a:rPr>
              <a:t>are supplied from </a:t>
            </a:r>
          </a:p>
          <a:p>
            <a:pPr marL="0" lvl="0" indent="0" rtl="0">
              <a:spcBef>
                <a:spcPts val="0"/>
              </a:spcBef>
              <a:buNone/>
            </a:pPr>
            <a:r>
              <a:rPr lang="en" sz="2000" dirty="0" smtClean="0">
                <a:solidFill>
                  <a:schemeClr val="tx1"/>
                </a:solidFill>
              </a:rPr>
              <a:t>different </a:t>
            </a:r>
            <a:r>
              <a:rPr lang="en" sz="2000" dirty="0">
                <a:solidFill>
                  <a:schemeClr val="tx1"/>
                </a:solidFill>
              </a:rPr>
              <a:t>primary substations. </a:t>
            </a:r>
          </a:p>
          <a:p>
            <a:pPr marL="0" lvl="0" indent="0" rtl="0">
              <a:spcBef>
                <a:spcPts val="0"/>
              </a:spcBef>
              <a:buNone/>
            </a:pPr>
            <a:endParaRPr dirty="0"/>
          </a:p>
          <a:p>
            <a:pPr marL="0" lvl="0" indent="0" rtl="0">
              <a:spcBef>
                <a:spcPts val="0"/>
              </a:spcBef>
              <a:buNone/>
            </a:pPr>
            <a:endParaRPr dirty="0"/>
          </a:p>
        </p:txBody>
      </p:sp>
      <p:pic>
        <p:nvPicPr>
          <p:cNvPr id="81" name="Shape 81"/>
          <p:cNvPicPr preferRelativeResize="0"/>
          <p:nvPr/>
        </p:nvPicPr>
        <p:blipFill rotWithShape="1">
          <a:blip r:embed="rId3">
            <a:alphaModFix/>
          </a:blip>
          <a:srcRect l="-5279" r="5279"/>
          <a:stretch/>
        </p:blipFill>
        <p:spPr>
          <a:xfrm>
            <a:off x="5909525" y="2014975"/>
            <a:ext cx="2847975" cy="283845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Shape 87"/>
          <p:cNvSpPr txBox="1">
            <a:spLocks noGrp="1"/>
          </p:cNvSpPr>
          <p:nvPr>
            <p:ph type="body" idx="1"/>
          </p:nvPr>
        </p:nvSpPr>
        <p:spPr>
          <a:xfrm>
            <a:off x="257174" y="690265"/>
            <a:ext cx="8520600" cy="4076288"/>
          </a:xfrm>
          <a:prstGeom prst="rect">
            <a:avLst/>
          </a:prstGeom>
        </p:spPr>
        <p:txBody>
          <a:bodyPr wrap="square" lIns="91425" tIns="91425" rIns="91425" bIns="91425" anchor="t" anchorCtr="0">
            <a:noAutofit/>
          </a:bodyPr>
          <a:lstStyle/>
          <a:p>
            <a:pPr marL="0" lvl="0" indent="0" rtl="0">
              <a:spcBef>
                <a:spcPts val="0"/>
              </a:spcBef>
              <a:buNone/>
            </a:pPr>
            <a:r>
              <a:rPr lang="en" sz="2000" dirty="0">
                <a:solidFill>
                  <a:schemeClr val="tx1"/>
                </a:solidFill>
              </a:rPr>
              <a:t>S</a:t>
            </a:r>
            <a:r>
              <a:rPr lang="en" sz="2000" dirty="0" smtClean="0">
                <a:solidFill>
                  <a:schemeClr val="tx1"/>
                </a:solidFill>
              </a:rPr>
              <a:t>elf-healing </a:t>
            </a:r>
            <a:r>
              <a:rPr lang="en" sz="2000" dirty="0">
                <a:solidFill>
                  <a:schemeClr val="tx1"/>
                </a:solidFill>
              </a:rPr>
              <a:t>function is the ability of a system to distinguish automatically between operating properly or not, then it can apply the required settings in order to retain its normal case of operation. Thus, the desired goals of self-healing systems can be summarized as </a:t>
            </a:r>
            <a:endParaRPr lang="en" sz="2000" dirty="0" smtClean="0">
              <a:solidFill>
                <a:schemeClr val="tx1"/>
              </a:solidFill>
            </a:endParaRPr>
          </a:p>
          <a:p>
            <a:pPr lvl="0"/>
            <a:r>
              <a:rPr lang="en-IN" sz="2000" dirty="0"/>
              <a:t>Fast and proper detection of grid disturbances</a:t>
            </a:r>
            <a:r>
              <a:rPr lang="en-IN" sz="2000" dirty="0" smtClean="0"/>
              <a:t>.</a:t>
            </a:r>
            <a:endParaRPr lang="en-IN" sz="2000" dirty="0"/>
          </a:p>
          <a:p>
            <a:pPr lvl="0"/>
            <a:r>
              <a:rPr lang="en-IN" sz="2000" dirty="0"/>
              <a:t>Redistribution of grid resources to avoid adversative impacts.</a:t>
            </a:r>
          </a:p>
          <a:p>
            <a:pPr lvl="0"/>
            <a:r>
              <a:rPr lang="en-IN" sz="2000" dirty="0"/>
              <a:t>Assuring the continuity of service under any conditions.</a:t>
            </a:r>
          </a:p>
          <a:p>
            <a:pPr lvl="0"/>
            <a:r>
              <a:rPr lang="en-IN" sz="2000" dirty="0"/>
              <a:t>Minimization of service restoration time</a:t>
            </a:r>
            <a:r>
              <a:rPr lang="en-IN" sz="2000" dirty="0" smtClean="0"/>
              <a:t>.</a:t>
            </a:r>
          </a:p>
          <a:p>
            <a:pPr lvl="0"/>
            <a:r>
              <a:rPr lang="en-IN" sz="2000" dirty="0" smtClean="0"/>
              <a:t>In power surges, power can be only given to hospitals and street lights to avoid  generator damage.</a:t>
            </a:r>
            <a:endParaRPr lang="en-IN" sz="2000" dirty="0"/>
          </a:p>
          <a:p>
            <a:pPr marL="0" lvl="0" indent="0" rtl="0">
              <a:spcBef>
                <a:spcPts val="0"/>
              </a:spcBef>
              <a:buNone/>
            </a:pPr>
            <a:endParaRPr lang="en" sz="2000" dirty="0" smtClean="0">
              <a:solidFill>
                <a:schemeClr val="tx1"/>
              </a:solidFill>
            </a:endParaRPr>
          </a:p>
        </p:txBody>
      </p:sp>
      <p:sp>
        <p:nvSpPr>
          <p:cNvPr id="2" name="TextBox 1"/>
          <p:cNvSpPr txBox="1"/>
          <p:nvPr/>
        </p:nvSpPr>
        <p:spPr>
          <a:xfrm>
            <a:off x="504824" y="152400"/>
            <a:ext cx="6886575" cy="461665"/>
          </a:xfrm>
          <a:prstGeom prst="rect">
            <a:avLst/>
          </a:prstGeom>
          <a:noFill/>
        </p:spPr>
        <p:txBody>
          <a:bodyPr wrap="square" rtlCol="0">
            <a:spAutoFit/>
          </a:bodyPr>
          <a:lstStyle/>
          <a:p>
            <a:r>
              <a:rPr lang="en-IN" sz="2400" dirty="0" smtClean="0">
                <a:solidFill>
                  <a:schemeClr val="tx1"/>
                </a:solidFill>
              </a:rPr>
              <a:t>Functions and Applications of Self Healing Grid</a:t>
            </a:r>
            <a:endParaRPr lang="en-IN" sz="2400"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243700" y="116252"/>
            <a:ext cx="8520600" cy="572700"/>
          </a:xfrm>
          <a:prstGeom prst="rect">
            <a:avLst/>
          </a:prstGeom>
        </p:spPr>
        <p:txBody>
          <a:bodyPr wrap="square" lIns="91425" tIns="91425" rIns="91425" bIns="91425" anchor="t" anchorCtr="0">
            <a:noAutofit/>
          </a:bodyPr>
          <a:lstStyle/>
          <a:p>
            <a:pPr marL="0" lvl="0" indent="0">
              <a:spcBef>
                <a:spcPts val="0"/>
              </a:spcBef>
              <a:buNone/>
            </a:pPr>
            <a:r>
              <a:rPr lang="en" dirty="0"/>
              <a:t>Operational Principles:</a:t>
            </a:r>
          </a:p>
        </p:txBody>
      </p:sp>
      <p:sp>
        <p:nvSpPr>
          <p:cNvPr id="93" name="Shape 93"/>
          <p:cNvSpPr txBox="1">
            <a:spLocks noGrp="1"/>
          </p:cNvSpPr>
          <p:nvPr>
            <p:ph type="body" idx="1"/>
          </p:nvPr>
        </p:nvSpPr>
        <p:spPr>
          <a:xfrm>
            <a:off x="243700" y="688952"/>
            <a:ext cx="8520600" cy="4294014"/>
          </a:xfrm>
          <a:prstGeom prst="rect">
            <a:avLst/>
          </a:prstGeom>
        </p:spPr>
        <p:txBody>
          <a:bodyPr wrap="square" lIns="91425" tIns="91425" rIns="91425" bIns="91425" anchor="t" anchorCtr="0">
            <a:noAutofit/>
          </a:bodyPr>
          <a:lstStyle/>
          <a:p>
            <a:pPr marL="0" lvl="0" indent="0">
              <a:lnSpc>
                <a:spcPct val="100000"/>
              </a:lnSpc>
              <a:spcBef>
                <a:spcPts val="0"/>
              </a:spcBef>
              <a:buNone/>
            </a:pPr>
            <a:r>
              <a:rPr lang="en" sz="2000" dirty="0">
                <a:solidFill>
                  <a:schemeClr val="bg1"/>
                </a:solidFill>
              </a:rPr>
              <a:t>1.</a:t>
            </a:r>
            <a:r>
              <a:rPr lang="en" sz="2000" b="1" dirty="0">
                <a:solidFill>
                  <a:schemeClr val="bg1"/>
                </a:solidFill>
              </a:rPr>
              <a:t>Normal open point location:</a:t>
            </a:r>
            <a:r>
              <a:rPr lang="en" sz="2000" dirty="0"/>
              <a:t>In</a:t>
            </a:r>
            <a:r>
              <a:rPr lang="en" sz="2000" dirty="0">
                <a:solidFill>
                  <a:schemeClr val="bg1"/>
                </a:solidFill>
              </a:rPr>
              <a:t> </a:t>
            </a:r>
            <a:r>
              <a:rPr lang="en" sz="2000" dirty="0">
                <a:solidFill>
                  <a:schemeClr val="tx1"/>
                </a:solidFill>
              </a:rPr>
              <a:t>order for the fault location algorithm to work, each controller in the system needs to know where it is relative to the normal open point</a:t>
            </a:r>
            <a:r>
              <a:rPr lang="en" sz="2000" dirty="0" smtClean="0">
                <a:solidFill>
                  <a:schemeClr val="tx1"/>
                </a:solidFill>
              </a:rPr>
              <a:t>.</a:t>
            </a:r>
          </a:p>
          <a:p>
            <a:pPr marL="0" lvl="0" indent="0">
              <a:spcBef>
                <a:spcPts val="0"/>
              </a:spcBef>
              <a:buNone/>
            </a:pPr>
            <a:r>
              <a:rPr lang="en" sz="2000" dirty="0" smtClean="0">
                <a:solidFill>
                  <a:schemeClr val="tx1"/>
                </a:solidFill>
              </a:rPr>
              <a:t>When </a:t>
            </a:r>
            <a:r>
              <a:rPr lang="en" sz="2000" dirty="0">
                <a:solidFill>
                  <a:schemeClr val="tx1"/>
                </a:solidFill>
              </a:rPr>
              <a:t>the SHG receives a “Topology Validation” command from the operator, each controller checks the status open/closed position of its own load break switches and responds with information on the number of open points.If the number of open points is valid, then a “topology valid” status signal is sent back.If there are no other inhibit conditions the operator can then proceed to switch on the system.</a:t>
            </a:r>
          </a:p>
          <a:p>
            <a:pPr marL="0" lvl="0" indent="0">
              <a:spcBef>
                <a:spcPts val="0"/>
              </a:spcBef>
              <a:buNone/>
            </a:pPr>
            <a:r>
              <a:rPr lang="en" sz="2000" dirty="0">
                <a:solidFill>
                  <a:schemeClr val="bg1"/>
                </a:solidFill>
              </a:rPr>
              <a:t>2.</a:t>
            </a:r>
            <a:r>
              <a:rPr lang="en" sz="2000" b="1" dirty="0">
                <a:solidFill>
                  <a:schemeClr val="bg1"/>
                </a:solidFill>
              </a:rPr>
              <a:t>Fault Location Isolation and Restoration</a:t>
            </a:r>
            <a:r>
              <a:rPr lang="en" sz="2000" dirty="0">
                <a:solidFill>
                  <a:schemeClr val="bg1"/>
                </a:solidFill>
              </a:rPr>
              <a:t>:</a:t>
            </a:r>
            <a:r>
              <a:rPr lang="en" sz="2000" dirty="0"/>
              <a:t>The</a:t>
            </a:r>
            <a:r>
              <a:rPr lang="en" sz="2000" dirty="0">
                <a:solidFill>
                  <a:schemeClr val="bg1"/>
                </a:solidFill>
              </a:rPr>
              <a:t> </a:t>
            </a:r>
            <a:r>
              <a:rPr lang="en" sz="2000" dirty="0">
                <a:solidFill>
                  <a:schemeClr val="tx1"/>
                </a:solidFill>
              </a:rPr>
              <a:t>objective is to identify the section with a cable fault so that the system will open a switch in the substations at either end of the section.</a:t>
            </a:r>
          </a:p>
          <a:p>
            <a:pPr marL="0" lvl="0" indent="-69850">
              <a:spcBef>
                <a:spcPts val="0"/>
              </a:spcBef>
              <a:buClr>
                <a:schemeClr val="dk1"/>
              </a:buClr>
              <a:buSzPts val="1100"/>
              <a:buFont typeface="Arial"/>
              <a:buNone/>
            </a:pPr>
            <a:endParaRPr dirty="0"/>
          </a:p>
          <a:p>
            <a:pPr marL="0" lvl="0" indent="0">
              <a:spcBef>
                <a:spcPts val="0"/>
              </a:spcBef>
              <a:buNone/>
            </a:pPr>
            <a:endParaRPr dirty="0"/>
          </a:p>
          <a:p>
            <a:pPr marL="0" lvl="0" indent="0">
              <a:spcBef>
                <a:spcPts val="0"/>
              </a:spcBef>
              <a:buNone/>
            </a:pPr>
            <a:endParaRPr dirty="0"/>
          </a:p>
          <a:p>
            <a:pPr marL="0" lvl="0" indent="0">
              <a:spcBef>
                <a:spcPts val="0"/>
              </a:spcBef>
              <a:buNone/>
            </a:pPr>
            <a:endParaRPr dirty="0"/>
          </a:p>
          <a:p>
            <a:pPr marL="0" lvl="0" indent="-69850">
              <a:spcBef>
                <a:spcPts val="0"/>
              </a:spcBef>
              <a:buClr>
                <a:schemeClr val="dk1"/>
              </a:buClr>
              <a:buSzPts val="1100"/>
              <a:buFont typeface="Arial"/>
              <a:buNone/>
            </a:pPr>
            <a:endParaRPr dirty="0"/>
          </a:p>
          <a:p>
            <a:pPr marL="0" lvl="0" indent="0">
              <a:spcBef>
                <a:spcPts val="0"/>
              </a:spcBef>
              <a:buNone/>
            </a:pPr>
            <a:endParaRPr dirty="0"/>
          </a:p>
          <a:p>
            <a:pPr marL="0" lvl="0" indent="-69850">
              <a:spcBef>
                <a:spcPts val="0"/>
              </a:spcBef>
              <a:buClr>
                <a:schemeClr val="dk1"/>
              </a:buClr>
              <a:buSzPts val="1100"/>
              <a:buFont typeface="Arial"/>
              <a:buNone/>
            </a:pPr>
            <a:endParaRPr dirty="0"/>
          </a:p>
          <a:p>
            <a:pPr marL="0" lvl="0" indent="-69850">
              <a:spcBef>
                <a:spcPts val="0"/>
              </a:spcBef>
              <a:buClr>
                <a:schemeClr val="dk1"/>
              </a:buClr>
              <a:buSzPts val="1100"/>
              <a:buFont typeface="Arial"/>
              <a:buNone/>
            </a:pPr>
            <a:endParaRPr dirty="0"/>
          </a:p>
          <a:p>
            <a:pPr marL="0" lvl="0" indent="0">
              <a:spcBef>
                <a:spcPts val="0"/>
              </a:spcBef>
              <a:buNone/>
            </a:pPr>
            <a:endParaRPr dirty="0"/>
          </a:p>
          <a:p>
            <a:pPr marL="0" lvl="0" indent="-69850">
              <a:spcBef>
                <a:spcPts val="0"/>
              </a:spcBef>
              <a:buClr>
                <a:schemeClr val="dk1"/>
              </a:buClr>
              <a:buSzPts val="1100"/>
              <a:buFont typeface="Arial"/>
              <a:buNone/>
            </a:pPr>
            <a:endParaRPr dirty="0"/>
          </a:p>
          <a:p>
            <a:pPr marL="0" lvl="0" indent="-69850">
              <a:spcBef>
                <a:spcPts val="0"/>
              </a:spcBef>
              <a:buClr>
                <a:schemeClr val="dk1"/>
              </a:buClr>
              <a:buSzPts val="1100"/>
              <a:buFont typeface="Arial"/>
              <a:buNone/>
            </a:pPr>
            <a:endParaRPr dirty="0"/>
          </a:p>
          <a:p>
            <a:pPr marL="0" lvl="0" indent="-69850">
              <a:spcBef>
                <a:spcPts val="0"/>
              </a:spcBef>
              <a:buClr>
                <a:schemeClr val="dk1"/>
              </a:buClr>
              <a:buSzPts val="1100"/>
              <a:buFont typeface="Arial"/>
              <a:buNone/>
            </a:pPr>
            <a:endParaRPr dirty="0"/>
          </a:p>
          <a:p>
            <a:pPr marL="0" lvl="0" indent="0">
              <a:spcBef>
                <a:spcPts val="0"/>
              </a:spcBef>
              <a:buNone/>
            </a:pPr>
            <a:endParaRPr dirty="0"/>
          </a:p>
          <a:p>
            <a:pPr marL="0" lvl="0" indent="-69850">
              <a:spcBef>
                <a:spcPts val="0"/>
              </a:spcBef>
              <a:buClr>
                <a:schemeClr val="dk1"/>
              </a:buClr>
              <a:buSzPts val="1100"/>
              <a:buFont typeface="Arial"/>
              <a:buNone/>
            </a:pPr>
            <a:endParaRPr dirty="0"/>
          </a:p>
          <a:p>
            <a:pPr marL="0" lvl="0" indent="0">
              <a:spcBef>
                <a:spcPts val="0"/>
              </a:spcBef>
              <a:buNone/>
            </a:pPr>
            <a:endParaRPr dirty="0"/>
          </a:p>
          <a:p>
            <a:pPr marL="0" lvl="0" indent="0">
              <a:spcBef>
                <a:spcPts val="0"/>
              </a:spcBef>
              <a:buNone/>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
              <a:t>Self healing grid with one substation </a:t>
            </a:r>
          </a:p>
        </p:txBody>
      </p:sp>
      <p:sp>
        <p:nvSpPr>
          <p:cNvPr id="99" name="Shape 99"/>
          <p:cNvSpPr txBox="1">
            <a:spLocks noGrp="1"/>
          </p:cNvSpPr>
          <p:nvPr>
            <p:ph type="body" idx="1"/>
          </p:nvPr>
        </p:nvSpPr>
        <p:spPr>
          <a:xfrm>
            <a:off x="1910950" y="2257375"/>
            <a:ext cx="8520600" cy="3416400"/>
          </a:xfrm>
          <a:prstGeom prst="rect">
            <a:avLst/>
          </a:prstGeom>
        </p:spPr>
        <p:txBody>
          <a:bodyPr wrap="square" lIns="91425" tIns="91425" rIns="91425" bIns="91425" anchor="t" anchorCtr="0">
            <a:noAutofit/>
          </a:bodyPr>
          <a:lstStyle/>
          <a:p>
            <a:pPr marL="0" lvl="0" indent="0">
              <a:spcBef>
                <a:spcPts val="0"/>
              </a:spcBef>
              <a:buNone/>
            </a:pPr>
            <a:r>
              <a:rPr lang="en" dirty="0"/>
              <a:t> </a:t>
            </a:r>
          </a:p>
        </p:txBody>
      </p:sp>
      <p:pic>
        <p:nvPicPr>
          <p:cNvPr id="100" name="Shape 100"/>
          <p:cNvPicPr preferRelativeResize="0"/>
          <p:nvPr/>
        </p:nvPicPr>
        <p:blipFill>
          <a:blip r:embed="rId3">
            <a:alphaModFix/>
          </a:blip>
          <a:stretch>
            <a:fillRect/>
          </a:stretch>
        </p:blipFill>
        <p:spPr>
          <a:xfrm>
            <a:off x="514775" y="1246350"/>
            <a:ext cx="1988300" cy="2020275"/>
          </a:xfrm>
          <a:prstGeom prst="rect">
            <a:avLst/>
          </a:prstGeom>
          <a:noFill/>
          <a:ln>
            <a:noFill/>
          </a:ln>
        </p:spPr>
      </p:pic>
      <p:pic>
        <p:nvPicPr>
          <p:cNvPr id="101" name="Shape 101"/>
          <p:cNvPicPr preferRelativeResize="0"/>
          <p:nvPr/>
        </p:nvPicPr>
        <p:blipFill>
          <a:blip r:embed="rId4">
            <a:alphaModFix/>
          </a:blip>
          <a:stretch>
            <a:fillRect/>
          </a:stretch>
        </p:blipFill>
        <p:spPr>
          <a:xfrm>
            <a:off x="3243275" y="1219200"/>
            <a:ext cx="2041732" cy="2074575"/>
          </a:xfrm>
          <a:prstGeom prst="rect">
            <a:avLst/>
          </a:prstGeom>
          <a:noFill/>
          <a:ln>
            <a:noFill/>
          </a:ln>
        </p:spPr>
      </p:pic>
      <p:pic>
        <p:nvPicPr>
          <p:cNvPr id="102" name="Shape 102"/>
          <p:cNvPicPr preferRelativeResize="0"/>
          <p:nvPr/>
        </p:nvPicPr>
        <p:blipFill>
          <a:blip r:embed="rId5">
            <a:alphaModFix/>
          </a:blip>
          <a:stretch>
            <a:fillRect/>
          </a:stretch>
        </p:blipFill>
        <p:spPr>
          <a:xfrm>
            <a:off x="6025200" y="1273500"/>
            <a:ext cx="1988300" cy="2020286"/>
          </a:xfrm>
          <a:prstGeom prst="rect">
            <a:avLst/>
          </a:prstGeom>
          <a:noFill/>
          <a:ln>
            <a:noFill/>
          </a:ln>
        </p:spPr>
      </p:pic>
      <p:sp>
        <p:nvSpPr>
          <p:cNvPr id="103" name="Shape 103"/>
          <p:cNvSpPr txBox="1"/>
          <p:nvPr/>
        </p:nvSpPr>
        <p:spPr>
          <a:xfrm>
            <a:off x="506175" y="3544250"/>
            <a:ext cx="8030700" cy="311100"/>
          </a:xfrm>
          <a:prstGeom prst="rect">
            <a:avLst/>
          </a:prstGeom>
          <a:noFill/>
          <a:ln>
            <a:noFill/>
          </a:ln>
        </p:spPr>
        <p:txBody>
          <a:bodyPr wrap="square" lIns="91425" tIns="91425" rIns="91425" bIns="91425" anchor="t" anchorCtr="0">
            <a:noAutofit/>
          </a:bodyPr>
          <a:lstStyle/>
          <a:p>
            <a:pPr marL="457200" lvl="0" indent="-317500">
              <a:spcBef>
                <a:spcPts val="0"/>
              </a:spcBef>
              <a:buSzPts val="1400"/>
              <a:buAutoNum type="arabicParenR"/>
            </a:pPr>
            <a:r>
              <a:rPr lang="en" dirty="0">
                <a:solidFill>
                  <a:schemeClr val="tx1"/>
                </a:solidFill>
              </a:rPr>
              <a:t>Initial configuration           2) link failure                                   3) Recovered network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99688" y="273272"/>
            <a:ext cx="8520600" cy="358139"/>
          </a:xfrm>
          <a:prstGeom prst="rect">
            <a:avLst/>
          </a:prstGeom>
        </p:spPr>
        <p:txBody>
          <a:bodyPr wrap="square" lIns="91425" tIns="91425" rIns="91425" bIns="91425" anchor="t" anchorCtr="0">
            <a:noAutofit/>
          </a:bodyPr>
          <a:lstStyle/>
          <a:p>
            <a:pPr marL="0" lvl="0" indent="0">
              <a:spcBef>
                <a:spcPts val="0"/>
              </a:spcBef>
              <a:buNone/>
            </a:pPr>
            <a:r>
              <a:rPr lang="en" dirty="0"/>
              <a:t>Network distrubution with 3 feeders </a:t>
            </a:r>
          </a:p>
        </p:txBody>
      </p:sp>
      <p:sp>
        <p:nvSpPr>
          <p:cNvPr id="109" name="Shape 109"/>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endParaRPr/>
          </a:p>
        </p:txBody>
      </p:sp>
      <p:pic>
        <p:nvPicPr>
          <p:cNvPr id="110" name="Shape 110"/>
          <p:cNvPicPr preferRelativeResize="0"/>
          <p:nvPr/>
        </p:nvPicPr>
        <p:blipFill>
          <a:blip r:embed="rId3">
            <a:alphaModFix/>
          </a:blip>
          <a:stretch>
            <a:fillRect/>
          </a:stretch>
        </p:blipFill>
        <p:spPr>
          <a:xfrm>
            <a:off x="109213" y="841512"/>
            <a:ext cx="8987468" cy="4065050"/>
          </a:xfrm>
          <a:prstGeom prst="rect">
            <a:avLst/>
          </a:prstGeom>
          <a:noFill/>
          <a:ln>
            <a:noFill/>
          </a:ln>
        </p:spPr>
      </p:pic>
      <p:sp>
        <p:nvSpPr>
          <p:cNvPr id="2" name="TextBox 1"/>
          <p:cNvSpPr txBox="1"/>
          <p:nvPr/>
        </p:nvSpPr>
        <p:spPr>
          <a:xfrm>
            <a:off x="3245884" y="63171"/>
            <a:ext cx="3174715" cy="461665"/>
          </a:xfrm>
          <a:prstGeom prst="rect">
            <a:avLst/>
          </a:prstGeom>
          <a:noFill/>
        </p:spPr>
        <p:txBody>
          <a:bodyPr wrap="square" rtlCol="0">
            <a:spAutoFit/>
          </a:bodyPr>
          <a:lstStyle/>
          <a:p>
            <a:r>
              <a:rPr lang="en-IN" sz="2400" dirty="0" smtClean="0"/>
              <a:t>OUR PROJECT</a:t>
            </a:r>
            <a:endParaRPr lang="en-IN"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4.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1217</TotalTime>
  <Words>895</Words>
  <Application>Microsoft Office PowerPoint</Application>
  <PresentationFormat>On-screen Show (16:9)</PresentationFormat>
  <Paragraphs>129</Paragraphs>
  <Slides>17</Slides>
  <Notes>14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Algerian</vt:lpstr>
      <vt:lpstr>Arial</vt:lpstr>
      <vt:lpstr>Calibri</vt:lpstr>
      <vt:lpstr>Century Gothic</vt:lpstr>
      <vt:lpstr>Wingdings</vt:lpstr>
      <vt:lpstr>Wingdings 3</vt:lpstr>
      <vt:lpstr>Ion</vt:lpstr>
      <vt:lpstr>1_Ion</vt:lpstr>
      <vt:lpstr>Wisp</vt:lpstr>
      <vt:lpstr>Self healing grid</vt:lpstr>
      <vt:lpstr>Introduction To Grids</vt:lpstr>
      <vt:lpstr>What is Self Healing Grid?</vt:lpstr>
      <vt:lpstr> Why Self Healing Grid</vt:lpstr>
      <vt:lpstr>History of Self Healing Grid</vt:lpstr>
      <vt:lpstr>PowerPoint Presentation</vt:lpstr>
      <vt:lpstr>Operational Principles:</vt:lpstr>
      <vt:lpstr>Self healing grid with one substation </vt:lpstr>
      <vt:lpstr>Network distrubution with 3 feeders </vt:lpstr>
      <vt:lpstr>PowerPoint Presentation</vt:lpstr>
      <vt:lpstr>PowerPoint Presentation</vt:lpstr>
      <vt:lpstr> </vt:lpstr>
      <vt:lpstr>Calculation of power distribution</vt:lpstr>
      <vt:lpstr> </vt:lpstr>
      <vt:lpstr>FINANCIAL FEASIBILITY</vt:lpstr>
      <vt:lpstr>Working of code for 3 feeder distribution system</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 healing grid</dc:title>
  <cp:lastModifiedBy>gowtham chowdary</cp:lastModifiedBy>
  <cp:revision>16</cp:revision>
  <dcterms:modified xsi:type="dcterms:W3CDTF">2017-12-07T12:12:22Z</dcterms:modified>
</cp:coreProperties>
</file>